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283" r:id="rId3"/>
    <p:sldId id="386" r:id="rId4"/>
    <p:sldId id="487" r:id="rId5"/>
    <p:sldId id="616" r:id="rId6"/>
    <p:sldId id="543" r:id="rId7"/>
    <p:sldId id="548" r:id="rId8"/>
    <p:sldId id="617" r:id="rId9"/>
    <p:sldId id="618" r:id="rId10"/>
    <p:sldId id="542" r:id="rId11"/>
    <p:sldId id="549" r:id="rId12"/>
    <p:sldId id="619" r:id="rId13"/>
    <p:sldId id="488" r:id="rId14"/>
    <p:sldId id="620" r:id="rId15"/>
    <p:sldId id="541" r:id="rId16"/>
    <p:sldId id="537" r:id="rId17"/>
    <p:sldId id="490" r:id="rId18"/>
    <p:sldId id="681" r:id="rId19"/>
    <p:sldId id="682" r:id="rId20"/>
    <p:sldId id="683" r:id="rId21"/>
    <p:sldId id="491" r:id="rId22"/>
    <p:sldId id="492" r:id="rId23"/>
    <p:sldId id="493" r:id="rId24"/>
    <p:sldId id="671" r:id="rId25"/>
    <p:sldId id="672" r:id="rId26"/>
    <p:sldId id="673" r:id="rId27"/>
    <p:sldId id="676" r:id="rId28"/>
    <p:sldId id="674" r:id="rId29"/>
    <p:sldId id="675" r:id="rId30"/>
    <p:sldId id="679" r:id="rId31"/>
    <p:sldId id="677" r:id="rId32"/>
    <p:sldId id="678" r:id="rId33"/>
    <p:sldId id="591" r:id="rId34"/>
    <p:sldId id="544" r:id="rId35"/>
    <p:sldId id="494" r:id="rId36"/>
    <p:sldId id="495" r:id="rId37"/>
    <p:sldId id="496" r:id="rId38"/>
    <p:sldId id="680" r:id="rId39"/>
    <p:sldId id="498" r:id="rId40"/>
    <p:sldId id="538" r:id="rId41"/>
    <p:sldId id="499" r:id="rId42"/>
    <p:sldId id="500" r:id="rId43"/>
    <p:sldId id="501" r:id="rId44"/>
    <p:sldId id="657" r:id="rId45"/>
    <p:sldId id="503" r:id="rId46"/>
    <p:sldId id="504" r:id="rId47"/>
    <p:sldId id="546" r:id="rId48"/>
    <p:sldId id="505" r:id="rId49"/>
    <p:sldId id="540" r:id="rId50"/>
    <p:sldId id="535" r:id="rId51"/>
    <p:sldId id="282" r:id="rId52"/>
  </p:sldIdLst>
  <p:sldSz cx="9144000" cy="5143500" type="screen16x9"/>
  <p:notesSz cx="6858000" cy="9144000"/>
  <p:embeddedFontLst>
    <p:embeddedFont>
      <p:font typeface="Open Sans" charset="0"/>
      <p:italic r:id="rId54"/>
    </p:embeddedFont>
    <p:embeddedFont>
      <p:font typeface="MS Gothic" pitchFamily="49" charset="-128"/>
      <p:regular r:id="rId55"/>
    </p:embeddedFont>
    <p:embeddedFont>
      <p:font typeface="Franklin Gothic Medium" pitchFamily="34" charset="0"/>
      <p:regular r:id="rId56"/>
      <p:italic r:id="rId57"/>
    </p:embeddedFont>
    <p:embeddedFont>
      <p:font typeface="Cambria" pitchFamily="18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24" userDrawn="1">
          <p15:clr>
            <a:srgbClr val="A4A3A4"/>
          </p15:clr>
        </p15:guide>
        <p15:guide id="2" pos="28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7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-984" y="-318"/>
      </p:cViewPr>
      <p:guideLst>
        <p:guide orient="horz" pos="1524"/>
        <p:guide pos="28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 dirty="0"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10.12.2023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pPr lvl="0" eaLnBrk="1" hangingPunct="1">
                <a:buNone/>
              </a:p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оловок и объект с рисунко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gray">
          <a:xfrm>
            <a:off x="1619672" y="0"/>
            <a:ext cx="7011036" cy="5143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732811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516378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Прямоугольник 12"/>
          <p:cNvSpPr/>
          <p:nvPr/>
        </p:nvSpPr>
        <p:spPr bwMode="gray">
          <a:xfrm rot="21379692">
            <a:off x="241760" y="158353"/>
            <a:ext cx="1157589" cy="1538288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857250"/>
          </a:xfrm>
        </p:spPr>
        <p:txBody>
          <a:bodyPr/>
          <a:lstStyle/>
          <a:p>
            <a:pPr fontAlgn="base"/>
            <a:r>
              <a:rPr lang="ru-RU" strike="noStrike" noProof="1" smtClean="0"/>
              <a:t>Образец заголовка</a:t>
            </a:r>
            <a:endParaRPr lang="ru-RU" strike="noStrike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7294" y="1232298"/>
            <a:ext cx="5754600" cy="3396853"/>
          </a:xfrm>
        </p:spPr>
        <p:txBody>
          <a:bodyPr/>
          <a:lstStyle>
            <a:lvl5pPr>
              <a:defRPr/>
            </a:lvl5pPr>
          </a:lstStyle>
          <a:p>
            <a:pPr lvl="0" fontAlgn="base"/>
            <a:r>
              <a:rPr lang="ru-RU" strike="noStrike" noProof="1" smtClean="0"/>
              <a:t>Образец текста</a:t>
            </a:r>
          </a:p>
          <a:p>
            <a:pPr lvl="1" fontAlgn="base"/>
            <a:r>
              <a:rPr lang="ru-RU" strike="noStrike" noProof="1" smtClean="0"/>
              <a:t>Второй уровень</a:t>
            </a:r>
          </a:p>
          <a:p>
            <a:pPr lvl="2" fontAlgn="base"/>
            <a:r>
              <a:rPr lang="ru-RU" strike="noStrike" noProof="1" smtClean="0"/>
              <a:t>Третий уровень</a:t>
            </a:r>
          </a:p>
          <a:p>
            <a:pPr lvl="3" fontAlgn="base"/>
            <a:r>
              <a:rPr lang="ru-RU" strike="noStrike" noProof="1" smtClean="0"/>
              <a:t>Четвертый уровень</a:t>
            </a:r>
          </a:p>
          <a:p>
            <a:pPr lvl="4" fontAlgn="base"/>
            <a:r>
              <a:rPr lang="ru-RU" strike="noStrike" noProof="1" smtClean="0"/>
              <a:t>Пятый уровень</a:t>
            </a:r>
            <a:endParaRPr lang="ru-RU" strike="noStrike" noProof="1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gray">
          <a:xfrm rot="180000">
            <a:off x="268132" y="210727"/>
            <a:ext cx="1084900" cy="1474406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vert="horz" wrap="square" lIns="68589" tIns="137178" rIns="68589" bIns="34295" numCol="1" rtlCol="0" anchor="t" anchorCtr="0" compatLnSpc="1">
            <a:normAutofit/>
          </a:bodyPr>
          <a:lstStyle>
            <a:lvl1pPr marL="34290" indent="0" algn="ctr">
              <a:buNone/>
              <a:defRPr sz="1200"/>
            </a:lvl1pPr>
          </a:lstStyle>
          <a:p>
            <a:pPr marL="34290" marR="0" lvl="0" indent="0" algn="ctr" defTabSz="685800" rtl="0" eaLnBrk="0" fontAlgn="base" latinLnBrk="0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Щелкните значок, чтобы добавить изображение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>
              <a:defRPr/>
            </a:lvl1pPr>
          </a:lstStyle>
          <a:p>
            <a:pPr algn="r" defTabSz="685800">
              <a:buClrTx/>
              <a:defRPr/>
            </a:pPr>
            <a:fld id="{CFDD36F7-58AD-4AD1-9B84-3251086F9419}" type="datetimeFigureOut">
              <a:rPr lang="ru-RU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85800">
                <a:buClrTx/>
                <a:defRPr/>
              </a:pPr>
              <a:t>10.12.2023</a:t>
            </a:fld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>
              <a:defRPr/>
            </a:lvl1pPr>
          </a:lstStyle>
          <a:p>
            <a:pPr defTabSz="685800">
              <a:buClrTx/>
              <a:defRPr/>
            </a:pPr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15915" y="4800600"/>
            <a:ext cx="685979" cy="207169"/>
          </a:xfrm>
          <a:prstGeom prst="rect">
            <a:avLst/>
          </a:prstGeom>
        </p:spPr>
        <p:txBody>
          <a:bodyPr vert="horz" wrap="square" lIns="68589" tIns="34295" rIns="68589" bIns="34295" numCol="1" anchor="ctr" anchorCtr="0" compatLnSpc="1"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8540287-AD6D-4189-A6B3-AA5AFEFEE5F5}" type="slidenum">
              <a:rPr lang="ru-RU" altLang="ru-RU" sz="600" kern="120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ru-RU" altLang="ru-RU" sz="600" kern="1200" dirty="0" smtClean="0">
              <a:solidFill>
                <a:schemeClr val="tx1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strike="noStrike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 fontAlgn="base"/>
            <a:r>
              <a:rPr lang="ru-RU" strike="noStrike" noProof="1"/>
              <a:t>Образец текста</a:t>
            </a:r>
          </a:p>
          <a:p>
            <a:pPr lvl="1" fontAlgn="base"/>
            <a:r>
              <a:rPr lang="ru-RU" strike="noStrike" noProof="1"/>
              <a:t>Второй уровень</a:t>
            </a:r>
          </a:p>
          <a:p>
            <a:pPr lvl="2" fontAlgn="base"/>
            <a:r>
              <a:rPr lang="ru-RU" strike="noStrike" noProof="1"/>
              <a:t>Третий уровень</a:t>
            </a:r>
          </a:p>
          <a:p>
            <a:pPr lvl="3" fontAlgn="base"/>
            <a:r>
              <a:rPr lang="ru-RU" strike="noStrike" noProof="1"/>
              <a:t>Четвертый уровень</a:t>
            </a:r>
          </a:p>
          <a:p>
            <a:pPr lvl="4" fontAlgn="base"/>
            <a:r>
              <a:rPr lang="ru-RU" strike="noStrike" noProof="1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lIns="68589" tIns="34295" rIns="68589" bIns="34295"/>
          <a:lstStyle/>
          <a:p>
            <a:pPr algn="r" defTabSz="685800">
              <a:buClrTx/>
              <a:defRPr/>
            </a:pPr>
            <a:fld id="{ABA07DED-D76E-413A-B97A-4568237E862D}" type="datetimeFigureOut">
              <a:rPr lang="ru-RU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85800">
                <a:buClrTx/>
                <a:defRPr/>
              </a:pPr>
              <a:t>10.12.2023</a:t>
            </a:fld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lIns="68589" tIns="34295" rIns="68589" bIns="34295"/>
          <a:lstStyle/>
          <a:p>
            <a:pPr defTabSz="685800">
              <a:buClrTx/>
              <a:defRPr/>
            </a:pPr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C579B75E-E0BD-42E7-AD09-4CAC8ECBEFD5}" type="slidenum">
              <a:rPr lang="ru-RU" altLang="ru-RU" sz="600" kern="120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ru-RU" altLang="ru-RU" sz="600" kern="1200" dirty="0">
              <a:solidFill>
                <a:schemeClr val="tx1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znanierussia.ru/library/video/dnk-rossii-osnovy-gosudarstvennoj-politiki-3526?collection=dnk-rossii&amp;from=cinema" TargetMode="Externa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8470" y="1467485"/>
            <a:ext cx="5692775" cy="2112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 smtClean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1</a:t>
            </a:r>
            <a:r>
              <a:rPr lang="en-US" alt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1</a:t>
            </a: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4345738" y="0"/>
            <a:ext cx="4798261" cy="3196206"/>
          </a:xfrm>
          <a:prstGeom prst="rect">
            <a:avLst/>
          </a:prstGeom>
        </p:spPr>
      </p:pic>
      <p:pic>
        <p:nvPicPr>
          <p:cNvPr id="100" name="Замещающее содержимое 99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62230" y="104140"/>
            <a:ext cx="3534410" cy="9696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8520430" cy="9385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dirty="0"/>
              <a:t> </a:t>
            </a:r>
            <a:r>
              <a:rPr lang="ru-RU" dirty="0">
                <a:solidFill>
                  <a:srgbClr val="0070C0"/>
                </a:solidFill>
              </a:rPr>
              <a:t>Раздел </a:t>
            </a:r>
            <a:r>
              <a:rPr lang="en-US" dirty="0" smtClean="0">
                <a:solidFill>
                  <a:srgbClr val="0070C0"/>
                </a:solidFill>
              </a:rPr>
              <a:t>5</a:t>
            </a:r>
            <a:r>
              <a:rPr lang="ru-RU" dirty="0" smtClean="0">
                <a:solidFill>
                  <a:srgbClr val="0070C0"/>
                </a:solidFill>
              </a:rPr>
              <a:t>. Вызовы будущего и развитие страны</a:t>
            </a:r>
            <a:endParaRPr lang="en-US" altLang="ru-RU" dirty="0" smtClean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1672980"/>
            <a:ext cx="4698365" cy="25688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rgbClr val="0070C0"/>
                </a:solidFill>
              </a:rPr>
              <a:t>Лекция 11. </a:t>
            </a:r>
          </a:p>
          <a:p>
            <a:pPr marL="0" indent="0" algn="ctr">
              <a:buNone/>
            </a:pPr>
            <a:r>
              <a:rPr lang="ru-RU" sz="3200" dirty="0">
                <a:solidFill>
                  <a:srgbClr val="0070C0"/>
                </a:solidFill>
              </a:rPr>
              <a:t>Глобальные проблемы современности</a:t>
            </a:r>
          </a:p>
        </p:txBody>
      </p:sp>
      <p:sp>
        <p:nvSpPr>
          <p:cNvPr id="4" name="Google Shape;375;p47"/>
          <p:cNvSpPr txBox="1"/>
          <p:nvPr/>
        </p:nvSpPr>
        <p:spPr>
          <a:xfrm>
            <a:off x="8180574" y="4760184"/>
            <a:ext cx="728535" cy="2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2"/>
              <a:buFont typeface="Arial" panose="020B0604020202020204"/>
              <a:buNone/>
              <a:defRPr/>
            </a:pPr>
            <a:fld id="{726AC411-00C9-4A49-A5AC-2452FC8A3B34}" type="slidenum">
              <a:rPr kumimoji="0" lang="en-US" sz="925" b="0" i="0" u="none" strike="noStrike" kern="0" cap="none" spc="0" normalizeH="0" baseline="0" noProof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r" defTabSz="914400" rtl="0" eaLnBrk="1" fontAlgn="auto" latinLnBrk="0" hangingPunct="1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852"/>
                <a:buFont typeface="Arial" panose="020B0604020202020204"/>
                <a:buNone/>
                <a:defRPr/>
              </a:pPr>
              <a:t>2</a:t>
            </a:fld>
            <a:endParaRPr kumimoji="0" lang="en-US" sz="925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554" name="Picture 2" descr="Глобальные проблемы человечества (практика) — Сайт Аллы Додино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979" y="1567712"/>
            <a:ext cx="3309398" cy="3141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911475" y="1221740"/>
            <a:ext cx="5984875" cy="3082290"/>
          </a:xfrm>
        </p:spPr>
        <p:txBody>
          <a:bodyPr>
            <a:no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Глобальные тренды и особенности мирового развития (экологические, экономические, геополитические, социальные и технологические риски) и их решение. </a:t>
            </a:r>
          </a:p>
          <a:p>
            <a:pPr marL="5715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Ключевые проблемы современного мира, актуальные для России.</a:t>
            </a:r>
            <a:endParaRPr lang="ru-RU" sz="2800" dirty="0" smtClean="0"/>
          </a:p>
        </p:txBody>
      </p:sp>
      <p:pic>
        <p:nvPicPr>
          <p:cNvPr id="100" name="Замещающее содержимое 9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11785" y="1221740"/>
            <a:ext cx="2555875" cy="2555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Прямоугольник 3"/>
          <p:cNvSpPr/>
          <p:nvPr/>
        </p:nvSpPr>
        <p:spPr>
          <a:xfrm>
            <a:off x="8273415" y="469265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71682" name="AutoShape 2" descr="Книга &quot;Конституция Российской Федерации. Официальный текст с изменениями,  внесенными Законами Российской Федерации&quot; - купить книгу в  интернет-магазине «Москва» ISBN: 978-5-91768-582-3, 9677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anchor="b" anchorCtr="0">
            <a:normAutofit fontScale="90000"/>
          </a:bodyPr>
          <a:lstStyle/>
          <a:p>
            <a:pPr marL="33655" algn="ctr">
              <a:spcBef>
                <a:spcPts val="450"/>
              </a:spcBef>
            </a:pPr>
            <a:r>
              <a:rPr lang="ru-RU" altLang="ru-RU" sz="3000" b="1" dirty="0">
                <a:solidFill>
                  <a:srgbClr val="0070C0"/>
                </a:solidFill>
              </a:rPr>
              <a:t>1. </a:t>
            </a:r>
            <a:r>
              <a:rPr lang="ru-RU" sz="3000" dirty="0" smtClean="0">
                <a:solidFill>
                  <a:srgbClr val="0070C0"/>
                </a:solidFill>
                <a:sym typeface="+mn-ea"/>
              </a:rPr>
              <a:t>Глобальные проблемы и особенности мирового развития</a:t>
            </a:r>
            <a:endParaRPr lang="ru-RU" altLang="ru-RU" sz="3000" b="1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51330" y="1217930"/>
            <a:ext cx="6419215" cy="3734435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0" indent="0" defTabSz="685800" eaLnBrk="0" fontAlgn="base" hangingPunct="0">
              <a:lnSpc>
                <a:spcPct val="13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Одной из характерных черт современного мира является его </a:t>
            </a:r>
            <a:r>
              <a:rPr lang="ru-RU" dirty="0" smtClean="0">
                <a:solidFill>
                  <a:srgbClr val="0070C0"/>
                </a:solidFill>
              </a:rPr>
              <a:t>многообразие, многоликость.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marL="0" indent="0" defTabSz="685800" eaLnBrk="0" fontAlgn="base" hangingPunct="0">
              <a:lnSpc>
                <a:spcPct val="13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dirty="0" smtClean="0">
                <a:solidFill>
                  <a:schemeClr val="tx1"/>
                </a:solidFill>
              </a:rPr>
              <a:t> В экономике разных стран существуют различные типы хозяйств, форм собственности, обмена и распределения. </a:t>
            </a:r>
          </a:p>
          <a:p>
            <a:pPr marL="0" indent="0" defTabSz="685800" eaLnBrk="0" fontAlgn="base" hangingPunct="0">
              <a:lnSpc>
                <a:spcPct val="13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dirty="0" smtClean="0">
                <a:solidFill>
                  <a:schemeClr val="tx1"/>
                </a:solidFill>
              </a:rPr>
              <a:t> Многообразие присутствует и в политической сфере современного общества: абсолютные и ограниченные монархии, президентские и парламентские республики. </a:t>
            </a:r>
          </a:p>
        </p:txBody>
      </p:sp>
      <p:sp>
        <p:nvSpPr>
          <p:cNvPr id="5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3" name="Изображение 102"/>
          <p:cNvPicPr/>
          <p:nvPr/>
        </p:nvPicPr>
        <p:blipFill>
          <a:blip r:embed="rId2"/>
          <a:stretch>
            <a:fillRect/>
          </a:stretch>
        </p:blipFill>
        <p:spPr>
          <a:xfrm rot="21120000">
            <a:off x="175895" y="447675"/>
            <a:ext cx="1361440" cy="10629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мещающее содержимое 4"/>
          <p:cNvSpPr>
            <a:spLocks noGrp="1"/>
          </p:cNvSpPr>
          <p:nvPr>
            <p:ph sz="half" idx="2"/>
          </p:nvPr>
        </p:nvSpPr>
        <p:spPr>
          <a:xfrm>
            <a:off x="3548380" y="135890"/>
            <a:ext cx="5483860" cy="4834890"/>
          </a:xfrm>
        </p:spPr>
        <p:txBody>
          <a:bodyPr>
            <a:normAutofit fontScale="90000"/>
          </a:bodyPr>
          <a:lstStyle/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dirty="0" smtClean="0">
                <a:solidFill>
                  <a:schemeClr val="tx1"/>
                </a:solidFill>
                <a:sym typeface="+mn-ea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sym typeface="+mn-ea"/>
              </a:rPr>
              <a:t>В одних странах утвердились демократические режимы, а в других сохраняются авторитарные.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2000" dirty="0" smtClean="0">
                <a:solidFill>
                  <a:schemeClr val="tx1"/>
                </a:solidFill>
                <a:sym typeface="+mn-ea"/>
              </a:rPr>
              <a:t> Немало разновидностей имеет и современная культурная жизнь.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2000" dirty="0" smtClean="0">
                <a:solidFill>
                  <a:schemeClr val="tx1"/>
                </a:solidFill>
                <a:sym typeface="+mn-ea"/>
              </a:rPr>
              <a:t> Такое многообразие усиливается особенностями образа жизни, языковыми и национальными различиями.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2000" dirty="0" smtClean="0">
                <a:solidFill>
                  <a:schemeClr val="tx1"/>
                </a:solidFill>
                <a:sym typeface="+mn-ea"/>
              </a:rPr>
              <a:t> На Земле существует примерно 2,5 тысяч официально зарегистрированных языков, живут сотни непохожих друг на друга наций, тысячи народностей.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2000" dirty="0" smtClean="0">
                <a:solidFill>
                  <a:schemeClr val="tx1"/>
                </a:solidFill>
                <a:sym typeface="+mn-ea"/>
              </a:rPr>
              <a:t> К этому следует прибавить религиозные и идеологические различия.</a:t>
            </a:r>
            <a:endParaRPr lang="ru-RU" sz="2000" dirty="0" smtClean="0">
              <a:solidFill>
                <a:schemeClr val="tx1"/>
              </a:solidFill>
            </a:endParaRPr>
          </a:p>
          <a:p>
            <a:endParaRPr lang="ru-RU" altLang="en-US" sz="2000" dirty="0" smtClean="0">
              <a:solidFill>
                <a:schemeClr val="tx1"/>
              </a:solidFill>
            </a:endParaRPr>
          </a:p>
        </p:txBody>
      </p:sp>
      <p:pic>
        <p:nvPicPr>
          <p:cNvPr id="102" name="Замещающее содержимое 10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1785" y="1026160"/>
            <a:ext cx="3192780" cy="30911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366" y="151410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sym typeface="+mn-ea"/>
              </a:rPr>
              <a:t>Основные факторы многообразия современного мира: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 smtClean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620" y="755015"/>
            <a:ext cx="8831250" cy="399511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Многообразие природных условий</a:t>
            </a:r>
          </a:p>
          <a:p>
            <a:pPr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Особенности социально-политических условий</a:t>
            </a:r>
          </a:p>
          <a:p>
            <a:pPr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Различия демографических условий</a:t>
            </a:r>
          </a:p>
          <a:p>
            <a:pPr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Особенности исторических судеб</a:t>
            </a:r>
          </a:p>
          <a:p>
            <a:pPr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Различия культурных, духовно-нравственных традиций</a:t>
            </a:r>
          </a:p>
          <a:p>
            <a:pPr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Особенности уровня экономического развития</a:t>
            </a:r>
          </a:p>
          <a:p>
            <a:pPr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Различие религий</a:t>
            </a:r>
          </a:p>
          <a:p>
            <a:pPr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Расовое и этническое многообразие</a:t>
            </a:r>
          </a:p>
          <a:p>
            <a:pPr marL="360045" indent="0" eaLnBrk="1" fontAlgn="auto" latinLnBrk="0" hangingPunct="1">
              <a:lnSpc>
                <a:spcPct val="120000"/>
              </a:lnSpc>
              <a:buNone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360045" indent="0" eaLnBrk="1" fontAlgn="auto" latinLnBrk="0" hangingPunct="1">
              <a:lnSpc>
                <a:spcPct val="120000"/>
              </a:lnSpc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Несмотря на факторы многообразия современного мира, </a:t>
            </a:r>
            <a:r>
              <a:rPr lang="ru-RU" sz="1600" dirty="0" smtClean="0">
                <a:solidFill>
                  <a:srgbClr val="0070C0"/>
                </a:solidFill>
              </a:rPr>
              <a:t>все народы имеют общие потребности и интересы</a:t>
            </a:r>
            <a:r>
              <a:rPr lang="ru-RU" sz="1600" dirty="0" smtClean="0">
                <a:solidFill>
                  <a:schemeClr val="tx1"/>
                </a:solidFill>
              </a:rPr>
              <a:t> - в еде, жилье, образовании, социальном и медицинском обслуживании - </a:t>
            </a:r>
            <a:r>
              <a:rPr lang="ru-RU" sz="1600" dirty="0" smtClean="0">
                <a:solidFill>
                  <a:srgbClr val="0070C0"/>
                </a:solidFill>
              </a:rPr>
              <a:t>и удовлетворяют их одинаковыми или сходными способами</a:t>
            </a:r>
            <a:r>
              <a:rPr lang="ru-RU" sz="1600" dirty="0" smtClean="0">
                <a:solidFill>
                  <a:schemeClr val="tx1"/>
                </a:solidFill>
              </a:rPr>
              <a:t>. </a:t>
            </a:r>
          </a:p>
          <a:p>
            <a:pPr marL="360045" indent="0" eaLnBrk="1" fontAlgn="auto" latinLnBrk="0" hangingPunct="1">
              <a:lnSpc>
                <a:spcPct val="120000"/>
              </a:lnSpc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Орудия производства, трудовые навыки, виды преобразуемой энергии, способы получения знаний и т.п. в общих чертах совпадают, имея лишь некоторую специфику.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61540" y="4401292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17060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sym typeface="+mn-ea"/>
              </a:rPr>
              <a:t>Основные факторы единства мира: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altLang="en-US" dirty="0" smtClean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7325" y="894715"/>
            <a:ext cx="8644890" cy="399669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1. Изменение средств коммуникации, выражающееся в создании единой информационной сети, соединившей практически все уголки нашей планеты.</a:t>
            </a:r>
          </a:p>
          <a:p>
            <a:pPr marL="11430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2. Изменение транспорта - мир становиться достижим в любой своей точке.</a:t>
            </a:r>
          </a:p>
          <a:p>
            <a:pPr marL="11430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3. Возникновение международных политических организаций, которые объединяют усилия всего мирового сообщества.</a:t>
            </a:r>
          </a:p>
          <a:p>
            <a:pPr marL="11430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4. Особенности экономики - возникновение мирового рынка, производственные связи превратились в основу единства современного человечества.</a:t>
            </a:r>
          </a:p>
          <a:p>
            <a:pPr marL="11430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5. Возникновение глобальных проблем современности, решение которых возможно только общими усилиями всего мирового сообщества.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Единство мира не означает обязательного устранения различий между разными народами и стремление к всеобщему единообразию. 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Напротив, оно предполагает сохранение и преумножение самобытности этих народов, их обычаев и традиций.</a:t>
            </a: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Глобальные проблемы человечества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45745" y="1136015"/>
            <a:ext cx="8586470" cy="3524885"/>
          </a:xfrm>
        </p:spPr>
        <p:txBody>
          <a:bodyPr>
            <a:normAutofit fontScale="97500" lnSpcReduction="1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Проблемы, затрагивающие все человечество, его будущее, перспективы общественного прогресса, само существование человеческой цивилизации определяются как глобальные проблемы. </a:t>
            </a:r>
          </a:p>
          <a:p>
            <a:r>
              <a:rPr lang="ru-RU" altLang="en-US">
                <a:solidFill>
                  <a:schemeClr val="tx1"/>
                </a:solidFill>
              </a:rPr>
              <a:t>Перечень глобальных проблем представляет на своем сайте Организация Объединенных Наций. </a:t>
            </a:r>
          </a:p>
          <a:p>
            <a:r>
              <a:rPr lang="ru-RU" altLang="en-US">
                <a:solidFill>
                  <a:schemeClr val="tx1"/>
                </a:solidFill>
              </a:rPr>
              <a:t>Будучи представлены ООН, эти проблемы могут позиционироваться как конвенциональные. </a:t>
            </a:r>
          </a:p>
          <a:p>
            <a:r>
              <a:rPr lang="ru-RU" altLang="en-US">
                <a:solidFill>
                  <a:schemeClr val="tx1"/>
                </a:solidFill>
              </a:rPr>
              <a:t>Для одних стран эти проблемы стоят более остро, для других менее, но ввиду взаимосвязанности бытия человечества они касаются всех. </a:t>
            </a:r>
          </a:p>
          <a:p>
            <a:r>
              <a:rPr lang="ru-RU" altLang="en-US">
                <a:solidFill>
                  <a:schemeClr val="tx1"/>
                </a:solidFill>
              </a:rPr>
              <a:t>При этом могут различаться по странам мира трактовки соответствующей проблемы и определения причин ее появления.</a:t>
            </a: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3671570" y="161290"/>
            <a:ext cx="5281930" cy="4727575"/>
          </a:xfrm>
        </p:spPr>
        <p:txBody>
          <a:bodyPr>
            <a:normAutofit/>
          </a:bodyPr>
          <a:lstStyle/>
          <a:p>
            <a:r>
              <a:rPr lang="ru-RU" altLang="en-US" sz="1800">
                <a:solidFill>
                  <a:schemeClr val="tx1"/>
                </a:solidFill>
              </a:rPr>
              <a:t>Затрагивают глобальные проблемы человечества в разной степени и Россию. </a:t>
            </a:r>
          </a:p>
          <a:p>
            <a:r>
              <a:rPr lang="ru-RU" altLang="en-US" sz="1800">
                <a:solidFill>
                  <a:schemeClr val="tx1"/>
                </a:solidFill>
              </a:rPr>
              <a:t>Россия вносит свой посильный, по ряду позиций очень значимый вклад в их решение. </a:t>
            </a:r>
          </a:p>
          <a:p>
            <a:r>
              <a:rPr lang="ru-RU" altLang="en-US" sz="1800">
                <a:solidFill>
                  <a:schemeClr val="tx1"/>
                </a:solidFill>
              </a:rPr>
              <a:t>Очевидно, что глобальные проблемы человечества </a:t>
            </a:r>
            <a:r>
              <a:rPr lang="ru-RU" altLang="en-US" sz="1800">
                <a:solidFill>
                  <a:srgbClr val="0070C0"/>
                </a:solidFill>
              </a:rPr>
              <a:t>под силу решить только всему человечеству.</a:t>
            </a:r>
            <a:r>
              <a:rPr lang="ru-RU" altLang="en-US" sz="1800">
                <a:solidFill>
                  <a:schemeClr val="tx1"/>
                </a:solidFill>
              </a:rPr>
              <a:t> </a:t>
            </a:r>
          </a:p>
          <a:p>
            <a:r>
              <a:rPr lang="ru-RU" altLang="en-US" sz="1800">
                <a:solidFill>
                  <a:schemeClr val="tx1"/>
                </a:solidFill>
              </a:rPr>
              <a:t>Но это возможно только на основании </a:t>
            </a:r>
            <a:r>
              <a:rPr lang="ru-RU" altLang="en-US" sz="1800">
                <a:solidFill>
                  <a:srgbClr val="0070C0"/>
                </a:solidFill>
              </a:rPr>
              <a:t>гармонизации международных отношений</a:t>
            </a:r>
            <a:r>
              <a:rPr lang="ru-RU" altLang="en-US" sz="1800">
                <a:solidFill>
                  <a:schemeClr val="tx1"/>
                </a:solidFill>
              </a:rPr>
              <a:t>. </a:t>
            </a:r>
          </a:p>
          <a:p>
            <a:r>
              <a:rPr lang="ru-RU" altLang="en-US" sz="1800">
                <a:solidFill>
                  <a:schemeClr val="tx1"/>
                </a:solidFill>
              </a:rPr>
              <a:t>Сообразно с видением России такая гармонизация может иметь место только </a:t>
            </a:r>
            <a:r>
              <a:rPr lang="ru-RU" altLang="en-US" sz="1800">
                <a:solidFill>
                  <a:srgbClr val="0070C0"/>
                </a:solidFill>
              </a:rPr>
              <a:t>в рамках модели многополярного мироустройства. </a:t>
            </a:r>
          </a:p>
        </p:txBody>
      </p:sp>
      <p:pic>
        <p:nvPicPr>
          <p:cNvPr id="103" name="Замещающее содержимое 10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2730" y="1292225"/>
            <a:ext cx="3362960" cy="2270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sym typeface="+mn-ea"/>
              </a:rPr>
              <a:t>Глобальные проблемы</a:t>
            </a:r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085590" y="128270"/>
            <a:ext cx="4886960" cy="4721225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«Глобальные проблемы» (от лат. globus terrae - земной шар, сам термин появился в конце 1960-х гг.) - </a:t>
            </a:r>
            <a:r>
              <a:rPr lang="ru-RU" sz="1600" dirty="0" smtClean="0">
                <a:solidFill>
                  <a:srgbClr val="0070C0"/>
                </a:solidFill>
              </a:rPr>
              <a:t>совокупность проблем человечества, которые встали перед ним во второй половине XX века и от решения которых зависит дальнейшее существование цивилизации.</a:t>
            </a:r>
          </a:p>
          <a:p>
            <a:pPr>
              <a:lnSpc>
                <a:spcPct val="95000"/>
              </a:lnSpc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114300" indent="0">
              <a:lnSpc>
                <a:spcPct val="95000"/>
              </a:lnSpc>
              <a:buNone/>
            </a:pPr>
            <a:r>
              <a:rPr lang="ru-RU" sz="1600" dirty="0" smtClean="0">
                <a:solidFill>
                  <a:srgbClr val="0070C0"/>
                </a:solidFill>
              </a:rPr>
              <a:t>Общие черты:</a:t>
            </a:r>
          </a:p>
          <a:p>
            <a:pPr>
              <a:lnSpc>
                <a:spcPct val="95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масштабность: затрагивают все человечество</a:t>
            </a:r>
          </a:p>
          <a:p>
            <a:pPr>
              <a:lnSpc>
                <a:spcPct val="95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предполагают международное сотрудничество различных стран (невозможно решить в одной отдельно взятой стране)</a:t>
            </a:r>
          </a:p>
          <a:p>
            <a:pPr>
              <a:lnSpc>
                <a:spcPct val="95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острота: от их решения зависит дальнейшая судьба цивилизации</a:t>
            </a:r>
          </a:p>
          <a:p>
            <a:pPr>
              <a:lnSpc>
                <a:spcPct val="95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проявляются как объективный фактор развития общества</a:t>
            </a:r>
          </a:p>
          <a:p>
            <a:pPr>
              <a:lnSpc>
                <a:spcPct val="95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настоятельно требуют решения.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4" name="Замещающее содержимое 10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4515" y="1477645"/>
            <a:ext cx="3521075" cy="24377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0817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sym typeface="+mn-ea"/>
              </a:rPr>
              <a:t>Главные (приоритетные) глобальные проблемы: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altLang="en-US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>
          <a:xfrm>
            <a:off x="173990" y="781050"/>
            <a:ext cx="4274820" cy="3816985"/>
          </a:xfrm>
        </p:spPr>
        <p:txBody>
          <a:bodyPr>
            <a:noAutofit/>
          </a:bodyPr>
          <a:lstStyle/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</a:rPr>
              <a:t>Проблема войны и мира, предотвращения новой мировой войны, разоружения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  <a:sym typeface="+mn-ea"/>
              </a:rPr>
              <a:t>Проблема «север-юг» (преодоление отсталости развивающихся стран и сокращение разрыва в уровне развития между ними и передовыми постиндустриальными странами).</a:t>
            </a:r>
            <a:endParaRPr lang="ru-RU" sz="1600" dirty="0">
              <a:solidFill>
                <a:schemeClr val="tx1"/>
              </a:solidFill>
            </a:endParaRP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  <a:sym typeface="+mn-ea"/>
              </a:rPr>
              <a:t>Проблема мирного освоения космоса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  <a:sym typeface="+mn-ea"/>
              </a:rPr>
              <a:t> Проблема использования и освоения мирового океана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  <a:sym typeface="+mn-ea"/>
              </a:rPr>
              <a:t> Продовольственная проблема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</a:rPr>
              <a:t> Демографическая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</a:rPr>
              <a:t> Энергетическая и сырьевая проблема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</a:rPr>
              <a:t> Экологическая и другие </a:t>
            </a: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5" name="Замещающее содержимое 10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48810" y="897890"/>
            <a:ext cx="4427855" cy="21818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6" name="Текстовое поле 105"/>
          <p:cNvSpPr txBox="1"/>
          <p:nvPr/>
        </p:nvSpPr>
        <p:spPr>
          <a:xfrm>
            <a:off x="4571365" y="3283585"/>
            <a:ext cx="430530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eaLnBrk="1" fontAlgn="auto" latinLnBrk="0" hangingPunct="1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Все глобальные проблемы взаимосвязаны. Невозможно решить каждую из них по отдельности: человечество должно решать их сообща ради сохранения жизни на планете.</a:t>
            </a: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162560"/>
            <a:ext cx="3787140" cy="953770"/>
          </a:xfrm>
        </p:spPr>
        <p:txBody>
          <a:bodyPr>
            <a:noAutofit/>
          </a:bodyPr>
          <a:lstStyle/>
          <a:p>
            <a:r>
              <a:rPr lang="ru-RU" altLang="en-US" sz="1800">
                <a:solidFill>
                  <a:srgbClr val="0070C0"/>
                </a:solidFill>
                <a:sym typeface="+mn-ea"/>
              </a:rPr>
              <a:t>Перечень глобальных проблем человечества ООН</a:t>
            </a:r>
            <a:r>
              <a:rPr lang="ru-RU" altLang="en-US" sz="1800">
                <a:sym typeface="+mn-ea"/>
              </a:rPr>
              <a:t> в настоящее время включает 24 позиции:</a:t>
            </a:r>
            <a:r>
              <a:rPr lang="ru-RU" altLang="en-US" sz="1800"/>
              <a:t/>
            </a:r>
            <a:br>
              <a:rPr lang="ru-RU" altLang="en-US" sz="1800"/>
            </a:br>
            <a:endParaRPr lang="ru-RU" altLang="en-US" sz="18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93675" y="1116330"/>
            <a:ext cx="4023995" cy="3931285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</a:rPr>
              <a:t>1) атомная энергия (угрозы техногенных катастроф на ядерных объектах, ядерной войны и ядерного терроризма)</a:t>
            </a:r>
          </a:p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</a:rPr>
              <a:t>2) Африка (проблема оказания помощи Африканскому континенту)</a:t>
            </a:r>
          </a:p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</a:rPr>
              <a:t>3) беженцы</a:t>
            </a:r>
          </a:p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</a:rPr>
              <a:t>4) безопасность детей и молодежи в интернете</a:t>
            </a:r>
          </a:p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</a:rPr>
              <a:t>5) водные ресурсы (загрязнение водоемов, дефицит питьевой воды)</a:t>
            </a:r>
          </a:p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</a:rPr>
              <a:t>6) гендерное равенство (равенство полов;</a:t>
            </a:r>
          </a:p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</a:rPr>
              <a:t>7) деколонизация</a:t>
            </a:r>
          </a:p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</a:rPr>
              <a:t>8) демократическое управление (народовластие);</a:t>
            </a:r>
          </a:p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</a:rPr>
              <a:t>9) дети (защита прав ребенка)</a:t>
            </a:r>
          </a:p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</a:rPr>
              <a:t>10) здравоохранение (защита человечества от эпидемий, повышение качества медицинской помощи)</a:t>
            </a:r>
          </a:p>
          <a:p>
            <a:pPr marL="114300" indent="0">
              <a:buNone/>
            </a:pPr>
            <a:r>
              <a:rPr lang="ru-RU" altLang="en-US" sz="1200">
                <a:solidFill>
                  <a:schemeClr val="tx1"/>
                </a:solidFill>
                <a:sym typeface="+mn-ea"/>
              </a:rPr>
              <a:t>11) изменение климата (негативные последствия выбросов парникового газа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4098290" y="201930"/>
            <a:ext cx="4893310" cy="4779010"/>
          </a:xfrm>
        </p:spPr>
        <p:txBody>
          <a:bodyPr>
            <a:noAutofit/>
          </a:bodyPr>
          <a:lstStyle/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12) инновации в сфере данных для цепей развития (блокирование рисков для человечества в перспективах развития цифровых технологий)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13) ликвидация нищеты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14) миграция (переселение значительных групп населения из стран происхождения под влиянием сложной социальной ситуации)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15) мир и безопасность (угрозы войн, военная эскалация)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16) Мировой океан и морское право (загрязнение Мирового океана, реализация права на свободную навигацию, пиратство)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17) молодежь (социальные лифты, получение качественного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образования, трудоустройство)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18) народонаселение (угрозы перенаселения, диспаритеты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демографического развития – резкий рост населения в одних регионах, депопуляция – в других)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19) питание (угрозы голода)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20) права человека (прецеденты нарушения прав человека)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21) правосудие и международное право (нарушение норм и принципов международного права)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22) разоружение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23) СПИД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altLang="en-US" sz="1200">
                <a:solidFill>
                  <a:schemeClr val="tx1"/>
                </a:solidFill>
              </a:rPr>
              <a:t>24) старение</a:t>
            </a: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070" y="188485"/>
            <a:ext cx="8520600" cy="927796"/>
          </a:xfrm>
        </p:spPr>
        <p:txBody>
          <a:bodyPr>
            <a:noAutofit/>
          </a:bodyPr>
          <a:lstStyle/>
          <a:p>
            <a:pPr algn="ctr"/>
            <a:r>
              <a:rPr lang="ru-RU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  <a:sym typeface="+mn-ea"/>
              </a:rPr>
              <a:t>Основные направления разрешения </a:t>
            </a:r>
            <a:r>
              <a:rPr lang="ru-RU" sz="2400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  <a:sym typeface="+mn-ea"/>
              </a:rPr>
              <a:t/>
            </a:r>
            <a:br>
              <a:rPr lang="ru-RU" sz="2400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  <a:sym typeface="+mn-ea"/>
              </a:rPr>
            </a:br>
            <a:r>
              <a:rPr lang="ru-RU" sz="2400" kern="1200" dirty="0" smtClean="0">
                <a:solidFill>
                  <a:srgbClr val="0070C0"/>
                </a:solidFill>
                <a:latin typeface="+mn-lt"/>
                <a:ea typeface="+mn-ea"/>
                <a:cs typeface="+mn-cs"/>
                <a:sym typeface="+mn-ea"/>
              </a:rPr>
              <a:t>глобальных </a:t>
            </a:r>
            <a:r>
              <a:rPr lang="ru-RU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  <a:sym typeface="+mn-ea"/>
              </a:rPr>
              <a:t>проблем:</a:t>
            </a:r>
            <a:r>
              <a:rPr lang="ru-RU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</a:br>
            <a:endParaRPr lang="ru-RU" altLang="en-US" sz="2400" kern="1200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type="body" idx="1"/>
          </p:nvPr>
        </p:nvSpPr>
        <p:spPr>
          <a:xfrm>
            <a:off x="266700" y="1163782"/>
            <a:ext cx="8565515" cy="3405043"/>
          </a:xfrm>
        </p:spPr>
        <p:txBody>
          <a:bodyPr vert="horz" wrap="square" lIns="68580" tIns="34290" rIns="68580" bIns="34290" numCol="1" anchor="t" anchorCtr="0" compatLnSpc="1">
            <a:normAutofit fontScale="80000" lnSpcReduction="20000"/>
          </a:bodyPr>
          <a:lstStyle/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defRPr/>
            </a:pPr>
            <a:r>
              <a:rPr lang="ru-RU" sz="2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</a:t>
            </a: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нового планетарного сознания. Воспитание человека на принципах гуманизма. Широкое информирование людей о глобальных проблемах.</a:t>
            </a:r>
          </a:p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defRPr/>
            </a:pPr>
            <a:r>
              <a:rPr lang="ru-RU" sz="2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Всеобъемлющее </a:t>
            </a: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изучение причин и противоречий, условий, приводящих к возникновению и обострению проблем.</a:t>
            </a:r>
          </a:p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defRPr/>
            </a:pPr>
            <a:r>
              <a:rPr lang="ru-RU" sz="2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Наблюдение </a:t>
            </a: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контроль за глобальными процессами на планете. </a:t>
            </a:r>
          </a:p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defRPr/>
            </a:pPr>
            <a:r>
              <a:rPr lang="ru-RU" sz="2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Получение </a:t>
            </a: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объективной информации от каждой страны и международных исследований необходимо для прогнозирования и принятия решений.</a:t>
            </a:r>
          </a:p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defRPr/>
            </a:pPr>
            <a:r>
              <a:rPr lang="ru-RU" sz="2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Четкая </a:t>
            </a: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международная система прогнозирования.</a:t>
            </a:r>
          </a:p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defRPr/>
            </a:pPr>
            <a:r>
              <a:rPr lang="ru-RU" sz="2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Развитие </a:t>
            </a: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новых технологий (ресурсосберегающих, использующих вторсырье, природные источники энергии).</a:t>
            </a:r>
          </a:p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defRPr/>
            </a:pPr>
            <a:r>
              <a:rPr lang="ru-RU" sz="2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Вывод </a:t>
            </a: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международного сотрудничества на новый качественный уровень.</a:t>
            </a:r>
          </a:p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defRPr/>
            </a:pPr>
            <a:r>
              <a:rPr lang="ru-RU" sz="2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Концентрация </a:t>
            </a: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усилий всех стран по решению глобальных проблем.</a:t>
            </a: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4305" y="186055"/>
            <a:ext cx="8777605" cy="438277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Разразившийся в 2008 г. мировой кризис первоначально был оценен в качестве </a:t>
            </a:r>
            <a:r>
              <a:rPr lang="ru-RU" altLang="en-US">
                <a:solidFill>
                  <a:srgbClr val="0070C0"/>
                </a:solidFill>
              </a:rPr>
              <a:t>кризиса финансового</a:t>
            </a:r>
            <a:r>
              <a:rPr lang="ru-RU" altLang="en-US">
                <a:solidFill>
                  <a:schemeClr val="tx1"/>
                </a:solidFill>
              </a:rPr>
              <a:t>. В скором времени оценки ужесточились – это </a:t>
            </a:r>
            <a:r>
              <a:rPr lang="ru-RU" altLang="en-US">
                <a:solidFill>
                  <a:srgbClr val="0070C0"/>
                </a:solidFill>
              </a:rPr>
              <a:t>кризис экономический</a:t>
            </a:r>
            <a:r>
              <a:rPr lang="ru-RU" altLang="en-US">
                <a:solidFill>
                  <a:schemeClr val="tx1"/>
                </a:solidFill>
              </a:rPr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Но далее уже стало очевидным, что </a:t>
            </a:r>
            <a:r>
              <a:rPr lang="ru-RU" altLang="en-US">
                <a:solidFill>
                  <a:srgbClr val="0070C0"/>
                </a:solidFill>
              </a:rPr>
              <a:t>кризис имеет системный характер</a:t>
            </a:r>
            <a:r>
              <a:rPr lang="ru-RU" altLang="en-US">
                <a:solidFill>
                  <a:schemeClr val="tx1"/>
                </a:solidFill>
              </a:rPr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Дала сбой сама исторически сложившаяся система мироустройства. Она обнаружила свою </a:t>
            </a:r>
            <a:r>
              <a:rPr lang="ru-RU" altLang="en-US">
                <a:solidFill>
                  <a:srgbClr val="0070C0"/>
                </a:solidFill>
              </a:rPr>
              <a:t>нежизнеспособность</a:t>
            </a:r>
            <a:r>
              <a:rPr lang="ru-RU" altLang="en-US">
                <a:solidFill>
                  <a:schemeClr val="tx1"/>
                </a:solidFill>
              </a:rPr>
              <a:t>. </a:t>
            </a:r>
          </a:p>
          <a:p>
            <a:r>
              <a:rPr lang="ru-RU" altLang="en-US">
                <a:solidFill>
                  <a:schemeClr val="tx1"/>
                </a:solidFill>
              </a:rPr>
              <a:t>Пришедшее понимание, что кризис является не просто кризисом финансов и кризисом экономики, а </a:t>
            </a:r>
            <a:r>
              <a:rPr lang="ru-RU" altLang="en-US">
                <a:solidFill>
                  <a:srgbClr val="0070C0"/>
                </a:solidFill>
              </a:rPr>
              <a:t>кризисом системы, включающим всю совокупность институтов</a:t>
            </a:r>
            <a:r>
              <a:rPr lang="ru-RU" altLang="en-US">
                <a:solidFill>
                  <a:schemeClr val="tx1"/>
                </a:solidFill>
              </a:rPr>
              <a:t>, нуждается в следующем шаге осмысления. </a:t>
            </a:r>
          </a:p>
          <a:p>
            <a:r>
              <a:rPr lang="ru-RU" altLang="en-US">
                <a:solidFill>
                  <a:schemeClr val="tx1"/>
                </a:solidFill>
              </a:rPr>
              <a:t>Кризис системы, в сущности, является кризисом человека и разделяемых им ценностей, то есть кризисом аксиологическим, а потому цивилизационным и антропологическим.</a:t>
            </a: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0030" y="483870"/>
            <a:ext cx="4886960" cy="2393315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Очевидно, что необходимо сотрудничество в создании общего мирового центра по изучению глобальных проблем, новейших экологических технологий, единого фонда средств и ресурсов, обмена информацией.</a:t>
            </a:r>
          </a:p>
          <a:p>
            <a:endParaRPr lang="ru-RU" sz="1800" dirty="0">
              <a:solidFill>
                <a:schemeClr val="tx1"/>
              </a:solidFill>
            </a:endParaRPr>
          </a:p>
          <a:p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8" name="Замещающее содержимое 10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02250" y="667385"/>
            <a:ext cx="3670300" cy="1651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Текстовое поле 6"/>
          <p:cNvSpPr txBox="1"/>
          <p:nvPr/>
        </p:nvSpPr>
        <p:spPr>
          <a:xfrm>
            <a:off x="240030" y="3227070"/>
            <a:ext cx="866203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sym typeface="+mn-ea"/>
              </a:rPr>
              <a:t>Одной из наиболее авторитетных экспертных площадок уже на протяжении нескольких десятилетий является ежегодный </a:t>
            </a:r>
            <a:r>
              <a:rPr lang="ru-RU" sz="1800" dirty="0">
                <a:solidFill>
                  <a:srgbClr val="0070C0"/>
                </a:solidFill>
                <a:sym typeface="+mn-ea"/>
              </a:rPr>
              <a:t>Всемирный экономический форум (ВЭФ)</a:t>
            </a:r>
            <a:r>
              <a:rPr lang="ru-RU" sz="1800" dirty="0">
                <a:solidFill>
                  <a:schemeClr val="tx1"/>
                </a:solidFill>
                <a:sym typeface="+mn-ea"/>
              </a:rPr>
              <a:t>, традиционно проходящий в швейцарском Давосе.</a:t>
            </a:r>
            <a:endParaRPr lang="ru-RU" altLang="en-US" sz="1800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490" y="160655"/>
            <a:ext cx="8520430" cy="48133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sym typeface="+mn-ea"/>
              </a:rPr>
              <a:t>Всемирный экономический форум (ВЭФ)</a:t>
            </a:r>
            <a:endParaRPr lang="ru-RU" altLang="en-US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5575" y="700405"/>
            <a:ext cx="5090160" cy="4182745"/>
          </a:xfrm>
        </p:spPr>
        <p:txBody>
          <a:bodyPr>
            <a:noAutofit/>
          </a:bodyPr>
          <a:lstStyle/>
          <a:p>
            <a:pPr marL="134620" indent="0">
              <a:lnSpc>
                <a:spcPct val="110000"/>
              </a:lnSpc>
            </a:pPr>
            <a:r>
              <a:rPr lang="ru-RU" sz="1000" dirty="0" smtClean="0"/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Всемирный экономический форум (ВЭФ) - швейцарская неправительственная организация, наиболее известная организацией ежегодных встреч в Давосе. </a:t>
            </a:r>
          </a:p>
          <a:p>
            <a:pPr marL="134620" indent="0">
              <a:lnSpc>
                <a:spcPct val="110000"/>
              </a:lnSpc>
            </a:pPr>
            <a:r>
              <a:rPr lang="ru-RU" sz="1400" dirty="0" smtClean="0">
                <a:solidFill>
                  <a:schemeClr val="tx1"/>
                </a:solidFill>
              </a:rPr>
              <a:t> На встречи приглашаются ведущие руководители бизнеса, политические лидеры, видные мыслители и журналисты. </a:t>
            </a:r>
          </a:p>
          <a:p>
            <a:pPr marL="134620" indent="0">
              <a:lnSpc>
                <a:spcPct val="110000"/>
              </a:lnSpc>
            </a:pPr>
            <a:r>
              <a:rPr lang="ru-RU" sz="1400" dirty="0" smtClean="0">
                <a:solidFill>
                  <a:schemeClr val="tx1"/>
                </a:solidFill>
              </a:rPr>
              <a:t> Предметом обсуждения являются наиболее острые мировые проблемы, включая здравоохранение и экологию.</a:t>
            </a:r>
          </a:p>
          <a:p>
            <a:pPr marL="134620" indent="0">
              <a:lnSpc>
                <a:spcPct val="110000"/>
              </a:lnSpc>
            </a:pPr>
            <a:r>
              <a:rPr lang="ru-RU" sz="1400" dirty="0" smtClean="0">
                <a:solidFill>
                  <a:schemeClr val="tx1"/>
                </a:solidFill>
              </a:rPr>
              <a:t> ВЭФ был создан в 1971 году. Членами ВЭФ являются около 1000 крупных компаний и организаций из разных стран мира, в том числе России. Постоянный исполнительный орган - Совет директоров. </a:t>
            </a:r>
          </a:p>
          <a:p>
            <a:pPr marL="134620" indent="0">
              <a:lnSpc>
                <a:spcPct val="110000"/>
              </a:lnSpc>
            </a:pPr>
            <a:r>
              <a:rPr lang="ru-RU" sz="1400" dirty="0" smtClean="0">
                <a:solidFill>
                  <a:schemeClr val="tx1"/>
                </a:solidFill>
              </a:rPr>
              <a:t> Штаб-квартира расположена в пригороде Женевы - Колоньи. </a:t>
            </a:r>
          </a:p>
          <a:p>
            <a:pPr marL="134620" indent="0">
              <a:lnSpc>
                <a:spcPct val="110000"/>
              </a:lnSpc>
            </a:pPr>
            <a:r>
              <a:rPr lang="ru-RU" sz="1400" dirty="0" smtClean="0">
                <a:solidFill>
                  <a:schemeClr val="tx1"/>
                </a:solidFill>
              </a:rPr>
              <a:t> Состав участников ежегодно пересматривается.</a:t>
            </a:r>
          </a:p>
          <a:p>
            <a:pPr marL="134620" indent="0">
              <a:lnSpc>
                <a:spcPct val="110000"/>
              </a:lnSpc>
            </a:pPr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99075" y="3615690"/>
            <a:ext cx="3627120" cy="11753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134620" indent="0" algn="ctr"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  <a:sym typeface="+mn-ea"/>
              </a:rPr>
              <a:t>Основатель и бессменный руководитель ВЭФ – профессор </a:t>
            </a:r>
          </a:p>
          <a:p>
            <a:pPr marL="134620" indent="0" algn="ctr"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  <a:sym typeface="+mn-ea"/>
              </a:rPr>
              <a:t>Клаус Шваб. </a:t>
            </a:r>
            <a:endParaRPr lang="ru-RU" dirty="0"/>
          </a:p>
        </p:txBody>
      </p:sp>
      <p:sp>
        <p:nvSpPr>
          <p:cNvPr id="7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53250" name="AutoShape 2" descr="Обама | это... Что такое Обама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53252" name="AutoShape 4" descr="Обама | это... Что такое Обама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07" name="Замещающее содержимое 10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98440" y="885825"/>
            <a:ext cx="3627755" cy="24199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51275" y="121920"/>
            <a:ext cx="5056505" cy="2536825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В начале 2016 года на ежегодной встрече в Давосе Клаус Шваб объявил о наступлении «Четвёртой промышленной революции» в русле трансгуманизма.</a:t>
            </a:r>
          </a:p>
          <a:p>
            <a:r>
              <a:rPr lang="ru-RU" sz="1600" dirty="0">
                <a:solidFill>
                  <a:schemeClr val="tx1"/>
                </a:solidFill>
              </a:rPr>
              <a:t>Темой, обсуждаемой в 2018 году, стала глобализация и взаимодействие стран в период четвертой индустриальной революции.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9" name="Замещающее содержимое 10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4495" y="274955"/>
            <a:ext cx="3446780" cy="22307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311785" y="2765425"/>
            <a:ext cx="859599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  <a:sym typeface="+mn-ea"/>
              </a:rPr>
              <a:t>Трансгуманизм</a:t>
            </a:r>
            <a:r>
              <a:rPr lang="ru-RU" sz="1600" dirty="0">
                <a:solidFill>
                  <a:schemeClr val="tx1"/>
                </a:solidFill>
                <a:sym typeface="+mn-ea"/>
              </a:rPr>
              <a:t> - это общественный строй, политическая позиция и философская концепция, продвигающие использование достижений науки и технологии для улучшения умственных и физических возможностей человека с целью устранения тех аспектов человеческого существования, которые трансгуманисты считают нежелательными - страданий, болезней, старения и смерти.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sym typeface="+mn-ea"/>
              </a:rPr>
              <a:t>Трансгуманисты изучают возможности и последствия применения таких технологий, опасности и преимущества их использования</a:t>
            </a:r>
            <a:endParaRPr lang="ru-RU" altLang="en-US" sz="1600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445135"/>
            <a:ext cx="4260215" cy="572770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accent1"/>
                </a:solidFill>
              </a:rPr>
              <a:t>Римский клуб</a:t>
            </a:r>
          </a:p>
        </p:txBody>
      </p:sp>
      <p:pic>
        <p:nvPicPr>
          <p:cNvPr id="106" name="Замещающее содержимое 10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4845" y="1100455"/>
            <a:ext cx="2894965" cy="24657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311785" y="1100455"/>
            <a:ext cx="4987290" cy="39712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Римский клуб - международная неправительственная организация, созданная в 1968 группой учёных во главе с Аурелио Печчеи, итальянским промышленником и общественным деятелем.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/>
              <a:t>Цель Римского клуба - осмысление проблем современного мира в их совокупности, подготовка рекомендаций правительствам, ознакомление мировой общественности с глобальными проблемами.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600">
                <a:sym typeface="+mn-ea"/>
              </a:rPr>
              <a:t>Римский клуб организует крупномасштабные исследования по широкому кругу вопросов, но в основном в социально-экономической области.</a:t>
            </a:r>
            <a:endParaRPr lang="ru-RU" alt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en-US" sz="1600"/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Замещающее содержимое 10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140" y="1072515"/>
            <a:ext cx="3162935" cy="23952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231140" y="3673475"/>
            <a:ext cx="31629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/>
              <a:t>Основатель Римского клуба </a:t>
            </a:r>
          </a:p>
          <a:p>
            <a:pPr algn="ctr"/>
            <a:r>
              <a:rPr lang="ru-RU" altLang="en-US"/>
              <a:t>Аурелио Печчеи (1908 - 1984)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599180" y="854075"/>
            <a:ext cx="5426710" cy="35223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1800"/>
              <a:t>Деятельность Римского клуба включает в себя </a:t>
            </a:r>
            <a:r>
              <a:rPr lang="ru-RU" altLang="en-US" sz="1800">
                <a:solidFill>
                  <a:srgbClr val="0070C0"/>
                </a:solidFill>
              </a:rPr>
              <a:t>широкий спектр конкретно-научных разработок</a:t>
            </a:r>
            <a:r>
              <a:rPr lang="ru-RU" altLang="en-US" sz="1800"/>
              <a:t>, послуживших толчком к возникновению такого нового направления научных исследований, как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1800"/>
              <a:t>глобальное моделирование,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1800"/>
              <a:t>глобальные проблемы,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1800"/>
              <a:t>общефилософские рассуждения о бытии человека в современном мире,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altLang="en-US" sz="1800"/>
              <a:t>ценностях жизни и перспективах развития человечества.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ru-RU" altLang="en-US" sz="1800"/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60350" y="284480"/>
            <a:ext cx="8571865" cy="4284345"/>
          </a:xfrm>
        </p:spPr>
        <p:txBody>
          <a:bodyPr/>
          <a:lstStyle/>
          <a:p>
            <a:r>
              <a:rPr lang="ru-RU" altLang="en-US">
                <a:solidFill>
                  <a:schemeClr val="tx1"/>
                </a:solidFill>
                <a:sym typeface="+mn-ea"/>
              </a:rPr>
              <a:t>Работы в сфере глобального моделирования, построение первых компьютерных моделей мира, критика негативных тенденций западной цивилизации, развенчание технократического мифа об экономическом росте как наиболее эффективном средстве решения всех проблем, поиск путей гуманизации человека и мира, осуждение гонки вооружений, призыв к мировой общественности объединить усилия, прекратить межнациональные распри, сохранить окружающую среду, повысить благосостояние людей и улучшить качество жизни - всё это составляет позитивные стороны деятельности Римского клуба, привлекшие к себе внимание прогрессивных учёных, политиков, государственных деятелей.</a:t>
            </a:r>
            <a:endParaRPr lang="ru-RU" altLang="en-US">
              <a:solidFill>
                <a:schemeClr val="tx1"/>
              </a:solidFill>
            </a:endParaRPr>
          </a:p>
          <a:p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6210" y="160655"/>
            <a:ext cx="4515485" cy="4721860"/>
          </a:xfrm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pPr marL="0" indent="0" defTabSz="685800" eaLnBrk="0" fontAlgn="base" hangingPunct="0">
              <a:lnSpc>
                <a:spcPct val="110000"/>
              </a:lnSpc>
              <a:buClr>
                <a:schemeClr val="tx1"/>
              </a:buClr>
              <a:buSzTx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 Глобальные риски текущего года сгруппированы по уже давно сложившейся классификации по пяти группам: </a:t>
            </a:r>
          </a:p>
          <a:p>
            <a:pPr marL="0" indent="0" defTabSz="685800" eaLnBrk="0" fontAlgn="base" hangingPunct="0">
              <a:lnSpc>
                <a:spcPct val="110000"/>
              </a:lnSpc>
              <a:buClr>
                <a:schemeClr val="tx1"/>
              </a:buClr>
              <a:buSzTx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1. экологические</a:t>
            </a:r>
          </a:p>
          <a:p>
            <a:pPr marL="0" indent="0" defTabSz="685800" eaLnBrk="0" fontAlgn="base" hangingPunct="0">
              <a:lnSpc>
                <a:spcPct val="110000"/>
              </a:lnSpc>
              <a:buClr>
                <a:schemeClr val="tx1"/>
              </a:buClr>
              <a:buSzTx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2. экономические </a:t>
            </a:r>
          </a:p>
          <a:p>
            <a:pPr marL="0" indent="0" defTabSz="685800" eaLnBrk="0" fontAlgn="base" hangingPunct="0">
              <a:lnSpc>
                <a:spcPct val="110000"/>
              </a:lnSpc>
              <a:buClr>
                <a:schemeClr val="tx1"/>
              </a:buClr>
              <a:buSzTx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3. геополитические </a:t>
            </a:r>
          </a:p>
          <a:p>
            <a:pPr marL="0" indent="0" defTabSz="685800" eaLnBrk="0" fontAlgn="base" hangingPunct="0">
              <a:lnSpc>
                <a:spcPct val="110000"/>
              </a:lnSpc>
              <a:buClr>
                <a:schemeClr val="tx1"/>
              </a:buClr>
              <a:buSzTx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4. социальные  </a:t>
            </a:r>
          </a:p>
          <a:p>
            <a:pPr marL="0" indent="0" defTabSz="685800" eaLnBrk="0" fontAlgn="base" hangingPunct="0">
              <a:lnSpc>
                <a:spcPct val="110000"/>
              </a:lnSpc>
              <a:buClr>
                <a:schemeClr val="tx1"/>
              </a:buClr>
              <a:buSzTx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5. технологические </a:t>
            </a:r>
          </a:p>
          <a:p>
            <a:pPr marL="0" indent="0" defTabSz="685800" eaLnBrk="0" fontAlgn="base" hangingPunct="0">
              <a:lnSpc>
                <a:spcPct val="110000"/>
              </a:lnSpc>
              <a:buClr>
                <a:schemeClr val="tx1"/>
              </a:buClr>
              <a:buSzTx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 Отнесение к той или иной группе весьма </a:t>
            </a:r>
            <a:r>
              <a:rPr lang="ru-RU" sz="1600" dirty="0" smtClean="0">
                <a:solidFill>
                  <a:srgbClr val="0070C0"/>
                </a:solidFill>
              </a:rPr>
              <a:t>условно</a:t>
            </a:r>
            <a:r>
              <a:rPr lang="ru-RU" sz="1600" dirty="0" smtClean="0">
                <a:solidFill>
                  <a:schemeClr val="tx1"/>
                </a:solidFill>
              </a:rPr>
              <a:t>, так как отдельные риски обычно одновременно воздействуют на разные сферы жизнедеятельности человеческого общества. </a:t>
            </a:r>
          </a:p>
          <a:p>
            <a:pPr marL="0" indent="0" defTabSz="685800" eaLnBrk="0" fontAlgn="base" hangingPunct="0">
              <a:lnSpc>
                <a:spcPct val="110000"/>
              </a:lnSpc>
              <a:buClr>
                <a:schemeClr val="tx1"/>
              </a:buClr>
              <a:buSzTx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 Определены наиболее существенные признаки, по которым риски и классифицируются.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8130" name="AutoShape 2" descr="Конституции в России и мире: похожие и разные – Институт развития  социально-экономических проектов и инициати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12" name="Замещающее содержимое 11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14215" y="805180"/>
            <a:ext cx="4396740" cy="25958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50182" name="AutoShape 6" descr="Мировая экономика (World Economy) - э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50184" name="AutoShape 8" descr="Мировая экономика (World Economy) - э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11" name="Замещающее содержимое 1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5685" y="160655"/>
            <a:ext cx="6484620" cy="45542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8942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sym typeface="+mn-ea"/>
              </a:rPr>
              <a:t>1. Категория глобальных экологических рисков</a:t>
            </a:r>
            <a:endParaRPr lang="ru-RU" altLang="en-US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>
            <a:off x="155575" y="662305"/>
            <a:ext cx="8817610" cy="4254500"/>
          </a:xfrm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 smtClean="0">
                <a:solidFill>
                  <a:schemeClr val="tx1"/>
                </a:solidFill>
              </a:rPr>
              <a:t>Категория глобальных экологических рисков включает ситуации и условия, которые относятся к окружающей среде. Современная действительность характеризуется экстремальными природными и погодными катаклизмами, экологическими катастрофами, возрастанием числа чрезвычайных ситуаций, что приводит к масштабному ущербу национальным экономикам стран и регионов, человеческим жертвам, наносит непоправимый урон окружающей среде. </a:t>
            </a:r>
          </a:p>
          <a:p>
            <a:pPr>
              <a:lnSpc>
                <a:spcPct val="105000"/>
              </a:lnSpc>
            </a:pPr>
            <a:r>
              <a:rPr lang="ru-RU" dirty="0" smtClean="0">
                <a:solidFill>
                  <a:schemeClr val="tx1"/>
                </a:solidFill>
              </a:rPr>
              <a:t>Возрастает число техногенных и экологических катастроф по вине человека: химическое и биологическое загрязнение, ядерные аварии, лесные пожары, разлив нефтепродуктов. Предпринимаемые меры не в состоянии их предотвратить или смягчить. </a:t>
            </a:r>
          </a:p>
          <a:p>
            <a:pPr>
              <a:lnSpc>
                <a:spcPct val="105000"/>
              </a:lnSpc>
            </a:pPr>
            <a:r>
              <a:rPr lang="ru-RU" dirty="0" smtClean="0">
                <a:solidFill>
                  <a:schemeClr val="tx1"/>
                </a:solidFill>
              </a:rPr>
              <a:t>Перефразируя известное изречение Мичурина, мы не можем ждать милости от природы после того, что мы с ней сделали.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9154" name="AutoShape 2" descr="Кржижановский Глеб Максимилианович — Сибирь и Дальний Восток в огне  революц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65430" y="327025"/>
            <a:ext cx="8566785" cy="4241800"/>
          </a:xfrm>
        </p:spPr>
        <p:txBody>
          <a:bodyPr>
            <a:normAutofit/>
          </a:bodyPr>
          <a:lstStyle/>
          <a:p>
            <a:r>
              <a:rPr lang="ru-RU" altLang="en-US" sz="2000">
                <a:solidFill>
                  <a:schemeClr val="tx1"/>
                </a:solidFill>
              </a:rPr>
              <a:t>Причины экологических угроз для человечества кроются в</a:t>
            </a:r>
            <a:r>
              <a:rPr lang="en-US" altLang="ru-RU" sz="2000">
                <a:solidFill>
                  <a:schemeClr val="tx1"/>
                </a:solidFill>
              </a:rPr>
              <a:t> </a:t>
            </a:r>
            <a:r>
              <a:rPr lang="ru-RU" altLang="en-US" sz="2000">
                <a:solidFill>
                  <a:schemeClr val="tx1"/>
                </a:solidFill>
              </a:rPr>
              <a:t>потребительском отношении человека к природе, рассмотрении ее в</a:t>
            </a:r>
            <a:r>
              <a:rPr lang="en-US" altLang="ru-RU" sz="2000">
                <a:solidFill>
                  <a:schemeClr val="tx1"/>
                </a:solidFill>
              </a:rPr>
              <a:t> </a:t>
            </a:r>
            <a:r>
              <a:rPr lang="ru-RU" altLang="en-US" sz="2000">
                <a:solidFill>
                  <a:schemeClr val="tx1"/>
                </a:solidFill>
              </a:rPr>
              <a:t>соответствии с формулой «после нас хоть потоп». </a:t>
            </a:r>
          </a:p>
          <a:p>
            <a:r>
              <a:rPr lang="ru-RU" altLang="en-US" sz="2000">
                <a:solidFill>
                  <a:schemeClr val="tx1"/>
                </a:solidFill>
              </a:rPr>
              <a:t>Сдерживать эти</a:t>
            </a:r>
            <a:r>
              <a:rPr lang="en-US" altLang="ru-RU" sz="2000">
                <a:solidFill>
                  <a:schemeClr val="tx1"/>
                </a:solidFill>
              </a:rPr>
              <a:t> </a:t>
            </a:r>
            <a:r>
              <a:rPr lang="ru-RU" altLang="en-US" sz="2000">
                <a:solidFill>
                  <a:schemeClr val="tx1"/>
                </a:solidFill>
              </a:rPr>
              <a:t>потребительские установки должно государство. </a:t>
            </a:r>
          </a:p>
          <a:p>
            <a:r>
              <a:rPr lang="ru-RU" altLang="en-US" sz="2000">
                <a:solidFill>
                  <a:schemeClr val="tx1"/>
                </a:solidFill>
              </a:rPr>
              <a:t>Оно не только устанавливает</a:t>
            </a:r>
            <a:r>
              <a:rPr lang="en-US" altLang="ru-RU" sz="2000">
                <a:solidFill>
                  <a:schemeClr val="tx1"/>
                </a:solidFill>
              </a:rPr>
              <a:t> </a:t>
            </a:r>
            <a:r>
              <a:rPr lang="ru-RU" altLang="en-US" sz="2000">
                <a:solidFill>
                  <a:schemeClr val="tx1"/>
                </a:solidFill>
              </a:rPr>
              <a:t>соответствующие запреты, но и восстанавливает природные потенциалы.</a:t>
            </a:r>
          </a:p>
          <a:p>
            <a:r>
              <a:rPr lang="ru-RU" altLang="en-US" sz="2000">
                <a:solidFill>
                  <a:schemeClr val="tx1"/>
                </a:solidFill>
              </a:rPr>
              <a:t>Однако в ситуации самоустранения государства от управленческих функций,</a:t>
            </a:r>
            <a:r>
              <a:rPr lang="en-US" altLang="ru-RU" sz="2000">
                <a:solidFill>
                  <a:schemeClr val="tx1"/>
                </a:solidFill>
              </a:rPr>
              <a:t> </a:t>
            </a:r>
            <a:r>
              <a:rPr lang="ru-RU" altLang="en-US" sz="2000">
                <a:solidFill>
                  <a:schemeClr val="tx1"/>
                </a:solidFill>
              </a:rPr>
              <a:t>минимизации его роли возобладает стихия рынка, жертвой которой</a:t>
            </a:r>
            <a:r>
              <a:rPr lang="en-US" altLang="ru-RU" sz="2000">
                <a:solidFill>
                  <a:schemeClr val="tx1"/>
                </a:solidFill>
              </a:rPr>
              <a:t> </a:t>
            </a:r>
            <a:r>
              <a:rPr lang="ru-RU" altLang="en-US" sz="2000">
                <a:solidFill>
                  <a:schemeClr val="tx1"/>
                </a:solidFill>
              </a:rPr>
              <a:t>оказывается и природа, и в конечном итоге человек.</a:t>
            </a: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Парниковый эффект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4080510" y="1017905"/>
            <a:ext cx="4820285" cy="3740785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Главный фактор экологического ущерба сопряжен с современными</a:t>
            </a:r>
          </a:p>
          <a:p>
            <a:r>
              <a:rPr lang="ru-RU" altLang="en-US">
                <a:solidFill>
                  <a:schemeClr val="tx1"/>
                </a:solidFill>
              </a:rPr>
              <a:t>индустриальными технологиями получения энергии. </a:t>
            </a:r>
          </a:p>
          <a:p>
            <a:r>
              <a:rPr lang="ru-RU" altLang="en-US">
                <a:solidFill>
                  <a:schemeClr val="tx1"/>
                </a:solidFill>
              </a:rPr>
              <a:t>Сжигание добываемого человеком топлива формирует большинство содержащихся в атмосфере парниковых газов. </a:t>
            </a:r>
          </a:p>
          <a:p>
            <a:r>
              <a:rPr lang="ru-RU" altLang="en-US">
                <a:solidFill>
                  <a:schemeClr val="tx1"/>
                </a:solidFill>
              </a:rPr>
              <a:t>Следствием парникового (или оранжерейного) эффекта является возрастание температуры в нижних слоях атмосферы и, соответственно, изменение климата. </a:t>
            </a:r>
          </a:p>
        </p:txBody>
      </p:sp>
      <p:pic>
        <p:nvPicPr>
          <p:cNvPr id="101" name="Замещающее содержимое 10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1785" y="1286510"/>
            <a:ext cx="3580765" cy="23793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8213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rgbClr val="0070C0"/>
                </a:solidFill>
                <a:sym typeface="+mn-ea"/>
              </a:rPr>
              <a:t>Загрязнение воды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47320" y="755015"/>
            <a:ext cx="8684260" cy="426085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Человек не живет в воде, но вода, занимающая 70% земной поверхности, представляет собой средовое условие его существования. </a:t>
            </a:r>
          </a:p>
          <a:p>
            <a:r>
              <a:rPr lang="ru-RU" altLang="en-US">
                <a:solidFill>
                  <a:schemeClr val="tx1"/>
                </a:solidFill>
              </a:rPr>
              <a:t>В этом отношении особую озабоченность вызывает процесс загрязнения водных объектов. </a:t>
            </a:r>
          </a:p>
          <a:p>
            <a:r>
              <a:rPr lang="ru-RU" altLang="en-US">
                <a:solidFill>
                  <a:schemeClr val="tx1"/>
                </a:solidFill>
              </a:rPr>
              <a:t>Сбросы в воды отходов технологической деятельности, объектов промышленного производства, канализационные сливы подрывают основы человеческого существования. В густонаселенных странах водоемы давно превратились в источники распространения инфекции. </a:t>
            </a:r>
          </a:p>
          <a:p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278130" y="813435"/>
            <a:ext cx="4090670" cy="4161155"/>
          </a:xfrm>
        </p:spPr>
        <p:txBody>
          <a:bodyPr/>
          <a:lstStyle/>
          <a:p>
            <a:r>
              <a:rPr lang="ru-RU" altLang="en-US" sz="1800">
                <a:solidFill>
                  <a:schemeClr val="tx1"/>
                </a:solidFill>
                <a:sym typeface="+mn-ea"/>
              </a:rPr>
              <a:t>В Индии загрязнение вод превратилось едва ли в главную проблему национальной повестки. </a:t>
            </a:r>
          </a:p>
          <a:p>
            <a:r>
              <a:rPr lang="ru-RU" altLang="en-US" sz="1800">
                <a:solidFill>
                  <a:schemeClr val="tx1"/>
                </a:solidFill>
                <a:sym typeface="+mn-ea"/>
              </a:rPr>
              <a:t>С острой нехваткой питьевой воды сталкивается около 600 млн индусов, ежегодно десятки тысяч граждан страны погибает по причине отсутствия доступа к безопасным водным источникам. </a:t>
            </a:r>
          </a:p>
        </p:txBody>
      </p:sp>
      <p:pic>
        <p:nvPicPr>
          <p:cNvPr id="102" name="Замещающее содержимое 10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08500" y="1203325"/>
            <a:ext cx="4388485" cy="273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149225"/>
            <a:ext cx="8520430" cy="683895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rgbClr val="0070C0"/>
                </a:solidFill>
                <a:sym typeface="+mn-ea"/>
              </a:rPr>
              <a:t>Загрязнение Мирового океана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4231005" y="1253490"/>
            <a:ext cx="4760595" cy="3721100"/>
          </a:xfrm>
        </p:spPr>
        <p:txBody>
          <a:bodyPr/>
          <a:lstStyle/>
          <a:p>
            <a:r>
              <a:rPr lang="ru-RU" altLang="en-US" sz="1600">
                <a:solidFill>
                  <a:schemeClr val="tx1"/>
                </a:solidFill>
              </a:rPr>
              <a:t>Идет катастрофический процесс загрязнения вод Мирового океана.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Наибольший урон наносят техногенные катастрофы, приводящие к разливу нефти.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Новым бичом для океанических вод стало попадание в Мировой океан пластиковых изделий.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Лидером по наносимому урону являются производители пластиковых емкостей «Кока-кола», «Пепси-кола», «Нестле».</a:t>
            </a:r>
          </a:p>
          <a:p>
            <a:endParaRPr lang="ru-RU" altLang="en-US" sz="1600">
              <a:solidFill>
                <a:schemeClr val="tx1"/>
              </a:solidFill>
            </a:endParaRPr>
          </a:p>
        </p:txBody>
      </p:sp>
      <p:pic>
        <p:nvPicPr>
          <p:cNvPr id="100" name="Замещающее содержимое 9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2880" y="1254125"/>
            <a:ext cx="3961130" cy="2635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Проблема мусора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8619490" cy="3731895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  <a:sym typeface="+mn-ea"/>
              </a:rPr>
              <a:t>Еще в середине 1980-х гг. было предсказано появление в северной части Тихого океана гигантского мусорного скопления.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Сегодня оно известно как Большое тихоокеанское мусорное пятно.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Иногда в стилистике «черного юмора» о нем говорят как о Восточном мусорном континенте. Размеры мусорного пространства точно не известны и оцениваются от 700 тыс. до 1,5 млн квадратных километров. </a:t>
            </a: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До 80% мусора попадают в океан по течению рек, остальные 20% являются результатом сброса с корабельных палуб.</a:t>
            </a:r>
            <a:endParaRPr lang="ru-RU" altLang="en-US">
              <a:solidFill>
                <a:schemeClr val="tx1"/>
              </a:solidFill>
            </a:endParaRP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Пластик не перерабатывается природой естественным путем (разложение пластмасс происходит 100-150 лет) и наносит огромный ущерб для живых организмов. </a:t>
            </a:r>
            <a:endParaRPr lang="ru-RU" altLang="en-US">
              <a:solidFill>
                <a:schemeClr val="tx1"/>
              </a:solidFill>
            </a:endParaRPr>
          </a:p>
          <a:p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207010" y="213995"/>
            <a:ext cx="4694555" cy="4714875"/>
          </a:xfrm>
        </p:spPr>
        <p:txBody>
          <a:bodyPr>
            <a:noAutofit/>
          </a:bodyPr>
          <a:lstStyle/>
          <a:p>
            <a:pPr>
              <a:lnSpc>
                <a:spcPct val="105000"/>
              </a:lnSpc>
            </a:pPr>
            <a:r>
              <a:rPr lang="ru-RU" altLang="en-US" sz="1800">
                <a:solidFill>
                  <a:schemeClr val="tx1"/>
                </a:solidFill>
              </a:rPr>
              <a:t>Очевидно, что не все продукты человеческой деятельности идут в потребление. Производственные отходы превышают кратно продукты потребления. </a:t>
            </a:r>
          </a:p>
          <a:p>
            <a:pPr>
              <a:lnSpc>
                <a:spcPct val="105000"/>
              </a:lnSpc>
            </a:pPr>
            <a:r>
              <a:rPr lang="ru-RU" altLang="en-US" sz="1800">
                <a:solidFill>
                  <a:schemeClr val="tx1"/>
                </a:solidFill>
              </a:rPr>
              <a:t>Эксперты предсказывают наступление мусорных коллапсов. Горы мусора уже сейчас являются непременными спутниками мегаполисов.</a:t>
            </a:r>
          </a:p>
          <a:p>
            <a:pPr>
              <a:lnSpc>
                <a:spcPct val="105000"/>
              </a:lnSpc>
            </a:pPr>
            <a:r>
              <a:rPr lang="ru-RU" altLang="en-US" sz="1800">
                <a:solidFill>
                  <a:schemeClr val="tx1"/>
                </a:solidFill>
              </a:rPr>
              <a:t>Механизмы переработки отстают пока еще от возрастающих объемов. </a:t>
            </a:r>
          </a:p>
          <a:p>
            <a:pPr>
              <a:lnSpc>
                <a:spcPct val="105000"/>
              </a:lnSpc>
            </a:pPr>
            <a:r>
              <a:rPr lang="ru-RU" altLang="en-US" sz="1800">
                <a:solidFill>
                  <a:schemeClr val="tx1"/>
                </a:solidFill>
              </a:rPr>
              <a:t>Исход для потребительского общества – быть погребенным в собственном мусоре</a:t>
            </a:r>
          </a:p>
        </p:txBody>
      </p:sp>
      <p:pic>
        <p:nvPicPr>
          <p:cNvPr id="105" name="Замещающее содержимое 10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102860" y="878840"/>
            <a:ext cx="3775710" cy="24561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221615"/>
            <a:ext cx="4817110" cy="57277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  <a:sym typeface="+mn-ea"/>
              </a:rPr>
              <a:t>Уничтожение экосистемы 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122555" y="741045"/>
            <a:ext cx="4958715" cy="4280535"/>
          </a:xfrm>
        </p:spPr>
        <p:txBody>
          <a:bodyPr>
            <a:normAutofit fontScale="97500" lnSpcReduction="1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Человек является одним из звеньев функционирования экосистем. Это означает, что уничтожение любых других звеньев скажется на всей цепочке и в итоге отразится на человеке. </a:t>
            </a:r>
          </a:p>
          <a:p>
            <a:r>
              <a:rPr lang="ru-RU" altLang="en-US">
                <a:solidFill>
                  <a:schemeClr val="tx1"/>
                </a:solidFill>
              </a:rPr>
              <a:t>Между тем </a:t>
            </a:r>
            <a:r>
              <a:rPr lang="ru-RU" altLang="en-US">
                <a:solidFill>
                  <a:srgbClr val="0070C0"/>
                </a:solidFill>
              </a:rPr>
              <a:t>биоразнообразие Земли устойчиво снижается. </a:t>
            </a:r>
          </a:p>
          <a:p>
            <a:r>
              <a:rPr lang="ru-RU" altLang="en-US">
                <a:solidFill>
                  <a:schemeClr val="tx1"/>
                </a:solidFill>
              </a:rPr>
              <a:t>С начала 1970-х гг. за полстолетия численность наблюдаемых популяций позвоночных на планете снизилась на 68%. </a:t>
            </a:r>
          </a:p>
          <a:p>
            <a:r>
              <a:rPr lang="ru-RU" altLang="en-US">
                <a:solidFill>
                  <a:schemeClr val="tx1"/>
                </a:solidFill>
              </a:rPr>
              <a:t>На 81% за этот срок снизилась численность популяций пресноводных. Среди факторов вымирания млекопитающих 40% занимает отлов и охота, 40% – деградация среды обитания, 10% – распространение инвазивных видов и болезней, 5% – загрязнение, 5% – изменение климата.</a:t>
            </a:r>
          </a:p>
        </p:txBody>
      </p:sp>
      <p:pic>
        <p:nvPicPr>
          <p:cNvPr id="103" name="Замещающее содержимое 10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128895" y="1128395"/>
            <a:ext cx="3818890" cy="25482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2560" y="372745"/>
            <a:ext cx="3937000" cy="572770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Загрязнение атмосферы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2"/>
          </p:nvPr>
        </p:nvSpPr>
        <p:spPr>
          <a:xfrm>
            <a:off x="4099560" y="135255"/>
            <a:ext cx="4879975" cy="484632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Среда обитания человека отравлена. </a:t>
            </a:r>
          </a:p>
          <a:p>
            <a:r>
              <a:rPr lang="ru-RU" altLang="en-US">
                <a:solidFill>
                  <a:schemeClr val="tx1"/>
                </a:solidFill>
              </a:rPr>
              <a:t>Первой из средовых компонент заражается атмосфера. </a:t>
            </a:r>
          </a:p>
          <a:p>
            <a:r>
              <a:rPr lang="ru-RU" altLang="en-US">
                <a:solidFill>
                  <a:schemeClr val="tx1"/>
                </a:solidFill>
              </a:rPr>
              <a:t>По оценкам ВОЗ, 91% населения Земли проживает на территориях, на которых рекомендуемые организацией пороги загрязнения атмосферы превышены. </a:t>
            </a:r>
          </a:p>
          <a:p>
            <a:r>
              <a:rPr lang="ru-RU" altLang="en-US">
                <a:solidFill>
                  <a:schemeClr val="tx1"/>
                </a:solidFill>
              </a:rPr>
              <a:t>Фактор загрязнения атмосферы, согласно расчетам ученых Техасского университета, снижает на год среднюю продолжительность жизни человека. </a:t>
            </a:r>
          </a:p>
          <a:p>
            <a:r>
              <a:rPr lang="ru-RU" altLang="en-US">
                <a:solidFill>
                  <a:schemeClr val="tx1"/>
                </a:solidFill>
              </a:rPr>
              <a:t>Непосредственно загрязнение приводит ежегодно к смертям от 7 до 8,8 млн человек. </a:t>
            </a:r>
          </a:p>
          <a:p>
            <a:r>
              <a:rPr lang="ru-RU" altLang="en-US">
                <a:solidFill>
                  <a:schemeClr val="tx1"/>
                </a:solidFill>
              </a:rPr>
              <a:t>Высокий уровень преждевременной смертности от загрязненного воздуха существует и в считающейся благополучной Европе – до 800 тыс. человек.</a:t>
            </a:r>
          </a:p>
        </p:txBody>
      </p:sp>
      <p:pic>
        <p:nvPicPr>
          <p:cNvPr id="104" name="Замещающее содержимое 10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2280" y="1116965"/>
            <a:ext cx="3329305" cy="33293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64405" y="27421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sym typeface="+mn-ea"/>
              </a:rPr>
              <a:t>2. Глобальные экономические риски</a:t>
            </a:r>
            <a:endParaRPr lang="ru-RU" altLang="en-US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45745" y="902970"/>
            <a:ext cx="8586470" cy="3665855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rPr lang="ru-RU" dirty="0" smtClean="0">
                <a:solidFill>
                  <a:schemeClr val="tx1"/>
                </a:solidFill>
                <a:sym typeface="+mn-ea"/>
              </a:rPr>
              <a:t>К группе глобальных экономических рисков относятся вызовы и угрозы мировой экономике на макроэкономическом уровне. Это кризисные явления и спады в ведущих экономиках и региональных комплексах, а также в ключевых сферах: бюджетной, банковской, инфраструктурной, фискальной.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05000"/>
              </a:lnSpc>
            </a:pPr>
            <a:r>
              <a:rPr lang="ru-RU" dirty="0" smtClean="0">
                <a:solidFill>
                  <a:schemeClr val="tx1"/>
                </a:solidFill>
                <a:sym typeface="+mn-ea"/>
              </a:rPr>
              <a:t>Сюда же относятся инфляционное давление; критическая долговая нагрузка; снижение ликвидности; падение цен на активы; банкротства; ценовая нестабильность на рынках энергоносителей, сырья, продовольствия; высокая безработица и другие масштабные сбои в экономических системах. </a:t>
            </a:r>
          </a:p>
          <a:p>
            <a:pPr>
              <a:lnSpc>
                <a:spcPct val="105000"/>
              </a:lnSpc>
            </a:pPr>
            <a:endParaRPr lang="ru-RU" dirty="0" smtClean="0">
              <a:solidFill>
                <a:schemeClr val="tx1"/>
              </a:solidFill>
              <a:sym typeface="+mn-ea"/>
            </a:endParaRPr>
          </a:p>
          <a:p>
            <a:pPr>
              <a:lnSpc>
                <a:spcPct val="105000"/>
              </a:lnSpc>
            </a:pPr>
            <a:r>
              <a:rPr lang="ru-RU" altLang="en-US" sz="1200" dirty="0">
                <a:solidFill>
                  <a:schemeClr val="accent1"/>
                </a:solidFill>
              </a:rPr>
              <a:t>https://portal.tpu.ru/SHARED/p/PANKOVA_NATALIA/lessons/Tab8/org_yaroslavl_itog-29-iyulya_all.pdf С.148</a:t>
            </a:r>
          </a:p>
          <a:p>
            <a:pPr>
              <a:lnSpc>
                <a:spcPct val="105000"/>
              </a:lnSpc>
            </a:pPr>
            <a:endParaRPr lang="ru-RU" altLang="en-US" sz="1200" dirty="0">
              <a:solidFill>
                <a:schemeClr val="accent1"/>
              </a:solidFill>
            </a:endParaRP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550" y="25008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sym typeface="+mn-ea"/>
              </a:rPr>
              <a:t>3. Категория геополитических рисков</a:t>
            </a:r>
            <a:endParaRPr lang="ru-RU" altLang="en-US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203835" y="949325"/>
            <a:ext cx="8697595" cy="3681095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К категории геополитических рисков относятся глобальные проблемы, связанные с ослаблением влияния международных институтов и международного права; нарушением межгосударственных соглашений и договоренностей; сбоями глобального управления; кризисом внутренней и внешней политики государств, политических и военных блоков; вмешательством одних государств во внутренние дела других; преступным военно-политическим давлением; распространением и угрозой применения оружия массового поражения; недобросовестной конкуренцией, протекционизмом и проведением неправомерной санкционной политики; широким распространением международной организованной преступности, терроризма, коррупции. </a:t>
            </a:r>
          </a:p>
        </p:txBody>
      </p:sp>
      <p:sp>
        <p:nvSpPr>
          <p:cNvPr id="2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5770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sym typeface="+mn-ea"/>
              </a:rPr>
              <a:t>4. Глобальные социальные риски</a:t>
            </a:r>
            <a:endParaRPr lang="ru-RU" altLang="en-US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202565" y="969010"/>
            <a:ext cx="8629650" cy="3599815"/>
          </a:xfrm>
        </p:spPr>
        <p:txBody>
          <a:bodyPr>
            <a:normAutofit fontScale="87500" lnSpcReduction="20000"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В сферу глобальных социальных рисков входят масштабные угрозы, связанные с нестабильностью динамики населения, крупномасштабной, неуправляемой миграцией; увеличивающееся неравенство доходов и разрыв в жизненном уровне между самыми богатыми и самыми бедными гражданами, между богатыми и бедными странами; проблемы выживания человека - угроза голода (продовольственный и водный кризисы) и угроза болезней (распространение инфекций, появление новых болезней и несовершенство системы борьбы с ними); усилением политической и социальной нестабильности.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9610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sym typeface="+mn-ea"/>
              </a:rPr>
              <a:t>5. Угрозы и вызовы технологического характера</a:t>
            </a:r>
            <a:endParaRPr lang="ru-RU" altLang="en-US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233680" y="882650"/>
            <a:ext cx="8598535" cy="3686175"/>
          </a:xfrm>
        </p:spPr>
        <p:txBody>
          <a:bodyPr>
            <a:normAutofit fontScale="925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Достаточно новой, но все более возрастающей группой глобальных рисков являются угрозы и вызовы технологического характера.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К ним относятся факторы негативного влияния достижений научно-технического прогресса на жизнь человечества, прежде всего, зависимость от технических систем и масштабные потрясения при выходе их из строя, при сбоях в работе ключевых информационных блоков, от которых зависят государственное, муниципальное и корпоративное управление, функционирование финансов, внутренняя и внешняя безопасность, промышленное производство, сфера услуг и коммуникации.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448" y="176168"/>
            <a:ext cx="8607103" cy="4681521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Глобальной технологической проблемой стали: криминальное использование персональных данных, беспрецедентные масштабы кражи электронных данных, эскалация крупномасштабных кибератак криминальных, террористических и даже организуемых отдельными государствами.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 частности, американскими спецслужбами созданы целые системы незаконной прослушки телефонных и иных разговоров, тотальной электронной слежки, несанкционированного сбора, хищения и глобального хранения данных как государственных организаций, компаний, фондов, партий, так и частных лиц по всему миру, включая своих и иностранных граждан, а также руководителей государств-союзников.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9550" y="171450"/>
            <a:ext cx="8735060" cy="4784725"/>
          </a:xfrm>
        </p:spPr>
        <p:txBody>
          <a:bodyPr>
            <a:normAutofit fontScale="70000" lnSpcReduction="20000"/>
          </a:bodyPr>
          <a:lstStyle/>
          <a:p>
            <a:r>
              <a:rPr lang="ru-RU" altLang="en-US" sz="2600" dirty="0">
                <a:solidFill>
                  <a:schemeClr val="tx1"/>
                </a:solidFill>
              </a:rPr>
              <a:t>Обобщение экзогенных угроз для человечества позволяет сделать вывод о том, что угрозы самоистребления для человечества по мере технического и технологического прогрессов возрастают. </a:t>
            </a:r>
          </a:p>
          <a:p>
            <a:r>
              <a:rPr lang="ru-RU" altLang="en-US" sz="2600" dirty="0">
                <a:solidFill>
                  <a:schemeClr val="tx1"/>
                </a:solidFill>
              </a:rPr>
              <a:t>Человек, хотя был предупрежден о них и осознал их наличие, ничего не смог сделать для выстраивания соответствующей системы блокирования. </a:t>
            </a:r>
          </a:p>
          <a:p>
            <a:r>
              <a:rPr lang="ru-RU" altLang="en-US" sz="2600" dirty="0">
                <a:solidFill>
                  <a:schemeClr val="tx1"/>
                </a:solidFill>
              </a:rPr>
              <a:t>Блокировать экзогенные угрозы даже в целях собственной безопасности он не может, так как это не позволяет существующая система. </a:t>
            </a:r>
          </a:p>
          <a:p>
            <a:r>
              <a:rPr lang="ru-RU" altLang="en-US" sz="2600" dirty="0">
                <a:solidFill>
                  <a:schemeClr val="tx1"/>
                </a:solidFill>
              </a:rPr>
              <a:t>Так что смена системы жизнеустройства является сегодня критическим вопросом физического выживания человечества.</a:t>
            </a:r>
          </a:p>
          <a:p>
            <a:endParaRPr lang="ru-RU" altLang="en-US" sz="2600" dirty="0">
              <a:solidFill>
                <a:schemeClr val="tx1"/>
              </a:solidFill>
            </a:endParaRPr>
          </a:p>
          <a:p>
            <a:r>
              <a:rPr lang="ru-RU" altLang="en-US" dirty="0">
                <a:solidFill>
                  <a:schemeClr val="tx1"/>
                </a:solidFill>
              </a:rPr>
              <a:t>Подробнее о глобальных </a:t>
            </a:r>
            <a:r>
              <a:rPr lang="ru-RU" altLang="en-US" dirty="0" err="1">
                <a:solidFill>
                  <a:schemeClr val="tx1"/>
                </a:solidFill>
              </a:rPr>
              <a:t>поблемах</a:t>
            </a:r>
            <a:r>
              <a:rPr lang="ru-RU" altLang="en-US" dirty="0">
                <a:solidFill>
                  <a:schemeClr val="tx1"/>
                </a:solidFill>
              </a:rPr>
              <a:t> человечества можно прочитать в учебном пособии Основы российской государственности: учебно-методический комплекс по дисциплине для образовательных организаций высшего образования / В. М. </a:t>
            </a:r>
            <a:r>
              <a:rPr lang="ru-RU" altLang="en-US" dirty="0" err="1">
                <a:solidFill>
                  <a:schemeClr val="tx1"/>
                </a:solidFill>
              </a:rPr>
              <a:t>Марасанова</a:t>
            </a:r>
            <a:r>
              <a:rPr lang="ru-RU" altLang="en-US" dirty="0">
                <a:solidFill>
                  <a:schemeClr val="tx1"/>
                </a:solidFill>
              </a:rPr>
              <a:t>, В. Э. Багдасарян, Ю. Ю. Иерусалимский, Л. Г. Титова, С. А. Кудрина. — Москва : Издательский дом «Дело» </a:t>
            </a:r>
            <a:r>
              <a:rPr lang="ru-RU" altLang="en-US" dirty="0" err="1">
                <a:solidFill>
                  <a:schemeClr val="tx1"/>
                </a:solidFill>
              </a:rPr>
              <a:t>РАНХиГС</a:t>
            </a:r>
            <a:r>
              <a:rPr lang="ru-RU" altLang="en-US" dirty="0">
                <a:solidFill>
                  <a:schemeClr val="tx1"/>
                </a:solidFill>
              </a:rPr>
              <a:t>, 2023. — 212 с. - С. 135-154.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https://portal.tpu.ru/SHARED/p/PANKOVA_NATALIA/lessons/Tab8/org_yaroslavl_itog-29-iyulya_all.pdf</a:t>
            </a: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31010" y="130175"/>
            <a:ext cx="677545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sym typeface="+mn-ea"/>
              </a:rPr>
              <a:t>2. Ключевые проблемы современного мира, актуальные для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31917" y="1104405"/>
            <a:ext cx="6974543" cy="3886695"/>
          </a:xfrm>
        </p:spPr>
        <p:txBody>
          <a:bodyPr>
            <a:noAutofit/>
          </a:bodyPr>
          <a:lstStyle/>
          <a:p>
            <a:pPr marL="360045" indent="-179705">
              <a:lnSpc>
                <a:spcPct val="110000"/>
              </a:lnSpc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Проблемы не единожды служили вызовом, подталкивающим государство к реальной модернизации. </a:t>
            </a:r>
          </a:p>
          <a:p>
            <a:pPr marL="360045" indent="-179705"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</a:rPr>
              <a:t> Один из основоположников цивилизационного подхода А.Тойнби предлагал рассматривать развитие цивилизаций в отношениях «</a:t>
            </a:r>
            <a:r>
              <a:rPr lang="ru-RU" sz="1600" dirty="0">
                <a:solidFill>
                  <a:srgbClr val="0070C0"/>
                </a:solidFill>
              </a:rPr>
              <a:t>вызов – ответ</a:t>
            </a:r>
            <a:r>
              <a:rPr lang="ru-RU" sz="1600" dirty="0">
                <a:solidFill>
                  <a:schemeClr val="tx1"/>
                </a:solidFill>
              </a:rPr>
              <a:t>». </a:t>
            </a:r>
          </a:p>
          <a:p>
            <a:pPr marL="360045" indent="-179705"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</a:rPr>
              <a:t> Изменяющиеся обстоятельства ставят перед цивилизацией проблемы, </a:t>
            </a:r>
            <a:r>
              <a:rPr lang="ru-RU" sz="1600" dirty="0">
                <a:solidFill>
                  <a:srgbClr val="0070C0"/>
                </a:solidFill>
              </a:rPr>
              <a:t>побуждая ее генерировать ответ в качестве их решения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  <a:p>
            <a:pPr marL="360045" indent="-179705"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</a:rPr>
              <a:t> В этом отношении возникающие цивилизационные кризисы есть не только сбой прежних механизмов функционирования, но и </a:t>
            </a:r>
            <a:r>
              <a:rPr lang="ru-RU" sz="1600" dirty="0">
                <a:solidFill>
                  <a:srgbClr val="0070C0"/>
                </a:solidFill>
              </a:rPr>
              <a:t>возможность обретения нового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  <a:p>
            <a:pPr marL="360045" indent="-179705">
              <a:lnSpc>
                <a:spcPct val="110000"/>
              </a:lnSpc>
            </a:pPr>
            <a:r>
              <a:rPr lang="ru-RU" sz="1600" dirty="0">
                <a:solidFill>
                  <a:schemeClr val="tx1"/>
                </a:solidFill>
              </a:rPr>
              <a:t> Если цивилизации не находят ответы на вызовы или их ответы оказываются стратегически ошибочны, они прекращают свое историческое существование.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3752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3" name="Изображение 102"/>
          <p:cNvPicPr/>
          <p:nvPr/>
        </p:nvPicPr>
        <p:blipFill>
          <a:blip r:embed="rId2"/>
          <a:stretch>
            <a:fillRect/>
          </a:stretch>
        </p:blipFill>
        <p:spPr>
          <a:xfrm rot="21120000">
            <a:off x="175895" y="482600"/>
            <a:ext cx="1361440" cy="10629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80975" y="154940"/>
            <a:ext cx="5366385" cy="4761230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ru-RU" sz="1600" dirty="0">
                <a:solidFill>
                  <a:schemeClr val="tx1"/>
                </a:solidFill>
              </a:rPr>
              <a:t>Современный мир вступил в период системных трансформаций, направленность и исход которых является предметом дискуссий. </a:t>
            </a:r>
          </a:p>
          <a:p>
            <a:pPr>
              <a:lnSpc>
                <a:spcPct val="125000"/>
              </a:lnSpc>
            </a:pPr>
            <a:r>
              <a:rPr lang="ru-RU" sz="1600" dirty="0">
                <a:solidFill>
                  <a:schemeClr val="tx1"/>
                </a:solidFill>
              </a:rPr>
              <a:t>Но очевидно, что сами по себе </a:t>
            </a:r>
            <a:r>
              <a:rPr lang="ru-RU" sz="1600" dirty="0">
                <a:solidFill>
                  <a:srgbClr val="0070C0"/>
                </a:solidFill>
              </a:rPr>
              <a:t>трансформационные процессы оказываются вызовом для любой цивилизации</a:t>
            </a:r>
            <a:r>
              <a:rPr lang="ru-RU" sz="1600" dirty="0">
                <a:solidFill>
                  <a:schemeClr val="tx1"/>
                </a:solidFill>
              </a:rPr>
              <a:t>, включая и Россию (а по отдельным проблемным постановкам – Россию прежде всего). </a:t>
            </a:r>
          </a:p>
          <a:p>
            <a:pPr>
              <a:lnSpc>
                <a:spcPct val="125000"/>
              </a:lnSpc>
            </a:pPr>
            <a:r>
              <a:rPr lang="ru-RU" sz="1600" dirty="0">
                <a:solidFill>
                  <a:schemeClr val="tx1"/>
                </a:solidFill>
              </a:rPr>
              <a:t>Ряд вызовов входит в условный </a:t>
            </a:r>
            <a:r>
              <a:rPr lang="ru-RU" sz="1600" dirty="0">
                <a:solidFill>
                  <a:srgbClr val="0070C0"/>
                </a:solidFill>
              </a:rPr>
              <a:t>пакет глобальных проблем современности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25000"/>
              </a:lnSpc>
            </a:pPr>
            <a:r>
              <a:rPr lang="ru-RU" sz="1600" dirty="0">
                <a:solidFill>
                  <a:schemeClr val="tx1"/>
                </a:solidFill>
              </a:rPr>
              <a:t>Однако следует признать, что список глобальных проблем современности не затрагивает в основном проблемной повестки, сопряженной с </a:t>
            </a:r>
            <a:r>
              <a:rPr lang="ru-RU" sz="1600" dirty="0">
                <a:solidFill>
                  <a:srgbClr val="0070C0"/>
                </a:solidFill>
              </a:rPr>
              <a:t>кризисом современной системы  мироустройства.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8" name="Замещающее содержимое 10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46725" y="879475"/>
            <a:ext cx="3285490" cy="24612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515" y="142875"/>
            <a:ext cx="8620125" cy="4772025"/>
          </a:xfrm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pPr marL="205105" indent="-171450" defTabSz="685800">
              <a:lnSpc>
                <a:spcPct val="13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13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У Российского государства существует свой </a:t>
            </a:r>
            <a:r>
              <a:rPr lang="ru-RU" sz="1600" dirty="0" smtClean="0">
                <a:solidFill>
                  <a:srgbClr val="0070C0"/>
                </a:solidFill>
              </a:rPr>
              <a:t>целевой образ будущего</a:t>
            </a:r>
            <a:r>
              <a:rPr lang="ru-RU" sz="1600" dirty="0" smtClean="0">
                <a:solidFill>
                  <a:schemeClr val="tx1"/>
                </a:solidFill>
              </a:rPr>
              <a:t>, к </a:t>
            </a:r>
            <a:r>
              <a:rPr lang="ru-RU" sz="1600" dirty="0">
                <a:solidFill>
                  <a:schemeClr val="tx1"/>
                </a:solidFill>
              </a:rPr>
              <a:t>которому оно стремится идти посредством реализации комплекса государственных политик. </a:t>
            </a:r>
          </a:p>
          <a:p>
            <a:pPr marL="205105" indent="-171450" defTabSz="685800">
              <a:lnSpc>
                <a:spcPct val="13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1600" dirty="0">
                <a:solidFill>
                  <a:schemeClr val="tx1"/>
                </a:solidFill>
              </a:rPr>
              <a:t>Наступление желаемого завтра есть вопрос борьбы, так как за идеалы всегда приходиться бороться, а на пути их достижения имеют место многочисленные препятствия. </a:t>
            </a:r>
          </a:p>
          <a:p>
            <a:pPr marL="205105" indent="-171450" defTabSz="685800">
              <a:lnSpc>
                <a:spcPct val="13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1600" dirty="0">
                <a:solidFill>
                  <a:schemeClr val="tx1"/>
                </a:solidFill>
              </a:rPr>
              <a:t>Следует признать, что </a:t>
            </a:r>
            <a:r>
              <a:rPr lang="ru-RU" sz="1600" dirty="0">
                <a:solidFill>
                  <a:srgbClr val="0070C0"/>
                </a:solidFill>
              </a:rPr>
              <a:t>российское видение будущего разделяют не все</a:t>
            </a:r>
            <a:r>
              <a:rPr lang="ru-RU" sz="1600" dirty="0">
                <a:solidFill>
                  <a:schemeClr val="tx1"/>
                </a:solidFill>
              </a:rPr>
              <a:t>, и наличие расхождения в представлениях о грядущем является, в частности, фактором </a:t>
            </a:r>
            <a:r>
              <a:rPr lang="ru-RU" sz="1600" dirty="0">
                <a:solidFill>
                  <a:srgbClr val="0070C0"/>
                </a:solidFill>
              </a:rPr>
              <a:t>современного конфликта России с коллективным Западом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</a:p>
          <a:p>
            <a:pPr marL="205105" indent="-171450" defTabSz="685800">
              <a:lnSpc>
                <a:spcPct val="13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1600" dirty="0">
                <a:solidFill>
                  <a:schemeClr val="tx1"/>
                </a:solidFill>
              </a:rPr>
              <a:t>Народ России в подавляющем большинстве поддерживает ориентиры целеполагания, заявляемые Президентом Российской Федерации, что подтверждают результаты выборов и данные социологических опросов. </a:t>
            </a:r>
          </a:p>
          <a:p>
            <a:pPr marL="205105" indent="-171450" defTabSz="685800">
              <a:lnSpc>
                <a:spcPct val="13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1600" dirty="0">
                <a:solidFill>
                  <a:schemeClr val="tx1"/>
                </a:solidFill>
              </a:rPr>
              <a:t>Выдвигаемые ценностно-целевые ориентиры развития основываются на исторических ценностных накоплениях страны, тысячелетнем опыте российской цивилизации.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ъект 2"/>
          <p:cNvSpPr>
            <a:spLocks noGrp="1"/>
          </p:cNvSpPr>
          <p:nvPr>
            <p:ph idx="1"/>
          </p:nvPr>
        </p:nvSpPr>
        <p:spPr>
          <a:xfrm>
            <a:off x="257175" y="314325"/>
            <a:ext cx="8714740" cy="4486275"/>
          </a:xfrm>
        </p:spPr>
        <p:txBody>
          <a:bodyPr vert="horz" wrap="square" lIns="68580" tIns="34290" rIns="68580" bIns="34290" anchor="t" anchorCtr="0">
            <a:normAutofit fontScale="97500" lnSpcReduction="10000"/>
          </a:bodyPr>
          <a:lstStyle/>
          <a:p>
            <a:r>
              <a:rPr lang="ru-RU" altLang="ru-RU" sz="2000" dirty="0" smtClean="0">
                <a:solidFill>
                  <a:schemeClr val="tx1"/>
                </a:solidFill>
              </a:rPr>
              <a:t>Страна существует в мировом пространстве, и ее положение в нем </a:t>
            </a:r>
            <a:r>
              <a:rPr lang="ru-RU" altLang="ru-RU" sz="2000" dirty="0" smtClean="0">
                <a:solidFill>
                  <a:srgbClr val="0070C0"/>
                </a:solidFill>
              </a:rPr>
              <a:t>сопряжено с системой мироустройства</a:t>
            </a:r>
            <a:r>
              <a:rPr lang="ru-RU" altLang="ru-RU" sz="2000" dirty="0" smtClean="0">
                <a:solidFill>
                  <a:schemeClr val="tx1"/>
                </a:solidFill>
              </a:rPr>
              <a:t>. </a:t>
            </a:r>
          </a:p>
          <a:p>
            <a:r>
              <a:rPr lang="ru-RU" altLang="ru-RU" sz="2000" dirty="0" smtClean="0">
                <a:solidFill>
                  <a:schemeClr val="tx1"/>
                </a:solidFill>
              </a:rPr>
              <a:t>Очевидно, что та система мироустройства, которая была навязана человечеству после крушения советского геополитического блока, </a:t>
            </a:r>
            <a:r>
              <a:rPr lang="ru-RU" altLang="ru-RU" sz="2000" dirty="0" smtClean="0">
                <a:solidFill>
                  <a:srgbClr val="0070C0"/>
                </a:solidFill>
              </a:rPr>
              <a:t>не соответствовала не интересам России, ни интересам народов большинства мировых цивилизаций.</a:t>
            </a:r>
          </a:p>
          <a:p>
            <a:r>
              <a:rPr lang="ru-RU" altLang="ru-RU" sz="2000" dirty="0" smtClean="0">
                <a:solidFill>
                  <a:schemeClr val="tx1"/>
                </a:solidFill>
              </a:rPr>
              <a:t>Именно российским политическим руководством была предложена идея выстраивания </a:t>
            </a:r>
            <a:r>
              <a:rPr lang="ru-RU" altLang="ru-RU" sz="2000" dirty="0" smtClean="0">
                <a:solidFill>
                  <a:srgbClr val="0070C0"/>
                </a:solidFill>
              </a:rPr>
              <a:t>системы многополярного мироустройства</a:t>
            </a:r>
            <a:r>
              <a:rPr lang="ru-RU" altLang="ru-RU" sz="2000" dirty="0" smtClean="0">
                <a:solidFill>
                  <a:schemeClr val="tx1"/>
                </a:solidFill>
              </a:rPr>
              <a:t>. </a:t>
            </a:r>
          </a:p>
          <a:p>
            <a:r>
              <a:rPr lang="ru-RU" altLang="ru-RU" sz="2000" dirty="0" smtClean="0">
                <a:solidFill>
                  <a:schemeClr val="tx1"/>
                </a:solidFill>
              </a:rPr>
              <a:t>Россия призывает строить систему международных отношений на основе признания интересов государств, принадлежащих к разным цивилизационным сообществам, взаимоуважения и сотрудничества, без навязанных идейных клише однополярного мира, выступая за реальную политику и многополярность.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Объект 2"/>
          <p:cNvSpPr>
            <a:spLocks noGrp="1"/>
          </p:cNvSpPr>
          <p:nvPr>
            <p:ph sz="half" idx="1"/>
          </p:nvPr>
        </p:nvSpPr>
        <p:spPr>
          <a:xfrm>
            <a:off x="3064510" y="128270"/>
            <a:ext cx="5830570" cy="3877945"/>
          </a:xfrm>
        </p:spPr>
        <p:txBody>
          <a:bodyPr vert="horz" wrap="square" lIns="68580" tIns="34290" rIns="68580" bIns="34290" anchor="t" anchorCtr="0">
            <a:noAutofit/>
          </a:bodyPr>
          <a:lstStyle/>
          <a:p>
            <a:pPr>
              <a:lnSpc>
                <a:spcPct val="105000"/>
              </a:lnSpc>
            </a:pPr>
            <a:r>
              <a:rPr lang="ru-RU" altLang="ru-RU" sz="1600" dirty="0">
                <a:solidFill>
                  <a:srgbClr val="0070C0"/>
                </a:solidFill>
              </a:rPr>
              <a:t>Россия выступала против глобализма</a:t>
            </a:r>
            <a:r>
              <a:rPr lang="ru-RU" altLang="ru-RU" sz="1600" dirty="0">
                <a:solidFill>
                  <a:schemeClr val="tx1"/>
                </a:solidFill>
              </a:rPr>
              <a:t>, стирающего уникальность цивилизаций, отрицающего их особенности. </a:t>
            </a:r>
          </a:p>
          <a:p>
            <a:pPr>
              <a:lnSpc>
                <a:spcPct val="105000"/>
              </a:lnSpc>
            </a:pPr>
            <a:r>
              <a:rPr lang="ru-RU" altLang="ru-RU" sz="1600" dirty="0">
                <a:solidFill>
                  <a:schemeClr val="tx1"/>
                </a:solidFill>
              </a:rPr>
              <a:t>Уникальность государств и моделей развития сообразно с российским видением есть </a:t>
            </a:r>
            <a:r>
              <a:rPr lang="ru-RU" altLang="ru-RU" sz="1600" dirty="0">
                <a:solidFill>
                  <a:srgbClr val="0070C0"/>
                </a:solidFill>
              </a:rPr>
              <a:t>гарантия сохранения и воспроизводства многообразия мира.</a:t>
            </a:r>
            <a:endParaRPr lang="ru-RU" altLang="ru-RU" sz="1600" dirty="0">
              <a:solidFill>
                <a:schemeClr val="tx1"/>
              </a:solidFill>
            </a:endParaRPr>
          </a:p>
          <a:p>
            <a:pPr>
              <a:lnSpc>
                <a:spcPct val="105000"/>
              </a:lnSpc>
            </a:pPr>
            <a:r>
              <a:rPr lang="ru-RU" altLang="ru-RU" sz="1600" dirty="0">
                <a:solidFill>
                  <a:schemeClr val="tx1"/>
                </a:solidFill>
              </a:rPr>
              <a:t>Россия выступает против колониализма и неоколониализма во всех их проявлениях, за равные возможности стран и национальных экономик, переформатирование системы международного разделения труда на </a:t>
            </a:r>
            <a:r>
              <a:rPr lang="ru-RU" altLang="ru-RU" sz="1600" dirty="0">
                <a:solidFill>
                  <a:srgbClr val="0070C0"/>
                </a:solidFill>
              </a:rPr>
              <a:t>принципах равноправия</a:t>
            </a:r>
            <a:r>
              <a:rPr lang="ru-RU" altLang="ru-RU" sz="1600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05000"/>
              </a:lnSpc>
            </a:pPr>
            <a:r>
              <a:rPr lang="ru-RU" altLang="ru-RU" sz="1600" dirty="0">
                <a:solidFill>
                  <a:schemeClr val="tx1"/>
                </a:solidFill>
              </a:rPr>
              <a:t>Россия отстаивает </a:t>
            </a:r>
            <a:r>
              <a:rPr lang="ru-RU" altLang="ru-RU" sz="1600" dirty="0">
                <a:solidFill>
                  <a:srgbClr val="0070C0"/>
                </a:solidFill>
              </a:rPr>
              <a:t>идеалы солидарного развития человечества</a:t>
            </a:r>
            <a:r>
              <a:rPr lang="ru-RU" altLang="ru-RU" sz="1600" dirty="0">
                <a:solidFill>
                  <a:schemeClr val="tx1"/>
                </a:solidFill>
              </a:rPr>
              <a:t>, выступая за развитие всех, а не только избранных.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9" name="Замещающее содержимое 10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7340" y="329565"/>
            <a:ext cx="2600960" cy="3251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307340" y="3816985"/>
            <a:ext cx="8465820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>
                <a:solidFill>
                  <a:srgbClr val="0070C0"/>
                </a:solidFill>
              </a:rPr>
              <a:t>Колониализм</a:t>
            </a:r>
            <a:r>
              <a:rPr lang="ru-RU" altLang="en-US"/>
              <a:t> - система господства группы развитых государств и стран (метрополий) над остальным миром в XVI-XX веках.</a:t>
            </a:r>
          </a:p>
          <a:p>
            <a:r>
              <a:rPr lang="ru-RU" altLang="en-US">
                <a:solidFill>
                  <a:srgbClr val="0070C0"/>
                </a:solidFill>
              </a:rPr>
              <a:t>Колониальная политика</a:t>
            </a:r>
            <a:r>
              <a:rPr lang="ru-RU" altLang="en-US"/>
              <a:t> - это политика завоевания и зачастую эксплуатации военными, политическими и экономическими методами народов, стран и территорий преимущественно с инонациональным населением, как правило, экономически менее развитых.</a:t>
            </a:r>
          </a:p>
        </p:txBody>
      </p:sp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48590" y="116205"/>
            <a:ext cx="5181600" cy="4869815"/>
          </a:xfrm>
        </p:spPr>
        <p:txBody>
          <a:bodyPr>
            <a:noAutofit/>
          </a:bodyPr>
          <a:lstStyle/>
          <a:p>
            <a:pPr>
              <a:lnSpc>
                <a:spcPct val="105000"/>
              </a:lnSpc>
            </a:pPr>
            <a:r>
              <a:rPr lang="ru-RU" altLang="en-US" sz="1600">
                <a:solidFill>
                  <a:schemeClr val="tx1"/>
                </a:solidFill>
              </a:rPr>
              <a:t>Поддерживая технологическое развитие, </a:t>
            </a:r>
            <a:r>
              <a:rPr lang="ru-RU" altLang="en-US" sz="1600">
                <a:solidFill>
                  <a:srgbClr val="0070C0"/>
                </a:solidFill>
              </a:rPr>
              <a:t>Россия против проектов цифровой унификации. </a:t>
            </a:r>
          </a:p>
          <a:p>
            <a:pPr>
              <a:lnSpc>
                <a:spcPct val="105000"/>
              </a:lnSpc>
            </a:pPr>
            <a:r>
              <a:rPr lang="ru-RU" altLang="en-US" sz="1600">
                <a:solidFill>
                  <a:schemeClr val="tx1"/>
                </a:solidFill>
              </a:rPr>
              <a:t>Ее видение будущего сопряжено с идеями культурного и технологического, в том числе </a:t>
            </a:r>
            <a:r>
              <a:rPr lang="ru-RU" altLang="en-US" sz="1600">
                <a:solidFill>
                  <a:srgbClr val="0070C0"/>
                </a:solidFill>
              </a:rPr>
              <a:t>цифрового суверенитета</a:t>
            </a:r>
            <a:r>
              <a:rPr lang="ru-RU" altLang="en-US" sz="160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5000"/>
              </a:lnSpc>
            </a:pPr>
            <a:r>
              <a:rPr lang="ru-RU" altLang="en-US" sz="1600">
                <a:solidFill>
                  <a:schemeClr val="tx1"/>
                </a:solidFill>
              </a:rPr>
              <a:t>Для России </a:t>
            </a:r>
            <a:r>
              <a:rPr lang="ru-RU" altLang="en-US" sz="1600">
                <a:solidFill>
                  <a:srgbClr val="0070C0"/>
                </a:solidFill>
              </a:rPr>
              <a:t>неприемлемы любые попытки искажения природы человека</a:t>
            </a:r>
            <a:r>
              <a:rPr lang="ru-RU" altLang="en-US" sz="1600">
                <a:solidFill>
                  <a:schemeClr val="tx1"/>
                </a:solidFill>
              </a:rPr>
              <a:t>, извращения идеалов любви и семьи. </a:t>
            </a:r>
          </a:p>
          <a:p>
            <a:pPr>
              <a:lnSpc>
                <a:spcPct val="105000"/>
              </a:lnSpc>
            </a:pPr>
            <a:r>
              <a:rPr lang="ru-RU" altLang="en-US" sz="1600">
                <a:solidFill>
                  <a:schemeClr val="tx1"/>
                </a:solidFill>
              </a:rPr>
              <a:t>Она выступает за </a:t>
            </a:r>
            <a:r>
              <a:rPr lang="ru-RU" altLang="en-US" sz="1600">
                <a:solidFill>
                  <a:srgbClr val="0070C0"/>
                </a:solidFill>
              </a:rPr>
              <a:t>естественность развития человека</a:t>
            </a:r>
            <a:r>
              <a:rPr lang="ru-RU" altLang="en-US" sz="1600">
                <a:solidFill>
                  <a:schemeClr val="tx1"/>
                </a:solidFill>
              </a:rPr>
              <a:t> и максимальное раскрытие его духовных, интеллектуальных и физических потенциалов.</a:t>
            </a:r>
          </a:p>
          <a:p>
            <a:pPr>
              <a:lnSpc>
                <a:spcPct val="105000"/>
              </a:lnSpc>
            </a:pPr>
            <a:r>
              <a:rPr lang="ru-RU" altLang="en-US" sz="1600">
                <a:solidFill>
                  <a:srgbClr val="0070C0"/>
                </a:solidFill>
              </a:rPr>
              <a:t>Россия обладает своей особой реализуемой исторически миссией</a:t>
            </a:r>
            <a:r>
              <a:rPr lang="ru-RU" altLang="en-US" sz="1600">
                <a:solidFill>
                  <a:schemeClr val="tx1"/>
                </a:solidFill>
              </a:rPr>
              <a:t>. Наличие ее не означает претензии на избранность и превосходство. </a:t>
            </a:r>
          </a:p>
          <a:p>
            <a:pPr>
              <a:lnSpc>
                <a:spcPct val="105000"/>
              </a:lnSpc>
            </a:pPr>
            <a:r>
              <a:rPr lang="ru-RU" altLang="en-US" sz="1600">
                <a:solidFill>
                  <a:schemeClr val="tx1"/>
                </a:solidFill>
              </a:rPr>
              <a:t>Своей особой миссией обладает каждая из цивилизаций.</a:t>
            </a: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10" name="Замещающее содержимое 10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99100" y="971550"/>
            <a:ext cx="3392170" cy="21031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Заголовок 1"/>
          <p:cNvSpPr>
            <a:spLocks noGrp="1"/>
          </p:cNvSpPr>
          <p:nvPr>
            <p:ph type="title"/>
          </p:nvPr>
        </p:nvSpPr>
        <p:spPr>
          <a:xfrm>
            <a:off x="1743710" y="239395"/>
            <a:ext cx="6767830" cy="502285"/>
          </a:xfrm>
        </p:spPr>
        <p:txBody>
          <a:bodyPr vert="horz" wrap="square" lIns="68580" tIns="34290" rIns="68580" bIns="34290" anchor="b" anchorCtr="0"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В чем же состоит российская миссия?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3710" y="864235"/>
            <a:ext cx="6767830" cy="4121150"/>
          </a:xfrm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pPr marL="360045" indent="-179705">
              <a:lnSpc>
                <a:spcPct val="11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Россия - один из глобальных центров, полюсов человечества, обеспечивающий стратегический баланс геополитических интересов разных цивилизаций Востока и Запада, Севера и Юга. </a:t>
            </a:r>
          </a:p>
          <a:p>
            <a:pPr marL="360045" indent="-179705">
              <a:lnSpc>
                <a:spcPct val="11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В литературе встречается термин «Ковчег человечества», который сохраняет природные богатства и ресурсы, культурно-исторические традиции и духовно-нравственные ценности, спасительные для будущего мира. </a:t>
            </a:r>
          </a:p>
          <a:p>
            <a:pPr marL="360045" indent="-179705">
              <a:lnSpc>
                <a:spcPct val="11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В Российском ковчеге, подобно ковчегу Ноя, находится место каждой созидательной культуре, каждой традиционной религии и каждой этничности. </a:t>
            </a:r>
          </a:p>
          <a:p>
            <a:pPr marL="360045" indent="-179705">
              <a:lnSpc>
                <a:spcPct val="110000"/>
              </a:lnSpc>
            </a:pPr>
            <a:r>
              <a:rPr lang="ru-RU" sz="1700" dirty="0" smtClean="0">
                <a:solidFill>
                  <a:schemeClr val="tx1"/>
                </a:solidFill>
              </a:rPr>
              <a:t>Россия является оплотом мирового устроения, основанного на </a:t>
            </a:r>
            <a:r>
              <a:rPr lang="ru-RU" sz="1700" dirty="0" smtClean="0">
                <a:solidFill>
                  <a:srgbClr val="0070C0"/>
                </a:solidFill>
              </a:rPr>
              <a:t>уважении национальных интересов и суверенитета</a:t>
            </a:r>
            <a:r>
              <a:rPr lang="ru-RU" sz="17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3" name="Замещающая рамка рисунка 102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 rot="21120000">
            <a:off x="267970" y="457200"/>
            <a:ext cx="1085215" cy="9804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920" y="135255"/>
            <a:ext cx="4780915" cy="4773930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>
              <a:lnSpc>
                <a:spcPct val="125000"/>
              </a:lnSpc>
            </a:pPr>
            <a:r>
              <a:rPr lang="ru-RU" sz="1600" dirty="0">
                <a:solidFill>
                  <a:schemeClr val="tx1"/>
                </a:solidFill>
              </a:rPr>
              <a:t>Интегральной целью государственной политики России во внутреннем преломлении является </a:t>
            </a:r>
            <a:r>
              <a:rPr lang="ru-RU" sz="1600" dirty="0">
                <a:solidFill>
                  <a:srgbClr val="0070C0"/>
                </a:solidFill>
              </a:rPr>
              <a:t>сохранение и развитие российской цивилизации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25000"/>
              </a:lnSpc>
            </a:pPr>
            <a:r>
              <a:rPr lang="ru-RU" sz="1600" dirty="0">
                <a:solidFill>
                  <a:schemeClr val="tx1"/>
                </a:solidFill>
              </a:rPr>
              <a:t>Потенциалы жизнеспособности государственности могут либо стремиться к нулю – цивилизационной смерти, либо к своей максимизации – цивилизационному развитию. </a:t>
            </a:r>
          </a:p>
          <a:p>
            <a:pPr>
              <a:lnSpc>
                <a:spcPct val="125000"/>
              </a:lnSpc>
            </a:pPr>
            <a:r>
              <a:rPr lang="ru-RU" sz="1600" dirty="0">
                <a:solidFill>
                  <a:schemeClr val="tx1"/>
                </a:solidFill>
              </a:rPr>
              <a:t>Соответственно, задача российского сообщества состоит в </a:t>
            </a:r>
            <a:r>
              <a:rPr lang="ru-RU" sz="1600" dirty="0">
                <a:solidFill>
                  <a:srgbClr val="0070C0"/>
                </a:solidFill>
              </a:rPr>
              <a:t>обеспечении максимизации своих жизненных потенциалов и блокировании угроз исторической гибели.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11" name="Замещающее содержимое 11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27358" y="680720"/>
            <a:ext cx="2847975" cy="2857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Замещающее содержимое 10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9220" y="1030605"/>
            <a:ext cx="4327525" cy="25120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Замещающее содержимое 4"/>
          <p:cNvSpPr>
            <a:spLocks noGrp="1"/>
          </p:cNvSpPr>
          <p:nvPr>
            <p:ph sz="half" idx="2"/>
          </p:nvPr>
        </p:nvSpPr>
        <p:spPr>
          <a:xfrm>
            <a:off x="4030345" y="215265"/>
            <a:ext cx="4941570" cy="4660265"/>
          </a:xfrm>
        </p:spPr>
        <p:txBody>
          <a:bodyPr/>
          <a:lstStyle/>
          <a:p>
            <a:r>
              <a:rPr lang="ru-RU" altLang="en-US" sz="1800">
                <a:solidFill>
                  <a:schemeClr val="tx1"/>
                </a:solidFill>
                <a:sym typeface="+mn-ea"/>
              </a:rPr>
              <a:t>Выделяется</a:t>
            </a:r>
            <a:r>
              <a:rPr lang="ru-RU" altLang="en-US" sz="1800">
                <a:solidFill>
                  <a:srgbClr val="0070C0"/>
                </a:solidFill>
                <a:sym typeface="+mn-ea"/>
              </a:rPr>
              <a:t> пять ключевых оснований</a:t>
            </a:r>
            <a:r>
              <a:rPr lang="ru-RU" altLang="en-US" sz="1800">
                <a:solidFill>
                  <a:schemeClr val="tx1"/>
                </a:solidFill>
                <a:sym typeface="+mn-ea"/>
              </a:rPr>
              <a:t>, создающих гарантии реализации внутренних целей, связанных со страной, человеком, семьей, обществом и государством.</a:t>
            </a:r>
            <a:endParaRPr lang="ru-RU" altLang="en-US" sz="1800">
              <a:solidFill>
                <a:schemeClr val="tx1"/>
              </a:solidFill>
            </a:endParaRPr>
          </a:p>
          <a:p>
            <a:r>
              <a:rPr lang="ru-RU" altLang="en-US" sz="1800">
                <a:solidFill>
                  <a:schemeClr val="tx1"/>
                </a:solidFill>
                <a:sym typeface="+mn-ea"/>
              </a:rPr>
              <a:t>Существование страны как таковой предоставляет ресурсы и возможности для развития соответствующего цивилизационного сообщества. </a:t>
            </a:r>
          </a:p>
          <a:p>
            <a:r>
              <a:rPr lang="ru-RU" altLang="en-US" sz="1800">
                <a:solidFill>
                  <a:schemeClr val="tx1"/>
                </a:solidFill>
                <a:sym typeface="+mn-ea"/>
              </a:rPr>
              <a:t>Ресурсы развития понимаются широко – от природных потенциалов страны до культурных традиций населяющих ее народов. </a:t>
            </a:r>
            <a:endParaRPr lang="ru-RU" altLang="en-US" sz="1800">
              <a:solidFill>
                <a:schemeClr val="tx1"/>
              </a:solidFill>
            </a:endParaRP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457835" y="256540"/>
            <a:ext cx="3618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1800">
                <a:solidFill>
                  <a:srgbClr val="0070C0"/>
                </a:solidFill>
                <a:sym typeface="+mn-ea"/>
              </a:rPr>
              <a:t>концепция Пентабазиса</a:t>
            </a:r>
          </a:p>
        </p:txBody>
      </p:sp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Объект 2"/>
          <p:cNvSpPr>
            <a:spLocks noGrp="1"/>
          </p:cNvSpPr>
          <p:nvPr>
            <p:ph idx="1"/>
          </p:nvPr>
        </p:nvSpPr>
        <p:spPr>
          <a:xfrm>
            <a:off x="117475" y="125730"/>
            <a:ext cx="8759825" cy="4759325"/>
          </a:xfrm>
        </p:spPr>
        <p:txBody>
          <a:bodyPr vert="horz" wrap="square" lIns="68580" tIns="34290" rIns="68580" bIns="34290" anchor="t" anchorCtr="0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chemeClr val="tx1"/>
                </a:solidFill>
              </a:rPr>
              <a:t>Максимизация потенциалов </a:t>
            </a:r>
            <a:r>
              <a:rPr lang="ru-RU" dirty="0">
                <a:solidFill>
                  <a:srgbClr val="0070C0"/>
                </a:solidFill>
              </a:rPr>
              <a:t>человека</a:t>
            </a:r>
            <a:r>
              <a:rPr lang="en-US" altLang="ru-RU" dirty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является гарантом развития цивилизации, движения по пути нравственного,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социального и научно-технического прогресса. </a:t>
            </a:r>
          </a:p>
          <a:p>
            <a:pPr>
              <a:lnSpc>
                <a:spcPct val="105000"/>
              </a:lnSpc>
            </a:pPr>
            <a:r>
              <a:rPr lang="ru-RU" dirty="0">
                <a:solidFill>
                  <a:schemeClr val="tx1"/>
                </a:solidFill>
              </a:rPr>
              <a:t>Крепость института </a:t>
            </a:r>
            <a:r>
              <a:rPr lang="ru-RU" dirty="0">
                <a:solidFill>
                  <a:srgbClr val="0070C0"/>
                </a:solidFill>
              </a:rPr>
              <a:t>семьи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является гарантом демографического и социально-культурного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воспроизводства социума. </a:t>
            </a:r>
          </a:p>
          <a:p>
            <a:pPr>
              <a:lnSpc>
                <a:spcPct val="105000"/>
              </a:lnSpc>
            </a:pPr>
            <a:r>
              <a:rPr lang="ru-RU" dirty="0">
                <a:solidFill>
                  <a:schemeClr val="tx1"/>
                </a:solidFill>
              </a:rPr>
              <a:t>Воспроизводящие функции семьи с очевидностью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сопряжены с рождением и воспитанием детей. </a:t>
            </a:r>
          </a:p>
          <a:p>
            <a:pPr>
              <a:lnSpc>
                <a:spcPct val="105000"/>
              </a:lnSpc>
            </a:pPr>
            <a:r>
              <a:rPr lang="ru-RU" dirty="0">
                <a:solidFill>
                  <a:schemeClr val="tx1"/>
                </a:solidFill>
              </a:rPr>
              <a:t>Функциональность </a:t>
            </a:r>
            <a:r>
              <a:rPr lang="ru-RU" dirty="0">
                <a:solidFill>
                  <a:srgbClr val="0070C0"/>
                </a:solidFill>
              </a:rPr>
              <a:t>общества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является гарантом легитимности и межпоколенной трансляции его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идентичных этических норм и ценностей. При дисфункции общества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происходит ценностный кризис, переходящий в кризис социальный и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политический. </a:t>
            </a:r>
          </a:p>
          <a:p>
            <a:pPr>
              <a:lnSpc>
                <a:spcPct val="105000"/>
              </a:lnSpc>
            </a:pPr>
            <a:r>
              <a:rPr lang="ru-RU" dirty="0">
                <a:solidFill>
                  <a:schemeClr val="tx1"/>
                </a:solidFill>
              </a:rPr>
              <a:t>Институт </a:t>
            </a:r>
            <a:r>
              <a:rPr lang="ru-RU" dirty="0">
                <a:solidFill>
                  <a:srgbClr val="0070C0"/>
                </a:solidFill>
              </a:rPr>
              <a:t>государства</a:t>
            </a:r>
            <a:r>
              <a:rPr lang="ru-RU" dirty="0">
                <a:solidFill>
                  <a:schemeClr val="tx1"/>
                </a:solidFill>
              </a:rPr>
              <a:t> обеспечивает защиту всех остальных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составляющих цивилизационного бытия – </a:t>
            </a:r>
            <a:r>
              <a:rPr lang="ru-RU" dirty="0">
                <a:solidFill>
                  <a:srgbClr val="0070C0"/>
                </a:solidFill>
              </a:rPr>
              <a:t>страны, человека, семьи и</a:t>
            </a:r>
            <a:r>
              <a:rPr lang="en-US" altLang="ru-RU" dirty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общества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05000"/>
              </a:lnSpc>
            </a:pPr>
            <a:r>
              <a:rPr lang="ru-RU" dirty="0">
                <a:solidFill>
                  <a:schemeClr val="tx1"/>
                </a:solidFill>
              </a:rPr>
              <a:t>При устранении государства все прочие институции оказываются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незащищены и могут оказаться жертвой для различных акторов мировой</a:t>
            </a:r>
            <a:r>
              <a:rPr lang="en-US" altLang="ru-RU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политики – внешних и внутренних.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cap="all" dirty="0" smtClean="0">
                <a:solidFill>
                  <a:srgbClr val="0070C0"/>
                </a:solidFill>
                <a:sym typeface="+mn-ea"/>
              </a:rPr>
              <a:t>ВИДЕОРЕСУРСЫ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ДНК России. Планета мусора</a:t>
            </a:r>
          </a:p>
          <a:p>
            <a:r>
              <a:rPr lang="en-US" dirty="0" smtClean="0">
                <a:solidFill>
                  <a:schemeClr val="tx1"/>
                </a:solidFill>
                <a:hlinkClick r:id="rId2"/>
              </a:rPr>
              <a:t>https://znanierussia.ru/library/video/dnk-rossii-planeta-musora-3469?collection=dnk-rossii&amp;from=cinema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Мусорная проблема - вызов для человечества. Более двух миллиардов тонн мусора оставляет за собой человечество каждый год и к 2050 году, мусора в мировом океане будет даже больше, чем рыбы!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Вы можете стать частью решения этой проблемы!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Именно наша страна обладает технологиями, которые могли бы помочь человечеству справиться с этим вызовом современности.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sz="3000" dirty="0">
                <a:solidFill>
                  <a:srgbClr val="0070C0"/>
                </a:solidFill>
              </a:rPr>
              <a:t>Задание для самостоятельной работы: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idx="1"/>
          </p:nvPr>
        </p:nvSpPr>
        <p:spPr>
          <a:xfrm>
            <a:off x="1767840" y="1232535"/>
            <a:ext cx="6740525" cy="33966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</a:rPr>
              <a:t>Как вы думаете, какая глобальная проблема является самой актуальной сегодня?</a:t>
            </a:r>
          </a:p>
          <a:p>
            <a:pPr marL="0" indent="0">
              <a:buNone/>
            </a:pPr>
            <a:endParaRPr lang="ru-RU" alt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</a:rPr>
              <a:t>Аргументируйте свой ответ!</a:t>
            </a:r>
          </a:p>
        </p:txBody>
      </p:sp>
      <p:sp>
        <p:nvSpPr>
          <p:cNvPr id="6" name="Прямоугольник 3"/>
          <p:cNvSpPr/>
          <p:nvPr/>
        </p:nvSpPr>
        <p:spPr>
          <a:xfrm>
            <a:off x="8161655" y="4552315"/>
            <a:ext cx="81089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3" name="Замещающая рамка рисунка 102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 rot="21120000">
            <a:off x="267970" y="457200"/>
            <a:ext cx="1085215" cy="9804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Спасибо за работу!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4097</Words>
  <Application>Microsoft Office PowerPoint</Application>
  <PresentationFormat>Экран (16:9)</PresentationFormat>
  <Paragraphs>321</Paragraphs>
  <Slides>51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7" baseType="lpstr">
      <vt:lpstr>Arial</vt:lpstr>
      <vt:lpstr>Open Sans</vt:lpstr>
      <vt:lpstr>MS Gothic</vt:lpstr>
      <vt:lpstr>Franklin Gothic Medium</vt:lpstr>
      <vt:lpstr>Cambria</vt:lpstr>
      <vt:lpstr>Simple Light</vt:lpstr>
      <vt:lpstr>Слайд 1</vt:lpstr>
      <vt:lpstr> Раздел 5. Вызовы будущего и развитие страны</vt:lpstr>
      <vt:lpstr>ВОПРОСЫ:</vt:lpstr>
      <vt:lpstr>1. Глобальные проблемы и особенности мирового развития</vt:lpstr>
      <vt:lpstr>Слайд 5</vt:lpstr>
      <vt:lpstr>Основные факторы многообразия современного мира: </vt:lpstr>
      <vt:lpstr>Основные факторы единства мира: </vt:lpstr>
      <vt:lpstr>Глобальные проблемы человечества</vt:lpstr>
      <vt:lpstr>Слайд 9</vt:lpstr>
      <vt:lpstr>Глобальные проблемы</vt:lpstr>
      <vt:lpstr>Главные (приоритетные) глобальные проблемы: </vt:lpstr>
      <vt:lpstr>Перечень глобальных проблем человечества ООН в настоящее время включает 24 позиции: </vt:lpstr>
      <vt:lpstr>Основные направления разрешения  глобальных проблем: </vt:lpstr>
      <vt:lpstr>Слайд 14</vt:lpstr>
      <vt:lpstr>Слайд 15</vt:lpstr>
      <vt:lpstr>Всемирный экономический форум (ВЭФ)</vt:lpstr>
      <vt:lpstr>Слайд 17</vt:lpstr>
      <vt:lpstr>Римский клуб</vt:lpstr>
      <vt:lpstr>Слайд 19</vt:lpstr>
      <vt:lpstr>Слайд 20</vt:lpstr>
      <vt:lpstr>Слайд 21</vt:lpstr>
      <vt:lpstr>Слайд 22</vt:lpstr>
      <vt:lpstr>1. Категория глобальных экологических рисков</vt:lpstr>
      <vt:lpstr>Слайд 24</vt:lpstr>
      <vt:lpstr>Парниковый эффект</vt:lpstr>
      <vt:lpstr>Загрязнение воды</vt:lpstr>
      <vt:lpstr>Слайд 27</vt:lpstr>
      <vt:lpstr>Загрязнение Мирового океана</vt:lpstr>
      <vt:lpstr>Проблема мусора</vt:lpstr>
      <vt:lpstr>Слайд 30</vt:lpstr>
      <vt:lpstr>Уничтожение экосистемы </vt:lpstr>
      <vt:lpstr>Загрязнение атмосферы</vt:lpstr>
      <vt:lpstr>2. Глобальные экономические риски</vt:lpstr>
      <vt:lpstr>3. Категория геополитических рисков</vt:lpstr>
      <vt:lpstr>4. Глобальные социальные риски</vt:lpstr>
      <vt:lpstr>5. Угрозы и вызовы технологического характера</vt:lpstr>
      <vt:lpstr>Слайд 37</vt:lpstr>
      <vt:lpstr>Слайд 38</vt:lpstr>
      <vt:lpstr>2. Ключевые проблемы современного мира, актуальные для России</vt:lpstr>
      <vt:lpstr>Слайд 40</vt:lpstr>
      <vt:lpstr>Слайд 41</vt:lpstr>
      <vt:lpstr>Слайд 42</vt:lpstr>
      <vt:lpstr>Слайд 43</vt:lpstr>
      <vt:lpstr>Слайд 44</vt:lpstr>
      <vt:lpstr>В чем же состоит российская миссия? </vt:lpstr>
      <vt:lpstr>Слайд 46</vt:lpstr>
      <vt:lpstr>Слайд 47</vt:lpstr>
      <vt:lpstr>Слайд 48</vt:lpstr>
      <vt:lpstr>ВИДЕОРЕСУРСЫ</vt:lpstr>
      <vt:lpstr>Задание для самостоятельной работы:</vt:lpstr>
      <vt:lpstr>Спасибо за работу!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User1</cp:lastModifiedBy>
  <cp:revision>103</cp:revision>
  <dcterms:created xsi:type="dcterms:W3CDTF">2023-07-03T06:26:00Z</dcterms:created>
  <dcterms:modified xsi:type="dcterms:W3CDTF">2023-12-10T13:35:57Z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6294AF02A24A477C9CADCD137A3ED523_13</vt:lpwstr>
  </property>
  <property fmtid="{D5CDD505-2E9C-101B-9397-08002B2CF9AE}" pid="3" name="KSOProductBuildVer">
    <vt:lpwstr>1049-12.2.0.13306</vt:lpwstr>
  </property>
</Properties>
</file>