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83" r:id="rId3"/>
    <p:sldId id="348" r:id="rId4"/>
    <p:sldId id="373" r:id="rId5"/>
    <p:sldId id="384" r:id="rId6"/>
    <p:sldId id="385" r:id="rId7"/>
    <p:sldId id="377" r:id="rId8"/>
    <p:sldId id="386" r:id="rId9"/>
    <p:sldId id="369" r:id="rId10"/>
    <p:sldId id="291" r:id="rId11"/>
    <p:sldId id="366" r:id="rId12"/>
  </p:sldIdLst>
  <p:sldSz cx="9144000" cy="5143500" type="screen16x9"/>
  <p:notesSz cx="6858000" cy="9144000"/>
  <p:embeddedFontLst>
    <p:embeddedFont>
      <p:font typeface="Open Sans" charset="0"/>
      <p:regular r:id="rId14"/>
      <p:bold r:id="rId15"/>
      <p:italic r:id="rId16"/>
      <p:boldItalic r:id="rId17"/>
    </p:embeddedFont>
    <p:embeddedFont>
      <p:font typeface="Cambria" pitchFamily="18" charset="0"/>
      <p:regular r:id="rId18"/>
      <p:bold r:id="rId19"/>
      <p:italic r:id="rId20"/>
      <p:boldItalic r:id="rId21"/>
    </p:embeddedFont>
    <p:embeddedFont>
      <p:font typeface="MS Gothic" pitchFamily="49" charset="-128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-804" y="-84"/>
      </p:cViewPr>
      <p:guideLst>
        <p:guide orient="horz" pos="158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C4B4802-9A68-4850-9FF3-B683864F5064}" type="datetime1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12.11.2024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x-none" dirty="0"/>
              <a:pPr lvl="0" eaLnBrk="1" hangingPunct="1">
                <a:buNone/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 bwMode="gray">
          <a:xfrm rot="21379692">
            <a:off x="241760" y="158354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7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1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91440" tIns="182880" rIns="91440" bIns="45720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45720" marR="0" lvl="0" indent="0" algn="ctr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7994F-C828-403D-B6C0-40B78EE64CA8}" type="datetime1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12.11.2024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15915" y="4800600"/>
            <a:ext cx="685979" cy="20716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altLang="x-none" dirty="0">
                <a:latin typeface="Cambria" panose="02040503050406030204" pitchFamily="18" charset="0"/>
              </a:rPr>
              <a:pPr algn="r">
                <a:buNone/>
              </a:pPr>
              <a:t>‹#›</a:t>
            </a:fld>
            <a:endParaRPr lang="ru-RU" altLang="x-none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8" y="239316"/>
            <a:ext cx="6859786" cy="85725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2106" y="1232297"/>
            <a:ext cx="3361295" cy="339685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599" y="1232297"/>
            <a:ext cx="3361295" cy="339685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2FF7EDB-F7FA-4A16-B915-493B53D9CC35}" type="datetime1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12.11.2024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x-none" dirty="0"/>
              <a:pPr lvl="0" eaLnBrk="1" hangingPunct="1">
                <a:buNone/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nanierussia.ru/library/video/dnk-rossii-samopozhertvovanie-radi-lyudej-3480?collection=dnk-rossii&amp;from=cinema" TargetMode="External"/><Relationship Id="rId2" Type="http://schemas.openxmlformats.org/officeDocument/2006/relationships/hyperlink" Target="https://stud.lms.tpu.ru/mod/url/view.php?id=692036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Практика 10.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  <p:grpSp>
        <p:nvGrpSpPr>
          <p:cNvPr id="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7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8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11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12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sp>
        <p:nvSpPr>
          <p:cNvPr id="10" name="Номер слайда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105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lang="ru-RU" dirty="0">
                <a:solidFill>
                  <a:srgbClr val="0070C0"/>
                </a:solidFill>
              </a:rPr>
              <a:t>Раздел 3. Российское мировоззрение 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и ценности российской цивилизации</a:t>
            </a: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743074"/>
            <a:ext cx="4698365" cy="279603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Практика </a:t>
            </a:r>
            <a:r>
              <a:rPr lang="ru-RU" altLang="en-US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10</a:t>
            </a: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</a:p>
          <a:p>
            <a:pPr marL="0" indent="0" algn="ctr">
              <a:buNone/>
            </a:pPr>
            <a:r>
              <a:rPr lang="ru-RU" sz="29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</a:p>
          <a:p>
            <a:pPr marL="0" indent="0" algn="ctr">
              <a:buNone/>
            </a:pP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</a:rPr>
              <a:t>Мировоззрение и государство:</a:t>
            </a:r>
          </a:p>
          <a:p>
            <a:pPr marL="0" indent="0" algn="ctr">
              <a:buNone/>
            </a:pPr>
            <a:r>
              <a:rPr lang="ru-RU" sz="2900" b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</a:rPr>
              <a:t>ценности </a:t>
            </a:r>
            <a:r>
              <a:rPr lang="ru-RU" sz="2900" b="1" dirty="0">
                <a:solidFill>
                  <a:srgbClr val="1C4587"/>
                </a:solidFill>
                <a:latin typeface="+mj-lt"/>
                <a:ea typeface="Open Sans"/>
                <a:cs typeface="Open Sans"/>
              </a:rPr>
              <a:t>российской цивилизации</a:t>
            </a:r>
            <a:endParaRPr lang="ru-RU" sz="29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58822"/>
            <a:ext cx="3309398" cy="3141124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type="body" idx="1"/>
          </p:nvPr>
        </p:nvSpPr>
        <p:spPr>
          <a:xfrm>
            <a:off x="311785" y="1174376"/>
            <a:ext cx="8536380" cy="3675529"/>
          </a:xfrm>
        </p:spPr>
        <p:txBody>
          <a:bodyPr vert="horz" wrap="square" lIns="68580" tIns="34290" rIns="68580" bIns="34290" anchor="t" anchorCtr="0">
            <a:normAutofit fontScale="90000"/>
          </a:bodyPr>
          <a:lstStyle/>
          <a:p>
            <a:pPr marL="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tx1"/>
                </a:solidFill>
              </a:rPr>
              <a:t>Ценности составляют основу мировоззрения, формируют картину мира и во многом определяют наше поведение. </a:t>
            </a:r>
            <a:endParaRPr lang="ru-RU" sz="2500" dirty="0" smtClean="0">
              <a:solidFill>
                <a:schemeClr val="tx1"/>
              </a:solidFill>
            </a:endParaRPr>
          </a:p>
          <a:p>
            <a:pPr marL="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tx1"/>
                </a:solidFill>
              </a:rPr>
              <a:t>Однако</a:t>
            </a:r>
            <a:r>
              <a:rPr lang="ru-RU" sz="2500" dirty="0">
                <a:solidFill>
                  <a:schemeClr val="tx1"/>
                </a:solidFill>
              </a:rPr>
              <a:t>, мало кто задумывается над тем, что действительно важно и дорого человеку, что имеется ввиду, когда говорят о справедливости, любви сострадании</a:t>
            </a:r>
            <a:r>
              <a:rPr lang="ru-RU" sz="2500" dirty="0" smtClean="0">
                <a:solidFill>
                  <a:schemeClr val="tx1"/>
                </a:solidFill>
              </a:rPr>
              <a:t>?</a:t>
            </a:r>
          </a:p>
          <a:p>
            <a:pPr marL="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tx1"/>
                </a:solidFill>
              </a:rPr>
              <a:t> </a:t>
            </a:r>
            <a:r>
              <a:rPr lang="ru-RU" sz="2500" dirty="0">
                <a:solidFill>
                  <a:schemeClr val="tx1"/>
                </a:solidFill>
              </a:rPr>
              <a:t>Большой путь прошли многие ценности сквозь время и иначе могли пониматься разными культурами. </a:t>
            </a:r>
            <a:endParaRPr lang="ru-RU" sz="2500" dirty="0" smtClean="0">
              <a:solidFill>
                <a:schemeClr val="tx1"/>
              </a:solidFill>
            </a:endParaRPr>
          </a:p>
          <a:p>
            <a:pPr marL="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tx1"/>
                </a:solidFill>
              </a:rPr>
              <a:t>Можно ли говорить, что для каждого поколения существуют свои ценности или есть такие ценности, которые значимы во все времена? Какие?</a:t>
            </a:r>
            <a:endParaRPr lang="ru-RU" altLang="ru-RU" sz="2900" dirty="0">
              <a:solidFill>
                <a:schemeClr val="tx1"/>
              </a:solidFill>
            </a:endParaRPr>
          </a:p>
          <a:p>
            <a:pPr marL="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altLang="ru-RU" sz="2100" dirty="0">
              <a:solidFill>
                <a:schemeClr val="tx1"/>
              </a:solidFill>
            </a:endParaRPr>
          </a:p>
        </p:txBody>
      </p:sp>
      <p:sp>
        <p:nvSpPr>
          <p:cNvPr id="6" name="Номер слайда 6"/>
          <p:cNvSpPr txBox="1">
            <a:spLocks noGrp="1"/>
          </p:cNvSpPr>
          <p:nvPr>
            <p:ph type="sldNum" idx="12"/>
          </p:nvPr>
        </p:nvSpPr>
        <p:spPr bwMode="auto">
          <a:noFill/>
          <a:ln>
            <a:noFill/>
            <a:miter lim="800000"/>
          </a:ln>
        </p:spPr>
        <p:txBody>
          <a:bodyPr wrap="square" lIns="68580" tIns="34290" rIns="68580" bIns="34290" numCol="1" rtlCol="0" anchor="t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ru-RU" altLang="x-none" sz="1200" dirty="0">
                <a:latin typeface="Cambria" panose="02040503050406030204" pitchFamily="18" charset="0"/>
                <a:ea typeface="MS Gothic" panose="020B0609070205080204" pitchFamily="49" charset="-128"/>
              </a:rPr>
              <a:pPr lvl="0" algn="r" eaLnBrk="1" hangingPunct="1"/>
              <a:t>3</a:t>
            </a:fld>
            <a:endParaRPr lang="ru-RU" altLang="x-none" sz="1200" dirty="0">
              <a:latin typeface="Cambria" panose="02040503050406030204" pitchFamily="18" charset="0"/>
              <a:ea typeface="MS Gothic" panose="020B0609070205080204" pitchFamily="49" charset="-128"/>
            </a:endParaRPr>
          </a:p>
        </p:txBody>
      </p:sp>
      <p:sp>
        <p:nvSpPr>
          <p:cNvPr id="4" name="Заголовок 3"/>
          <p:cNvSpPr>
            <a:spLocks noGrp="1"/>
          </p:cNvSpPr>
          <p:nvPr/>
        </p:nvSpPr>
        <p:spPr>
          <a:xfrm>
            <a:off x="311785" y="445135"/>
            <a:ext cx="6192520" cy="5727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/>
            <a:r>
              <a:rPr lang="ru-RU" altLang="en-US" dirty="0">
                <a:solidFill>
                  <a:srgbClr val="0070C0"/>
                </a:solidFill>
                <a:sym typeface="+mn-ea"/>
              </a:rPr>
              <a:t>Разминка. </a:t>
            </a:r>
            <a:r>
              <a:rPr lang="ru-RU" altLang="en-US" dirty="0" smtClean="0">
                <a:solidFill>
                  <a:srgbClr val="0070C0"/>
                </a:solidFill>
                <a:sym typeface="+mn-ea"/>
              </a:rPr>
              <a:t>Ценности поколений</a:t>
            </a:r>
            <a:endParaRPr lang="ru-RU" altLang="en-US" dirty="0">
              <a:solidFill>
                <a:srgbClr val="0070C0"/>
              </a:solidFill>
              <a:sym typeface="+mn-ea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3540" y="180975"/>
            <a:ext cx="3822700" cy="915670"/>
          </a:xfrm>
        </p:spPr>
        <p:txBody>
          <a:bodyPr>
            <a:normAutofit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Пентабазис</a:t>
            </a:r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140" y="1504315"/>
            <a:ext cx="4915535" cy="28187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Замещающее содержимое 5"/>
          <p:cNvSpPr>
            <a:spLocks noGrp="1"/>
          </p:cNvSpPr>
          <p:nvPr>
            <p:ph sz="half" idx="2"/>
          </p:nvPr>
        </p:nvSpPr>
        <p:spPr>
          <a:xfrm>
            <a:off x="4116070" y="180975"/>
            <a:ext cx="4775835" cy="471995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Пентабазис — пятиуровневая модель, предлагаемая администрацией президента России как ценностная идеология российского общества.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Концепция основана на статье «Восприятие базовых ценностей, факторов и структур социальноисторического развития России» начальника управления президента России по обеспечению деятельности Госсовета Александра Харичева и соавторов о восприятии базовых ценностей, факторов и структур социально-исторического развития России.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x-none" smtClean="0"/>
              <a:pPr lvl="0" eaLnBrk="1" hangingPunct="1">
                <a:buNone/>
              </a:pPr>
              <a:t>4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6435" y="181584"/>
            <a:ext cx="4280169" cy="471467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Каждый </a:t>
            </a:r>
            <a:r>
              <a:rPr lang="ru-RU" sz="1600" b="1" dirty="0" smtClean="0">
                <a:solidFill>
                  <a:schemeClr val="tx1"/>
                </a:solidFill>
              </a:rPr>
              <a:t>человек</a:t>
            </a:r>
            <a:r>
              <a:rPr lang="ru-RU" sz="1600" dirty="0" smtClean="0">
                <a:solidFill>
                  <a:schemeClr val="tx1"/>
                </a:solidFill>
              </a:rPr>
              <a:t> является творцом личной жизни и своей культуры, ценит наследие, традиции, обычаи, язык, искусство, религию, воспитание, образование, стремится к развитию навыков, талантов и потенциала, воспринимает реально себя и других, природу и окружающий мир. </a:t>
            </a:r>
          </a:p>
          <a:p>
            <a:r>
              <a:rPr lang="ru-RU" sz="1600" b="1" dirty="0" smtClean="0">
                <a:solidFill>
                  <a:schemeClr val="tx1"/>
                </a:solidFill>
              </a:rPr>
              <a:t>Семья</a:t>
            </a:r>
            <a:r>
              <a:rPr lang="ru-RU" sz="1600" dirty="0" smtClean="0">
                <a:solidFill>
                  <a:schemeClr val="tx1"/>
                </a:solidFill>
              </a:rPr>
              <a:t> - основа общества и источник его силы, сохраняет и передаёт историю поколениям, основана на любви, ответственности, заботе и поддержке, воспитывает детей в духе патриотизма, гражданственности и согласия. </a:t>
            </a:r>
          </a:p>
        </p:txBody>
      </p:sp>
      <p:pic>
        <p:nvPicPr>
          <p:cNvPr id="2050" name="Picture 2" descr="СОВРЕМЕННАЯ СЕМЬЯ КАК СОЦИАЛЬНАЯ СРЕДА ВОСПИТАНИЯ РЕБЕНКА - Статьи -  Сетевое издание GAZETA-DM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2991" y="659782"/>
            <a:ext cx="4266349" cy="3166431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x-none" smtClean="0"/>
              <a:pPr lvl="0" eaLnBrk="1" hangingPunct="1">
                <a:buNone/>
              </a:pPr>
              <a:t>5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5889" y="214009"/>
            <a:ext cx="5350213" cy="476655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Общество</a:t>
            </a:r>
            <a:r>
              <a:rPr lang="ru-RU" dirty="0" smtClean="0">
                <a:solidFill>
                  <a:schemeClr val="tx1"/>
                </a:solidFill>
              </a:rPr>
              <a:t> состоит из разных людей, которые живут в мире и гармонии, где поощряют межличностные отношения, солидарность, взаимопомощь, поддержку и уважение к разнообразию, что способствует активной гражданской позиции всех групп населения и защите прав и свобод.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Государство</a:t>
            </a:r>
            <a:r>
              <a:rPr lang="ru-RU" dirty="0" smtClean="0">
                <a:solidFill>
                  <a:schemeClr val="tx1"/>
                </a:solidFill>
              </a:rPr>
              <a:t> выступает гарантом суверенитета, стабильности и развития страны, обеспечивает эффективную и справедливую власть, которая служит интересам народа и уважает его волю, сотрудничает с другими цивилизациями и международными организациями во имя мира и добра, беспокоится о благополучии всех живых существ и экологии.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Страна</a:t>
            </a:r>
            <a:r>
              <a:rPr lang="ru-RU" dirty="0" smtClean="0">
                <a:solidFill>
                  <a:schemeClr val="tx1"/>
                </a:solidFill>
              </a:rPr>
              <a:t> - родина всех её граждан и объект коллективных стараний, хранит историческую память, богатство и единство народов, защищает свою территорию, интересы и безопасность, развивается и прогрессирует в соответствии с целями и ценностями и напрямую зависит от вклада каждого.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x-none" smtClean="0"/>
              <a:pPr lvl="0" eaLnBrk="1" hangingPunct="1">
                <a:buNone/>
              </a:pPr>
              <a:t>6</a:t>
            </a:fld>
            <a:endParaRPr lang="ru-RU" altLang="x-none" dirty="0">
              <a:latin typeface="Arial" panose="020B0604020202020204" pitchFamily="34" charset="0"/>
            </a:endParaRPr>
          </a:p>
        </p:txBody>
      </p:sp>
      <p:pic>
        <p:nvPicPr>
          <p:cNvPr id="1026" name="Picture 2" descr="Россия-моя стра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4919" y="910347"/>
            <a:ext cx="2773194" cy="27731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35839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ВИДЕОРЕСУРСЫ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708539"/>
            <a:ext cx="5044998" cy="424608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Посмотрите фильм из цикла</a:t>
            </a:r>
          </a:p>
          <a:p>
            <a:r>
              <a:rPr lang="ru-RU" dirty="0" smtClean="0">
                <a:solidFill>
                  <a:schemeClr val="tx1"/>
                </a:solidFill>
                <a:hlinkClick r:id="rId2" tooltip="ДНК России. Самопожертвование ради людей"/>
              </a:rPr>
              <a:t>ДНК России. Самопожертвование ради людей</a:t>
            </a:r>
            <a:r>
              <a:rPr lang="ru-RU" dirty="0" smtClean="0">
                <a:solidFill>
                  <a:schemeClr val="tx1"/>
                </a:solidFill>
              </a:rPr>
              <a:t>. </a:t>
            </a:r>
          </a:p>
          <a:p>
            <a:r>
              <a:rPr lang="ru-RU" dirty="0" smtClean="0">
                <a:solidFill>
                  <a:schemeClr val="tx1"/>
                </a:solidFill>
                <a:hlinkClick r:id="rId3"/>
              </a:rPr>
              <a:t>https://znanierussia.ru/library/video/dnk-rossii-samopozhertvovanie-radi-lyudej-3480?collection=dnk-rossii&amp;from=cinema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Напишите отзыв на фильм в формате Эссе на 100-150 слов.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Приведите свои примеры самопожертвования людей.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Оценены будут только оригинальные работы!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Название файла </a:t>
            </a:r>
            <a:r>
              <a:rPr lang="ru-RU" dirty="0" smtClean="0">
                <a:solidFill>
                  <a:srgbClr val="0070C0"/>
                </a:solidFill>
              </a:rPr>
              <a:t>ПР10_фамилия_номер </a:t>
            </a:r>
            <a:r>
              <a:rPr lang="ru-RU" dirty="0" err="1" smtClean="0">
                <a:solidFill>
                  <a:srgbClr val="0070C0"/>
                </a:solidFill>
              </a:rPr>
              <a:t>группы.pdf</a:t>
            </a:r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-US"/>
          </a:p>
        </p:txBody>
      </p:sp>
      <p:pic>
        <p:nvPicPr>
          <p:cNvPr id="6146" name="Picture 2" descr="Самопожертвование — героизм? | Soft Skills Lab | Дзе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3887" y="956553"/>
            <a:ext cx="3116094" cy="3116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ВНИМАНИЕ! ОПРОС!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699" y="1152474"/>
            <a:ext cx="5579815" cy="3708893"/>
          </a:xfrm>
        </p:spPr>
        <p:txBody>
          <a:bodyPr>
            <a:normAutofit fontScale="85000" lnSpcReduction="10000"/>
          </a:bodyPr>
          <a:lstStyle/>
          <a:p>
            <a:r>
              <a:rPr lang="ru-RU" sz="1900" dirty="0" smtClean="0">
                <a:solidFill>
                  <a:schemeClr val="tx1"/>
                </a:solidFill>
              </a:rPr>
              <a:t>Уважаемые студенты!</a:t>
            </a:r>
          </a:p>
          <a:p>
            <a:r>
              <a:rPr lang="ru-RU" sz="1900" dirty="0" smtClean="0">
                <a:solidFill>
                  <a:schemeClr val="tx1"/>
                </a:solidFill>
              </a:rPr>
              <a:t>Пройдите пожалуйста опрос в рамках исследования, </a:t>
            </a:r>
            <a:r>
              <a:rPr lang="ru-RU" sz="1900" dirty="0" smtClean="0">
                <a:solidFill>
                  <a:schemeClr val="tx1"/>
                </a:solidFill>
              </a:rPr>
              <a:t>посвященном роли ВИДЕОИГР и ВИДЕОКОНТЕНТА в жизни молодых людей</a:t>
            </a:r>
            <a:r>
              <a:rPr lang="ru-RU" sz="19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900" dirty="0" smtClean="0">
                <a:solidFill>
                  <a:schemeClr val="tx1"/>
                </a:solidFill>
              </a:rPr>
              <a:t>Исследование проводит Алтайский государственный университет</a:t>
            </a:r>
            <a:endParaRPr lang="ru-RU" sz="1900" dirty="0" smtClean="0">
              <a:solidFill>
                <a:schemeClr val="tx1"/>
              </a:solidFill>
            </a:endParaRPr>
          </a:p>
          <a:p>
            <a:r>
              <a:rPr lang="ru-RU" sz="1900" dirty="0" smtClean="0">
                <a:solidFill>
                  <a:schemeClr val="tx1"/>
                </a:solidFill>
              </a:rPr>
              <a:t>Пожалуйста, ответьте на вопросы анкеты, это займет не больше 30 минут. </a:t>
            </a:r>
          </a:p>
          <a:p>
            <a:r>
              <a:rPr lang="ru-RU" sz="1900" dirty="0" smtClean="0">
                <a:solidFill>
                  <a:schemeClr val="tx1"/>
                </a:solidFill>
              </a:rPr>
              <a:t>Данные </a:t>
            </a:r>
            <a:r>
              <a:rPr lang="ru-RU" sz="1900" dirty="0" smtClean="0">
                <a:solidFill>
                  <a:schemeClr val="tx1"/>
                </a:solidFill>
              </a:rPr>
              <a:t>не </a:t>
            </a:r>
            <a:r>
              <a:rPr lang="ru-RU" sz="1900" dirty="0" smtClean="0">
                <a:solidFill>
                  <a:schemeClr val="tx1"/>
                </a:solidFill>
              </a:rPr>
              <a:t>отслеживаются и </a:t>
            </a:r>
            <a:r>
              <a:rPr lang="ru-RU" sz="1900" dirty="0" smtClean="0">
                <a:solidFill>
                  <a:schemeClr val="tx1"/>
                </a:solidFill>
              </a:rPr>
              <a:t>никуда </a:t>
            </a:r>
            <a:r>
              <a:rPr lang="ru-RU" sz="1900" dirty="0" smtClean="0">
                <a:solidFill>
                  <a:schemeClr val="tx1"/>
                </a:solidFill>
              </a:rPr>
              <a:t>не передаются. </a:t>
            </a:r>
          </a:p>
          <a:p>
            <a:r>
              <a:rPr lang="ru-RU" sz="1900" dirty="0" smtClean="0">
                <a:solidFill>
                  <a:schemeClr val="tx1"/>
                </a:solidFill>
              </a:rPr>
              <a:t>Опрос </a:t>
            </a:r>
            <a:r>
              <a:rPr lang="ru-RU" sz="1900" dirty="0" smtClean="0">
                <a:solidFill>
                  <a:schemeClr val="tx1"/>
                </a:solidFill>
              </a:rPr>
              <a:t>анонимный, все ответы будут использоваться в обобщенном виде и превратятся в НАУЧНУЮ СТАТЬЮ.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6655" y="1300124"/>
            <a:ext cx="3177345" cy="320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Работа в группах. Дебаты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1" y="1152475"/>
            <a:ext cx="4215475" cy="3778113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>
                <a:solidFill>
                  <a:schemeClr val="tx1"/>
                </a:solidFill>
              </a:rPr>
              <a:t>Подумайте, какие государственные меры совершенствования демографии и укрепления семьи и семейных ценностей можно использовать. </a:t>
            </a:r>
          </a:p>
          <a:p>
            <a:endParaRPr lang="ru-RU" sz="1900" dirty="0">
              <a:solidFill>
                <a:schemeClr val="tx1"/>
              </a:solidFill>
            </a:endParaRPr>
          </a:p>
          <a:p>
            <a:pPr marR="70485" algn="just">
              <a:spcAft>
                <a:spcPts val="800"/>
              </a:spcAft>
            </a:pPr>
            <a:r>
              <a:rPr lang="ru-RU" sz="1900" dirty="0" smtClean="0">
                <a:solidFill>
                  <a:schemeClr val="tx1"/>
                </a:solidFill>
              </a:rPr>
              <a:t>Обсудите внутри команды.</a:t>
            </a:r>
            <a:endParaRPr lang="ru-RU" sz="1900" dirty="0">
              <a:solidFill>
                <a:schemeClr val="tx1"/>
              </a:solidFill>
            </a:endParaRPr>
          </a:p>
          <a:p>
            <a:pPr marR="70485" algn="just">
              <a:spcAft>
                <a:spcPts val="800"/>
              </a:spcAft>
            </a:pPr>
            <a:r>
              <a:rPr lang="ru-RU" sz="1900" dirty="0" smtClean="0">
                <a:solidFill>
                  <a:schemeClr val="tx1"/>
                </a:solidFill>
              </a:rPr>
              <a:t>Капитан </a:t>
            </a:r>
            <a:r>
              <a:rPr lang="ru-RU" sz="1900" dirty="0">
                <a:solidFill>
                  <a:schemeClr val="tx1"/>
                </a:solidFill>
              </a:rPr>
              <a:t>команды представляет проект.</a:t>
            </a:r>
            <a:r>
              <a:rPr lang="ru-RU" altLang="ru-RU" sz="1900" dirty="0">
                <a:solidFill>
                  <a:schemeClr val="tx1"/>
                </a:solidFill>
              </a:rPr>
              <a:t> </a:t>
            </a:r>
          </a:p>
          <a:p>
            <a:pPr marR="70485" algn="just">
              <a:spcAft>
                <a:spcPts val="800"/>
              </a:spcAft>
            </a:pPr>
            <a:r>
              <a:rPr lang="ru-RU" altLang="ru-RU" sz="1900" dirty="0">
                <a:solidFill>
                  <a:schemeClr val="tx1"/>
                </a:solidFill>
              </a:rPr>
              <a:t>Участники </a:t>
            </a:r>
            <a:r>
              <a:rPr lang="ru-RU" altLang="ru-RU" sz="1900" dirty="0" smtClean="0">
                <a:solidFill>
                  <a:schemeClr val="tx1"/>
                </a:solidFill>
              </a:rPr>
              <a:t>других команд </a:t>
            </a:r>
            <a:r>
              <a:rPr lang="ru-RU" altLang="ru-RU" sz="1900" dirty="0">
                <a:solidFill>
                  <a:schemeClr val="tx1"/>
                </a:solidFill>
              </a:rPr>
              <a:t>задают вопросы, указывают на недочеты, дают оценку проекту </a:t>
            </a:r>
          </a:p>
          <a:p>
            <a:pPr marR="70485" algn="just">
              <a:spcAft>
                <a:spcPts val="800"/>
              </a:spcAft>
            </a:pPr>
            <a:endParaRPr lang="ru-RU" dirty="0"/>
          </a:p>
        </p:txBody>
      </p:sp>
      <p:pic>
        <p:nvPicPr>
          <p:cNvPr id="6" name="Изображение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4694640" y="1152475"/>
            <a:ext cx="4137660" cy="2929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1785" y="445135"/>
            <a:ext cx="4162425" cy="620395"/>
          </a:xfrm>
        </p:spPr>
        <p:txBody>
          <a:bodyPr>
            <a:normAutofit/>
          </a:bodyPr>
          <a:lstStyle/>
          <a:p>
            <a:pPr marL="514350" lvl="0" indent="-514350" algn="ctr"/>
            <a:r>
              <a:rPr lang="ru-RU" dirty="0" smtClean="0">
                <a:solidFill>
                  <a:srgbClr val="0070C0"/>
                </a:solidFill>
              </a:rPr>
              <a:t>РЕФЛЕКСИЯ</a:t>
            </a:r>
            <a:endParaRPr lang="ru-RU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140835" y="1065530"/>
            <a:ext cx="4577080" cy="34817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sym typeface="+mn-ea"/>
              </a:rPr>
              <a:t>О чем вы сегодня услышали впервые? 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sym typeface="+mn-ea"/>
              </a:rPr>
              <a:t>Что вас удивило?</a:t>
            </a:r>
          </a:p>
        </p:txBody>
      </p:sp>
      <p:pic>
        <p:nvPicPr>
          <p:cNvPr id="111" name="Изображение 110"/>
          <p:cNvPicPr/>
          <p:nvPr/>
        </p:nvPicPr>
        <p:blipFill>
          <a:blip r:embed="rId2"/>
          <a:stretch>
            <a:fillRect/>
          </a:stretch>
        </p:blipFill>
        <p:spPr>
          <a:xfrm>
            <a:off x="603885" y="1327785"/>
            <a:ext cx="3214370" cy="31705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529</Words>
  <Application>Microsoft Office PowerPoint</Application>
  <PresentationFormat>Экран (16:9)</PresentationFormat>
  <Paragraphs>58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Open Sans</vt:lpstr>
      <vt:lpstr>Cambria</vt:lpstr>
      <vt:lpstr>MS Gothic</vt:lpstr>
      <vt:lpstr>Simple Light</vt:lpstr>
      <vt:lpstr>Слайд 1</vt:lpstr>
      <vt:lpstr>Раздел 3. Российское мировоззрение  и ценности российской цивилизации</vt:lpstr>
      <vt:lpstr>Слайд 3</vt:lpstr>
      <vt:lpstr>Пентабазис</vt:lpstr>
      <vt:lpstr>Слайд 5</vt:lpstr>
      <vt:lpstr>Слайд 6</vt:lpstr>
      <vt:lpstr>ВИДЕОРЕСУРСЫ</vt:lpstr>
      <vt:lpstr>ВНИМАНИЕ! ОПРОС!</vt:lpstr>
      <vt:lpstr>Работа в группах. Дебаты</vt:lpstr>
      <vt:lpstr>РЕФЛЕКСИЯ</vt:lpstr>
      <vt:lpstr>Спасибо за работу!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pankova_natalia</cp:lastModifiedBy>
  <cp:revision>63</cp:revision>
  <dcterms:created xsi:type="dcterms:W3CDTF">2023-07-03T06:26:00Z</dcterms:created>
  <dcterms:modified xsi:type="dcterms:W3CDTF">2024-11-12T03:07:05Z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A05BBD48F8FB42C8B92350F9336B0E6F_13</vt:lpwstr>
  </property>
  <property fmtid="{D5CDD505-2E9C-101B-9397-08002B2CF9AE}" pid="3" name="KSOProductBuildVer">
    <vt:lpwstr>1049-12.2.0.13306</vt:lpwstr>
  </property>
</Properties>
</file>