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509" r:id="rId3"/>
    <p:sldId id="490" r:id="rId4"/>
    <p:sldId id="588" r:id="rId5"/>
    <p:sldId id="591" r:id="rId6"/>
    <p:sldId id="592" r:id="rId7"/>
    <p:sldId id="593" r:id="rId8"/>
    <p:sldId id="589" r:id="rId9"/>
    <p:sldId id="590" r:id="rId10"/>
    <p:sldId id="594" r:id="rId11"/>
    <p:sldId id="595" r:id="rId12"/>
    <p:sldId id="259" r:id="rId13"/>
  </p:sldIdLst>
  <p:sldSz cx="8640763" cy="4860925"/>
  <p:notesSz cx="9144000" cy="6858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5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72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F44"/>
    <a:srgbClr val="5AB414"/>
    <a:srgbClr val="969696"/>
    <a:srgbClr val="B2B2B2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80"/>
  </p:normalViewPr>
  <p:slideViewPr>
    <p:cSldViewPr showGuides="1">
      <p:cViewPr varScale="1">
        <p:scale>
          <a:sx n="152" d="100"/>
          <a:sy n="152" d="100"/>
        </p:scale>
        <p:origin x="366" y="132"/>
      </p:cViewPr>
      <p:guideLst>
        <p:guide orient="horz" pos="1531"/>
        <p:guide pos="2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3T11:42:57.142" idx="1">
    <p:pos x="5443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700" y="1509713"/>
            <a:ext cx="7345363" cy="10429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754313"/>
            <a:ext cx="6049963" cy="124301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124200"/>
            <a:ext cx="7345363" cy="965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625" y="2060575"/>
            <a:ext cx="7345363" cy="10636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3811588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95788" y="1133475"/>
            <a:ext cx="3813175" cy="320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800" y="1087438"/>
            <a:ext cx="3817938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1800" y="1541463"/>
            <a:ext cx="3817938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89438" y="1087438"/>
            <a:ext cx="3819525" cy="454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389438" y="1541463"/>
            <a:ext cx="3819525" cy="2800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3675"/>
            <a:ext cx="2843213" cy="823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200" y="193675"/>
            <a:ext cx="4830763" cy="41481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800" y="1017588"/>
            <a:ext cx="2843213" cy="3324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63" y="3402013"/>
            <a:ext cx="5184775" cy="401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693863" y="434975"/>
            <a:ext cx="5184775" cy="2916238"/>
          </a:xfrm>
        </p:spPr>
        <p:txBody>
          <a:bodyPr vert="horz" wrap="square" lIns="77148" tIns="38574" rIns="77148" bIns="38574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7715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3863" y="3803650"/>
            <a:ext cx="5184775" cy="571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65863" y="195263"/>
            <a:ext cx="1943100" cy="4146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1800" y="195263"/>
            <a:ext cx="5681663" cy="4146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31800" y="195263"/>
            <a:ext cx="7777163" cy="809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 anchor="ctr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31800" y="1133475"/>
            <a:ext cx="7777163" cy="3208338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750" y="4425950"/>
            <a:ext cx="27352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838" y="4425950"/>
            <a:ext cx="2016125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77148" tIns="38574" rIns="77148" bIns="38574" numCol="1" anchor="t" anchorCtr="0" compatLnSpc="1"/>
          <a:lstStyle>
            <a:lvl1pPr algn="r">
              <a:defRPr sz="12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2pPr>
      <a:lvl3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3pPr>
      <a:lvl4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4pPr>
      <a:lvl5pPr algn="ctr" defTabSz="77152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5pPr>
      <a:lvl6pPr marL="4572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6pPr>
      <a:lvl7pPr marL="9144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771525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88925" indent="-28892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7380" indent="-241300" algn="l" defTabSz="7715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63930" indent="-192405" algn="l" defTabSz="7715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49375" indent="-192405" algn="l" defTabSz="771525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35455" indent="-192405" algn="l" defTabSz="771525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926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6498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1070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564255" indent="-192405" algn="l" defTabSz="771525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C:\Users\lubamark\Documents\_дизайн\_Шаблоны презентаций\ТПУ_Карта стилизованная_CMY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813" y="234950"/>
            <a:ext cx="4679950" cy="248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13"/>
          <p:cNvSpPr/>
          <p:nvPr/>
        </p:nvSpPr>
        <p:spPr>
          <a:xfrm>
            <a:off x="3600450" y="4230688"/>
            <a:ext cx="1439863" cy="630237"/>
          </a:xfrm>
          <a:prstGeom prst="rect">
            <a:avLst/>
          </a:prstGeom>
          <a:solidFill>
            <a:srgbClr val="969696"/>
          </a:solidFill>
          <a:ln w="9525">
            <a:noFill/>
          </a:ln>
        </p:spPr>
        <p:txBody>
          <a:bodyPr wrap="none" anchor="ctr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ru-RU" altLang="ru-RU" sz="1500" b="1" dirty="0" smtClean="0">
                <a:solidFill>
                  <a:schemeClr val="bg1"/>
                </a:solidFill>
              </a:rPr>
              <a:t>2024</a:t>
            </a:r>
            <a:endParaRPr lang="ru-RU" altLang="ru-RU" sz="1500" b="1" dirty="0">
              <a:solidFill>
                <a:schemeClr val="bg1"/>
              </a:solidFill>
            </a:endParaRPr>
          </a:p>
        </p:txBody>
      </p:sp>
      <p:sp>
        <p:nvSpPr>
          <p:cNvPr id="2052" name="Rectangle 12"/>
          <p:cNvSpPr/>
          <p:nvPr/>
        </p:nvSpPr>
        <p:spPr>
          <a:xfrm>
            <a:off x="0" y="1638300"/>
            <a:ext cx="8640763" cy="1584325"/>
          </a:xfrm>
          <a:prstGeom prst="rect">
            <a:avLst/>
          </a:prstGeom>
          <a:solidFill>
            <a:srgbClr val="80BF44"/>
          </a:solidFill>
          <a:ln w="9525">
            <a:noFill/>
          </a:ln>
        </p:spPr>
        <p:txBody>
          <a:bodyPr wrap="none" anchor="ctr"/>
          <a:lstStyle/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Философские и методологические 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проблемы</a:t>
            </a:r>
          </a:p>
          <a:p>
            <a:pPr algn="ctr" eaLnBrk="1" hangingPunct="1"/>
            <a:r>
              <a:rPr lang="ru-RU" altLang="ru-RU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науки и техники</a:t>
            </a:r>
            <a:endParaRPr lang="ru-RU" altLang="ru-RU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53" name="Rectangle 5"/>
          <p:cNvSpPr/>
          <p:nvPr/>
        </p:nvSpPr>
        <p:spPr>
          <a:xfrm>
            <a:off x="215900" y="3222625"/>
            <a:ext cx="8208963" cy="936625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/>
          <a:p>
            <a:pPr algn="ctr" eaLnBrk="1" hangingPunct="1"/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</a:rPr>
              <a:t>Панькова Наталья Михайловна</a:t>
            </a:r>
          </a:p>
          <a:p>
            <a:pPr algn="ctr" eaLnBrk="1" hangingPunct="1"/>
            <a:r>
              <a:rPr lang="ru-RU" altLang="ru-RU" sz="1800" dirty="0"/>
              <a:t>к.ф.н., </a:t>
            </a:r>
            <a:r>
              <a:rPr lang="ru-RU" altLang="ru-RU" sz="1800" dirty="0" smtClean="0"/>
              <a:t>доцент Отделения </a:t>
            </a:r>
            <a:r>
              <a:rPr lang="ru-RU" altLang="ru-RU" sz="1800" dirty="0"/>
              <a:t>социально-гуманитарных наук </a:t>
            </a:r>
          </a:p>
          <a:p>
            <a:pPr algn="ctr" eaLnBrk="1" hangingPunct="1"/>
            <a:r>
              <a:rPr lang="ru-RU" altLang="ru-RU" sz="1800" dirty="0"/>
              <a:t>Школы общественных наук НИ ТПУ</a:t>
            </a:r>
            <a:endParaRPr lang="ru-RU" altLang="ru-RU" sz="1800" dirty="0"/>
          </a:p>
        </p:txBody>
      </p:sp>
      <p:sp>
        <p:nvSpPr>
          <p:cNvPr id="2054" name="Rectangle 6"/>
          <p:cNvSpPr/>
          <p:nvPr/>
        </p:nvSpPr>
        <p:spPr>
          <a:xfrm>
            <a:off x="647700" y="1925638"/>
            <a:ext cx="7272338" cy="1081087"/>
          </a:xfrm>
          <a:prstGeom prst="rect">
            <a:avLst/>
          </a:prstGeom>
          <a:noFill/>
          <a:ln w="9525">
            <a:noFill/>
          </a:ln>
        </p:spPr>
        <p:txBody>
          <a:bodyPr lIns="77148" tIns="38574" rIns="77148" bIns="38574"/>
          <a:lstStyle>
            <a:lvl1pPr marL="288925" indent="-28892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380" indent="-241300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963930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34937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1735455" indent="-192405" algn="l" defTabSz="7715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80000"/>
              </a:lnSpc>
              <a:buNone/>
            </a:pPr>
            <a:endParaRPr lang="ru-RU" altLang="ru-RU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414338" y="398463"/>
            <a:ext cx="3275012" cy="1201737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Ð¿Ñ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238" y="557848"/>
            <a:ext cx="2736850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Заголовок 3"/>
          <p:cNvSpPr>
            <a:spLocks noGrp="1"/>
          </p:cNvSpPr>
          <p:nvPr>
            <p:ph type="ctrTitle"/>
          </p:nvPr>
        </p:nvSpPr>
        <p:spPr>
          <a:xfrm>
            <a:off x="3384277" y="719455"/>
            <a:ext cx="4680223" cy="3058795"/>
          </a:xfrm>
        </p:spPr>
        <p:txBody>
          <a:bodyPr vert="horz" wrap="square" lIns="77148" tIns="38574" rIns="77148" bIns="38574" anchor="ctr"/>
          <a:lstStyle/>
          <a:p>
            <a:pPr>
              <a:buClrTx/>
              <a:buSzTx/>
              <a:buFontTx/>
            </a:pPr>
            <a:r>
              <a:rPr lang="ru-RU" b="1" dirty="0">
                <a:solidFill>
                  <a:srgbClr val="0070C0"/>
                </a:solidFill>
              </a:rPr>
              <a:t>Тема 7</a:t>
            </a:r>
            <a:r>
              <a:rPr lang="ru-RU" b="1" dirty="0" smtClean="0">
                <a:solidFill>
                  <a:srgbClr val="0070C0"/>
                </a:solidFill>
              </a:rPr>
              <a:t>. Часть 2.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Этическое измерение науки и техники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77148" tIns="38574" rIns="77148" bIns="38574" anchor="ctr"/>
          <a:lstStyle/>
          <a:p>
            <a:r>
              <a:rPr lang="ru-RU" altLang="ru-RU" sz="3200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sz="half" idx="1"/>
          </p:nvPr>
        </p:nvSpPr>
        <p:spPr>
          <a:xfrm>
            <a:off x="431800" y="1133475"/>
            <a:ext cx="4823460" cy="3208655"/>
          </a:xfrm>
        </p:spPr>
        <p:txBody>
          <a:bodyPr vert="horz" wrap="square" lIns="77148" tIns="38574" rIns="77148" bIns="38574" anchor="t"/>
          <a:lstStyle/>
          <a:p>
            <a:pPr marL="514350" indent="-514350">
              <a:buFontTx/>
              <a:buAutoNum type="arabicPeriod"/>
            </a:pPr>
            <a:r>
              <a:rPr lang="ru-RU" altLang="ru-RU" dirty="0" smtClean="0">
                <a:sym typeface="+mn-ea"/>
              </a:rPr>
              <a:t>Профессиональная этика в современной науке</a:t>
            </a:r>
          </a:p>
          <a:p>
            <a:pPr marL="514350" indent="-514350">
              <a:buFontTx/>
              <a:buAutoNum type="arabicPeriod"/>
            </a:pPr>
            <a:r>
              <a:rPr lang="ru-RU" altLang="ru-RU" dirty="0"/>
              <a:t>Социальная оценка техники</a:t>
            </a:r>
          </a:p>
        </p:txBody>
      </p:sp>
      <p:pic>
        <p:nvPicPr>
          <p:cNvPr id="107" name="Замещающее содержимое 106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4865" y="1133475"/>
            <a:ext cx="2165350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 smtClean="0">
                <a:solidFill>
                  <a:srgbClr val="0070C0"/>
                </a:solidFill>
                <a:sym typeface="+mn-ea"/>
              </a:rPr>
              <a:t>1. Профессиональная этика </a:t>
            </a:r>
            <a:br>
              <a:rPr lang="ru-RU" altLang="ru-RU" sz="2800" dirty="0" smtClean="0">
                <a:solidFill>
                  <a:srgbClr val="0070C0"/>
                </a:solidFill>
                <a:sym typeface="+mn-ea"/>
              </a:rPr>
            </a:br>
            <a:r>
              <a:rPr lang="ru-RU" altLang="ru-RU" sz="2800" dirty="0" smtClean="0">
                <a:solidFill>
                  <a:srgbClr val="0070C0"/>
                </a:solidFill>
                <a:sym typeface="+mn-ea"/>
              </a:rPr>
              <a:t>в современной науке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431800" y="2061845"/>
            <a:ext cx="3811905" cy="2280285"/>
          </a:xfrm>
        </p:spPr>
        <p:txBody>
          <a:bodyPr/>
          <a:lstStyle/>
          <a:p>
            <a:r>
              <a:rPr lang="ru-RU" altLang="en-US"/>
              <a:t>Доклады студентов</a:t>
            </a:r>
          </a:p>
        </p:txBody>
      </p:sp>
      <p:pic>
        <p:nvPicPr>
          <p:cNvPr id="109" name="Замещающее содержимое 108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34610" y="1133475"/>
            <a:ext cx="3074670" cy="3208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579755"/>
          </a:xfrm>
        </p:spPr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Философия техники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7645" y="774700"/>
            <a:ext cx="8001635" cy="3567430"/>
          </a:xfrm>
        </p:spPr>
        <p:txBody>
          <a:bodyPr/>
          <a:lstStyle/>
          <a:p>
            <a:r>
              <a:rPr lang="ru-RU" altLang="en-US" sz="2400"/>
              <a:t>Исследование первопричин техники. </a:t>
            </a:r>
          </a:p>
          <a:p>
            <a:r>
              <a:rPr lang="ru-RU" altLang="en-US" sz="2400"/>
              <a:t>Основоположником этого раздела философии является </a:t>
            </a:r>
            <a:r>
              <a:rPr lang="ru-RU" altLang="en-US" sz="2400">
                <a:solidFill>
                  <a:srgbClr val="0070C0"/>
                </a:solidFill>
              </a:rPr>
              <a:t>Эрнст Капп</a:t>
            </a:r>
            <a:r>
              <a:rPr lang="ru-RU" altLang="en-US" sz="2400"/>
              <a:t> («Основные направления философии техники»,</a:t>
            </a:r>
            <a:r>
              <a:rPr lang="ru-RU" altLang="en-US" sz="2400">
                <a:sym typeface="+mn-ea"/>
              </a:rPr>
              <a:t>1877</a:t>
            </a:r>
            <a:r>
              <a:rPr lang="ru-RU" altLang="en-US" sz="2400"/>
              <a:t>),  а так же </a:t>
            </a:r>
            <a:r>
              <a:rPr lang="ru-RU" altLang="en-US" sz="2400">
                <a:sym typeface="+mn-ea"/>
              </a:rPr>
              <a:t>немецкий философ </a:t>
            </a:r>
            <a:r>
              <a:rPr lang="ru-RU" altLang="en-US" sz="2400">
                <a:solidFill>
                  <a:srgbClr val="0070C0"/>
                </a:solidFill>
                <a:sym typeface="+mn-ea"/>
              </a:rPr>
              <a:t>Фред Бон</a:t>
            </a:r>
            <a:r>
              <a:rPr lang="ru-RU" altLang="en-US" sz="2400">
                <a:sym typeface="+mn-ea"/>
              </a:rPr>
              <a:t> </a:t>
            </a:r>
            <a:r>
              <a:rPr lang="ru-RU" altLang="en-US" sz="2400"/>
              <a:t>(«О долге и добре»,</a:t>
            </a:r>
            <a:r>
              <a:rPr lang="ru-RU" altLang="en-US" sz="2400">
                <a:sym typeface="+mn-ea"/>
              </a:rPr>
              <a:t>1898</a:t>
            </a:r>
            <a:r>
              <a:rPr lang="ru-RU" altLang="en-US" sz="2400"/>
              <a:t>) и российский инженер </a:t>
            </a:r>
            <a:r>
              <a:rPr lang="ru-RU" altLang="en-US" sz="2400">
                <a:solidFill>
                  <a:srgbClr val="0070C0"/>
                </a:solidFill>
              </a:rPr>
              <a:t>Петр Энгельмейер</a:t>
            </a:r>
            <a:r>
              <a:rPr lang="ru-RU" altLang="en-US" sz="2400"/>
              <a:t> («Технический итог XIX века»). </a:t>
            </a:r>
          </a:p>
          <a:p>
            <a:r>
              <a:rPr lang="ru-RU" altLang="en-US" sz="2400"/>
              <a:t>Предметом систематического изучения данная наука стала только в XX веке.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131445" y="135890"/>
            <a:ext cx="8447405" cy="4578985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en-US" sz="2200">
                <a:solidFill>
                  <a:srgbClr val="0070C0"/>
                </a:solidFill>
              </a:rPr>
              <a:t>Различают следующие этапы развития технических знаний:</a:t>
            </a:r>
          </a:p>
          <a:p>
            <a:pPr algn="l"/>
            <a:r>
              <a:rPr lang="ru-RU" altLang="en-US" sz="2000">
                <a:solidFill>
                  <a:srgbClr val="0070C0"/>
                </a:solidFill>
              </a:rPr>
              <a:t>донаучный</a:t>
            </a:r>
            <a:r>
              <a:rPr lang="ru-RU" altLang="en-US" sz="2000"/>
              <a:t> (до второй половины XVIII века) - знания добываются эмпирическим путём и не подразумевают использование научных знаний</a:t>
            </a:r>
          </a:p>
          <a:p>
            <a:r>
              <a:rPr lang="ru-RU" altLang="en-US" sz="2000">
                <a:solidFill>
                  <a:srgbClr val="0070C0"/>
                </a:solidFill>
              </a:rPr>
              <a:t>зарождение технических наук </a:t>
            </a:r>
            <a:r>
              <a:rPr lang="ru-RU" altLang="en-US" sz="2000"/>
              <a:t>(со второй половины XVIII века до 70-х годов XIX века) - начинают использоваться естественные научные знания и появляются первые технические науки</a:t>
            </a:r>
          </a:p>
          <a:p>
            <a:r>
              <a:rPr lang="ru-RU" altLang="en-US" sz="2000">
                <a:solidFill>
                  <a:srgbClr val="0070C0"/>
                </a:solidFill>
              </a:rPr>
              <a:t>классический </a:t>
            </a:r>
            <a:r>
              <a:rPr lang="ru-RU" altLang="en-US" sz="2000"/>
              <a:t>(до середины XX века) - характеризуется формированием ряда технических теорий, которые образовали фундамент для дальнейшего развития.</a:t>
            </a:r>
          </a:p>
          <a:p>
            <a:r>
              <a:rPr lang="ru-RU" altLang="en-US" sz="2000">
                <a:solidFill>
                  <a:srgbClr val="0070C0"/>
                </a:solidFill>
              </a:rPr>
              <a:t>современный </a:t>
            </a:r>
            <a:r>
              <a:rPr lang="ru-RU" altLang="en-US" sz="2000"/>
              <a:t>(с середины XX века) - технические науки начинают интегрироваться не только с естественными, но и с общественными, зарождаются междисциплинарные исследования.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2800">
                <a:solidFill>
                  <a:srgbClr val="0070C0"/>
                </a:solidFill>
                <a:sym typeface="+mn-ea"/>
              </a:rPr>
              <a:t>Основные проблемы философии техники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928745" y="1134745"/>
            <a:ext cx="3811588" cy="3208338"/>
          </a:xfrm>
        </p:spPr>
        <p:txBody>
          <a:bodyPr/>
          <a:lstStyle/>
          <a:p>
            <a:r>
              <a:rPr lang="ru-RU" altLang="en-US"/>
              <a:t>Различение искусственного и естественного (Искусственный интеллект)</a:t>
            </a:r>
          </a:p>
          <a:p>
            <a:r>
              <a:rPr lang="ru-RU" altLang="en-US"/>
              <a:t>Социальная оценка техники</a:t>
            </a:r>
          </a:p>
        </p:txBody>
      </p:sp>
      <p:pic>
        <p:nvPicPr>
          <p:cNvPr id="3074" name="Picture 2" descr="Задай вопрос - Психологическая помощь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" y="1134745"/>
            <a:ext cx="3208655" cy="3208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95580"/>
            <a:ext cx="7777480" cy="663575"/>
          </a:xfrm>
        </p:spPr>
        <p:txBody>
          <a:bodyPr/>
          <a:lstStyle/>
          <a:p>
            <a:r>
              <a:rPr lang="ru-RU" altLang="ru-RU" sz="3200" dirty="0">
                <a:solidFill>
                  <a:srgbClr val="0070C0"/>
                </a:solidFill>
                <a:sym typeface="+mn-ea"/>
              </a:rPr>
              <a:t>2. Социальная оценка техники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31800" y="1133475"/>
            <a:ext cx="7777480" cy="3594735"/>
          </a:xfrm>
        </p:spPr>
        <p:txBody>
          <a:bodyPr/>
          <a:lstStyle/>
          <a:p>
            <a:r>
              <a:rPr lang="ru-RU" altLang="en-US" sz="2200">
                <a:sym typeface="+mn-ea"/>
              </a:rPr>
              <a:t>В настоящее время часто проводится различение между классическими фундаментальными исследованиями и современными проблемно-ориентированными исследованиями. </a:t>
            </a:r>
          </a:p>
          <a:p>
            <a:r>
              <a:rPr lang="ru-RU" altLang="en-US" sz="2200">
                <a:sym typeface="+mn-ea"/>
              </a:rPr>
              <a:t>Появляются новые формы знания, которые по способу своей организации не подпадают более под классическую триаду «фундаментальные исследования - прикладные исследования - коммерциализация».</a:t>
            </a:r>
            <a:endParaRPr lang="ru-RU" altLang="en-US" sz="2200"/>
          </a:p>
          <a:p>
            <a:endParaRPr lang="ru-RU" altLang="en-US"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27330" y="193675"/>
            <a:ext cx="8188325" cy="4148455"/>
          </a:xfrm>
        </p:spPr>
        <p:txBody>
          <a:bodyPr/>
          <a:lstStyle/>
          <a:p>
            <a:r>
              <a:rPr lang="ru-RU" altLang="en-US" sz="2400"/>
              <a:t>В этом смысле можно выделить два типа современных научных дисциплин - </a:t>
            </a:r>
            <a:r>
              <a:rPr lang="ru-RU" altLang="en-US" sz="2400">
                <a:solidFill>
                  <a:srgbClr val="0070C0"/>
                </a:solidFill>
              </a:rPr>
              <a:t>объектно- и проблемно-ориентированные научные дисциплины. </a:t>
            </a:r>
          </a:p>
          <a:p>
            <a:r>
              <a:rPr lang="ru-RU" altLang="en-US" sz="2400"/>
              <a:t>Первые ориентированы на исследование определённого типа объектов, например физических, а вторые - на исследование различных классов сложных научно-технических проблем, например,  </a:t>
            </a:r>
            <a:r>
              <a:rPr lang="ru-RU" altLang="en-US" sz="2400">
                <a:solidFill>
                  <a:srgbClr val="0070C0"/>
                </a:solidFill>
              </a:rPr>
              <a:t>социальная оценка техники.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68015" y="198120"/>
            <a:ext cx="5248910" cy="4157345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400"/>
              <a:t>Значительную роль в развитии философии техники в СССР и современной России сыграл д.ф.н., проф. </a:t>
            </a:r>
            <a:r>
              <a:rPr lang="ru-RU" altLang="en-US" sz="2400">
                <a:solidFill>
                  <a:srgbClr val="0070C0"/>
                </a:solidFill>
              </a:rPr>
              <a:t>В.Г. Горохов</a:t>
            </a:r>
            <a:r>
              <a:rPr lang="ru-RU" altLang="en-US" sz="2400"/>
              <a:t> (1947-2016), работавший в Институте философии РАН, в МГУ на кафедре Истории и теории мировой культуры философского факультета, в Технологическом институте Карлсруэ, Германия.</a:t>
            </a:r>
          </a:p>
        </p:txBody>
      </p:sp>
      <p:pic>
        <p:nvPicPr>
          <p:cNvPr id="108" name="Замещающее содержимое 107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4190" y="774700"/>
            <a:ext cx="2448560" cy="2698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>
                <a:solidFill>
                  <a:srgbClr val="0070C0"/>
                </a:solidFill>
              </a:rPr>
              <a:t>Рекомендуемая литература: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214630" y="1005840"/>
            <a:ext cx="7994650" cy="3498850"/>
          </a:xfrm>
        </p:spPr>
        <p:txBody>
          <a:bodyPr/>
          <a:lstStyle/>
          <a:p>
            <a:r>
              <a:rPr lang="ru-RU" altLang="en-US" sz="2000"/>
              <a:t>Горохов В.Г., </a:t>
            </a:r>
            <a:r>
              <a:rPr lang="ru-RU" altLang="en-US" sz="2000">
                <a:sym typeface="+mn-ea"/>
              </a:rPr>
              <a:t>Степин В.С., Розов М.А. </a:t>
            </a:r>
            <a:r>
              <a:rPr lang="ru-RU" altLang="en-US" sz="2000"/>
              <a:t>Философия науки и техники. Учебное пособие. </a:t>
            </a:r>
          </a:p>
          <a:p>
            <a:r>
              <a:rPr lang="ru-RU" altLang="en-US" sz="2000">
                <a:sym typeface="+mn-ea"/>
              </a:rPr>
              <a:t>Горохов В.Г., Грунвальд А. Социальная оценка техники как прикладная философия техники</a:t>
            </a:r>
          </a:p>
          <a:p>
            <a:r>
              <a:rPr lang="ru-RU" altLang="en-US" sz="2000">
                <a:sym typeface="+mn-ea"/>
              </a:rPr>
              <a:t>Горохов В.Г., Розин В.М. Формирование и развитие инженерной деятельности</a:t>
            </a:r>
          </a:p>
          <a:p>
            <a:r>
              <a:rPr lang="ru-RU" altLang="en-US" sz="2000">
                <a:sym typeface="+mn-ea"/>
              </a:rPr>
              <a:t>Горохов В.Г. Место и роль философии техники в современной философии и её связь с философией науки</a:t>
            </a:r>
          </a:p>
          <a:p>
            <a:r>
              <a:rPr lang="ru-RU" altLang="en-US" sz="2000">
                <a:sym typeface="+mn-ea"/>
              </a:rPr>
              <a:t>Грунвальд А. Роль социально-гуманитарного знания в междисциплинарной оценке научно-технического развития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13225"/>
            <a:ext cx="3024188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863600" y="917575"/>
            <a:ext cx="7561263" cy="936625"/>
          </a:xfrm>
        </p:spPr>
        <p:txBody>
          <a:bodyPr vert="horz" wrap="square" lIns="77148" tIns="38574" rIns="77148" bIns="38574" anchor="t"/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000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82575" y="-15875"/>
            <a:ext cx="2597150" cy="952500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295400" y="1854200"/>
            <a:ext cx="6842125" cy="2246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0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000" dirty="0"/>
              <a:t>к.ф.н., доцент</a:t>
            </a:r>
          </a:p>
          <a:p>
            <a:pPr algn="ctr" eaLnBrk="1" hangingPunct="1"/>
            <a:r>
              <a:rPr lang="ru-RU" altLang="ru-RU" sz="2000" dirty="0"/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000" dirty="0"/>
              <a:t>Школы общественных наук НИ ТПУ</a:t>
            </a:r>
          </a:p>
          <a:p>
            <a:pPr algn="ctr" eaLnBrk="1" hangingPunct="1"/>
            <a:r>
              <a:rPr lang="en-US" altLang="ru-RU" sz="2000" dirty="0" smtClean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000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771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454</Words>
  <Application>Microsoft Office PowerPoint</Application>
  <PresentationFormat>Произвольный</PresentationFormat>
  <Paragraphs>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Оформление по умолчанию</vt:lpstr>
      <vt:lpstr>Презентация PowerPoint</vt:lpstr>
      <vt:lpstr>Тема 7. Часть 2.  Этическое измерение науки и техники</vt:lpstr>
      <vt:lpstr>Вопросы:</vt:lpstr>
      <vt:lpstr>1. Профессиональная этика  в современной науке</vt:lpstr>
      <vt:lpstr>Философия техники </vt:lpstr>
      <vt:lpstr>Презентация PowerPoint</vt:lpstr>
      <vt:lpstr>Основные проблемы философии техники</vt:lpstr>
      <vt:lpstr>2. Социальная оценка техники</vt:lpstr>
      <vt:lpstr>Презентация PowerPoint</vt:lpstr>
      <vt:lpstr>Презентация PowerPoint</vt:lpstr>
      <vt:lpstr>Рекомендуемая литература:</vt:lpstr>
      <vt:lpstr>Презентация PowerPoint</vt:lpstr>
    </vt:vector>
  </TitlesOfParts>
  <Company>Holding "Digest"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Панькова Наталья Михайловна</cp:lastModifiedBy>
  <cp:revision>330</cp:revision>
  <dcterms:created xsi:type="dcterms:W3CDTF">2015-03-13T05:37:00Z</dcterms:created>
  <dcterms:modified xsi:type="dcterms:W3CDTF">2024-04-30T11:21:17Z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1049-11.2.0.11440</vt:lpwstr>
  </property>
  <property fmtid="{D5CDD505-2E9C-101B-9397-08002B2CF9AE}" pid="3" name="ICV">
    <vt:lpwstr>ED69DF3069174A968AE1E82383DAC200</vt:lpwstr>
  </property>
</Properties>
</file>