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509" r:id="rId3"/>
    <p:sldId id="490" r:id="rId4"/>
    <p:sldId id="583" r:id="rId5"/>
    <p:sldId id="578" r:id="rId6"/>
    <p:sldId id="584" r:id="rId7"/>
    <p:sldId id="585" r:id="rId8"/>
    <p:sldId id="586" r:id="rId9"/>
    <p:sldId id="587" r:id="rId10"/>
    <p:sldId id="588" r:id="rId11"/>
    <p:sldId id="589" r:id="rId12"/>
    <p:sldId id="590" r:id="rId13"/>
    <p:sldId id="591" r:id="rId14"/>
    <p:sldId id="592" r:id="rId15"/>
    <p:sldId id="593" r:id="rId16"/>
    <p:sldId id="543" r:id="rId17"/>
    <p:sldId id="259" r:id="rId18"/>
  </p:sldIdLst>
  <p:sldSz cx="8640763" cy="4860925"/>
  <p:notesSz cx="9144000" cy="6858000"/>
  <p:defaultTextStyle>
    <a:defPPr>
      <a:defRPr lang="ru-RU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1">
          <p15:clr>
            <a:srgbClr val="A4A3A4"/>
          </p15:clr>
        </p15:guide>
        <p15:guide id="2" pos="272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5AB414"/>
    <a:srgbClr val="969696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80"/>
  </p:normalViewPr>
  <p:slideViewPr>
    <p:cSldViewPr showGuides="1">
      <p:cViewPr varScale="1">
        <p:scale>
          <a:sx n="152" d="100"/>
          <a:sy n="152" d="100"/>
        </p:scale>
        <p:origin x="366" y="132"/>
      </p:cViewPr>
      <p:guideLst>
        <p:guide orient="horz" pos="1531"/>
        <p:guide pos="27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13T11:42:57.142" idx="1">
    <p:pos x="5443" y="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 vert="horz" wrap="square" lIns="77148" tIns="38574" rIns="77148" bIns="38574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7715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31800" y="195263"/>
            <a:ext cx="7777163" cy="809625"/>
          </a:xfrm>
          <a:prstGeom prst="rect">
            <a:avLst/>
          </a:prstGeom>
          <a:noFill/>
          <a:ln w="9525">
            <a:noFill/>
          </a:ln>
        </p:spPr>
        <p:txBody>
          <a:bodyPr lIns="77148" tIns="38574" rIns="77148" bIns="38574" anchor="ctr"/>
          <a:lstStyle/>
          <a:p>
            <a:pPr lvl="0"/>
            <a:r>
              <a:rPr lang="ru-RU" altLang="ru-RU" dirty="0"/>
              <a:t>Образец заголовка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31800" y="1133475"/>
            <a:ext cx="7777163" cy="3208338"/>
          </a:xfrm>
          <a:prstGeom prst="rect">
            <a:avLst/>
          </a:prstGeom>
          <a:noFill/>
          <a:ln w="9525">
            <a:noFill/>
          </a:ln>
        </p:spPr>
        <p:txBody>
          <a:bodyPr lIns="77148" tIns="38574" rIns="77148" bIns="38574"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77148" tIns="38574" rIns="77148" bIns="38574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77148" tIns="38574" rIns="77148" bIns="38574" numCol="1" anchor="t" anchorCtr="0" compatLnSpc="1"/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77148" tIns="38574" rIns="77148" bIns="38574" numCol="1" anchor="t" anchorCtr="0" compatLnSpc="1"/>
          <a:lstStyle>
            <a:lvl1pPr algn="r">
              <a:defRPr sz="12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380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930" indent="-19240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405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455" indent="-192405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655" indent="-192405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855" indent="-192405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7055" indent="-192405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4255" indent="-192405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pankova_natalia@tpu.ru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0813" y="234950"/>
            <a:ext cx="4679950" cy="2482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13"/>
          <p:cNvSpPr/>
          <p:nvPr/>
        </p:nvSpPr>
        <p:spPr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 w="9525">
            <a:noFill/>
          </a:ln>
        </p:spPr>
        <p:txBody>
          <a:bodyPr wrap="none" anchor="ctr"/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380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930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45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ru-RU" altLang="ru-RU" sz="1500" b="1" dirty="0" smtClean="0">
                <a:solidFill>
                  <a:schemeClr val="bg1"/>
                </a:solidFill>
              </a:rPr>
              <a:t>2024</a:t>
            </a:r>
            <a:endParaRPr lang="ru-RU" altLang="ru-RU" sz="1500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/>
          <p:nvPr/>
        </p:nvSpPr>
        <p:spPr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 w="9525">
            <a:noFill/>
          </a:ln>
        </p:spPr>
        <p:txBody>
          <a:bodyPr wrap="none" anchor="ctr"/>
          <a:lstStyle/>
          <a:p>
            <a:pPr algn="ctr" eaLnBrk="1" hangingPunct="1"/>
            <a:r>
              <a:rPr lang="ru-RU" altLang="ru-RU" sz="3200" dirty="0" smtClean="0">
                <a:solidFill>
                  <a:schemeClr val="bg1"/>
                </a:solidFill>
                <a:latin typeface="Arial" panose="020B0604020202020204" pitchFamily="34" charset="0"/>
              </a:rPr>
              <a:t>Философские и методологические </a:t>
            </a:r>
          </a:p>
          <a:p>
            <a:pPr algn="ctr" eaLnBrk="1" hangingPunct="1"/>
            <a:r>
              <a:rPr lang="ru-RU" altLang="ru-RU" sz="3200" dirty="0" smtClean="0">
                <a:solidFill>
                  <a:schemeClr val="bg1"/>
                </a:solidFill>
                <a:latin typeface="Arial" panose="020B0604020202020204" pitchFamily="34" charset="0"/>
              </a:rPr>
              <a:t>проблемы</a:t>
            </a:r>
          </a:p>
          <a:p>
            <a:pPr algn="ctr" eaLnBrk="1" hangingPunct="1"/>
            <a:r>
              <a:rPr lang="ru-RU" altLang="ru-RU" sz="3200" dirty="0" smtClean="0">
                <a:solidFill>
                  <a:schemeClr val="bg1"/>
                </a:solidFill>
                <a:latin typeface="Arial" panose="020B0604020202020204" pitchFamily="34" charset="0"/>
              </a:rPr>
              <a:t>науки и техники</a:t>
            </a:r>
            <a:endParaRPr lang="ru-RU" altLang="ru-RU" sz="32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053" name="Rectangle 5"/>
          <p:cNvSpPr/>
          <p:nvPr/>
        </p:nvSpPr>
        <p:spPr>
          <a:xfrm>
            <a:off x="215900" y="3222625"/>
            <a:ext cx="8208963" cy="936625"/>
          </a:xfrm>
          <a:prstGeom prst="rect">
            <a:avLst/>
          </a:prstGeom>
          <a:noFill/>
          <a:ln w="9525">
            <a:noFill/>
          </a:ln>
        </p:spPr>
        <p:txBody>
          <a:bodyPr lIns="77148" tIns="38574" rIns="77148" bIns="38574"/>
          <a:lstStyle/>
          <a:p>
            <a:pPr algn="ctr" eaLnBrk="1" hangingPunct="1"/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</a:rPr>
              <a:t>Панькова Наталья Михайловна</a:t>
            </a:r>
          </a:p>
          <a:p>
            <a:pPr algn="ctr" eaLnBrk="1" hangingPunct="1"/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</a:rPr>
              <a:t>Доцент Отделения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</a:rPr>
              <a:t>социально-гуманитарных наук</a:t>
            </a:r>
          </a:p>
          <a:p>
            <a:pPr algn="ctr" eaLnBrk="1" hangingPunct="1"/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</a:rPr>
              <a:t>Школа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</a:rPr>
              <a:t>общественных наук НИ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</a:rPr>
              <a:t>ТПУ</a:t>
            </a:r>
          </a:p>
        </p:txBody>
      </p:sp>
      <p:sp>
        <p:nvSpPr>
          <p:cNvPr id="2054" name="Rectangle 6"/>
          <p:cNvSpPr/>
          <p:nvPr/>
        </p:nvSpPr>
        <p:spPr>
          <a:xfrm>
            <a:off x="647700" y="1925638"/>
            <a:ext cx="7272338" cy="1081087"/>
          </a:xfrm>
          <a:prstGeom prst="rect">
            <a:avLst/>
          </a:prstGeom>
          <a:noFill/>
          <a:ln w="9525">
            <a:noFill/>
          </a:ln>
        </p:spPr>
        <p:txBody>
          <a:bodyPr lIns="77148" tIns="38574" rIns="77148" bIns="38574"/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380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930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45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lnSpc>
                <a:spcPct val="80000"/>
              </a:lnSpc>
              <a:buNone/>
            </a:pPr>
            <a:endParaRPr lang="ru-RU" altLang="ru-RU" sz="1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2057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dirty="0">
                <a:latin typeface="Arial" panose="020B0604020202020204" pitchFamily="34" charset="0"/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Ð°ÑÑÐ¸Ð½ÐºÐ¸ Ð¿Ð¾ Ð·Ð°Ð¿ÑÐ¾ÑÑ ÑÐ¿Ñ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3238" y="557848"/>
            <a:ext cx="2736850" cy="2736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5" name="Заголовок 3"/>
          <p:cNvSpPr>
            <a:spLocks noGrp="1"/>
          </p:cNvSpPr>
          <p:nvPr>
            <p:ph type="ctrTitle"/>
          </p:nvPr>
        </p:nvSpPr>
        <p:spPr>
          <a:xfrm>
            <a:off x="3384277" y="719455"/>
            <a:ext cx="4680223" cy="3058795"/>
          </a:xfrm>
        </p:spPr>
        <p:txBody>
          <a:bodyPr vert="horz" wrap="square" lIns="77148" tIns="38574" rIns="77148" bIns="38574" anchor="ctr"/>
          <a:lstStyle/>
          <a:p>
            <a:pPr>
              <a:buClrTx/>
              <a:buSzTx/>
              <a:buFontTx/>
            </a:pPr>
            <a:r>
              <a:rPr lang="ru-RU" b="1" dirty="0">
                <a:solidFill>
                  <a:srgbClr val="0070C0"/>
                </a:solidFill>
              </a:rPr>
              <a:t>Тема 7</a:t>
            </a:r>
            <a:r>
              <a:rPr lang="ru-RU" b="1" dirty="0" smtClean="0">
                <a:solidFill>
                  <a:srgbClr val="0070C0"/>
                </a:solidFill>
              </a:rPr>
              <a:t>. Часть 1. 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Этическое измерение науки 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и техники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77148" tIns="38574" rIns="77148" bIns="38574" anchor="ctr"/>
          <a:lstStyle/>
          <a:p>
            <a:r>
              <a:rPr lang="ru-RU" altLang="ru-RU" sz="3200" dirty="0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5098415" cy="3208655"/>
          </a:xfrm>
        </p:spPr>
        <p:txBody>
          <a:bodyPr vert="horz" wrap="square" lIns="77148" tIns="38574" rIns="77148" bIns="38574" anchor="t"/>
          <a:lstStyle/>
          <a:p>
            <a:pPr marL="514350" indent="-514350">
              <a:buFontTx/>
              <a:buAutoNum type="arabicPeriod"/>
            </a:pPr>
            <a:r>
              <a:rPr lang="ru-RU" altLang="ru-RU" dirty="0" smtClean="0">
                <a:sym typeface="+mn-ea"/>
              </a:rPr>
              <a:t>Этические стратегии в профессиональной деятельности ученого и инженера </a:t>
            </a:r>
          </a:p>
          <a:p>
            <a:pPr marL="514350" indent="-514350">
              <a:buFontTx/>
              <a:buAutoNum type="arabicPeriod"/>
            </a:pPr>
            <a:r>
              <a:rPr lang="ru-RU" altLang="ru-RU" dirty="0" smtClean="0">
                <a:sym typeface="+mn-ea"/>
              </a:rPr>
              <a:t>Профессиональная этика в условиях морального релятивизма</a:t>
            </a:r>
          </a:p>
        </p:txBody>
      </p:sp>
      <p:pic>
        <p:nvPicPr>
          <p:cNvPr id="106" name="Замещающее содержимое 105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88330" y="1350645"/>
            <a:ext cx="2526030" cy="22802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dirty="0" smtClean="0">
                <a:solidFill>
                  <a:srgbClr val="0070C0"/>
                </a:solidFill>
                <a:sym typeface="+mn-ea"/>
              </a:rPr>
              <a:t>1. Этические стратегии в профессиональной деятельности ученого и инженера</a:t>
            </a: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idx="1"/>
          </p:nvPr>
        </p:nvSpPr>
        <p:spPr>
          <a:xfrm>
            <a:off x="431800" y="1465580"/>
            <a:ext cx="7777480" cy="2876550"/>
          </a:xfrm>
        </p:spPr>
        <p:txBody>
          <a:bodyPr/>
          <a:lstStyle/>
          <a:p>
            <a:r>
              <a:rPr lang="ru-RU" altLang="en-US" sz="2400">
                <a:solidFill>
                  <a:srgbClr val="0070C0"/>
                </a:solidFill>
              </a:rPr>
              <a:t>Этический кодекс</a:t>
            </a:r>
            <a:r>
              <a:rPr lang="ru-RU" altLang="en-US" sz="2400"/>
              <a:t> или </a:t>
            </a:r>
            <a:r>
              <a:rPr lang="ru-RU" altLang="en-US" sz="2400">
                <a:solidFill>
                  <a:srgbClr val="0070C0"/>
                </a:solidFill>
              </a:rPr>
              <a:t>моральный кодекс</a:t>
            </a:r>
            <a:r>
              <a:rPr lang="ru-RU" altLang="en-US" sz="2400"/>
              <a:t> -</a:t>
            </a:r>
          </a:p>
          <a:p>
            <a:pPr marL="0" indent="0">
              <a:buNone/>
            </a:pPr>
            <a:r>
              <a:rPr lang="ru-RU" altLang="en-US" sz="2400"/>
              <a:t>система правил или этических принципов, управляющих поведением членов определенного сообщества (социальной, профессиональной или этнической группы), выражающих понимание достойного поведения в соответствии с этическими принципами, моралью данного сообщества.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5580"/>
            <a:ext cx="7777480" cy="510540"/>
          </a:xfrm>
        </p:spPr>
        <p:txBody>
          <a:bodyPr/>
          <a:lstStyle/>
          <a:p>
            <a:r>
              <a:rPr lang="ru-RU" altLang="en-US" sz="2800">
                <a:solidFill>
                  <a:srgbClr val="0070C0"/>
                </a:solidFill>
                <a:sym typeface="+mn-ea"/>
              </a:rPr>
              <a:t>Профессиональные кодексы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72415" y="842010"/>
            <a:ext cx="8077200" cy="3739515"/>
          </a:xfrm>
        </p:spPr>
        <p:txBody>
          <a:bodyPr/>
          <a:lstStyle/>
          <a:p>
            <a:r>
              <a:rPr lang="ru-RU" altLang="en-US" sz="2200"/>
              <a:t>Профессиональные кодексы принимаются обычно профессиональными объединениями. </a:t>
            </a:r>
          </a:p>
          <a:p>
            <a:r>
              <a:rPr lang="ru-RU" altLang="en-US" sz="2200"/>
              <a:t>Профессиональный кодекс часто выражает </a:t>
            </a:r>
            <a:r>
              <a:rPr lang="ru-RU" altLang="en-US" sz="2200">
                <a:solidFill>
                  <a:srgbClr val="0070C0"/>
                </a:solidFill>
              </a:rPr>
              <a:t>правила профессиональной ответственности</a:t>
            </a:r>
            <a:r>
              <a:rPr lang="ru-RU" altLang="en-US" sz="2200"/>
              <a:t>, в которых рассматриваются часто встречающиеся сложные случаи, и объясняется, какое поведение в этих ситуациях следует считать этичным, а какое нет, и почему. </a:t>
            </a:r>
          </a:p>
          <a:p>
            <a:r>
              <a:rPr lang="ru-RU" altLang="en-US" sz="2200"/>
              <a:t>Для члена профессионального сообщества </a:t>
            </a:r>
            <a:r>
              <a:rPr lang="ru-RU" altLang="en-US" sz="2200">
                <a:solidFill>
                  <a:srgbClr val="0070C0"/>
                </a:solidFill>
              </a:rPr>
              <a:t>отклонение от профессионального кодекса</a:t>
            </a:r>
            <a:r>
              <a:rPr lang="ru-RU" altLang="en-US" sz="2200"/>
              <a:t> может быть поводом для исключения из организации.</a:t>
            </a:r>
          </a:p>
        </p:txBody>
      </p:sp>
      <p:sp>
        <p:nvSpPr>
          <p:cNvPr id="34818" name="AutoShape 2" descr="https://xn--e1aogju.xn--p1ai/upload/000/u1/1167/8aeb03f5.jpe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34820" name="AutoShape 4" descr="https://xn--e1aogju.xn--p1ai/upload/000/u1/1167/8aeb03f5.jpe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34822" name="AutoShape 6" descr="https://xn--e1aogju.xn--p1ai/upload/000/u1/1167/8aeb03f5.jpe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34824" name="AutoShape 8" descr="https://xn--e1aogju.xn--p1ai/upload/000/u1/1167/8aeb03f5.jpe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34826" name="AutoShape 10" descr="Научные революции э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2800">
                <a:solidFill>
                  <a:srgbClr val="0070C0"/>
                </a:solidFill>
                <a:sym typeface="+mn-ea"/>
              </a:rPr>
              <a:t>Примеры профессиональных кодексов:</a:t>
            </a:r>
            <a:endParaRPr lang="ru-RU" altLang="en-US" sz="2800">
              <a:solidFill>
                <a:srgbClr val="0070C0"/>
              </a:solidFill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5114925" cy="3208655"/>
          </a:xfrm>
        </p:spPr>
        <p:txBody>
          <a:bodyPr/>
          <a:lstStyle/>
          <a:p>
            <a:r>
              <a:rPr lang="ru-RU" altLang="en-US" sz="2400"/>
              <a:t>Клятва Гиппократа и Кодекс Персиваля в медицине</a:t>
            </a:r>
          </a:p>
          <a:p>
            <a:r>
              <a:rPr lang="ru-RU" altLang="en-US" sz="2400"/>
              <a:t>Кредо журналиста</a:t>
            </a:r>
          </a:p>
          <a:p>
            <a:r>
              <a:rPr lang="ru-RU" altLang="en-US" sz="2400"/>
              <a:t>Авиационный кодекс</a:t>
            </a:r>
          </a:p>
          <a:p>
            <a:r>
              <a:rPr lang="ru-RU" altLang="en-US" sz="2400"/>
              <a:t>Бусидо - кодекс самурая</a:t>
            </a:r>
          </a:p>
          <a:p>
            <a:r>
              <a:rPr lang="ru-RU" altLang="en-US" sz="2400"/>
              <a:t>Этические рекомендации Американского математического общества</a:t>
            </a:r>
          </a:p>
          <a:p>
            <a:endParaRPr lang="ru-RU" altLang="en-US" sz="2400"/>
          </a:p>
        </p:txBody>
      </p:sp>
      <p:pic>
        <p:nvPicPr>
          <p:cNvPr id="102" name="Замещающее содержимое 101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60720" y="1133475"/>
            <a:ext cx="2662555" cy="32086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3200">
                <a:solidFill>
                  <a:srgbClr val="0070C0"/>
                </a:solidFill>
              </a:rPr>
              <a:t>Корпоративные кодексы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altLang="en-US"/>
              <a:t>Моральный кодекс строителя коммунизма</a:t>
            </a:r>
          </a:p>
          <a:p>
            <a:r>
              <a:rPr lang="ru-RU" altLang="en-US"/>
              <a:t>Пиратский кодекс - кодекс поведения для пиратов</a:t>
            </a:r>
          </a:p>
        </p:txBody>
      </p:sp>
      <p:pic>
        <p:nvPicPr>
          <p:cNvPr id="101" name="Замещающее содержимое 100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55870" y="1133475"/>
            <a:ext cx="3153410" cy="32086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5580"/>
            <a:ext cx="7777480" cy="501650"/>
          </a:xfrm>
        </p:spPr>
        <p:txBody>
          <a:bodyPr/>
          <a:lstStyle/>
          <a:p>
            <a:r>
              <a:rPr lang="ru-RU" altLang="en-US" sz="2800">
                <a:solidFill>
                  <a:srgbClr val="0070C0"/>
                </a:solidFill>
                <a:sym typeface="+mn-ea"/>
              </a:rPr>
              <a:t>Профессиональная этика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15900" y="918210"/>
            <a:ext cx="7994650" cy="3583305"/>
          </a:xfrm>
        </p:spPr>
        <p:txBody>
          <a:bodyPr/>
          <a:lstStyle/>
          <a:p>
            <a:r>
              <a:rPr lang="ru-RU" altLang="en-US" sz="2400">
                <a:solidFill>
                  <a:srgbClr val="0070C0"/>
                </a:solidFill>
              </a:rPr>
              <a:t>Профессиональная этика</a:t>
            </a:r>
            <a:r>
              <a:rPr lang="ru-RU" altLang="en-US" sz="2400"/>
              <a:t> представляет собой систему моральных принципов, норм и правил поведения специалиста с учётом особенностей его профессиональной деятельности и конкретной ситуации. </a:t>
            </a:r>
          </a:p>
          <a:p>
            <a:r>
              <a:rPr lang="ru-RU" altLang="en-US" sz="2400"/>
              <a:t>Профессиональная этика должна быть неотъемлемой составной частью </a:t>
            </a:r>
            <a:r>
              <a:rPr lang="ru-RU" altLang="en-US" sz="2400">
                <a:solidFill>
                  <a:srgbClr val="0070C0"/>
                </a:solidFill>
              </a:rPr>
              <a:t>подготовки каждого специалиста</a:t>
            </a:r>
            <a:r>
              <a:rPr lang="ru-RU" altLang="en-US" sz="240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Замещающее содержимое 99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04865" y="1206500"/>
            <a:ext cx="2028190" cy="22421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49225" y="127000"/>
            <a:ext cx="6052185" cy="4508500"/>
          </a:xfrm>
        </p:spPr>
        <p:txBody>
          <a:bodyPr/>
          <a:lstStyle/>
          <a:p>
            <a:r>
              <a:rPr lang="ru-RU" altLang="en-US" sz="2200">
                <a:sym typeface="+mn-ea"/>
              </a:rPr>
              <a:t>Содержание любой профессиональной этики складывается из общего и частного. </a:t>
            </a:r>
          </a:p>
          <a:p>
            <a:r>
              <a:rPr lang="ru-RU" altLang="en-US" sz="2200">
                <a:solidFill>
                  <a:srgbClr val="0070C0"/>
                </a:solidFill>
                <a:sym typeface="+mn-ea"/>
              </a:rPr>
              <a:t>Общие принципы профессиональной этики</a:t>
            </a:r>
            <a:r>
              <a:rPr lang="ru-RU" altLang="en-US" sz="2200">
                <a:sym typeface="+mn-ea"/>
              </a:rPr>
              <a:t>, базирующиеся на общечеловеческих нормах морали, предполагают:</a:t>
            </a:r>
            <a:endParaRPr lang="ru-RU" altLang="en-US" sz="2200"/>
          </a:p>
          <a:p>
            <a:pPr>
              <a:buFont typeface="Wingdings" panose="05000000000000000000" charset="0"/>
              <a:buChar char="ü"/>
            </a:pPr>
            <a:r>
              <a:rPr lang="ru-RU" altLang="en-US" sz="2200">
                <a:sym typeface="+mn-ea"/>
              </a:rPr>
              <a:t>профессиональную солидарность </a:t>
            </a:r>
          </a:p>
          <a:p>
            <a:pPr marL="0" indent="0">
              <a:buFont typeface="Wingdings" panose="05000000000000000000" charset="0"/>
              <a:buNone/>
            </a:pPr>
            <a:r>
              <a:rPr lang="ru-RU" altLang="en-US" sz="2200">
                <a:sym typeface="+mn-ea"/>
              </a:rPr>
              <a:t>   (иногда как корпоративность)</a:t>
            </a:r>
            <a:endParaRPr lang="ru-RU" altLang="en-US" sz="2200"/>
          </a:p>
          <a:p>
            <a:pPr>
              <a:buFont typeface="Wingdings" panose="05000000000000000000" charset="0"/>
              <a:buChar char="ü"/>
            </a:pPr>
            <a:r>
              <a:rPr lang="ru-RU" altLang="en-US" sz="2200">
                <a:sym typeface="+mn-ea"/>
              </a:rPr>
              <a:t>особое понимание долга и чести</a:t>
            </a:r>
            <a:endParaRPr lang="ru-RU" altLang="en-US" sz="2200"/>
          </a:p>
          <a:p>
            <a:pPr>
              <a:buFont typeface="Wingdings" panose="05000000000000000000" charset="0"/>
              <a:buChar char="ü"/>
            </a:pPr>
            <a:r>
              <a:rPr lang="ru-RU" altLang="en-US" sz="2200">
                <a:sym typeface="+mn-ea"/>
              </a:rPr>
              <a:t>особую форму ответственности, обусловленную предметом и родом деятельности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797425" y="198120"/>
            <a:ext cx="3563620" cy="809625"/>
          </a:xfrm>
        </p:spPr>
        <p:txBody>
          <a:bodyPr/>
          <a:lstStyle/>
          <a:p>
            <a:pPr algn="ctr"/>
            <a:r>
              <a:rPr lang="ru-RU" altLang="en-US" sz="3600">
                <a:solidFill>
                  <a:srgbClr val="0070C0"/>
                </a:solidFill>
                <a:sym typeface="+mn-ea"/>
              </a:rPr>
              <a:t>Научная этика</a:t>
            </a: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1"/>
          </p:nvPr>
        </p:nvSpPr>
        <p:spPr>
          <a:xfrm>
            <a:off x="207645" y="426085"/>
            <a:ext cx="4438015" cy="3916045"/>
          </a:xfrm>
        </p:spPr>
        <p:txBody>
          <a:bodyPr/>
          <a:lstStyle/>
          <a:p>
            <a:r>
              <a:rPr lang="ru-RU" altLang="en-US">
                <a:solidFill>
                  <a:srgbClr val="0070C0"/>
                </a:solidFill>
              </a:rPr>
              <a:t>Научная этика</a:t>
            </a:r>
            <a:r>
              <a:rPr lang="ru-RU" altLang="en-US"/>
              <a:t> - в современной науке это совокупность официально опубликованных правил, нарушение которых ведёт к административному разбирательству.</a:t>
            </a:r>
          </a:p>
        </p:txBody>
      </p:sp>
      <p:pic>
        <p:nvPicPr>
          <p:cNvPr id="105" name="Замещающее содержимое 104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52340" y="1494790"/>
            <a:ext cx="3654425" cy="2432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06705" y="261620"/>
            <a:ext cx="7902575" cy="4256405"/>
          </a:xfrm>
        </p:spPr>
        <p:txBody>
          <a:bodyPr/>
          <a:lstStyle/>
          <a:p>
            <a:r>
              <a:rPr lang="ru-RU" altLang="en-US" sz="2400"/>
              <a:t>В науке в качестве идеала провозглашается принцип, что </a:t>
            </a:r>
            <a:r>
              <a:rPr lang="ru-RU" altLang="en-US" sz="2400">
                <a:solidFill>
                  <a:srgbClr val="0070C0"/>
                </a:solidFill>
              </a:rPr>
              <a:t>перед лицом истины все исследователи равны</a:t>
            </a:r>
            <a:r>
              <a:rPr lang="ru-RU" altLang="en-US" sz="2400"/>
              <a:t>, что никакие прошлые заслуги не принимаются во внимание, если речь идёт о научных доказательствах. </a:t>
            </a:r>
          </a:p>
          <a:p>
            <a:r>
              <a:rPr lang="ru-RU" altLang="en-US" sz="2400"/>
              <a:t>Еще одно требование - </a:t>
            </a:r>
            <a:r>
              <a:rPr lang="ru-RU" altLang="en-US" sz="2400">
                <a:solidFill>
                  <a:srgbClr val="0070C0"/>
                </a:solidFill>
              </a:rPr>
              <a:t>научная честность</a:t>
            </a:r>
            <a:r>
              <a:rPr lang="ru-RU" altLang="en-US" sz="2400"/>
              <a:t> при изложении результатов исследования. Учёный может ошибаться, но не имеет права подтасовывать результаты, он может повторить уже сделанное открытие, но не имеет права заниматься плагиатом.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220980" y="264160"/>
            <a:ext cx="5302250" cy="4077970"/>
          </a:xfrm>
        </p:spPr>
        <p:txBody>
          <a:bodyPr/>
          <a:lstStyle/>
          <a:p>
            <a:r>
              <a:rPr lang="ru-RU" altLang="en-US" sz="2200"/>
              <a:t>Ссылки как обязательное условие оформления научной монографии и статьи призваны </a:t>
            </a:r>
            <a:r>
              <a:rPr lang="ru-RU" altLang="en-US" sz="2200">
                <a:solidFill>
                  <a:srgbClr val="0070C0"/>
                </a:solidFill>
              </a:rPr>
              <a:t>зафиксировать авторство</a:t>
            </a:r>
            <a:r>
              <a:rPr lang="ru-RU" altLang="en-US" sz="2200"/>
              <a:t> тех или иных идей и научных текстов, и обеспечивать чёткую селекцию уже известного в науке и новых результатов. </a:t>
            </a:r>
          </a:p>
          <a:p>
            <a:r>
              <a:rPr lang="ru-RU" altLang="en-US" sz="2200"/>
              <a:t>Существуют детально разработанные правила о том, каким условиям должны отвечать соавторы научной статьи. </a:t>
            </a:r>
          </a:p>
        </p:txBody>
      </p:sp>
      <p:pic>
        <p:nvPicPr>
          <p:cNvPr id="103" name="Замещающее содержимое 102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31180" y="1133475"/>
            <a:ext cx="2578100" cy="22358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31800" y="195580"/>
            <a:ext cx="7777480" cy="438150"/>
          </a:xfrm>
        </p:spPr>
        <p:txBody>
          <a:bodyPr/>
          <a:lstStyle/>
          <a:p>
            <a:r>
              <a:rPr lang="ru-RU" altLang="en-US">
                <a:solidFill>
                  <a:srgbClr val="0070C0"/>
                </a:solidFill>
                <a:sym typeface="+mn-ea"/>
              </a:rPr>
              <a:t>Плагиат </a:t>
            </a: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idx="1"/>
          </p:nvPr>
        </p:nvSpPr>
        <p:spPr>
          <a:xfrm>
            <a:off x="234315" y="702945"/>
            <a:ext cx="8194675" cy="3959225"/>
          </a:xfrm>
        </p:spPr>
        <p:txBody>
          <a:bodyPr/>
          <a:lstStyle/>
          <a:p>
            <a:r>
              <a:rPr lang="ru-RU" altLang="en-US" sz="2200"/>
              <a:t>от фр. plagiat от лат. plagiatus - похищенный - </a:t>
            </a:r>
          </a:p>
          <a:p>
            <a:r>
              <a:rPr lang="ru-RU" altLang="en-US" sz="2200"/>
              <a:t>умышленно совершаемое физическим лицом незаконное использование или распоряжение охраняемыми результатами чужого творческого труда, которое сопровождается доведением до других лиц ложных сведений о себе как о действительном авторе. </a:t>
            </a:r>
          </a:p>
          <a:p>
            <a:r>
              <a:rPr lang="ru-RU" altLang="en-US" sz="2200"/>
              <a:t>Плагиат может быть </a:t>
            </a:r>
            <a:r>
              <a:rPr lang="ru-RU" altLang="en-US" sz="2200">
                <a:solidFill>
                  <a:srgbClr val="0070C0"/>
                </a:solidFill>
              </a:rPr>
              <a:t>нарушением авторско-правового законодательства и патентного законодательства</a:t>
            </a:r>
            <a:r>
              <a:rPr lang="ru-RU" altLang="en-US" sz="2200"/>
              <a:t> и в качестве таковых может повлечь за собой </a:t>
            </a:r>
            <a:r>
              <a:rPr lang="ru-RU" altLang="en-US" sz="2200">
                <a:solidFill>
                  <a:srgbClr val="0070C0"/>
                </a:solidFill>
              </a:rPr>
              <a:t>юридическую ответственность</a:t>
            </a:r>
            <a:r>
              <a:rPr lang="ru-RU" altLang="en-US" sz="2200"/>
              <a:t>, как </a:t>
            </a:r>
            <a:r>
              <a:rPr lang="ru-RU" altLang="en-US" sz="2200">
                <a:solidFill>
                  <a:srgbClr val="0070C0"/>
                </a:solidFill>
              </a:rPr>
              <a:t>гражданскую</a:t>
            </a:r>
            <a:r>
              <a:rPr lang="ru-RU" altLang="en-US" sz="2200"/>
              <a:t>, так и в отдельных случаях даже </a:t>
            </a:r>
            <a:r>
              <a:rPr lang="ru-RU" altLang="en-US" sz="2200">
                <a:solidFill>
                  <a:srgbClr val="0070C0"/>
                </a:solidFill>
              </a:rPr>
              <a:t>уголовную</a:t>
            </a:r>
            <a:r>
              <a:rPr lang="ru-RU" altLang="en-US" sz="220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83185" y="78105"/>
            <a:ext cx="8469630" cy="4584700"/>
          </a:xfrm>
        </p:spPr>
        <p:txBody>
          <a:bodyPr/>
          <a:lstStyle/>
          <a:p>
            <a:r>
              <a:rPr lang="ru-RU" altLang="en-US" sz="2200"/>
              <a:t>В научных, научно-популярных и учебных работах плагиатом является представление чужих работ или идей без корректных ссылок на цитируемую работу. </a:t>
            </a:r>
          </a:p>
          <a:p>
            <a:r>
              <a:rPr lang="ru-RU" altLang="en-US" sz="2200">
                <a:solidFill>
                  <a:srgbClr val="0070C0"/>
                </a:solidFill>
              </a:rPr>
              <a:t>Плагиат является грубым нарушением научной этики!</a:t>
            </a:r>
          </a:p>
          <a:p>
            <a:r>
              <a:rPr lang="ru-RU" altLang="en-US" sz="2200">
                <a:solidFill>
                  <a:srgbClr val="0070C0"/>
                </a:solidFill>
              </a:rPr>
              <a:t>Нарушение авторского права</a:t>
            </a:r>
            <a:r>
              <a:rPr lang="ru-RU" altLang="en-US" sz="2200">
                <a:solidFill>
                  <a:schemeClr val="tx1"/>
                </a:solidFill>
              </a:rPr>
              <a:t> (контрафакция от лат. contrafactio - подделка или - в случае имущественных АП - «пиратство») - правонарушение, суть которого составляет использование произведений науки, литературы и искусства, охраняемых авторским правом, без разрешения авторов или правообладателей или с нарушением условий договора о использовании таких произведений.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5580"/>
            <a:ext cx="7777480" cy="419735"/>
          </a:xfrm>
        </p:spPr>
        <p:txBody>
          <a:bodyPr/>
          <a:lstStyle/>
          <a:p>
            <a:r>
              <a:rPr lang="ru-RU" altLang="en-US" sz="3200">
                <a:solidFill>
                  <a:srgbClr val="0070C0"/>
                </a:solidFill>
              </a:rPr>
              <a:t>Темы докладов: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14630" y="766445"/>
            <a:ext cx="7994650" cy="3575685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altLang="en-US" sz="2200"/>
              <a:t>«Пиратство» в сфере авторских прав</a:t>
            </a:r>
          </a:p>
          <a:p>
            <a:pPr marL="457200" indent="-457200">
              <a:buAutoNum type="arabicPeriod"/>
            </a:pPr>
            <a:r>
              <a:rPr lang="ru-RU" altLang="en-US" sz="2200"/>
              <a:t>Плагиат и неправомерное заимствование</a:t>
            </a:r>
          </a:p>
          <a:p>
            <a:pPr marL="457200" indent="-457200">
              <a:buAutoNum type="arabicPeriod"/>
            </a:pPr>
            <a:r>
              <a:rPr lang="ru-RU" altLang="en-US" sz="2200"/>
              <a:t>Нарушение авторских прав в науке</a:t>
            </a:r>
          </a:p>
          <a:p>
            <a:pPr marL="457200" indent="-457200">
              <a:buAutoNum type="arabicPeriod"/>
            </a:pPr>
            <a:r>
              <a:rPr lang="ru-RU" altLang="en-US" sz="2200"/>
              <a:t>Этика современного ученого</a:t>
            </a:r>
          </a:p>
          <a:p>
            <a:pPr marL="457200" indent="-457200">
              <a:buAutoNum type="arabicPeriod"/>
            </a:pPr>
            <a:r>
              <a:rPr lang="ru-RU" altLang="en-US" sz="2200"/>
              <a:t>История научной этики</a:t>
            </a:r>
          </a:p>
          <a:p>
            <a:pPr marL="457200" indent="-457200">
              <a:buAutoNum type="arabicPeriod"/>
            </a:pPr>
            <a:r>
              <a:rPr lang="ru-RU" altLang="en-US" sz="2200"/>
              <a:t>«Этический кодекс» ученого</a:t>
            </a:r>
          </a:p>
          <a:p>
            <a:pPr marL="457200" indent="-457200">
              <a:buAutoNum type="arabicPeriod"/>
            </a:pPr>
            <a:r>
              <a:rPr lang="ru-RU" altLang="en-US" sz="2200">
                <a:sym typeface="+mn-ea"/>
              </a:rPr>
              <a:t>«Этический кодекс» инженера</a:t>
            </a:r>
            <a:endParaRPr lang="ru-RU" altLang="en-US" sz="2200"/>
          </a:p>
          <a:p>
            <a:pPr marL="457200" indent="-457200">
              <a:buAutoNum type="arabicPeriod"/>
            </a:pPr>
            <a:r>
              <a:rPr lang="ru-RU" altLang="en-US" sz="2200"/>
              <a:t>«Золотое правило нравственности»</a:t>
            </a:r>
          </a:p>
          <a:p>
            <a:pPr marL="457200" indent="-457200">
              <a:buAutoNum type="arabicPeriod"/>
            </a:pPr>
            <a:endParaRPr lang="ru-RU" altLang="en-US" sz="2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dirty="0" smtClean="0">
                <a:solidFill>
                  <a:srgbClr val="0070C0"/>
                </a:solidFill>
                <a:sym typeface="+mn-ea"/>
              </a:rPr>
              <a:t>Домашнее задание: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Подготовьте доклад на предложенную тему, сопроводив его презентацией (</a:t>
            </a:r>
            <a:r>
              <a:rPr lang="en-US" altLang="ru-RU" sz="2800" dirty="0" smtClean="0"/>
              <a:t>min </a:t>
            </a:r>
            <a:r>
              <a:rPr lang="ru-RU" sz="2800" dirty="0" smtClean="0"/>
              <a:t>5 слайдов)</a:t>
            </a:r>
            <a:r>
              <a:rPr lang="ru-RU" altLang="ru-RU" sz="2800" dirty="0" smtClean="0">
                <a:solidFill>
                  <a:schemeClr val="tx2"/>
                </a:solidFill>
              </a:rPr>
              <a:t> </a:t>
            </a:r>
          </a:p>
          <a:p>
            <a:r>
              <a:rPr lang="ru-RU" altLang="ru-RU" sz="2800" dirty="0" smtClean="0">
                <a:solidFill>
                  <a:schemeClr val="tx2"/>
                </a:solidFill>
              </a:rPr>
              <a:t>Приведите примеры из вашей предметной области.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ТПУ_Презентация_Квадраты нижние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213225"/>
            <a:ext cx="3024188" cy="647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Rectangle 12"/>
          <p:cNvSpPr>
            <a:spLocks noGrp="1"/>
          </p:cNvSpPr>
          <p:nvPr>
            <p:ph idx="1"/>
          </p:nvPr>
        </p:nvSpPr>
        <p:spPr>
          <a:xfrm>
            <a:off x="863600" y="917575"/>
            <a:ext cx="7561263" cy="936625"/>
          </a:xfrm>
        </p:spPr>
        <p:txBody>
          <a:bodyPr vert="horz" wrap="square" lIns="77148" tIns="38574" rIns="77148" bIns="38574" anchor="t"/>
          <a:lstStyle/>
          <a:p>
            <a:pPr algn="ctr" eaLnBrk="1" hangingPunct="1">
              <a:lnSpc>
                <a:spcPct val="90000"/>
              </a:lnSpc>
              <a:buNone/>
            </a:pPr>
            <a:r>
              <a:rPr lang="ru-RU" altLang="ru-RU" sz="4000" b="1" dirty="0">
                <a:solidFill>
                  <a:srgbClr val="0070C0"/>
                </a:solidFill>
                <a:latin typeface="Calibri" panose="020F0502020204030204" pitchFamily="34" charset="0"/>
              </a:rPr>
              <a:t>СПАСИБО ЗА ВНИМАНИЕ!</a:t>
            </a:r>
          </a:p>
        </p:txBody>
      </p:sp>
      <p:grpSp>
        <p:nvGrpSpPr>
          <p:cNvPr id="12292" name="Group 27"/>
          <p:cNvGrpSpPr>
            <a:grpSpLocks noChangeAspect="1"/>
          </p:cNvGrpSpPr>
          <p:nvPr/>
        </p:nvGrpSpPr>
        <p:grpSpPr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12294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295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dirty="0">
                <a:latin typeface="Arial" panose="020B0604020202020204" pitchFamily="34" charset="0"/>
              </a:endParaRPr>
            </a:p>
          </p:txBody>
        </p:sp>
        <p:sp>
          <p:nvSpPr>
            <p:cNvPr id="12296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297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298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12293" name="Прямоугольник 10"/>
          <p:cNvSpPr/>
          <p:nvPr/>
        </p:nvSpPr>
        <p:spPr>
          <a:xfrm>
            <a:off x="1295400" y="1854200"/>
            <a:ext cx="6842125" cy="2246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000" b="1" dirty="0">
                <a:latin typeface="Arial" panose="020B0604020202020204" pitchFamily="34" charset="0"/>
              </a:rPr>
              <a:t>Панькова Наталья Михайловна</a:t>
            </a:r>
            <a:endParaRPr lang="en-US" altLang="ru-RU" sz="2000" b="1" dirty="0">
              <a:latin typeface="Arial" panose="020B0604020202020204" pitchFamily="34" charset="0"/>
            </a:endParaRPr>
          </a:p>
          <a:p>
            <a:pPr algn="ctr" eaLnBrk="1" hangingPunct="1"/>
            <a:endParaRPr lang="ru-RU" altLang="ru-RU" sz="2000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2000" dirty="0">
                <a:latin typeface="Arial" panose="020B0604020202020204" pitchFamily="34" charset="0"/>
              </a:rPr>
              <a:t>к.ф.н., </a:t>
            </a:r>
            <a:r>
              <a:rPr lang="ru-RU" altLang="ru-RU" sz="2000" dirty="0" smtClean="0">
                <a:latin typeface="Arial" panose="020B0604020202020204" pitchFamily="34" charset="0"/>
              </a:rPr>
              <a:t>доцент</a:t>
            </a:r>
            <a:endParaRPr lang="ru-RU" altLang="ru-RU" sz="2000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2000" dirty="0">
                <a:latin typeface="Arial" panose="020B0604020202020204" pitchFamily="34" charset="0"/>
              </a:rPr>
              <a:t>Отделения социально-гуманитарных наук </a:t>
            </a:r>
          </a:p>
          <a:p>
            <a:pPr algn="ctr" eaLnBrk="1" hangingPunct="1"/>
            <a:r>
              <a:rPr lang="ru-RU" altLang="ru-RU" sz="2000" dirty="0">
                <a:latin typeface="Arial" panose="020B0604020202020204" pitchFamily="34" charset="0"/>
              </a:rPr>
              <a:t>Школы </a:t>
            </a:r>
            <a:r>
              <a:rPr lang="ru-RU" altLang="ru-RU" sz="2000" dirty="0" smtClean="0">
                <a:latin typeface="Arial" panose="020B0604020202020204" pitchFamily="34" charset="0"/>
              </a:rPr>
              <a:t>общественных наук НИ ТПУ</a:t>
            </a:r>
            <a:endParaRPr lang="ru-RU" altLang="ru-RU" sz="2000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en-US" altLang="ru-RU" sz="2000" dirty="0">
                <a:latin typeface="Arial" panose="020B0604020202020204" pitchFamily="34" charset="0"/>
                <a:hlinkClick r:id="rId3"/>
              </a:rPr>
              <a:t>pankova_natalia@tpu.ru</a:t>
            </a:r>
            <a:endParaRPr lang="en-US" altLang="ru-RU" sz="2000" dirty="0">
              <a:latin typeface="Arial" panose="020B0604020202020204" pitchFamily="34" charset="0"/>
            </a:endParaRPr>
          </a:p>
          <a:p>
            <a:pPr algn="ctr" eaLnBrk="1" hangingPunct="1"/>
            <a:endParaRPr lang="en-US" altLang="ru-RU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649</Words>
  <Application>Microsoft Office PowerPoint</Application>
  <PresentationFormat>Произвольный</PresentationFormat>
  <Paragraphs>68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Оформление по умолчанию</vt:lpstr>
      <vt:lpstr>Презентация PowerPoint</vt:lpstr>
      <vt:lpstr>Тема 7. Часть 1.  Этическое измерение науки  и техники</vt:lpstr>
      <vt:lpstr>Вопросы:</vt:lpstr>
      <vt:lpstr>1. Этические стратегии в профессиональной деятельности ученого и инженера</vt:lpstr>
      <vt:lpstr>Профессиональные кодексы</vt:lpstr>
      <vt:lpstr>Примеры профессиональных кодексов:</vt:lpstr>
      <vt:lpstr>Корпоративные кодексы</vt:lpstr>
      <vt:lpstr>Профессиональная этика</vt:lpstr>
      <vt:lpstr>Презентация PowerPoint</vt:lpstr>
      <vt:lpstr>Научная этика</vt:lpstr>
      <vt:lpstr>Презентация PowerPoint</vt:lpstr>
      <vt:lpstr>Презентация PowerPoint</vt:lpstr>
      <vt:lpstr>Плагиат </vt:lpstr>
      <vt:lpstr>Презентация PowerPoint</vt:lpstr>
      <vt:lpstr>Темы докладов:</vt:lpstr>
      <vt:lpstr>Домашнее задание:</vt:lpstr>
      <vt:lpstr>Презентация PowerPoint</vt:lpstr>
    </vt:vector>
  </TitlesOfParts>
  <Company>Holding "Digest"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Панькова Наталья Михайловна</cp:lastModifiedBy>
  <cp:revision>334</cp:revision>
  <dcterms:created xsi:type="dcterms:W3CDTF">2015-03-13T05:37:00Z</dcterms:created>
  <dcterms:modified xsi:type="dcterms:W3CDTF">2024-04-30T11:16:36Z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1049-11.2.0.11440</vt:lpwstr>
  </property>
  <property fmtid="{D5CDD505-2E9C-101B-9397-08002B2CF9AE}" pid="3" name="ICV">
    <vt:lpwstr>EB2326DA98774E97AF430645F5641281</vt:lpwstr>
  </property>
</Properties>
</file>