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509" r:id="rId3"/>
    <p:sldId id="490" r:id="rId4"/>
    <p:sldId id="583" r:id="rId5"/>
    <p:sldId id="584" r:id="rId6"/>
    <p:sldId id="589" r:id="rId7"/>
    <p:sldId id="590" r:id="rId8"/>
    <p:sldId id="591" r:id="rId9"/>
    <p:sldId id="592" r:id="rId10"/>
    <p:sldId id="585" r:id="rId11"/>
    <p:sldId id="586" r:id="rId12"/>
    <p:sldId id="587" r:id="rId13"/>
    <p:sldId id="593" r:id="rId14"/>
    <p:sldId id="594" r:id="rId15"/>
    <p:sldId id="595" r:id="rId16"/>
    <p:sldId id="596" r:id="rId17"/>
    <p:sldId id="588" r:id="rId18"/>
    <p:sldId id="543" r:id="rId19"/>
    <p:sldId id="259" r:id="rId20"/>
  </p:sldIdLst>
  <p:sldSz cx="8640763" cy="4860925"/>
  <p:notesSz cx="9144000" cy="6858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80"/>
  </p:normalViewPr>
  <p:slideViewPr>
    <p:cSldViewPr showGuides="1">
      <p:cViewPr varScale="1">
        <p:scale>
          <a:sx n="152" d="100"/>
          <a:sy n="152" d="100"/>
        </p:scale>
        <p:origin x="366" y="132"/>
      </p:cViewPr>
      <p:guideLst>
        <p:guide orient="horz" pos="1531"/>
        <p:guide pos="2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 vert="horz" wrap="square" lIns="77148" tIns="38574" rIns="77148" bIns="38574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7715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31800" y="195263"/>
            <a:ext cx="7777163" cy="809625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 anchor="ctr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31800" y="1133475"/>
            <a:ext cx="7777163" cy="3208338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algn="r">
              <a:defRPr sz="12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380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930" indent="-19240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405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455" indent="-192405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6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8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70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42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0813" y="234950"/>
            <a:ext cx="4679950" cy="248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13"/>
          <p:cNvSpPr/>
          <p:nvPr/>
        </p:nvSpPr>
        <p:spPr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anchor="ctr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ru-RU" altLang="ru-RU" sz="1500" b="1" dirty="0" smtClean="0">
                <a:solidFill>
                  <a:schemeClr val="bg1"/>
                </a:solidFill>
              </a:rPr>
              <a:t>2024</a:t>
            </a:r>
            <a:endParaRPr lang="ru-RU" altLang="ru-RU" sz="15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/>
          <p:nvPr/>
        </p:nvSpPr>
        <p:spPr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 w="9525">
            <a:noFill/>
          </a:ln>
        </p:spPr>
        <p:txBody>
          <a:bodyPr wrap="none" anchor="ctr"/>
          <a:lstStyle/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Философские и методологические </a:t>
            </a:r>
          </a:p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проблемы</a:t>
            </a:r>
          </a:p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науки и техники</a:t>
            </a:r>
            <a:endParaRPr lang="ru-RU" altLang="ru-RU" sz="3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53" name="Rectangle 5"/>
          <p:cNvSpPr/>
          <p:nvPr/>
        </p:nvSpPr>
        <p:spPr>
          <a:xfrm>
            <a:off x="215900" y="3222625"/>
            <a:ext cx="8208963" cy="936625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/>
          <a:p>
            <a:pPr algn="ctr" eaLnBrk="1" hangingPunct="1"/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Панькова Наталья Михайловна</a:t>
            </a:r>
          </a:p>
          <a:p>
            <a:pPr algn="ctr" eaLnBrk="1" hangingPunct="1"/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</a:rPr>
              <a:t>доцент Отделения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социально-гуманитарных наук</a:t>
            </a:r>
          </a:p>
          <a:p>
            <a:pPr algn="ctr" eaLnBrk="1" hangingPunct="1"/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Школа </a:t>
            </a:r>
            <a:r>
              <a:rPr lang="ru-RU" altLang="ru-RU" sz="1800" smtClean="0">
                <a:solidFill>
                  <a:schemeClr val="tx2"/>
                </a:solidFill>
                <a:latin typeface="Arial" panose="020B0604020202020204" pitchFamily="34" charset="0"/>
              </a:rPr>
              <a:t>общественных наук НИ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ТПУ</a:t>
            </a:r>
          </a:p>
        </p:txBody>
      </p:sp>
      <p:sp>
        <p:nvSpPr>
          <p:cNvPr id="2054" name="Rectangle 6"/>
          <p:cNvSpPr/>
          <p:nvPr/>
        </p:nvSpPr>
        <p:spPr>
          <a:xfrm>
            <a:off x="647700" y="1925638"/>
            <a:ext cx="7272338" cy="1081087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80000"/>
              </a:lnSpc>
              <a:buNone/>
            </a:pPr>
            <a:endParaRPr lang="ru-RU" altLang="ru-RU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ÑÐ¿Ñ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238" y="557848"/>
            <a:ext cx="2736850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Заголовок 3"/>
          <p:cNvSpPr>
            <a:spLocks noGrp="1"/>
          </p:cNvSpPr>
          <p:nvPr>
            <p:ph type="ctrTitle"/>
          </p:nvPr>
        </p:nvSpPr>
        <p:spPr>
          <a:xfrm>
            <a:off x="3384277" y="719455"/>
            <a:ext cx="4680223" cy="3058795"/>
          </a:xfrm>
        </p:spPr>
        <p:txBody>
          <a:bodyPr vert="horz" wrap="square" lIns="77148" tIns="38574" rIns="77148" bIns="38574" anchor="ctr"/>
          <a:lstStyle/>
          <a:p>
            <a:pPr>
              <a:buClrTx/>
              <a:buSzTx/>
              <a:buFontTx/>
            </a:pPr>
            <a:r>
              <a:rPr lang="ru-RU" b="1" dirty="0">
                <a:solidFill>
                  <a:srgbClr val="0070C0"/>
                </a:solidFill>
              </a:rPr>
              <a:t>Тема 6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Социальные аспекты техники и технологии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77148" tIns="38574" rIns="77148" bIns="38574" anchor="ctr"/>
          <a:lstStyle/>
          <a:p>
            <a:r>
              <a:rPr lang="ru-RU" altLang="ru-RU" sz="3200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4398010" cy="3208655"/>
          </a:xfrm>
        </p:spPr>
        <p:txBody>
          <a:bodyPr vert="horz" wrap="square" lIns="77148" tIns="38574" rIns="77148" bIns="38574" anchor="t"/>
          <a:lstStyle/>
          <a:p>
            <a:pPr marL="514350" indent="-514350">
              <a:buFontTx/>
              <a:buAutoNum type="arabicPeriod"/>
            </a:pPr>
            <a:r>
              <a:rPr lang="ru-RU" altLang="ru-RU" sz="2400" dirty="0" smtClean="0">
                <a:sym typeface="+mn-ea"/>
              </a:rPr>
              <a:t>Специфика инженерного творчества</a:t>
            </a:r>
          </a:p>
          <a:p>
            <a:pPr marL="514350" indent="-514350">
              <a:buFontTx/>
              <a:buAutoNum type="arabicPeriod"/>
            </a:pPr>
            <a:r>
              <a:rPr lang="ru-RU" altLang="ru-RU" sz="2400" dirty="0" smtClean="0">
                <a:sym typeface="+mn-ea"/>
              </a:rPr>
              <a:t>Человек и научно-техническая революция</a:t>
            </a:r>
          </a:p>
          <a:p>
            <a:pPr marL="514350" indent="-514350">
              <a:buFontTx/>
              <a:buAutoNum type="arabicPeriod"/>
            </a:pPr>
            <a:r>
              <a:rPr lang="ru-RU" altLang="ru-RU" sz="2400" dirty="0"/>
              <a:t>Технология «интеллект-карты»</a:t>
            </a:r>
          </a:p>
          <a:p>
            <a:pPr marL="514350" indent="-514350">
              <a:buFontTx/>
              <a:buAutoNum type="arabicPeriod"/>
            </a:pPr>
            <a:endParaRPr lang="ru-RU" altLang="ru-RU" dirty="0"/>
          </a:p>
          <a:p>
            <a:pPr marL="514350" indent="-514350">
              <a:buFontTx/>
              <a:buAutoNum type="arabicPeriod"/>
            </a:pPr>
            <a:endParaRPr lang="ru-RU" altLang="ru-RU" dirty="0"/>
          </a:p>
        </p:txBody>
      </p:sp>
      <p:pic>
        <p:nvPicPr>
          <p:cNvPr id="103" name="Замещающее содержимое 102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92040" y="1133475"/>
            <a:ext cx="3317240" cy="27743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 smtClean="0">
                <a:solidFill>
                  <a:srgbClr val="0070C0"/>
                </a:solidFill>
                <a:sym typeface="+mn-ea"/>
              </a:rPr>
              <a:t>1. Специфика инженерного творчества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/>
              <a:t>Что такое научное творчество?</a:t>
            </a:r>
          </a:p>
          <a:p>
            <a:r>
              <a:rPr lang="ru-RU" altLang="en-US"/>
              <a:t>В чем заключается специфика научного творчества?</a:t>
            </a:r>
          </a:p>
          <a:p>
            <a:r>
              <a:rPr lang="ru-RU" altLang="en-US"/>
              <a:t>Какие концепции научного творчества вы знаете?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solidFill>
                  <a:srgbClr val="0070C0"/>
                </a:solidFill>
              </a:rPr>
              <a:t>Знания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31800" y="1362075"/>
            <a:ext cx="3811905" cy="2980055"/>
          </a:xfrm>
        </p:spPr>
        <p:txBody>
          <a:bodyPr/>
          <a:lstStyle/>
          <a:p>
            <a:pPr>
              <a:buFont typeface="Wingdings" panose="05000000000000000000" charset="0"/>
              <a:buChar char="ü"/>
            </a:pP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донаучные</a:t>
            </a:r>
            <a:endParaRPr lang="ru-RU" sz="32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Font typeface="Wingdings" panose="05000000000000000000" charset="0"/>
              <a:buChar char="ü"/>
            </a:pP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научные</a:t>
            </a:r>
          </a:p>
          <a:p>
            <a:pPr>
              <a:buFont typeface="Wingdings" panose="05000000000000000000" charset="0"/>
              <a:buChar char="ü"/>
            </a:pP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вненаучные</a:t>
            </a:r>
            <a:endParaRPr lang="ru-RU" sz="3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Font typeface="Wingdings" panose="05000000000000000000" charset="0"/>
              <a:buChar char="ü"/>
            </a:pPr>
            <a:endParaRPr lang="ru-RU" altLang="en-US" sz="32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04" name="Замещающее содержимое 103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43705" y="774700"/>
            <a:ext cx="3961765" cy="3208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360045" y="341948"/>
            <a:ext cx="3817938" cy="454025"/>
          </a:xfrm>
        </p:spPr>
        <p:txBody>
          <a:bodyPr/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Донаучные  знания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18135" y="924560"/>
            <a:ext cx="3495040" cy="373316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основываются на мифах, объясняющих мир, гениальных догадках древних мыслителей, технологиях, ораторском искусстве и логике</a:t>
            </a:r>
            <a:endParaRPr lang="ru-RU" altLang="en-US"/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sz="quarter" idx="3"/>
          </p:nvPr>
        </p:nvSpPr>
        <p:spPr>
          <a:xfrm>
            <a:off x="4391978" y="341948"/>
            <a:ext cx="3819525" cy="454025"/>
          </a:xfrm>
        </p:spPr>
        <p:txBody>
          <a:bodyPr/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Например</a:t>
            </a:r>
          </a:p>
        </p:txBody>
      </p:sp>
      <p:sp>
        <p:nvSpPr>
          <p:cNvPr id="8" name="Замещающее содержимое 7"/>
          <p:cNvSpPr>
            <a:spLocks noGrp="1"/>
          </p:cNvSpPr>
          <p:nvPr>
            <p:ph sz="quarter" idx="4"/>
          </p:nvPr>
        </p:nvSpPr>
        <p:spPr>
          <a:xfrm>
            <a:off x="4236720" y="944245"/>
            <a:ext cx="4192270" cy="36512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ym typeface="+mn-ea"/>
              </a:rPr>
              <a:t>Древнекиевский цикл былин о богатырях помогал хранить знания о прошлом, он сберегал для новых поколений имена князей, сведения о набегах степняков, о поединках и многое другое.</a:t>
            </a:r>
            <a:endParaRPr lang="ru-RU" dirty="0"/>
          </a:p>
          <a:p>
            <a:endParaRPr lang="ru-R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8290" y="198120"/>
            <a:ext cx="3153410" cy="9537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Вненаучные знания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34950" y="1582420"/>
            <a:ext cx="2881630" cy="2759710"/>
          </a:xfrm>
        </p:spPr>
        <p:txBody>
          <a:bodyPr/>
          <a:lstStyle/>
          <a:p>
            <a:r>
              <a:rPr lang="ru-RU" dirty="0" smtClean="0">
                <a:sym typeface="+mn-ea"/>
              </a:rPr>
              <a:t>народные приметы, знания охотника о повадках зверей и птиц, нормы поведения, строительные навыки</a:t>
            </a:r>
            <a:endParaRPr lang="ru-RU" altLang="en-US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quarter" idx="3"/>
          </p:nvPr>
        </p:nvSpPr>
        <p:spPr>
          <a:xfrm>
            <a:off x="4391978" y="341948"/>
            <a:ext cx="3819525" cy="454025"/>
          </a:xfrm>
        </p:spPr>
        <p:txBody>
          <a:bodyPr/>
          <a:lstStyle/>
          <a:p>
            <a:r>
              <a:rPr lang="ru-RU" altLang="en-US">
                <a:solidFill>
                  <a:srgbClr val="0070C0"/>
                </a:solidFill>
              </a:rPr>
              <a:t>Например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quarter" idx="4"/>
          </p:nvPr>
        </p:nvSpPr>
        <p:spPr>
          <a:xfrm>
            <a:off x="3331210" y="911225"/>
            <a:ext cx="5216525" cy="389128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Люди с детства приучались к правилам поведения в храме,  за столом, уважительному отношению к взрослым и родителям. </a:t>
            </a:r>
            <a:br>
              <a:rPr lang="ru-RU" sz="20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</a:b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Охотник знал повадки зверя, а гончар – свойства глины, торговец – спрос на товар, а хозяйка – рецепты угощений. </a:t>
            </a:r>
            <a:br>
              <a:rPr lang="ru-RU" sz="20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</a:b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sym typeface="+mn-ea"/>
              </a:rPr>
              <a:t>Это знания о мире, о жизни в человеческом сообществе. Они тоже требовали творческого разума, но к научному познанию отношения не имели.</a:t>
            </a:r>
            <a:endParaRPr lang="ru-RU" sz="2000" dirty="0">
              <a:solidFill>
                <a:schemeClr val="tx1">
                  <a:lumMod val="75000"/>
                </a:schemeClr>
              </a:solidFill>
            </a:endParaRPr>
          </a:p>
          <a:p>
            <a:endParaRPr lang="ru-RU" alt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31800" y="126048"/>
            <a:ext cx="3817938" cy="454025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sym typeface="+mn-ea"/>
              </a:rPr>
              <a:t>Научные знания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358140" y="851535"/>
            <a:ext cx="3037840" cy="3490595"/>
          </a:xfrm>
        </p:spPr>
        <p:txBody>
          <a:bodyPr/>
          <a:lstStyle/>
          <a:p>
            <a:r>
              <a:rPr lang="ru-RU" dirty="0" smtClean="0">
                <a:sym typeface="+mn-ea"/>
              </a:rPr>
              <a:t>системные знания о фактах и явлениях окружающего мира, закономерности и теории, научные картины мира</a:t>
            </a:r>
            <a:endParaRPr lang="ru-RU" dirty="0"/>
          </a:p>
          <a:p>
            <a:endParaRPr lang="ru-RU" altLang="en-US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quarter" idx="3"/>
          </p:nvPr>
        </p:nvSpPr>
        <p:spPr>
          <a:xfrm>
            <a:off x="4389755" y="142240"/>
            <a:ext cx="3819525" cy="438150"/>
          </a:xfrm>
        </p:spPr>
        <p:txBody>
          <a:bodyPr/>
          <a:lstStyle/>
          <a:p>
            <a:r>
              <a:rPr lang="ru-RU" altLang="en-US">
                <a:solidFill>
                  <a:srgbClr val="0070C0"/>
                </a:solidFill>
              </a:rPr>
              <a:t>Например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quarter" idx="4"/>
          </p:nvPr>
        </p:nvSpPr>
        <p:spPr>
          <a:xfrm>
            <a:off x="3695065" y="690245"/>
            <a:ext cx="4514215" cy="38303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ym typeface="+mn-ea"/>
              </a:rPr>
              <a:t>Научные знания оперируют определёнными понятиями, фактами, закономерностями, теориями. </a:t>
            </a:r>
          </a:p>
          <a:p>
            <a:pPr marL="0" indent="0">
              <a:buNone/>
            </a:pPr>
            <a:r>
              <a:rPr lang="ru-RU" dirty="0" smtClean="0">
                <a:sym typeface="+mn-ea"/>
              </a:rPr>
              <a:t>Они создают </a:t>
            </a:r>
            <a:r>
              <a:rPr lang="ru-RU" dirty="0" smtClean="0">
                <a:solidFill>
                  <a:srgbClr val="0070C0"/>
                </a:solidFill>
                <a:sym typeface="+mn-ea"/>
              </a:rPr>
              <a:t>научные картины мира</a:t>
            </a:r>
            <a:r>
              <a:rPr lang="ru-RU" dirty="0" smtClean="0">
                <a:sym typeface="+mn-ea"/>
              </a:rPr>
              <a:t> и разделяются на множество отраслей: математические, естественные, физические, технические и другие.</a:t>
            </a:r>
            <a:endParaRPr lang="ru-RU" dirty="0"/>
          </a:p>
          <a:p>
            <a:pPr marL="0" indent="0">
              <a:buNone/>
            </a:pPr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sym typeface="+mn-ea"/>
              </a:rPr>
              <a:t>Пути познания окружающего мира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431855" y="1566302"/>
            <a:ext cx="3600400" cy="19714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sz="2400" b="1" dirty="0" smtClean="0">
                <a:solidFill>
                  <a:srgbClr val="0070C0"/>
                </a:solidFill>
              </a:rPr>
              <a:t>Эмпирический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наращивает научные знания</a:t>
            </a:r>
          </a:p>
          <a:p>
            <a:pPr algn="ctr">
              <a:lnSpc>
                <a:spcPct val="95000"/>
              </a:lnSpc>
            </a:pPr>
            <a:endParaRPr lang="ru-RU" sz="2400" dirty="0"/>
          </a:p>
        </p:txBody>
      </p:sp>
      <p:sp>
        <p:nvSpPr>
          <p:cNvPr id="8" name="TextBox 4"/>
          <p:cNvSpPr txBox="1"/>
          <p:nvPr/>
        </p:nvSpPr>
        <p:spPr>
          <a:xfrm>
            <a:off x="4536941" y="1566302"/>
            <a:ext cx="3672408" cy="2112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sz="2400" b="1" dirty="0" smtClean="0">
                <a:solidFill>
                  <a:srgbClr val="0070C0"/>
                </a:solidFill>
              </a:rPr>
              <a:t>Теоретический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/>
              <a:t>- объясняет полученные знания</a:t>
            </a:r>
            <a:endParaRPr lang="ru-RU" sz="24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801870" y="952500"/>
            <a:ext cx="958850" cy="469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0" name="Прямая со стрелкой 9"/>
          <p:cNvCxnSpPr/>
          <p:nvPr/>
        </p:nvCxnSpPr>
        <p:spPr>
          <a:xfrm flipH="1">
            <a:off x="2880360" y="932180"/>
            <a:ext cx="936625" cy="4184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 smtClean="0">
                <a:solidFill>
                  <a:srgbClr val="0070C0"/>
                </a:solidFill>
                <a:sym typeface="+mn-ea"/>
              </a:rPr>
              <a:t>2. Человек и научно-техническая революция</a:t>
            </a:r>
          </a:p>
        </p:txBody>
      </p:sp>
      <p:pic>
        <p:nvPicPr>
          <p:cNvPr id="8" name="Замещающее содержимое 7" descr="htmlconvd-c0Zhor3x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120" y="1133475"/>
            <a:ext cx="5703570" cy="32086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>
          <a:xfrm>
            <a:off x="431800" y="1133475"/>
            <a:ext cx="7945755" cy="3208655"/>
          </a:xfrm>
        </p:spPr>
        <p:txBody>
          <a:bodyPr/>
          <a:lstStyle/>
          <a:p>
            <a:r>
              <a:rPr lang="ru-RU" altLang="en-US"/>
              <a:t>Что такое «научная революция»?</a:t>
            </a:r>
          </a:p>
          <a:p>
            <a:r>
              <a:rPr lang="ru-RU" altLang="en-US"/>
              <a:t>Какие научные революции уже случились? </a:t>
            </a:r>
          </a:p>
          <a:p>
            <a:r>
              <a:rPr lang="ru-RU" altLang="en-US"/>
              <a:t>Расскажите о каждой их них.</a:t>
            </a:r>
          </a:p>
          <a:p>
            <a:r>
              <a:rPr lang="ru-RU" altLang="en-US"/>
              <a:t>Проиллюстрируйте ваш рассказ примерами</a:t>
            </a:r>
          </a:p>
          <a:p>
            <a:r>
              <a:rPr lang="ru-RU" altLang="en-US"/>
              <a:t>Какова роль человека в каждой из названных эпох?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dirty="0">
                <a:solidFill>
                  <a:srgbClr val="0070C0"/>
                </a:solidFill>
                <a:sym typeface="+mn-ea"/>
              </a:rPr>
              <a:t>3. Технология «интеллект-карты»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5121910" cy="3208655"/>
          </a:xfrm>
        </p:spPr>
        <p:txBody>
          <a:bodyPr/>
          <a:lstStyle/>
          <a:p>
            <a:r>
              <a:rPr lang="ru-RU" altLang="en-US" sz="2400"/>
              <a:t>это метод графического выражения процессов восприятия, обработки и запоминания информации, творческих задач, инструмент развития памяти и мышления.</a:t>
            </a:r>
          </a:p>
          <a:p>
            <a:r>
              <a:rPr lang="ru-RU" altLang="en-US" sz="2400"/>
              <a:t>Автор метода Тони Бьюзен (1942 - 2019)</a:t>
            </a:r>
          </a:p>
        </p:txBody>
      </p:sp>
      <p:pic>
        <p:nvPicPr>
          <p:cNvPr id="105" name="Замещающее содержимое 104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00725" y="1133475"/>
            <a:ext cx="2408555" cy="3208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200">
                <a:solidFill>
                  <a:srgbClr val="0070C0"/>
                </a:solidFill>
                <a:sym typeface="+mn-ea"/>
              </a:rPr>
              <a:t>Особенности метода: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/>
              <a:t>наглядность</a:t>
            </a:r>
          </a:p>
          <a:p>
            <a:r>
              <a:rPr lang="ru-RU" altLang="en-US"/>
              <a:t>привлекательность</a:t>
            </a:r>
          </a:p>
          <a:p>
            <a:r>
              <a:rPr lang="ru-RU" altLang="en-US"/>
              <a:t>своевременность</a:t>
            </a:r>
          </a:p>
          <a:p>
            <a:r>
              <a:rPr lang="ru-RU" altLang="en-US"/>
              <a:t>запоминаемость</a:t>
            </a:r>
          </a:p>
          <a:p>
            <a:r>
              <a:rPr lang="ru-RU" altLang="en-US"/>
              <a:t>творчество</a:t>
            </a:r>
          </a:p>
          <a:p>
            <a:r>
              <a:rPr lang="ru-RU" altLang="en-US"/>
              <a:t>возможность пересмотра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442595"/>
          </a:xfrm>
        </p:spPr>
        <p:txBody>
          <a:bodyPr/>
          <a:lstStyle/>
          <a:p>
            <a:r>
              <a:rPr lang="ru-RU" altLang="en-US" sz="2800">
                <a:solidFill>
                  <a:srgbClr val="0070C0"/>
                </a:solidFill>
                <a:sym typeface="+mn-ea"/>
              </a:rPr>
              <a:t>Этапы составления интеллект-карт:</a:t>
            </a:r>
            <a:endParaRPr lang="ru-RU" altLang="en-US" sz="2800">
              <a:solidFill>
                <a:srgbClr val="0070C0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20345" y="781050"/>
            <a:ext cx="7988935" cy="356108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altLang="en-US">
                <a:solidFill>
                  <a:srgbClr val="0070C0"/>
                </a:solidFill>
              </a:rPr>
              <a:t>Определение объекта изучения </a:t>
            </a:r>
            <a:r>
              <a:rPr lang="ru-RU" altLang="en-US"/>
              <a:t>(центрального образа интеллект-карты), подбор  ассоциаций (запись любых слов, образов, символов, пришедших в голову при взгляде на центральный объект карты)</a:t>
            </a:r>
          </a:p>
          <a:p>
            <a:pPr marL="514350" indent="-514350">
              <a:buAutoNum type="arabicPeriod"/>
            </a:pPr>
            <a:endParaRPr lang="ru-RU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227330" y="76200"/>
            <a:ext cx="8242300" cy="4573270"/>
          </a:xfrm>
        </p:spPr>
        <p:txBody>
          <a:bodyPr/>
          <a:lstStyle/>
          <a:p>
            <a:pPr marL="0" indent="0">
              <a:buNone/>
            </a:pPr>
            <a:r>
              <a:rPr lang="ru-RU" altLang="en-US">
                <a:sym typeface="+mn-ea"/>
              </a:rPr>
              <a:t>2.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Построение  первичной интеллект-карты</a:t>
            </a:r>
            <a:endParaRPr lang="ru-RU" altLang="en-US">
              <a:solidFill>
                <a:srgbClr val="0070C0"/>
              </a:solidFill>
            </a:endParaRPr>
          </a:p>
          <a:p>
            <a:r>
              <a:rPr lang="ru-RU" altLang="en-US" sz="2000">
                <a:sym typeface="+mn-ea"/>
              </a:rPr>
              <a:t>В центре листа рисуется центральный образ (объект изучения), символизирующий основную идею. </a:t>
            </a:r>
          </a:p>
          <a:p>
            <a:r>
              <a:rPr lang="ru-RU" altLang="en-US" sz="2000">
                <a:sym typeface="+mn-ea"/>
              </a:rPr>
              <a:t>Основные темы и идеи, связанные с объектом изучения, расходятся от центрального образа в виде ветвей первого и второго уровней. </a:t>
            </a:r>
          </a:p>
          <a:p>
            <a:r>
              <a:rPr lang="ru-RU" altLang="en-US" sz="2000">
                <a:sym typeface="+mn-ea"/>
              </a:rPr>
              <a:t>На каждой линии записывается одно ключевое слово. </a:t>
            </a:r>
          </a:p>
          <a:p>
            <a:r>
              <a:rPr lang="ru-RU" altLang="en-US" sz="2000">
                <a:sym typeface="+mn-ea"/>
              </a:rPr>
              <a:t>Везде, где возможно, добавляются рисунки, символы и другая графика, ассоциирующиеся с ключевыми словами. </a:t>
            </a:r>
          </a:p>
          <a:p>
            <a:r>
              <a:rPr lang="ru-RU" altLang="en-US" sz="2000">
                <a:sym typeface="+mn-ea"/>
              </a:rPr>
              <a:t>Наносятся  стрелки, соединяющие разные понятия на разных ветках. Для большей понятности нумеруются ветки и добавляются ореолы.</a:t>
            </a:r>
          </a:p>
          <a:p>
            <a:r>
              <a:rPr lang="ru-RU" altLang="en-US" sz="2000">
                <a:sym typeface="+mn-ea"/>
              </a:rPr>
              <a:t>По возможности используется максимальное количество цветов.</a:t>
            </a:r>
            <a:endParaRPr lang="ru-RU" altLang="en-US" sz="2000"/>
          </a:p>
          <a:p>
            <a:pPr marL="0" indent="0">
              <a:buNone/>
            </a:pPr>
            <a:endParaRPr lang="ru-RU" altLang="en-US"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93370" y="202565"/>
            <a:ext cx="7915910" cy="4139565"/>
          </a:xfrm>
        </p:spPr>
        <p:txBody>
          <a:bodyPr/>
          <a:lstStyle/>
          <a:p>
            <a:pPr marL="0" indent="0">
              <a:buNone/>
            </a:pPr>
            <a:r>
              <a:rPr lang="ru-RU" altLang="en-US"/>
              <a:t>3. «Реконструкция и ревизия»:</a:t>
            </a:r>
          </a:p>
          <a:p>
            <a:r>
              <a:rPr lang="ru-RU" altLang="en-US"/>
              <a:t>повторный подбор свободных ассоциаций</a:t>
            </a:r>
          </a:p>
          <a:p>
            <a:r>
              <a:rPr lang="ru-RU" altLang="en-US"/>
              <a:t>пересмотр интеллект-карты</a:t>
            </a:r>
          </a:p>
          <a:p>
            <a:r>
              <a:rPr lang="ru-RU" altLang="en-US"/>
              <a:t>проверка способности к вспоминанию информации, содержащейся в интеллект-карте</a:t>
            </a:r>
          </a:p>
          <a:p>
            <a:pPr marL="0" indent="0">
              <a:buNone/>
            </a:pPr>
            <a:r>
              <a:rPr lang="ru-RU" altLang="en-US"/>
              <a:t>4. Защита / представление проекта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31800" y="195263"/>
            <a:ext cx="7777163" cy="1011237"/>
          </a:xfrm>
        </p:spPr>
        <p:txBody>
          <a:bodyPr vert="horz" wrap="square" lIns="77148" tIns="38574" rIns="77148" bIns="38574" anchor="ctr"/>
          <a:lstStyle/>
          <a:p>
            <a:r>
              <a:rPr lang="ru-RU" altLang="ru-RU" sz="2800" dirty="0" smtClean="0">
                <a:solidFill>
                  <a:srgbClr val="0070C0"/>
                </a:solidFill>
              </a:rPr>
              <a:t>ВИДЕОРЕСУРСЫ</a:t>
            </a:r>
            <a:endParaRPr lang="ru-RU" altLang="ru-RU" sz="2800" dirty="0">
              <a:solidFill>
                <a:srgbClr val="0070C0"/>
              </a:solidFill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431800" y="1206500"/>
            <a:ext cx="7993063" cy="3384550"/>
          </a:xfrm>
        </p:spPr>
        <p:txBody>
          <a:bodyPr vert="horz" wrap="square" lIns="77148" tIns="38574" rIns="77148" bIns="38574" anchor="t"/>
          <a:lstStyle/>
          <a:p>
            <a:r>
              <a:rPr lang="en-US" altLang="ru-RU" sz="2000" dirty="0" smtClean="0"/>
              <a:t>Что такое "ментальные карты" (MIND MAPS)?</a:t>
            </a:r>
          </a:p>
          <a:p>
            <a:r>
              <a:rPr lang="en-US" altLang="ru-RU" sz="2000" dirty="0" smtClean="0">
                <a:solidFill>
                  <a:srgbClr val="0070C0"/>
                </a:solidFill>
              </a:rPr>
              <a:t>https://www.youtube.com/watch?v=NODE14ea5RQ</a:t>
            </a:r>
          </a:p>
          <a:p>
            <a:r>
              <a:rPr lang="en-US" altLang="ru-RU" sz="2000" dirty="0" smtClean="0"/>
              <a:t>Как нарисовать интеллект-карту (mind map)?</a:t>
            </a:r>
          </a:p>
          <a:p>
            <a:r>
              <a:rPr lang="en-US" altLang="ru-RU" sz="2000" dirty="0" smtClean="0">
                <a:solidFill>
                  <a:srgbClr val="0070C0"/>
                </a:solidFill>
              </a:rPr>
              <a:t>https://www.youtube.com/watch?v=UylIKbGnPEE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 smtClean="0">
                <a:solidFill>
                  <a:srgbClr val="0070C0"/>
                </a:solidFill>
                <a:sym typeface="+mn-ea"/>
              </a:rPr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dirty="0" smtClean="0">
                <a:solidFill>
                  <a:schemeClr val="tx2"/>
                </a:solidFill>
              </a:rPr>
              <a:t>Создайте план магистерской диссертации, используя технологию «интеллект-карты»</a:t>
            </a:r>
          </a:p>
          <a:p>
            <a:r>
              <a:rPr lang="ru-RU" altLang="ru-RU" sz="2800" dirty="0" smtClean="0">
                <a:solidFill>
                  <a:schemeClr val="tx2"/>
                </a:solidFill>
              </a:rPr>
              <a:t>Представьте ваш проект</a:t>
            </a:r>
          </a:p>
          <a:p>
            <a:r>
              <a:rPr lang="ru-RU" altLang="ru-RU" sz="2800" dirty="0" smtClean="0">
                <a:solidFill>
                  <a:schemeClr val="tx2"/>
                </a:solidFill>
              </a:rPr>
              <a:t>Проведите обсуждение и оценку интеллект-карт других студентов </a:t>
            </a:r>
          </a:p>
          <a:p>
            <a:r>
              <a:rPr lang="ru-RU" sz="2800" dirty="0">
                <a:solidFill>
                  <a:schemeClr val="tx2"/>
                </a:solidFill>
              </a:rPr>
              <a:t>Дайте свои рекомендации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13225"/>
            <a:ext cx="3024188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863600" y="917575"/>
            <a:ext cx="7561263" cy="936625"/>
          </a:xfrm>
        </p:spPr>
        <p:txBody>
          <a:bodyPr vert="horz" wrap="square" lIns="77148" tIns="38574" rIns="77148" bIns="38574" anchor="t"/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000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295400" y="1854200"/>
            <a:ext cx="6842125" cy="2246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000" dirty="0">
                <a:latin typeface="Arial" panose="020B0604020202020204" pitchFamily="34" charset="0"/>
              </a:rPr>
              <a:t>к.ф.н., </a:t>
            </a:r>
            <a:r>
              <a:rPr lang="ru-RU" altLang="ru-RU" sz="2000" dirty="0" smtClean="0">
                <a:latin typeface="Arial" panose="020B0604020202020204" pitchFamily="34" charset="0"/>
              </a:rPr>
              <a:t>доцент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000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000" dirty="0">
                <a:latin typeface="Arial" panose="020B0604020202020204" pitchFamily="34" charset="0"/>
              </a:rPr>
              <a:t>Школы </a:t>
            </a:r>
            <a:r>
              <a:rPr lang="ru-RU" altLang="ru-RU" sz="2000" dirty="0" smtClean="0">
                <a:latin typeface="Arial" panose="020B0604020202020204" pitchFamily="34" charset="0"/>
              </a:rPr>
              <a:t>общественных наук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n-US" altLang="ru-RU" sz="2000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000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584</Words>
  <Application>Microsoft Office PowerPoint</Application>
  <PresentationFormat>Произвольный</PresentationFormat>
  <Paragraphs>84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Оформление по умолчанию</vt:lpstr>
      <vt:lpstr>Презентация PowerPoint</vt:lpstr>
      <vt:lpstr>Тема 6.  Социальные аспекты техники и технологии</vt:lpstr>
      <vt:lpstr>Вопросы:</vt:lpstr>
      <vt:lpstr>1. Специфика инженерного творчества</vt:lpstr>
      <vt:lpstr>Знания</vt:lpstr>
      <vt:lpstr>Презентация PowerPoint</vt:lpstr>
      <vt:lpstr>Презентация PowerPoint</vt:lpstr>
      <vt:lpstr>Презентация PowerPoint</vt:lpstr>
      <vt:lpstr>Пути познания окружающего мира</vt:lpstr>
      <vt:lpstr>2. Человек и научно-техническая революция</vt:lpstr>
      <vt:lpstr>Вопросы:</vt:lpstr>
      <vt:lpstr>3. Технология «интеллект-карты»</vt:lpstr>
      <vt:lpstr>Особенности метода:</vt:lpstr>
      <vt:lpstr>Этапы составления интеллект-карт:</vt:lpstr>
      <vt:lpstr>Презентация PowerPoint</vt:lpstr>
      <vt:lpstr>Презентация PowerPoint</vt:lpstr>
      <vt:lpstr>ВИДЕОРЕСУРСЫ</vt:lpstr>
      <vt:lpstr>Домашнее задание: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Панькова Наталья Михайловна</cp:lastModifiedBy>
  <cp:revision>320</cp:revision>
  <dcterms:created xsi:type="dcterms:W3CDTF">2015-03-13T05:37:00Z</dcterms:created>
  <dcterms:modified xsi:type="dcterms:W3CDTF">2024-04-30T11:16:20Z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1049-11.2.0.11417</vt:lpwstr>
  </property>
  <property fmtid="{D5CDD505-2E9C-101B-9397-08002B2CF9AE}" pid="3" name="ICV">
    <vt:lpwstr>734CBD395F354FF1874258A33B575231</vt:lpwstr>
  </property>
</Properties>
</file>