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2"/>
  </p:sldMasterIdLst>
  <p:notesMasterIdLst>
    <p:notesMasterId r:id="rId55"/>
  </p:notesMasterIdLst>
  <p:handoutMasterIdLst>
    <p:handoutMasterId r:id="rId56"/>
  </p:handoutMasterIdLst>
  <p:sldIdLst>
    <p:sldId id="256" r:id="rId3"/>
    <p:sldId id="383" r:id="rId4"/>
    <p:sldId id="384" r:id="rId5"/>
    <p:sldId id="385" r:id="rId6"/>
    <p:sldId id="386" r:id="rId7"/>
    <p:sldId id="451" r:id="rId8"/>
    <p:sldId id="452" r:id="rId9"/>
    <p:sldId id="453" r:id="rId10"/>
    <p:sldId id="454" r:id="rId11"/>
    <p:sldId id="455" r:id="rId12"/>
    <p:sldId id="456" r:id="rId13"/>
    <p:sldId id="457" r:id="rId14"/>
    <p:sldId id="387" r:id="rId15"/>
    <p:sldId id="388" r:id="rId16"/>
    <p:sldId id="389" r:id="rId17"/>
    <p:sldId id="390" r:id="rId18"/>
    <p:sldId id="458" r:id="rId19"/>
    <p:sldId id="459" r:id="rId20"/>
    <p:sldId id="391" r:id="rId21"/>
    <p:sldId id="392" r:id="rId22"/>
    <p:sldId id="393" r:id="rId23"/>
    <p:sldId id="394" r:id="rId24"/>
    <p:sldId id="395" r:id="rId25"/>
    <p:sldId id="396" r:id="rId26"/>
    <p:sldId id="397" r:id="rId27"/>
    <p:sldId id="403" r:id="rId28"/>
    <p:sldId id="404" r:id="rId29"/>
    <p:sldId id="405" r:id="rId30"/>
    <p:sldId id="406" r:id="rId31"/>
    <p:sldId id="412" r:id="rId32"/>
    <p:sldId id="413" r:id="rId33"/>
    <p:sldId id="415" r:id="rId34"/>
    <p:sldId id="416" r:id="rId35"/>
    <p:sldId id="417" r:id="rId36"/>
    <p:sldId id="418" r:id="rId37"/>
    <p:sldId id="419" r:id="rId38"/>
    <p:sldId id="420" r:id="rId39"/>
    <p:sldId id="421" r:id="rId40"/>
    <p:sldId id="422" r:id="rId41"/>
    <p:sldId id="423" r:id="rId42"/>
    <p:sldId id="424" r:id="rId43"/>
    <p:sldId id="425" r:id="rId44"/>
    <p:sldId id="426" r:id="rId45"/>
    <p:sldId id="427" r:id="rId46"/>
    <p:sldId id="428" r:id="rId47"/>
    <p:sldId id="442" r:id="rId48"/>
    <p:sldId id="443" r:id="rId49"/>
    <p:sldId id="460" r:id="rId50"/>
    <p:sldId id="461" r:id="rId51"/>
    <p:sldId id="462" r:id="rId52"/>
    <p:sldId id="340" r:id="rId53"/>
    <p:sldId id="463" r:id="rId54"/>
  </p:sldIdLst>
  <p:sldSz cx="12192000" cy="6858000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4333" autoAdjust="0"/>
    <p:restoredTop sz="94660"/>
  </p:normalViewPr>
  <p:slideViewPr>
    <p:cSldViewPr snapToGrid="0">
      <p:cViewPr varScale="1">
        <p:scale>
          <a:sx n="109" d="100"/>
          <a:sy n="109" d="100"/>
        </p:scale>
        <p:origin x="132" y="24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76" d="100"/>
          <a:sy n="76" d="100"/>
        </p:scale>
        <p:origin x="1230" y="7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slide" Target="slides/slide48.xml"/><Relationship Id="rId55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slide" Target="slides/slide51.xml"/><Relationship Id="rId58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handoutMaster" Target="handoutMasters/handoutMaster1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3" Type="http://schemas.openxmlformats.org/officeDocument/2006/relationships/slide" Target="slides/slid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23BD4EAA-7F1C-4233-A55F-CD7DE0CD3FFF}" type="datetimeFigureOut">
              <a:rPr lang="ru-RU"/>
              <a:pPr>
                <a:defRPr/>
              </a:pPr>
              <a:t>30.04.2024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Euphemia" pitchFamily="34" charset="0"/>
              </a:defRPr>
            </a:lvl1pPr>
          </a:lstStyle>
          <a:p>
            <a:fld id="{BFDEF186-9035-461B-92DF-89F62EE9D5EE}" type="slidenum">
              <a:rPr lang="ru-RU" altLang="ru-RU"/>
              <a:pPr/>
              <a:t>‹#›</a:t>
            </a:fld>
            <a:endParaRPr lang="ru-RU" alt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05AB000-F9D0-44EA-BA0B-08B397267E0C}" type="datetimeFigureOut">
              <a:rPr lang="ru-RU"/>
              <a:pPr>
                <a:defRPr/>
              </a:pPr>
              <a:t>30.04.2024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noProof="0" dirty="0" smtClean="0"/>
              <a:t>Образец текста</a:t>
            </a:r>
          </a:p>
          <a:p>
            <a:pPr lvl="1"/>
            <a:r>
              <a:rPr lang="ru-RU" noProof="0" dirty="0" smtClean="0"/>
              <a:t>Второй уровень</a:t>
            </a:r>
          </a:p>
          <a:p>
            <a:pPr lvl="2"/>
            <a:r>
              <a:rPr lang="ru-RU" noProof="0" dirty="0" smtClean="0"/>
              <a:t>Третий уровень</a:t>
            </a:r>
          </a:p>
          <a:p>
            <a:pPr lvl="3"/>
            <a:r>
              <a:rPr lang="ru-RU" noProof="0" dirty="0" smtClean="0"/>
              <a:t>Четвертый уровень</a:t>
            </a:r>
          </a:p>
          <a:p>
            <a:pPr lvl="4"/>
            <a:r>
              <a:rPr lang="ru-RU" noProof="0" dirty="0" smtClean="0"/>
              <a:t>Пятый уровень</a:t>
            </a:r>
            <a:endParaRPr lang="ru-RU" noProof="0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Euphemia" pitchFamily="34" charset="0"/>
              </a:defRPr>
            </a:lvl1pPr>
          </a:lstStyle>
          <a:p>
            <a:fld id="{BCD90E1C-83FE-4348-BF69-98A73B9AB36B}" type="slidenum">
              <a:rPr lang="ru-RU" altLang="ru-RU"/>
              <a:pPr/>
              <a:t>‹#›</a:t>
            </a:fld>
            <a:endParaRPr lang="ru-RU" alt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4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61444" name="Номер слайда 3"/>
          <p:cNvSpPr>
            <a:spLocks noGrp="1"/>
          </p:cNvSpPr>
          <p:nvPr>
            <p:ph type="sldNum" sz="quarter" idx="5"/>
          </p:nvPr>
        </p:nvSpPr>
        <p:spPr bwMode="auto">
          <a:extLst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736A4A07-5662-463C-9B7C-773618BD5E04}" type="slidenum">
              <a:rPr lang="ru-RU" altLang="ru-RU">
                <a:solidFill>
                  <a:srgbClr val="000000"/>
                </a:solidFill>
                <a:latin typeface="Calibri" panose="020F0502020204030204" pitchFamily="34" charset="0"/>
              </a:rPr>
              <a:pPr eaLnBrk="1" hangingPunct="1"/>
              <a:t>16</a:t>
            </a:fld>
            <a:endParaRPr lang="ru-RU" altLang="ru-RU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5778500"/>
            <a:ext cx="12192000" cy="10795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0" y="0"/>
            <a:ext cx="12192000" cy="10795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2" cstate="print">
            <a:duotone>
              <a:schemeClr val="accent2">
                <a:shade val="45000"/>
                <a:satMod val="135000"/>
              </a:schemeClr>
              <a:prstClr val="white"/>
            </a:duotone>
            <a:extLst/>
          </a:blip>
          <a:srcRect/>
          <a:stretch/>
        </p:blipFill>
        <p:spPr>
          <a:xfrm>
            <a:off x="1324445" y="0"/>
            <a:ext cx="1747524" cy="2292094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04900" y="2292094"/>
            <a:ext cx="10096500" cy="2219691"/>
          </a:xfrm>
        </p:spPr>
        <p:txBody>
          <a:bodyPr anchor="ctr">
            <a:normAutofit/>
          </a:bodyPr>
          <a:lstStyle>
            <a:lvl1pPr algn="l">
              <a:defRPr sz="4400" cap="all" baseline="0"/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04898" y="4511784"/>
            <a:ext cx="10096501" cy="955565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1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 smtClean="0"/>
              <a:t>Образец подзаголовка</a:t>
            </a:r>
            <a:endParaRPr lang="ru-RU" dirty="0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2AE37C-DA48-4849-A428-DF1168286D51}" type="datetimeFigureOut">
              <a:rPr lang="ru-RU"/>
              <a:pPr>
                <a:defRPr/>
              </a:pPr>
              <a:t>30.04.2024</a:t>
            </a:fld>
            <a:endParaRPr lang="ru-RU" dirty="0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77F21F0-A8D1-4004-8C99-20B324374287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857112637"/>
      </p:ext>
    </p:extLst>
  </p:cSld>
  <p:clrMapOvr>
    <a:masterClrMapping/>
  </p:clrMapOvr>
  <p:transition spd="med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D8BC4A-1E11-48DC-ABD7-6D8F5D4133E2}" type="datetimeFigureOut">
              <a:rPr lang="ru-RU"/>
              <a:pPr>
                <a:defRPr/>
              </a:pPr>
              <a:t>30.04.2024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29377C4-9988-484B-9D8E-48782AAD35C4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684105316"/>
      </p:ext>
    </p:extLst>
  </p:cSld>
  <p:clrMapOvr>
    <a:masterClrMapping/>
  </p:clrMapOvr>
  <p:transition spd="med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Титульный слайд с рисунк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Группа 12"/>
          <p:cNvGrpSpPr>
            <a:grpSpLocks/>
          </p:cNvGrpSpPr>
          <p:nvPr/>
        </p:nvGrpSpPr>
        <p:grpSpPr bwMode="auto">
          <a:xfrm rot="10800000">
            <a:off x="0" y="5645150"/>
            <a:ext cx="12192000" cy="63500"/>
            <a:chOff x="507492" y="1501519"/>
            <a:chExt cx="8129016" cy="63125"/>
          </a:xfrm>
        </p:grpSpPr>
        <p:cxnSp>
          <p:nvCxnSpPr>
            <p:cNvPr id="6" name="Прямая соединительная линия 5"/>
            <p:cNvCxnSpPr/>
            <p:nvPr/>
          </p:nvCxnSpPr>
          <p:spPr>
            <a:xfrm>
              <a:off x="522311" y="1564644"/>
              <a:ext cx="8129016" cy="0"/>
            </a:xfrm>
            <a:prstGeom prst="line">
              <a:avLst/>
            </a:prstGeom>
            <a:ln w="38100" cap="flat"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Прямая соединительная линия 6"/>
            <p:cNvCxnSpPr/>
            <p:nvPr/>
          </p:nvCxnSpPr>
          <p:spPr>
            <a:xfrm>
              <a:off x="522311" y="1501519"/>
              <a:ext cx="8129016" cy="0"/>
            </a:xfrm>
            <a:prstGeom prst="line">
              <a:avLst/>
            </a:prstGeom>
            <a:ln w="12700" cap="flat"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" name="Группа 13"/>
          <p:cNvGrpSpPr>
            <a:grpSpLocks/>
          </p:cNvGrpSpPr>
          <p:nvPr/>
        </p:nvGrpSpPr>
        <p:grpSpPr bwMode="auto">
          <a:xfrm>
            <a:off x="0" y="1143000"/>
            <a:ext cx="12192000" cy="63500"/>
            <a:chOff x="507492" y="1501519"/>
            <a:chExt cx="8129016" cy="63125"/>
          </a:xfrm>
        </p:grpSpPr>
        <p:cxnSp>
          <p:nvCxnSpPr>
            <p:cNvPr id="9" name="Прямая соединительная линия 8"/>
            <p:cNvCxnSpPr/>
            <p:nvPr/>
          </p:nvCxnSpPr>
          <p:spPr>
            <a:xfrm>
              <a:off x="507492" y="1564644"/>
              <a:ext cx="8129016" cy="0"/>
            </a:xfrm>
            <a:prstGeom prst="line">
              <a:avLst/>
            </a:prstGeom>
            <a:ln w="38100" cap="flat"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Прямая соединительная линия 9"/>
            <p:cNvCxnSpPr/>
            <p:nvPr/>
          </p:nvCxnSpPr>
          <p:spPr>
            <a:xfrm>
              <a:off x="507492" y="1501519"/>
              <a:ext cx="8129016" cy="0"/>
            </a:xfrm>
            <a:prstGeom prst="line">
              <a:avLst/>
            </a:prstGeom>
            <a:ln w="12700" cap="flat"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" name="Прямоугольник 11"/>
          <p:cNvSpPr/>
          <p:nvPr/>
        </p:nvSpPr>
        <p:spPr>
          <a:xfrm>
            <a:off x="0" y="5778500"/>
            <a:ext cx="12192000" cy="10795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0" y="0"/>
            <a:ext cx="12192000" cy="10795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 rotWithShape="1">
          <a:blip r:embed="rId2" cstate="print">
            <a:duotone>
              <a:schemeClr val="accent2">
                <a:shade val="45000"/>
                <a:satMod val="135000"/>
              </a:schemeClr>
              <a:prstClr val="white"/>
            </a:duotone>
            <a:extLst/>
          </a:blip>
          <a:srcRect/>
          <a:stretch/>
        </p:blipFill>
        <p:spPr>
          <a:xfrm>
            <a:off x="1325880" y="0"/>
            <a:ext cx="1747524" cy="2292094"/>
          </a:xfrm>
          <a:prstGeom prst="rect">
            <a:avLst/>
          </a:prstGeom>
        </p:spPr>
      </p:pic>
      <p:sp>
        <p:nvSpPr>
          <p:cNvPr id="15" name="Инструкции"/>
          <p:cNvSpPr/>
          <p:nvPr/>
        </p:nvSpPr>
        <p:spPr>
          <a:xfrm>
            <a:off x="12344400" y="0"/>
            <a:ext cx="1295400" cy="6858000"/>
          </a:xfrm>
          <a:prstGeom prst="roundRect">
            <a:avLst>
              <a:gd name="adj" fmla="val 9717"/>
            </a:avLst>
          </a:prstGeom>
          <a:solidFill>
            <a:srgbClr val="A6A6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b="1" i="1" dirty="0">
                <a:latin typeface="Arial"/>
                <a:cs typeface="Arial"/>
              </a:rPr>
              <a:t>ПРИМЕЧАНИЕ.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i="1" dirty="0">
                <a:latin typeface="Arial"/>
                <a:cs typeface="Arial"/>
              </a:rPr>
              <a:t>Чтобы изменить изображение на этом слайде, выделите рисунок и удалите его. Затем щелкните значок "Рисунки" в заполнителе и вставьте свое изображение.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04900" y="2292094"/>
            <a:ext cx="5734050" cy="2219691"/>
          </a:xfrm>
        </p:spPr>
        <p:txBody>
          <a:bodyPr anchor="ctr">
            <a:normAutofit/>
          </a:bodyPr>
          <a:lstStyle>
            <a:lvl1pPr algn="l">
              <a:defRPr sz="4400" cap="all" baseline="0"/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04900" y="4511784"/>
            <a:ext cx="5734050" cy="955565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1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 smtClean="0"/>
              <a:t>Образец подзаголовка</a:t>
            </a:r>
            <a:endParaRPr lang="ru-RU" dirty="0"/>
          </a:p>
        </p:txBody>
      </p:sp>
      <p:sp>
        <p:nvSpPr>
          <p:cNvPr id="11" name="Рисунок 10"/>
          <p:cNvSpPr>
            <a:spLocks noGrp="1"/>
          </p:cNvSpPr>
          <p:nvPr>
            <p:ph type="pic" sz="quarter" idx="13"/>
          </p:nvPr>
        </p:nvSpPr>
        <p:spPr>
          <a:xfrm>
            <a:off x="6981063" y="1310656"/>
            <a:ext cx="5210937" cy="4208604"/>
          </a:xfrm>
          <a:solidFill>
            <a:schemeClr val="tx1">
              <a:lumMod val="20000"/>
              <a:lumOff val="80000"/>
            </a:schemeClr>
          </a:solidFill>
        </p:spPr>
        <p:txBody>
          <a:bodyPr tIns="1005840"/>
          <a:lstStyle>
            <a:lvl1pPr marL="0" indent="0" algn="ctr">
              <a:buNone/>
              <a:defRPr/>
            </a:lvl1pPr>
          </a:lstStyle>
          <a:p>
            <a:pPr lvl="0"/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2531365051"/>
      </p:ext>
    </p:extLst>
  </p:cSld>
  <p:clrMapOvr>
    <a:masterClrMapping/>
  </p:clrMapOvr>
  <p:transition spd="med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Группа 9"/>
          <p:cNvGrpSpPr>
            <a:grpSpLocks/>
          </p:cNvGrpSpPr>
          <p:nvPr/>
        </p:nvGrpSpPr>
        <p:grpSpPr bwMode="auto">
          <a:xfrm>
            <a:off x="0" y="2514600"/>
            <a:ext cx="12192000" cy="3194050"/>
            <a:chOff x="647402" y="2514600"/>
            <a:chExt cx="10838688" cy="3194035"/>
          </a:xfrm>
        </p:grpSpPr>
        <p:grpSp>
          <p:nvGrpSpPr>
            <p:cNvPr id="5" name="Группа 10"/>
            <p:cNvGrpSpPr>
              <a:grpSpLocks/>
            </p:cNvGrpSpPr>
            <p:nvPr/>
          </p:nvGrpSpPr>
          <p:grpSpPr bwMode="auto">
            <a:xfrm>
              <a:off x="647402" y="2514600"/>
              <a:ext cx="10838688" cy="63125"/>
              <a:chOff x="507492" y="1501519"/>
              <a:chExt cx="8129016" cy="63125"/>
            </a:xfrm>
          </p:grpSpPr>
          <p:cxnSp>
            <p:nvCxnSpPr>
              <p:cNvPr id="10" name="Прямая соединительная линия 9"/>
              <p:cNvCxnSpPr/>
              <p:nvPr/>
            </p:nvCxnSpPr>
            <p:spPr>
              <a:xfrm>
                <a:off x="507492" y="1565019"/>
                <a:ext cx="8129016" cy="0"/>
              </a:xfrm>
              <a:prstGeom prst="line">
                <a:avLst/>
              </a:prstGeom>
              <a:ln w="38100" cap="flat">
                <a:solidFill>
                  <a:schemeClr val="tx1"/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" name="Прямая соединительная линия 10"/>
              <p:cNvCxnSpPr/>
              <p:nvPr/>
            </p:nvCxnSpPr>
            <p:spPr>
              <a:xfrm>
                <a:off x="507492" y="1501519"/>
                <a:ext cx="8129016" cy="0"/>
              </a:xfrm>
              <a:prstGeom prst="line">
                <a:avLst/>
              </a:prstGeom>
              <a:ln w="12700" cap="flat">
                <a:solidFill>
                  <a:schemeClr val="tx1"/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6" name="Прямоугольник 5"/>
            <p:cNvSpPr/>
            <p:nvPr/>
          </p:nvSpPr>
          <p:spPr>
            <a:xfrm>
              <a:off x="647402" y="2641599"/>
              <a:ext cx="10838688" cy="2940036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dirty="0"/>
            </a:p>
          </p:txBody>
        </p:sp>
        <p:grpSp>
          <p:nvGrpSpPr>
            <p:cNvPr id="7" name="Группа 14"/>
            <p:cNvGrpSpPr>
              <a:grpSpLocks/>
            </p:cNvGrpSpPr>
            <p:nvPr/>
          </p:nvGrpSpPr>
          <p:grpSpPr bwMode="auto">
            <a:xfrm rot="10800000">
              <a:off x="647402" y="5645510"/>
              <a:ext cx="10838688" cy="63125"/>
              <a:chOff x="507492" y="1501519"/>
              <a:chExt cx="8129016" cy="63125"/>
            </a:xfrm>
          </p:grpSpPr>
          <p:cxnSp>
            <p:nvCxnSpPr>
              <p:cNvPr id="8" name="Прямая соединительная линия 7"/>
              <p:cNvCxnSpPr/>
              <p:nvPr/>
            </p:nvCxnSpPr>
            <p:spPr>
              <a:xfrm>
                <a:off x="522311" y="1565019"/>
                <a:ext cx="8129016" cy="0"/>
              </a:xfrm>
              <a:prstGeom prst="line">
                <a:avLst/>
              </a:prstGeom>
              <a:ln w="38100" cap="flat">
                <a:solidFill>
                  <a:schemeClr val="tx1"/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" name="Прямая соединительная линия 8"/>
              <p:cNvCxnSpPr/>
              <p:nvPr/>
            </p:nvCxnSpPr>
            <p:spPr>
              <a:xfrm>
                <a:off x="522311" y="1501519"/>
                <a:ext cx="8129016" cy="0"/>
              </a:xfrm>
              <a:prstGeom prst="line">
                <a:avLst/>
              </a:prstGeom>
              <a:ln w="12700" cap="flat">
                <a:solidFill>
                  <a:schemeClr val="tx1"/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12" name="Рисунок 11"/>
          <p:cNvPicPr>
            <a:picLocks noChangeAspect="1"/>
          </p:cNvPicPr>
          <p:nvPr/>
        </p:nvPicPr>
        <p:blipFill>
          <a:blip r:embed="rId2" cstate="print">
            <a:duotone>
              <a:schemeClr val="accent2">
                <a:shade val="45000"/>
                <a:satMod val="135000"/>
              </a:schemeClr>
              <a:prstClr val="white"/>
            </a:duotone>
            <a:extLst/>
          </a:blip>
          <a:stretch>
            <a:fillRect/>
          </a:stretch>
        </p:blipFill>
        <p:spPr>
          <a:xfrm>
            <a:off x="1325880" y="0"/>
            <a:ext cx="1783188" cy="2971806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04899" y="2971806"/>
            <a:ext cx="10071099" cy="1684150"/>
          </a:xfrm>
        </p:spPr>
        <p:txBody>
          <a:bodyPr anchor="ctr">
            <a:normAutofit/>
          </a:bodyPr>
          <a:lstStyle>
            <a:lvl1pPr>
              <a:defRPr sz="4400" cap="all" baseline="0">
                <a:solidFill>
                  <a:schemeClr val="bg1"/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104899" y="4655956"/>
            <a:ext cx="10071099" cy="509750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 smtClean="0"/>
              <a:t>Образец текста</a:t>
            </a:r>
            <a:endParaRPr lang="ru-RU" dirty="0"/>
          </a:p>
        </p:txBody>
      </p:sp>
      <p:sp>
        <p:nvSpPr>
          <p:cNvPr id="1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365D72-67B6-4AAE-B768-6EAD57D137AE}" type="datetimeFigureOut">
              <a:rPr lang="ru-RU"/>
              <a:pPr>
                <a:defRPr/>
              </a:pPr>
              <a:t>30.04.2024</a:t>
            </a:fld>
            <a:endParaRPr lang="ru-RU" dirty="0"/>
          </a:p>
        </p:txBody>
      </p:sp>
      <p:sp>
        <p:nvSpPr>
          <p:cNvPr id="1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93E46BA-769E-47A0-B1C3-F332090FA09B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619605370"/>
      </p:ext>
    </p:extLst>
  </p:cSld>
  <p:clrMapOvr>
    <a:masterClrMapping/>
  </p:clrMapOvr>
  <p:transition spd="med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104900" y="1600200"/>
            <a:ext cx="4914900" cy="4571999"/>
          </a:xfrm>
        </p:spPr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600200"/>
            <a:ext cx="4914900" cy="4571999"/>
          </a:xfrm>
        </p:spPr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1BD6DF-2D91-45D6-A3C8-2D3ECA3306CC}" type="datetimeFigureOut">
              <a:rPr lang="ru-RU"/>
              <a:pPr>
                <a:defRPr/>
              </a:pPr>
              <a:t>30.04.2024</a:t>
            </a:fld>
            <a:endParaRPr lang="ru-RU" dirty="0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E2F6384-0068-4E6E-A25C-DAF0A15BB0AB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026052615"/>
      </p:ext>
    </p:extLst>
  </p:cSld>
  <p:clrMapOvr>
    <a:masterClrMapping/>
  </p:clrMapOvr>
  <p:transition spd="med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104900" y="1600200"/>
            <a:ext cx="4919472" cy="823912"/>
          </a:xfrm>
        </p:spPr>
        <p:txBody>
          <a:bodyPr anchor="b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Образец текста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1104900" y="2424112"/>
            <a:ext cx="4919472" cy="3748088"/>
          </a:xfrm>
        </p:spPr>
        <p:txBody>
          <a:bodyPr/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66110" y="1600200"/>
            <a:ext cx="4919472" cy="823912"/>
          </a:xfrm>
        </p:spPr>
        <p:txBody>
          <a:bodyPr anchor="b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Образец текста</a:t>
            </a:r>
            <a:endParaRPr lang="ru-RU" dirty="0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66110" y="2424112"/>
            <a:ext cx="4919472" cy="3748088"/>
          </a:xfrm>
        </p:spPr>
        <p:txBody>
          <a:bodyPr/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3641EC-5D8D-44FB-9827-429CFFC49A51}" type="datetimeFigureOut">
              <a:rPr lang="ru-RU"/>
              <a:pPr>
                <a:defRPr/>
              </a:pPr>
              <a:t>30.04.2024</a:t>
            </a:fld>
            <a:endParaRPr lang="ru-RU" dirty="0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6523073-5FA8-4DAB-95A7-89A37BE61C5D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66457415"/>
      </p:ext>
    </p:extLst>
  </p:cSld>
  <p:clrMapOvr>
    <a:masterClrMapping/>
  </p:clrMapOvr>
  <p:transition spd="med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2A32C4-0CD8-4545-9AC3-BD10F6EF667F}" type="datetimeFigureOut">
              <a:rPr lang="ru-RU"/>
              <a:pPr>
                <a:defRPr/>
              </a:pPr>
              <a:t>30.04.2024</a:t>
            </a:fld>
            <a:endParaRPr lang="ru-RU" dirty="0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547CFE7-A5AB-45C2-90B7-FFD6CE8D311E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999422374"/>
      </p:ext>
    </p:extLst>
  </p:cSld>
  <p:clrMapOvr>
    <a:masterClrMapping/>
  </p:clrMapOvr>
  <p:transition spd="med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39C628-9633-4AE7-B585-E6890961C7B0}" type="datetimeFigureOut">
              <a:rPr lang="ru-RU"/>
              <a:pPr>
                <a:defRPr/>
              </a:pPr>
              <a:t>30.04.2024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1D89E62-D16E-4797-9CE4-49CD9A2063F7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53274556"/>
      </p:ext>
    </p:extLst>
  </p:cSld>
  <p:clrMapOvr>
    <a:masterClrMapping/>
  </p:clrMapOvr>
  <p:transition spd="med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200"/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641848" y="1600199"/>
            <a:ext cx="5445252" cy="4572001"/>
          </a:xfrm>
        </p:spPr>
        <p:txBody>
          <a:bodyPr/>
          <a:lstStyle>
            <a:lvl1pPr>
              <a:defRPr sz="2000"/>
            </a:lvl1pPr>
            <a:lvl2pPr>
              <a:defRPr sz="16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04900" y="1600200"/>
            <a:ext cx="4384548" cy="4572000"/>
          </a:xfrm>
        </p:spPr>
        <p:txBody>
          <a:bodyPr/>
          <a:lstStyle>
            <a:lvl1pPr marL="0" indent="0">
              <a:spcBef>
                <a:spcPts val="1200"/>
              </a:spcBef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 smtClean="0"/>
              <a:t>Образец текста</a:t>
            </a:r>
            <a:endParaRPr lang="ru-RU" dirty="0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E10889-263C-401E-A881-B8D4DA55BCD8}" type="datetimeFigureOut">
              <a:rPr lang="ru-RU"/>
              <a:pPr>
                <a:defRPr/>
              </a:pPr>
              <a:t>30.04.2024</a:t>
            </a:fld>
            <a:endParaRPr lang="ru-RU" dirty="0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E102FED-5CC7-4C14-8E5A-FC9ECF4F8748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793244636"/>
      </p:ext>
    </p:extLst>
  </p:cSld>
  <p:clrMapOvr>
    <a:masterClrMapping/>
  </p:clrMapOvr>
  <p:transition spd="med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200"/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654671" y="1600199"/>
            <a:ext cx="6430912" cy="4572001"/>
          </a:xfrm>
        </p:spPr>
        <p:txBody>
          <a:bodyPr tIns="1188720"/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04900" y="1600200"/>
            <a:ext cx="3396996" cy="4572000"/>
          </a:xfrm>
        </p:spPr>
        <p:txBody>
          <a:bodyPr/>
          <a:lstStyle>
            <a:lvl1pPr marL="0" indent="0">
              <a:spcBef>
                <a:spcPts val="1200"/>
              </a:spcBef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 smtClean="0"/>
              <a:t>Образец текста</a:t>
            </a:r>
            <a:endParaRPr lang="ru-RU" dirty="0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B8A2C6-4010-4B78-90DA-D62781EFE797}" type="datetimeFigureOut">
              <a:rPr lang="ru-RU"/>
              <a:pPr>
                <a:defRPr/>
              </a:pPr>
              <a:t>30.04.2024</a:t>
            </a:fld>
            <a:endParaRPr lang="ru-RU" dirty="0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F466662-9605-4600-BC7E-A36D2B256228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980964257"/>
      </p:ext>
    </p:extLst>
  </p:cSld>
  <p:clrMapOvr>
    <a:masterClrMapping/>
  </p:clrMapOvr>
  <p:transition spd="med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1478E5-5077-460D-AFD0-CBB6A7026C05}" type="datetimeFigureOut">
              <a:rPr lang="ru-RU"/>
              <a:pPr>
                <a:defRPr/>
              </a:pPr>
              <a:t>30.04.2024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95E7D43-E59F-4312-AE14-C83A7CE87681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753996845"/>
      </p:ext>
    </p:extLst>
  </p:cSld>
  <p:clrMapOvr>
    <a:masterClrMapping/>
  </p:clrMapOvr>
  <p:transition spd="med"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Группа 9"/>
          <p:cNvGrpSpPr>
            <a:grpSpLocks/>
          </p:cNvGrpSpPr>
          <p:nvPr/>
        </p:nvGrpSpPr>
        <p:grpSpPr bwMode="auto">
          <a:xfrm rot="5400000">
            <a:off x="6513513" y="3228975"/>
            <a:ext cx="5634038" cy="84137"/>
            <a:chOff x="1073150" y="1219201"/>
            <a:chExt cx="10058400" cy="63125"/>
          </a:xfrm>
        </p:grpSpPr>
        <p:cxnSp>
          <p:nvCxnSpPr>
            <p:cNvPr id="5" name="Прямая соединительная линия 4"/>
            <p:cNvCxnSpPr/>
            <p:nvPr/>
          </p:nvCxnSpPr>
          <p:spPr>
            <a:xfrm rot="10800000">
              <a:off x="1073151" y="1202527"/>
              <a:ext cx="10058400" cy="0"/>
            </a:xfrm>
            <a:prstGeom prst="line">
              <a:avLst/>
            </a:prstGeom>
            <a:ln w="38100" cap="flat"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Прямая соединительная линия 5"/>
            <p:cNvCxnSpPr/>
            <p:nvPr/>
          </p:nvCxnSpPr>
          <p:spPr>
            <a:xfrm rot="10800000">
              <a:off x="1073151" y="1265652"/>
              <a:ext cx="10058400" cy="0"/>
            </a:xfrm>
            <a:prstGeom prst="line">
              <a:avLst/>
            </a:prstGeom>
            <a:ln w="12700" cap="flat"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9372600" y="365125"/>
            <a:ext cx="1714500" cy="5811838"/>
          </a:xfrm>
        </p:spPr>
        <p:txBody>
          <a:bodyPr vert="eaVert"/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04900" y="365125"/>
            <a:ext cx="8098896" cy="5811838"/>
          </a:xfrm>
        </p:spPr>
        <p:txBody>
          <a:bodyPr vert="eaVert"/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15D877-DAC1-4E9D-9E6A-A61E5E30D405}" type="datetimeFigureOut">
              <a:rPr lang="ru-RU"/>
              <a:pPr>
                <a:defRPr/>
              </a:pPr>
              <a:t>30.04.2024</a:t>
            </a:fld>
            <a:endParaRPr lang="ru-RU" dirty="0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1DA0791-6D9C-4431-8922-E929FDAC8458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596176035"/>
      </p:ext>
    </p:extLst>
  </p:cSld>
  <p:clrMapOvr>
    <a:masterClrMapping/>
  </p:clrMapOvr>
  <p:transition spd="med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1104900" y="76200"/>
            <a:ext cx="9980613" cy="1096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104900" y="1600200"/>
            <a:ext cx="9982200" cy="457200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</a:p>
          <a:p>
            <a:pPr lvl="5"/>
            <a:r>
              <a:rPr lang="ru-RU" dirty="0" smtClean="0"/>
              <a:t>Шестой уровень</a:t>
            </a:r>
          </a:p>
          <a:p>
            <a:pPr lvl="6"/>
            <a:r>
              <a:rPr lang="ru-RU" dirty="0" smtClean="0"/>
              <a:t>Седьмой уровень</a:t>
            </a:r>
          </a:p>
          <a:p>
            <a:pPr lvl="7"/>
            <a:r>
              <a:rPr lang="ru-RU" dirty="0" smtClean="0"/>
              <a:t>Восьмой уровень</a:t>
            </a:r>
          </a:p>
          <a:p>
            <a:pPr lvl="8"/>
            <a:r>
              <a:rPr lang="ru-RU" dirty="0" smtClean="0"/>
              <a:t>Девятый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1104900" y="6356350"/>
            <a:ext cx="1828800" cy="365125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lumMod val="60000"/>
                    <a:lumOff val="40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C47233FE-C9AD-4518-A64E-1BA47E224259}" type="datetimeFigureOut">
              <a:rPr lang="ru-RU"/>
              <a:pPr>
                <a:defRPr/>
              </a:pPr>
              <a:t>30.04.2024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2933700" y="6356350"/>
            <a:ext cx="6324600" cy="365125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lumMod val="60000"/>
                    <a:lumOff val="40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9256713" y="6356350"/>
            <a:ext cx="1828800" cy="365125"/>
          </a:xfrm>
          <a:prstGeom prst="rect">
            <a:avLst/>
          </a:prstGeom>
        </p:spPr>
        <p:txBody>
          <a:bodyPr vert="horz" wrap="square" lIns="0" tIns="45720" rIns="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9D8F88"/>
                </a:solidFill>
                <a:latin typeface="Euphemia" pitchFamily="34" charset="0"/>
              </a:defRPr>
            </a:lvl1pPr>
          </a:lstStyle>
          <a:p>
            <a:fld id="{026B1158-A2C0-46E8-8816-A9B005D26987}" type="slidenum">
              <a:rPr lang="ru-RU" altLang="ru-RU"/>
              <a:pPr/>
              <a:t>‹#›</a:t>
            </a:fld>
            <a:endParaRPr lang="ru-RU" altLang="ru-RU"/>
          </a:p>
        </p:txBody>
      </p:sp>
      <p:grpSp>
        <p:nvGrpSpPr>
          <p:cNvPr id="1031" name="Группа 14"/>
          <p:cNvGrpSpPr>
            <a:grpSpLocks/>
          </p:cNvGrpSpPr>
          <p:nvPr/>
        </p:nvGrpSpPr>
        <p:grpSpPr bwMode="auto">
          <a:xfrm>
            <a:off x="1103313" y="1219200"/>
            <a:ext cx="9985375" cy="84138"/>
            <a:chOff x="1073150" y="1219201"/>
            <a:chExt cx="10058400" cy="63125"/>
          </a:xfrm>
        </p:grpSpPr>
        <p:cxnSp>
          <p:nvCxnSpPr>
            <p:cNvPr id="13" name="Прямая соединительная линия 12"/>
            <p:cNvCxnSpPr/>
            <p:nvPr/>
          </p:nvCxnSpPr>
          <p:spPr>
            <a:xfrm rot="10800000">
              <a:off x="1073150" y="1219201"/>
              <a:ext cx="10058400" cy="0"/>
            </a:xfrm>
            <a:prstGeom prst="line">
              <a:avLst/>
            </a:prstGeom>
            <a:ln w="38100" cap="flat"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Прямая соединительная линия 13"/>
            <p:cNvCxnSpPr/>
            <p:nvPr/>
          </p:nvCxnSpPr>
          <p:spPr>
            <a:xfrm rot="10800000">
              <a:off x="1073150" y="1282326"/>
              <a:ext cx="10058400" cy="0"/>
            </a:xfrm>
            <a:prstGeom prst="line">
              <a:avLst/>
            </a:prstGeom>
            <a:ln w="12700" cap="flat"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04" r:id="rId1"/>
    <p:sldLayoutId id="2147483897" r:id="rId2"/>
    <p:sldLayoutId id="2147483905" r:id="rId3"/>
    <p:sldLayoutId id="2147483906" r:id="rId4"/>
    <p:sldLayoutId id="2147483898" r:id="rId5"/>
    <p:sldLayoutId id="2147483899" r:id="rId6"/>
    <p:sldLayoutId id="2147483900" r:id="rId7"/>
    <p:sldLayoutId id="2147483907" r:id="rId8"/>
    <p:sldLayoutId id="2147483901" r:id="rId9"/>
    <p:sldLayoutId id="2147483902" r:id="rId10"/>
    <p:sldLayoutId id="2147483903" r:id="rId11"/>
    <p:sldLayoutId id="2147483908" r:id="rId12"/>
  </p:sldLayoutIdLst>
  <p:transition spd="med">
    <p:fade/>
  </p:transition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8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Plantagenet Cherokee" pitchFamily="18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Plantagenet Cherokee" pitchFamily="18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Plantagenet Cherokee" pitchFamily="18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Plantagenet Cherokee" pitchFamily="18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Plantagenet Cherokee" pitchFamily="18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Plantagenet Cherokee" pitchFamily="18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Plantagenet Cherokee" pitchFamily="18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Plantagenet Cherokee" pitchFamily="18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800"/>
        </a:spcBef>
        <a:spcAft>
          <a:spcPct val="0"/>
        </a:spcAft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600"/>
        </a:spcBef>
        <a:spcAft>
          <a:spcPct val="0"/>
        </a:spcAft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600"/>
        </a:spcBef>
        <a:spcAft>
          <a:spcPct val="0"/>
        </a:spcAft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600"/>
        </a:spcBef>
        <a:spcAft>
          <a:spcPct val="0"/>
        </a:spcAft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600"/>
        </a:spcBef>
        <a:spcAft>
          <a:spcPct val="0"/>
        </a:spcAft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hyperlink" Target="http://kozlov-web.ru/wp-content/uploads/2013/08/progress.jpg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hyperlink" Target="http://www.google.ru/url?url=http://stilarhitekturi.livejournal.com/20898.html&amp;rct=j&amp;frm=1&amp;q=&amp;esrc=s&amp;sa=U&amp;ei=JdxeVcMO5MzKA-CtgKgB&amp;ved=0CDUQ9QEwEDgU&amp;usg=AFQjCNH2GzxAeupW-Q0jFFbLRBzeW28UNQ" TargetMode="Externa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9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9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hyperlink" Target="http://www.google.ru/url?url=http://thezeitgeistmovement.ru/forum/topic/8954-%25D1%258D%25D0%25BB%25D0%25B2%25D0%25B8%25D0%25BD-%25D1%2582%25D0%25BE%25D1%2584%25D1%2584%25D0%25BB%25D0%25B5%25D1%2580/&amp;rct=j&amp;frm=1&amp;q=&amp;esrc=s&amp;sa=U&amp;ei=GvVeVeTaI-ndywPPxoK4Cg&amp;ved=0CBcQ9QEwAQ&amp;usg=AFQjCNGMjh6kpNIx_x3z84f-r0lWv_4sQw" TargetMode="Externa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9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9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9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jpe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9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hyperlink" Target="mailto:pankova_natalia@tpu.ru" TargetMode="External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ctrTitle"/>
          </p:nvPr>
        </p:nvSpPr>
        <p:spPr>
          <a:xfrm>
            <a:off x="522288" y="2292350"/>
            <a:ext cx="6316662" cy="2219325"/>
          </a:xfrm>
        </p:spPr>
        <p:txBody>
          <a:bodyPr rtlCol="0">
            <a:normAutofit fontScale="90000"/>
          </a:bodyPr>
          <a:lstStyle/>
          <a:p>
            <a:pPr algn="ctr" eaLnBrk="1" fontAlgn="auto" hangingPunct="1">
              <a:spcBef>
                <a:spcPts val="1"/>
              </a:spcBef>
              <a:spcAft>
                <a:spcPts val="0"/>
              </a:spcAft>
              <a:defRPr/>
            </a:pPr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63500" algn="ctr">
                    <a:prstClr val="black">
                      <a:alpha val="40000"/>
                    </a:prstClr>
                  </a:outerShdw>
                </a:effectLst>
              </a:rPr>
              <a:t>Философские и методологические проблемы науки и техники</a:t>
            </a:r>
            <a:r>
              <a:rPr lang="ru-RU" b="1" dirty="0" smtClean="0">
                <a:solidFill>
                  <a:schemeClr val="tx2"/>
                </a:solidFill>
              </a:rPr>
              <a:t> </a:t>
            </a:r>
            <a:endParaRPr lang="ru-RU" b="1" dirty="0">
              <a:solidFill>
                <a:schemeClr val="tx2"/>
              </a:solidFill>
            </a:endParaRPr>
          </a:p>
        </p:txBody>
      </p:sp>
      <p:sp>
        <p:nvSpPr>
          <p:cNvPr id="7171" name="Подзаголовок 6"/>
          <p:cNvSpPr>
            <a:spLocks noGrp="1"/>
          </p:cNvSpPr>
          <p:nvPr>
            <p:ph type="subTitle" idx="1"/>
          </p:nvPr>
        </p:nvSpPr>
        <p:spPr bwMode="auto">
          <a:xfrm>
            <a:off x="203200" y="5997575"/>
            <a:ext cx="6732588" cy="615950"/>
          </a:xfrm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algn="ctr" eaLnBrk="1" hangingPunct="1">
              <a:spcBef>
                <a:spcPct val="0"/>
              </a:spcBef>
            </a:pPr>
            <a:r>
              <a:rPr lang="ru-RU" altLang="ru-RU" sz="3200" smtClean="0">
                <a:solidFill>
                  <a:schemeClr val="bg1"/>
                </a:solidFill>
              </a:rPr>
              <a:t>ПАНЬКОВА Наталья Михайловна</a:t>
            </a:r>
          </a:p>
        </p:txBody>
      </p:sp>
      <p:pic>
        <p:nvPicPr>
          <p:cNvPr id="4" name="Рисунок 3" descr="Открытая книга на столе на фоне расплывчатого изображения книжных полок."/>
          <p:cNvPicPr>
            <a:picLocks noGrp="1" noChangeAspect="1"/>
          </p:cNvPicPr>
          <p:nvPr>
            <p:ph type="pic" sz="quarter" idx="13"/>
          </p:nvPr>
        </p:nvPicPr>
        <p:blipFill>
          <a:blip r:embed="rId2"/>
          <a:srcRect l="8890" r="8890"/>
          <a:stretch>
            <a:fillRect/>
          </a:stretch>
        </p:blipFill>
        <p:spPr>
          <a:xfrm>
            <a:off x="6981825" y="1311275"/>
            <a:ext cx="4846638" cy="4208463"/>
          </a:xfrm>
        </p:spPr>
      </p:pic>
      <p:sp>
        <p:nvSpPr>
          <p:cNvPr id="5" name="Подзаголовок 6"/>
          <p:cNvSpPr txBox="1">
            <a:spLocks/>
          </p:cNvSpPr>
          <p:nvPr/>
        </p:nvSpPr>
        <p:spPr bwMode="auto">
          <a:xfrm>
            <a:off x="152400" y="4529138"/>
            <a:ext cx="6732588" cy="966787"/>
          </a:xfrm>
          <a:prstGeom prst="rect">
            <a:avLst/>
          </a:prstGeom>
        </p:spPr>
        <p:txBody>
          <a:bodyPr lIns="0" rIns="0">
            <a:normAutofit lnSpcReduction="10000"/>
          </a:bodyPr>
          <a:lstStyle/>
          <a:p>
            <a:pPr algn="ctr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ru-RU" sz="3200" dirty="0">
                <a:solidFill>
                  <a:schemeClr val="tx2"/>
                </a:solidFill>
                <a:latin typeface="+mn-lt"/>
                <a:cs typeface="+mn-cs"/>
              </a:rPr>
              <a:t>Лекция </a:t>
            </a:r>
            <a:r>
              <a:rPr lang="ru-RU" sz="3200" dirty="0" smtClean="0">
                <a:solidFill>
                  <a:schemeClr val="tx2"/>
                </a:solidFill>
                <a:latin typeface="+mn-lt"/>
                <a:cs typeface="+mn-cs"/>
              </a:rPr>
              <a:t>8</a:t>
            </a:r>
            <a:endParaRPr lang="ru-RU" sz="3200" dirty="0">
              <a:solidFill>
                <a:schemeClr val="tx2"/>
              </a:solidFill>
              <a:latin typeface="+mn-lt"/>
              <a:cs typeface="+mn-cs"/>
            </a:endParaRPr>
          </a:p>
          <a:p>
            <a:pPr algn="ctr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ru-RU" sz="3200" dirty="0">
                <a:solidFill>
                  <a:schemeClr val="tx2"/>
                </a:solidFill>
                <a:latin typeface="+mn-lt"/>
                <a:cs typeface="+mn-cs"/>
              </a:rPr>
              <a:t>Философия будущего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Заголовок 1"/>
          <p:cNvSpPr>
            <a:spLocks noGrp="1"/>
          </p:cNvSpPr>
          <p:nvPr>
            <p:ph type="title"/>
          </p:nvPr>
        </p:nvSpPr>
        <p:spPr>
          <a:xfrm>
            <a:off x="719138" y="404813"/>
            <a:ext cx="9366250" cy="673100"/>
          </a:xfrm>
        </p:spPr>
        <p:txBody>
          <a:bodyPr/>
          <a:lstStyle/>
          <a:p>
            <a:pPr algn="ctr" eaLnBrk="1" hangingPunct="1"/>
            <a:r>
              <a:rPr lang="ru-RU" altLang="ru-RU" sz="4800" dirty="0" smtClean="0">
                <a:solidFill>
                  <a:srgbClr val="0070C0"/>
                </a:solidFill>
              </a:rPr>
              <a:t>Вопросы:</a:t>
            </a:r>
          </a:p>
        </p:txBody>
      </p:sp>
      <p:sp>
        <p:nvSpPr>
          <p:cNvPr id="8195" name="Объект 2"/>
          <p:cNvSpPr>
            <a:spLocks noGrp="1"/>
          </p:cNvSpPr>
          <p:nvPr>
            <p:ph idx="1"/>
          </p:nvPr>
        </p:nvSpPr>
        <p:spPr bwMode="auto">
          <a:xfrm>
            <a:off x="5941770" y="1461721"/>
            <a:ext cx="5233254" cy="4071938"/>
          </a:xfrm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527050" indent="-457200" eaLnBrk="1" hangingPunct="1">
              <a:buFont typeface="Wingdings 2" panose="05020102010507070707" pitchFamily="18" charset="2"/>
              <a:buAutoNum type="arabicPeriod"/>
            </a:pPr>
            <a:r>
              <a:rPr lang="ru-RU" altLang="ru-RU" sz="3600" dirty="0" smtClean="0">
                <a:solidFill>
                  <a:schemeClr val="tx2"/>
                </a:solidFill>
              </a:rPr>
              <a:t>Понятие будущего</a:t>
            </a:r>
          </a:p>
          <a:p>
            <a:pPr marL="527050" indent="-457200" eaLnBrk="1" hangingPunct="1">
              <a:buFont typeface="Wingdings 2" panose="05020102010507070707" pitchFamily="18" charset="2"/>
              <a:buAutoNum type="arabicPeriod"/>
            </a:pPr>
            <a:r>
              <a:rPr lang="ru-RU" altLang="ru-RU" sz="3600" dirty="0" smtClean="0">
                <a:solidFill>
                  <a:schemeClr val="tx2"/>
                </a:solidFill>
              </a:rPr>
              <a:t>Виды развития</a:t>
            </a:r>
          </a:p>
          <a:p>
            <a:pPr marL="527050" indent="-457200" eaLnBrk="1" hangingPunct="1">
              <a:buFont typeface="Wingdings 2" panose="05020102010507070707" pitchFamily="18" charset="2"/>
              <a:buAutoNum type="arabicPeriod"/>
            </a:pPr>
            <a:r>
              <a:rPr lang="ru-RU" altLang="ru-RU" sz="3600" dirty="0" smtClean="0">
                <a:solidFill>
                  <a:schemeClr val="tx2"/>
                </a:solidFill>
              </a:rPr>
              <a:t>Футурология</a:t>
            </a:r>
          </a:p>
          <a:p>
            <a:pPr marL="527050" indent="-457200" eaLnBrk="1" hangingPunct="1">
              <a:buFont typeface="Wingdings 2" panose="05020102010507070707" pitchFamily="18" charset="2"/>
              <a:buAutoNum type="arabicPeriod"/>
            </a:pPr>
            <a:r>
              <a:rPr lang="ru-RU" altLang="ru-RU" sz="3600" dirty="0" err="1" smtClean="0">
                <a:solidFill>
                  <a:schemeClr val="tx2"/>
                </a:solidFill>
              </a:rPr>
              <a:t>Трансгуманизм</a:t>
            </a:r>
            <a:r>
              <a:rPr lang="ru-RU" altLang="ru-RU" sz="3600" dirty="0" smtClean="0">
                <a:solidFill>
                  <a:schemeClr val="tx2"/>
                </a:solidFill>
              </a:rPr>
              <a:t> и  виртуальная реальность</a:t>
            </a:r>
          </a:p>
          <a:p>
            <a:pPr marL="527050" indent="-457200" eaLnBrk="1" hangingPunct="1">
              <a:buFont typeface="Wingdings 2" panose="05020102010507070707" pitchFamily="18" charset="2"/>
              <a:buAutoNum type="arabicPeriod"/>
            </a:pPr>
            <a:endParaRPr lang="ru-RU" altLang="ru-RU" sz="3600" dirty="0" smtClean="0">
              <a:solidFill>
                <a:schemeClr val="tx2"/>
              </a:solidFill>
            </a:endParaRPr>
          </a:p>
          <a:p>
            <a:pPr marL="527050" indent="-457200" eaLnBrk="1" hangingPunct="1">
              <a:buFont typeface="Wingdings 2" panose="05020102010507070707" pitchFamily="18" charset="2"/>
              <a:buAutoNum type="arabicPeriod"/>
            </a:pPr>
            <a:endParaRPr lang="ru-RU" altLang="ru-RU" sz="4000" dirty="0" smtClean="0">
              <a:solidFill>
                <a:schemeClr val="tx2"/>
              </a:solidFill>
            </a:endParaRPr>
          </a:p>
          <a:p>
            <a:pPr marL="527050" indent="-457200" eaLnBrk="1" hangingPunct="1">
              <a:buFont typeface="Wingdings 2" panose="05020102010507070707" pitchFamily="18" charset="2"/>
              <a:buAutoNum type="arabicPeriod"/>
            </a:pPr>
            <a:endParaRPr lang="ru-RU" altLang="ru-RU" sz="4000" dirty="0" smtClean="0">
              <a:solidFill>
                <a:schemeClr val="tx2"/>
              </a:solidFill>
            </a:endParaRPr>
          </a:p>
          <a:p>
            <a:pPr marL="527050" indent="-457200" eaLnBrk="1" hangingPunct="1">
              <a:buFont typeface="Wingdings 2" panose="05020102010507070707" pitchFamily="18" charset="2"/>
              <a:buAutoNum type="arabicPeriod"/>
            </a:pPr>
            <a:endParaRPr lang="ru-RU" altLang="ru-RU" sz="4000" dirty="0" smtClean="0">
              <a:solidFill>
                <a:schemeClr val="tx2"/>
              </a:solidFill>
            </a:endParaRPr>
          </a:p>
          <a:p>
            <a:pPr marL="527050" indent="-457200" eaLnBrk="1" hangingPunct="1">
              <a:buFont typeface="Wingdings 2" panose="05020102010507070707" pitchFamily="18" charset="2"/>
              <a:buAutoNum type="arabicPeriod"/>
            </a:pPr>
            <a:endParaRPr lang="ru-RU" altLang="ru-RU" sz="4000" dirty="0" smtClean="0">
              <a:solidFill>
                <a:schemeClr val="tx2"/>
              </a:solidFill>
            </a:endParaRPr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1365889" y="6356350"/>
            <a:ext cx="429236" cy="365125"/>
          </a:xfrm>
        </p:spPr>
        <p:txBody>
          <a:bodyPr>
            <a:norm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BEB7586B-34CD-41D1-9017-63D633338B23}" type="slidenum">
              <a:rPr lang="ru-RU" altLang="ru-RU">
                <a:solidFill>
                  <a:srgbClr val="9D8F88"/>
                </a:solidFill>
                <a:latin typeface="Euphemia" pitchFamily="34" charset="0"/>
              </a:rPr>
              <a:pPr eaLnBrk="1" hangingPunct="1"/>
              <a:t>2</a:t>
            </a:fld>
            <a:endParaRPr lang="ru-RU" altLang="ru-RU" dirty="0">
              <a:solidFill>
                <a:srgbClr val="9D8F88"/>
              </a:solidFill>
              <a:latin typeface="Euphemia" pitchFamily="34" charset="0"/>
            </a:endParaRPr>
          </a:p>
        </p:txBody>
      </p:sp>
      <p:pic>
        <p:nvPicPr>
          <p:cNvPr id="5" name="Picture 2" descr="Приём педагогической техники ЗАДАЙ ВОПРОС — Дидактор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7463" y="1573036"/>
            <a:ext cx="4114800" cy="411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med"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altLang="ru-RU" sz="6600" dirty="0" err="1" smtClean="0">
                <a:solidFill>
                  <a:srgbClr val="0070C0"/>
                </a:solidFill>
              </a:rPr>
              <a:t>Futurum</a:t>
            </a:r>
            <a:r>
              <a:rPr lang="en-US" altLang="ru-RU" sz="6600" dirty="0" smtClean="0">
                <a:solidFill>
                  <a:srgbClr val="0070C0"/>
                </a:solidFill>
              </a:rPr>
              <a:t> </a:t>
            </a:r>
            <a:endParaRPr lang="ru-RU" altLang="ru-RU" sz="6600" dirty="0" smtClean="0">
              <a:solidFill>
                <a:srgbClr val="0070C0"/>
              </a:solidFill>
            </a:endParaRPr>
          </a:p>
        </p:txBody>
      </p:sp>
      <p:pic>
        <p:nvPicPr>
          <p:cNvPr id="9219" name="Объект 2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0" y="1541463"/>
            <a:ext cx="5962650" cy="4176712"/>
          </a:xfrm>
        </p:spPr>
      </p:pic>
      <p:sp>
        <p:nvSpPr>
          <p:cNvPr id="6" name="Прямоугольник 5"/>
          <p:cNvSpPr/>
          <p:nvPr/>
        </p:nvSpPr>
        <p:spPr>
          <a:xfrm>
            <a:off x="6838950" y="1543050"/>
            <a:ext cx="5086350" cy="3200400"/>
          </a:xfrm>
          <a:prstGeom prst="rect">
            <a:avLst/>
          </a:prstGeom>
        </p:spPr>
        <p:txBody>
          <a:bodyPr>
            <a:spAutoFit/>
          </a:bodyPr>
          <a:lstStyle/>
          <a:p>
            <a:pPr indent="360000">
              <a:spcBef>
                <a:spcPts val="1200"/>
              </a:spcBef>
              <a:defRPr/>
            </a:pPr>
            <a:r>
              <a:rPr lang="ru-RU" altLang="ru-RU" sz="3200" i="1" dirty="0">
                <a:solidFill>
                  <a:schemeClr val="tx2"/>
                </a:solidFill>
                <a:latin typeface="Arial" charset="0"/>
                <a:cs typeface="Arial" charset="0"/>
              </a:rPr>
              <a:t>«Предвидение будущего получается не от оракулов и авгуров, а от мудрости»   </a:t>
            </a:r>
          </a:p>
          <a:p>
            <a:pPr indent="360000">
              <a:spcBef>
                <a:spcPts val="1200"/>
              </a:spcBef>
              <a:defRPr/>
            </a:pPr>
            <a:endParaRPr lang="ru-RU" altLang="ru-RU" sz="3200" i="1" dirty="0">
              <a:solidFill>
                <a:schemeClr val="tx2"/>
              </a:solidFill>
              <a:latin typeface="Arial" charset="0"/>
              <a:cs typeface="Arial" charset="0"/>
            </a:endParaRPr>
          </a:p>
          <a:p>
            <a:pPr>
              <a:defRPr/>
            </a:pPr>
            <a:r>
              <a:rPr lang="ru-RU" altLang="ru-RU" sz="3200" dirty="0">
                <a:solidFill>
                  <a:schemeClr val="tx2"/>
                </a:solidFill>
                <a:latin typeface="Arial" charset="0"/>
                <a:cs typeface="Arial" charset="0"/>
              </a:rPr>
              <a:t>Эразм </a:t>
            </a:r>
            <a:r>
              <a:rPr lang="ru-RU" altLang="ru-RU" sz="3200" dirty="0" err="1">
                <a:solidFill>
                  <a:schemeClr val="tx2"/>
                </a:solidFill>
                <a:latin typeface="Arial" charset="0"/>
                <a:cs typeface="Arial" charset="0"/>
              </a:rPr>
              <a:t>Роттердамский</a:t>
            </a:r>
            <a:endParaRPr lang="ru-RU" sz="3200" dirty="0">
              <a:solidFill>
                <a:schemeClr val="tx2"/>
              </a:solidFill>
              <a:latin typeface="Arial" charset="0"/>
              <a:cs typeface="Arial" charset="0"/>
            </a:endParaRPr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1365889" y="6356350"/>
            <a:ext cx="429236" cy="365125"/>
          </a:xfrm>
        </p:spPr>
        <p:txBody>
          <a:bodyPr>
            <a:norm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BEB7586B-34CD-41D1-9017-63D633338B23}" type="slidenum">
              <a:rPr lang="ru-RU" altLang="ru-RU">
                <a:solidFill>
                  <a:srgbClr val="9D8F88"/>
                </a:solidFill>
                <a:latin typeface="Euphemia" pitchFamily="34" charset="0"/>
              </a:rPr>
              <a:pPr eaLnBrk="1" hangingPunct="1"/>
              <a:t>3</a:t>
            </a:fld>
            <a:endParaRPr lang="ru-RU" altLang="ru-RU" dirty="0">
              <a:solidFill>
                <a:srgbClr val="9D8F88"/>
              </a:solidFill>
              <a:latin typeface="Euphemia" pitchFamily="34" charset="0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ru-RU" altLang="ru-RU" sz="4400" dirty="0" smtClean="0">
                <a:solidFill>
                  <a:srgbClr val="0070C0"/>
                </a:solidFill>
              </a:rPr>
              <a:t>Будущее человечества</a:t>
            </a:r>
          </a:p>
        </p:txBody>
      </p:sp>
      <p:sp>
        <p:nvSpPr>
          <p:cNvPr id="10243" name="Объект 1"/>
          <p:cNvSpPr>
            <a:spLocks noGrp="1"/>
          </p:cNvSpPr>
          <p:nvPr>
            <p:ph idx="1"/>
          </p:nvPr>
        </p:nvSpPr>
        <p:spPr bwMode="auto">
          <a:xfrm>
            <a:off x="334963" y="1484313"/>
            <a:ext cx="11617325" cy="4973637"/>
          </a:xfrm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0" indent="0">
              <a:buFont typeface="Wingdings" panose="05000000000000000000" pitchFamily="2" charset="2"/>
              <a:buNone/>
            </a:pPr>
            <a:r>
              <a:rPr lang="ru-RU" altLang="ru-RU" sz="2800" smtClean="0">
                <a:solidFill>
                  <a:schemeClr val="tx2"/>
                </a:solidFill>
              </a:rPr>
              <a:t>«</a:t>
            </a:r>
            <a:r>
              <a:rPr lang="ru-RU" altLang="ru-RU" sz="2800" i="1" smtClean="0">
                <a:solidFill>
                  <a:schemeClr val="tx2"/>
                </a:solidFill>
              </a:rPr>
              <a:t>Философы обратились к образам будущего лишь после того, как они оставили надежду познать вечность</a:t>
            </a:r>
            <a:r>
              <a:rPr lang="ru-RU" altLang="ru-RU" sz="2800" smtClean="0">
                <a:solidFill>
                  <a:schemeClr val="tx2"/>
                </a:solidFill>
              </a:rPr>
              <a:t>…»</a:t>
            </a:r>
          </a:p>
          <a:p>
            <a:pPr marL="0" indent="0" algn="r">
              <a:buFont typeface="Wingdings" panose="05000000000000000000" pitchFamily="2" charset="2"/>
              <a:buNone/>
            </a:pPr>
            <a:r>
              <a:rPr lang="ru-RU" altLang="ru-RU" sz="2800" smtClean="0">
                <a:solidFill>
                  <a:schemeClr val="tx2"/>
                </a:solidFill>
              </a:rPr>
              <a:t>Ричард Рорти</a:t>
            </a:r>
          </a:p>
          <a:p>
            <a:pPr marL="0" indent="0">
              <a:spcBef>
                <a:spcPct val="0"/>
              </a:spcBef>
              <a:buFont typeface="Wingdings" panose="05000000000000000000" pitchFamily="2" charset="2"/>
              <a:buNone/>
            </a:pPr>
            <a:endParaRPr lang="ru-RU" altLang="ru-RU" sz="2800" smtClean="0">
              <a:solidFill>
                <a:schemeClr val="tx2"/>
              </a:solidFill>
              <a:cs typeface="Times New Roman" panose="02020603050405020304" pitchFamily="18" charset="0"/>
            </a:endParaRPr>
          </a:p>
          <a:p>
            <a:pPr marL="0" indent="0">
              <a:spcBef>
                <a:spcPct val="0"/>
              </a:spcBef>
              <a:buFont typeface="Wingdings" panose="05000000000000000000" pitchFamily="2" charset="2"/>
              <a:buNone/>
            </a:pPr>
            <a:r>
              <a:rPr lang="ru-RU" altLang="ru-RU" sz="2800" smtClean="0">
                <a:solidFill>
                  <a:schemeClr val="tx2"/>
                </a:solidFill>
                <a:cs typeface="Times New Roman" panose="02020603050405020304" pitchFamily="18" charset="0"/>
              </a:rPr>
              <a:t>«Задача философов - не столько объяснить преемственность между прошлым и будущим, сколько помочь сделать будущее отличным от прошлого. Мы не должны претендовать на роль, общую со жрецами и мудрецами. Наша роль больше сходна с ролью инженеров или юристов. В то время как жрецы и мудрецы разрабатывают свою программу, современные философы, подобно инженерам и юристам, сначала должны выяснить, что нужно их клиентам»</a:t>
            </a:r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1365889" y="6356350"/>
            <a:ext cx="429236" cy="365125"/>
          </a:xfrm>
        </p:spPr>
        <p:txBody>
          <a:bodyPr>
            <a:norm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BEB7586B-34CD-41D1-9017-63D633338B23}" type="slidenum">
              <a:rPr lang="ru-RU" altLang="ru-RU">
                <a:solidFill>
                  <a:srgbClr val="9D8F88"/>
                </a:solidFill>
                <a:latin typeface="Euphemia" pitchFamily="34" charset="0"/>
              </a:rPr>
              <a:pPr eaLnBrk="1" hangingPunct="1"/>
              <a:t>4</a:t>
            </a:fld>
            <a:endParaRPr lang="ru-RU" altLang="ru-RU" dirty="0">
              <a:solidFill>
                <a:srgbClr val="9D8F88"/>
              </a:solidFill>
              <a:latin typeface="Euphemia" pitchFamily="34" charset="0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68300" y="361950"/>
            <a:ext cx="11582400" cy="819150"/>
          </a:xfrm>
        </p:spPr>
        <p:txBody>
          <a:bodyPr/>
          <a:lstStyle/>
          <a:p>
            <a:pPr algn="ctr" eaLnBrk="1" hangingPunct="1"/>
            <a:r>
              <a:rPr lang="ru-RU" altLang="ru-RU" sz="4400" dirty="0" smtClean="0">
                <a:solidFill>
                  <a:srgbClr val="0070C0"/>
                </a:solidFill>
              </a:rPr>
              <a:t>Будущее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06400" y="2571750"/>
            <a:ext cx="11582400" cy="3508375"/>
          </a:xfrm>
        </p:spPr>
        <p:txBody>
          <a:bodyPr/>
          <a:lstStyle/>
          <a:p>
            <a:pPr indent="228600" eaLnBrk="1" hangingPunct="1">
              <a:buFont typeface="Wingdings" panose="05000000000000000000" pitchFamily="2" charset="2"/>
              <a:buNone/>
              <a:defRPr/>
            </a:pPr>
            <a:r>
              <a:rPr lang="ru-RU" altLang="ru-RU" dirty="0" smtClean="0"/>
              <a:t> </a:t>
            </a:r>
            <a:r>
              <a:rPr lang="ru-RU" altLang="ru-RU" sz="3200" b="1" dirty="0" smtClean="0">
                <a:solidFill>
                  <a:srgbClr val="0070C0"/>
                </a:solidFill>
              </a:rPr>
              <a:t>Детерминизм</a:t>
            </a:r>
            <a:r>
              <a:rPr lang="ru-RU" altLang="ru-RU" sz="3200" dirty="0" smtClean="0">
                <a:solidFill>
                  <a:schemeClr val="tx2"/>
                </a:solidFill>
              </a:rPr>
              <a:t>                  </a:t>
            </a:r>
            <a:r>
              <a:rPr lang="ru-RU" altLang="ru-RU" sz="3200" dirty="0" smtClean="0">
                <a:solidFill>
                  <a:schemeClr val="tx2"/>
                </a:solidFill>
              </a:rPr>
              <a:t>                    </a:t>
            </a:r>
            <a:r>
              <a:rPr lang="ru-RU" altLang="ru-RU" sz="3200" b="1" dirty="0" smtClean="0">
                <a:solidFill>
                  <a:srgbClr val="0070C0"/>
                </a:solidFill>
              </a:rPr>
              <a:t>Индетерминизм</a:t>
            </a:r>
          </a:p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ru-RU" altLang="ru-RU" sz="3200" dirty="0" smtClean="0">
                <a:solidFill>
                  <a:schemeClr val="tx2"/>
                </a:solidFill>
              </a:rPr>
              <a:t> (будущее предопределено)     </a:t>
            </a:r>
            <a:r>
              <a:rPr lang="ru-RU" altLang="ru-RU" sz="3200" dirty="0" smtClean="0">
                <a:solidFill>
                  <a:schemeClr val="tx2"/>
                </a:solidFill>
              </a:rPr>
              <a:t>        (</a:t>
            </a:r>
            <a:r>
              <a:rPr lang="ru-RU" altLang="ru-RU" sz="3200" dirty="0" smtClean="0">
                <a:solidFill>
                  <a:schemeClr val="tx2"/>
                </a:solidFill>
              </a:rPr>
              <a:t>будущее </a:t>
            </a:r>
            <a:r>
              <a:rPr lang="ru-RU" altLang="ru-RU" sz="3200" dirty="0" err="1" smtClean="0">
                <a:solidFill>
                  <a:schemeClr val="tx2"/>
                </a:solidFill>
              </a:rPr>
              <a:t>непределённо</a:t>
            </a:r>
            <a:r>
              <a:rPr lang="ru-RU" altLang="ru-RU" sz="3200" dirty="0" smtClean="0">
                <a:solidFill>
                  <a:schemeClr val="tx2"/>
                </a:solidFill>
              </a:rPr>
              <a:t>)</a:t>
            </a:r>
          </a:p>
          <a:p>
            <a:pPr algn="ctr" eaLnBrk="1" hangingPunct="1">
              <a:buFont typeface="Wingdings" panose="05000000000000000000" pitchFamily="2" charset="2"/>
              <a:buNone/>
              <a:defRPr/>
            </a:pPr>
            <a:r>
              <a:rPr lang="ru-RU" altLang="ru-RU" sz="3200" b="1" dirty="0" smtClean="0">
                <a:solidFill>
                  <a:srgbClr val="0070C0"/>
                </a:solidFill>
              </a:rPr>
              <a:t>Циклическая модель</a:t>
            </a:r>
            <a:r>
              <a:rPr lang="ru-RU" altLang="ru-RU" sz="3200" dirty="0" smtClean="0">
                <a:solidFill>
                  <a:srgbClr val="0070C0"/>
                </a:solidFill>
              </a:rPr>
              <a:t>      </a:t>
            </a:r>
          </a:p>
          <a:p>
            <a:pPr algn="ctr" eaLnBrk="1" hangingPunct="1">
              <a:buFont typeface="Wingdings" panose="05000000000000000000" pitchFamily="2" charset="2"/>
              <a:buNone/>
              <a:defRPr/>
            </a:pPr>
            <a:r>
              <a:rPr lang="ru-RU" altLang="ru-RU" sz="3200" dirty="0" smtClean="0">
                <a:solidFill>
                  <a:schemeClr val="tx2"/>
                </a:solidFill>
              </a:rPr>
              <a:t>(все повторяется в цикле)</a:t>
            </a:r>
          </a:p>
        </p:txBody>
      </p:sp>
      <p:cxnSp>
        <p:nvCxnSpPr>
          <p:cNvPr id="5" name="Прямая со стрелкой 4"/>
          <p:cNvCxnSpPr/>
          <p:nvPr/>
        </p:nvCxnSpPr>
        <p:spPr>
          <a:xfrm flipH="1">
            <a:off x="3352800" y="1643063"/>
            <a:ext cx="1504950" cy="814387"/>
          </a:xfrm>
          <a:prstGeom prst="straightConnector1">
            <a:avLst/>
          </a:prstGeom>
          <a:ln w="571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 стрелкой 11"/>
          <p:cNvCxnSpPr/>
          <p:nvPr/>
        </p:nvCxnSpPr>
        <p:spPr>
          <a:xfrm>
            <a:off x="6934200" y="1681163"/>
            <a:ext cx="1238250" cy="776287"/>
          </a:xfrm>
          <a:prstGeom prst="straightConnector1">
            <a:avLst/>
          </a:prstGeom>
          <a:ln w="571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 стрелкой 12"/>
          <p:cNvCxnSpPr/>
          <p:nvPr/>
        </p:nvCxnSpPr>
        <p:spPr>
          <a:xfrm>
            <a:off x="5924550" y="1662113"/>
            <a:ext cx="71804" cy="2197710"/>
          </a:xfrm>
          <a:prstGeom prst="straightConnector1">
            <a:avLst/>
          </a:prstGeom>
          <a:ln w="571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1365889" y="6356350"/>
            <a:ext cx="429236" cy="365125"/>
          </a:xfrm>
        </p:spPr>
        <p:txBody>
          <a:bodyPr>
            <a:norm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BEB7586B-34CD-41D1-9017-63D633338B23}" type="slidenum">
              <a:rPr lang="ru-RU" altLang="ru-RU">
                <a:solidFill>
                  <a:srgbClr val="9D8F88"/>
                </a:solidFill>
                <a:latin typeface="Euphemia" pitchFamily="34" charset="0"/>
              </a:rPr>
              <a:pPr eaLnBrk="1" hangingPunct="1"/>
              <a:t>5</a:t>
            </a:fld>
            <a:endParaRPr lang="ru-RU" altLang="ru-RU" dirty="0">
              <a:solidFill>
                <a:srgbClr val="9D8F88"/>
              </a:solidFill>
              <a:latin typeface="Euphemia" pitchFamily="34" charset="0"/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2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3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Заголовок 1"/>
          <p:cNvSpPr>
            <a:spLocks noGrp="1"/>
          </p:cNvSpPr>
          <p:nvPr>
            <p:ph type="title"/>
          </p:nvPr>
        </p:nvSpPr>
        <p:spPr>
          <a:xfrm>
            <a:off x="1136650" y="201613"/>
            <a:ext cx="9980613" cy="774333"/>
          </a:xfrm>
        </p:spPr>
        <p:txBody>
          <a:bodyPr/>
          <a:lstStyle/>
          <a:p>
            <a:pPr algn="ctr" eaLnBrk="1" hangingPunct="1"/>
            <a:r>
              <a:rPr lang="ru-RU" altLang="ru-RU" sz="3600" b="1" dirty="0" smtClean="0">
                <a:solidFill>
                  <a:srgbClr val="0070C0"/>
                </a:solidFill>
              </a:rPr>
              <a:t>Виды </a:t>
            </a:r>
            <a:r>
              <a:rPr lang="ru-RU" altLang="ru-RU" sz="3600" b="1" dirty="0" smtClean="0">
                <a:solidFill>
                  <a:srgbClr val="0070C0"/>
                </a:solidFill>
              </a:rPr>
              <a:t>развития</a:t>
            </a:r>
            <a:endParaRPr lang="ru-RU" altLang="ru-RU" sz="3600" b="1" dirty="0" smtClean="0">
              <a:solidFill>
                <a:srgbClr val="0070C0"/>
              </a:solidFill>
            </a:endParaRPr>
          </a:p>
        </p:txBody>
      </p:sp>
      <p:sp>
        <p:nvSpPr>
          <p:cNvPr id="12291" name="Текст 4"/>
          <p:cNvSpPr>
            <a:spLocks noGrp="1"/>
          </p:cNvSpPr>
          <p:nvPr>
            <p:ph type="body" idx="1"/>
          </p:nvPr>
        </p:nvSpPr>
        <p:spPr bwMode="auto">
          <a:xfrm>
            <a:off x="287338" y="1311275"/>
            <a:ext cx="4645025" cy="1035050"/>
          </a:xfrm>
        </p:spPr>
        <p:txBody>
          <a:bodyPr wrap="square" numCol="1" anchorCtr="0" compatLnSpc="1">
            <a:prstTxWarp prst="textNoShape">
              <a:avLst/>
            </a:prstTxWarp>
            <a:normAutofit/>
          </a:bodyPr>
          <a:lstStyle/>
          <a:p>
            <a:pPr algn="ctr">
              <a:spcBef>
                <a:spcPct val="0"/>
              </a:spcBef>
            </a:pPr>
            <a:r>
              <a:rPr lang="ru-RU" altLang="ru-RU" sz="3200" dirty="0" smtClean="0">
                <a:solidFill>
                  <a:srgbClr val="0070C0"/>
                </a:solidFill>
              </a:rPr>
              <a:t>Прогрессивное </a:t>
            </a:r>
          </a:p>
        </p:txBody>
      </p:sp>
      <p:sp>
        <p:nvSpPr>
          <p:cNvPr id="12292" name="Содержимое 2"/>
          <p:cNvSpPr>
            <a:spLocks noGrp="1"/>
          </p:cNvSpPr>
          <p:nvPr>
            <p:ph sz="half" idx="2"/>
          </p:nvPr>
        </p:nvSpPr>
        <p:spPr bwMode="auto">
          <a:xfrm>
            <a:off x="371475" y="3021013"/>
            <a:ext cx="11463338" cy="3592512"/>
          </a:xfrm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ts val="600"/>
              </a:spcBef>
            </a:pPr>
            <a:r>
              <a:rPr lang="ru-RU" altLang="ru-RU" sz="2800" b="1" dirty="0" smtClean="0">
                <a:solidFill>
                  <a:srgbClr val="0070C0"/>
                </a:solidFill>
              </a:rPr>
              <a:t>Прогрессивное</a:t>
            </a:r>
            <a:r>
              <a:rPr lang="ru-RU" altLang="ru-RU" sz="2800" b="1" dirty="0" smtClean="0">
                <a:solidFill>
                  <a:schemeClr val="accent1"/>
                </a:solidFill>
              </a:rPr>
              <a:t>: </a:t>
            </a:r>
            <a:r>
              <a:rPr lang="ru-RU" altLang="ru-RU" sz="2800" dirty="0" smtClean="0"/>
              <a:t>лат. </a:t>
            </a:r>
            <a:r>
              <a:rPr lang="la-Latn" altLang="ru-RU" sz="2800" i="1" dirty="0" smtClean="0"/>
              <a:t>Progressus</a:t>
            </a:r>
            <a:r>
              <a:rPr lang="ru-RU" altLang="ru-RU" sz="2800" dirty="0" smtClean="0"/>
              <a:t> - движение вперёд, успех - направление развития от низшего к высшему, поступательное движение вперед, к лучшему. </a:t>
            </a:r>
          </a:p>
          <a:p>
            <a:pPr eaLnBrk="1" hangingPunct="1">
              <a:spcBef>
                <a:spcPts val="600"/>
              </a:spcBef>
            </a:pPr>
            <a:r>
              <a:rPr lang="ru-RU" altLang="ru-RU" sz="2800" b="1" dirty="0" smtClean="0">
                <a:solidFill>
                  <a:srgbClr val="0070C0"/>
                </a:solidFill>
              </a:rPr>
              <a:t>Социальный прогресс</a:t>
            </a:r>
            <a:r>
              <a:rPr lang="ru-RU" altLang="ru-RU" sz="2800" dirty="0" smtClean="0">
                <a:solidFill>
                  <a:srgbClr val="0070C0"/>
                </a:solidFill>
              </a:rPr>
              <a:t> </a:t>
            </a:r>
            <a:r>
              <a:rPr lang="ru-RU" altLang="ru-RU" sz="2800" dirty="0" smtClean="0"/>
              <a:t>- глобальный, всемирно-исторический процесс восхождения человеческих обществ от примитивных состояний (дикости) к вершинам цивилизованного состояния, основанного на высших научно-технических, политико-правовых, нравственно-этических достижениях.</a:t>
            </a:r>
          </a:p>
        </p:txBody>
      </p:sp>
      <p:sp>
        <p:nvSpPr>
          <p:cNvPr id="12293" name="Текст 5"/>
          <p:cNvSpPr>
            <a:spLocks noGrp="1"/>
          </p:cNvSpPr>
          <p:nvPr>
            <p:ph type="body" sz="quarter" idx="3"/>
          </p:nvPr>
        </p:nvSpPr>
        <p:spPr bwMode="auto">
          <a:xfrm>
            <a:off x="7375525" y="1377950"/>
            <a:ext cx="4646613" cy="887413"/>
          </a:xfrm>
        </p:spPr>
        <p:txBody>
          <a:bodyPr wrap="square" numCol="1" anchorCtr="0" compatLnSpc="1">
            <a:prstTxWarp prst="textNoShape">
              <a:avLst/>
            </a:prstTxWarp>
            <a:normAutofit/>
          </a:bodyPr>
          <a:lstStyle/>
          <a:p>
            <a:pPr algn="ctr">
              <a:spcBef>
                <a:spcPct val="0"/>
              </a:spcBef>
            </a:pPr>
            <a:r>
              <a:rPr lang="ru-RU" altLang="ru-RU" sz="3200" dirty="0" smtClean="0">
                <a:solidFill>
                  <a:srgbClr val="0070C0"/>
                </a:solidFill>
              </a:rPr>
              <a:t>Регрессивное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63F1DA98-8C79-4404-A2E7-DE4A38B14C35}" type="slidenum">
              <a:rPr lang="ru-RU" altLang="ru-RU">
                <a:solidFill>
                  <a:srgbClr val="9D8F88"/>
                </a:solidFill>
                <a:latin typeface="Euphemia" pitchFamily="34" charset="0"/>
              </a:rPr>
              <a:pPr eaLnBrk="1" hangingPunct="1"/>
              <a:t>6</a:t>
            </a:fld>
            <a:endParaRPr lang="ru-RU" altLang="ru-RU">
              <a:solidFill>
                <a:srgbClr val="9D8F88"/>
              </a:solidFill>
              <a:latin typeface="Euphemia" pitchFamily="34" charset="0"/>
            </a:endParaRPr>
          </a:p>
        </p:txBody>
      </p:sp>
      <p:cxnSp>
        <p:nvCxnSpPr>
          <p:cNvPr id="10" name="Прямая со стрелкой 9"/>
          <p:cNvCxnSpPr/>
          <p:nvPr/>
        </p:nvCxnSpPr>
        <p:spPr>
          <a:xfrm flipH="1">
            <a:off x="2970213" y="1107831"/>
            <a:ext cx="1540241" cy="473319"/>
          </a:xfrm>
          <a:prstGeom prst="straightConnector1">
            <a:avLst/>
          </a:prstGeom>
          <a:ln w="571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 стрелкой 10"/>
          <p:cNvCxnSpPr/>
          <p:nvPr/>
        </p:nvCxnSpPr>
        <p:spPr>
          <a:xfrm>
            <a:off x="7842738" y="1107831"/>
            <a:ext cx="1312375" cy="544757"/>
          </a:xfrm>
          <a:prstGeom prst="straightConnector1">
            <a:avLst/>
          </a:prstGeom>
          <a:ln w="571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Номер слайда 5"/>
          <p:cNvSpPr txBox="1">
            <a:spLocks/>
          </p:cNvSpPr>
          <p:nvPr/>
        </p:nvSpPr>
        <p:spPr>
          <a:xfrm>
            <a:off x="11365889" y="6356350"/>
            <a:ext cx="429236" cy="365125"/>
          </a:xfrm>
          <a:prstGeom prst="rect">
            <a:avLst/>
          </a:prstGeom>
        </p:spPr>
        <p:txBody>
          <a:bodyPr vert="horz" wrap="square" lIns="0" tIns="45720" rIns="0" bIns="45720" numCol="1" anchor="ctr" anchorCtr="0" compatLnSpc="1">
            <a:prstTxWarp prst="textNoShape">
              <a:avLst/>
            </a:prstTxWarp>
            <a:normAutofit/>
          </a:bodyPr>
          <a:lstStyle>
            <a:defPPr>
              <a:defRPr lang="en-US"/>
            </a:defPPr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742950" indent="-28575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eaLnBrk="1" hangingPunct="1"/>
            <a:fld id="{BEB7586B-34CD-41D1-9017-63D633338B23}" type="slidenum">
              <a:rPr lang="ru-RU" altLang="ru-RU" smtClean="0">
                <a:solidFill>
                  <a:srgbClr val="9D8F88"/>
                </a:solidFill>
                <a:latin typeface="Euphemia" pitchFamily="34" charset="0"/>
              </a:rPr>
              <a:pPr eaLnBrk="1" hangingPunct="1"/>
              <a:t>6</a:t>
            </a:fld>
            <a:endParaRPr lang="ru-RU" altLang="ru-RU" dirty="0">
              <a:solidFill>
                <a:srgbClr val="9D8F88"/>
              </a:solidFill>
              <a:latin typeface="Euphemia" pitchFamily="34" charset="0"/>
            </a:endParaRPr>
          </a:p>
        </p:txBody>
      </p:sp>
    </p:spTree>
  </p:cSld>
  <p:clrMapOvr>
    <a:masterClrMapping/>
  </p:clrMapOvr>
  <p:transition spd="med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Заголовок 6"/>
          <p:cNvSpPr>
            <a:spLocks noGrp="1"/>
          </p:cNvSpPr>
          <p:nvPr>
            <p:ph type="title"/>
          </p:nvPr>
        </p:nvSpPr>
        <p:spPr>
          <a:xfrm>
            <a:off x="688975" y="304800"/>
            <a:ext cx="10206038" cy="768350"/>
          </a:xfrm>
        </p:spPr>
        <p:txBody>
          <a:bodyPr/>
          <a:lstStyle/>
          <a:p>
            <a:r>
              <a:rPr lang="ru-RU" altLang="ru-RU" sz="3200" b="1" dirty="0" smtClean="0">
                <a:solidFill>
                  <a:srgbClr val="0070C0"/>
                </a:solidFill>
              </a:rPr>
              <a:t>Прогрессивное </a:t>
            </a:r>
            <a:r>
              <a:rPr lang="ru-RU" altLang="ru-RU" sz="3200" b="1" dirty="0" smtClean="0">
                <a:solidFill>
                  <a:srgbClr val="0070C0"/>
                </a:solidFill>
              </a:rPr>
              <a:t>развитие</a:t>
            </a:r>
            <a:endParaRPr lang="ru-RU" altLang="ru-RU" sz="3200" dirty="0" smtClean="0">
              <a:solidFill>
                <a:srgbClr val="0070C0"/>
              </a:solidFill>
            </a:endParaRPr>
          </a:p>
        </p:txBody>
      </p:sp>
      <p:sp>
        <p:nvSpPr>
          <p:cNvPr id="13315" name="Содержимое 7"/>
          <p:cNvSpPr>
            <a:spLocks noGrp="1"/>
          </p:cNvSpPr>
          <p:nvPr>
            <p:ph idx="1"/>
          </p:nvPr>
        </p:nvSpPr>
        <p:spPr bwMode="auto">
          <a:xfrm>
            <a:off x="344488" y="1435100"/>
            <a:ext cx="11290300" cy="5057775"/>
          </a:xfrm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ts val="1200"/>
              </a:spcBef>
            </a:pPr>
            <a:r>
              <a:rPr lang="ru-RU" altLang="ru-RU" sz="2800" dirty="0" smtClean="0"/>
              <a:t>Интересный поворот идея прогресса пережила в эпоху великих географических открытий, когда выяснилось, что человеческие общества, культуры, политические и экономические системы не составляют единого целого. </a:t>
            </a:r>
          </a:p>
          <a:p>
            <a:pPr>
              <a:spcBef>
                <a:spcPts val="1200"/>
              </a:spcBef>
            </a:pPr>
            <a:r>
              <a:rPr lang="ru-RU" altLang="ru-RU" sz="2800" dirty="0" smtClean="0"/>
              <a:t>В XIX столетии идея прогресса стала своеобразной "религией" европейской цивилизации. Она представлена в науке, философии, социологии, искусстве. </a:t>
            </a:r>
          </a:p>
          <a:p>
            <a:pPr>
              <a:spcBef>
                <a:spcPts val="1200"/>
              </a:spcBef>
            </a:pPr>
            <a:r>
              <a:rPr lang="ru-RU" altLang="ru-RU" sz="2800" dirty="0" smtClean="0"/>
              <a:t>Повод -  видимое улучшение жизни в Европе в течение короткого промежутка времени. Тогда же концепция прогресса становится и предметом специального философского осмысления.</a:t>
            </a:r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1365889" y="6356350"/>
            <a:ext cx="429236" cy="365125"/>
          </a:xfrm>
        </p:spPr>
        <p:txBody>
          <a:bodyPr>
            <a:norm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BEB7586B-34CD-41D1-9017-63D633338B23}" type="slidenum">
              <a:rPr lang="ru-RU" altLang="ru-RU">
                <a:solidFill>
                  <a:srgbClr val="9D8F88"/>
                </a:solidFill>
                <a:latin typeface="Euphemia" pitchFamily="34" charset="0"/>
              </a:rPr>
              <a:pPr eaLnBrk="1" hangingPunct="1"/>
              <a:t>7</a:t>
            </a:fld>
            <a:endParaRPr lang="ru-RU" altLang="ru-RU" dirty="0">
              <a:solidFill>
                <a:srgbClr val="9D8F88"/>
              </a:solidFill>
              <a:latin typeface="Euphemia" pitchFamily="34" charset="0"/>
            </a:endParaRPr>
          </a:p>
        </p:txBody>
      </p:sp>
    </p:spTree>
  </p:cSld>
  <p:clrMapOvr>
    <a:masterClrMapping/>
  </p:clrMapOvr>
  <p:transition spd="med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Содержимое 3"/>
          <p:cNvSpPr>
            <a:spLocks noGrp="1"/>
          </p:cNvSpPr>
          <p:nvPr>
            <p:ph idx="1"/>
          </p:nvPr>
        </p:nvSpPr>
        <p:spPr bwMode="auto">
          <a:xfrm>
            <a:off x="371475" y="1276350"/>
            <a:ext cx="11582400" cy="5310188"/>
          </a:xfrm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ru-RU" altLang="ru-RU" sz="2400" dirty="0" smtClean="0"/>
              <a:t>Критерием социального прогресса, начиная с Нового времени, считается </a:t>
            </a:r>
            <a:r>
              <a:rPr lang="ru-RU" altLang="ru-RU" sz="2400" b="1" dirty="0" smtClean="0">
                <a:solidFill>
                  <a:srgbClr val="0070C0"/>
                </a:solidFill>
              </a:rPr>
              <a:t>мера человеческой свободы</a:t>
            </a:r>
            <a:r>
              <a:rPr lang="ru-RU" altLang="ru-RU" sz="2400" dirty="0" smtClean="0"/>
              <a:t>, а в качестве универсального средства прогресса - </a:t>
            </a:r>
            <a:r>
              <a:rPr lang="ru-RU" altLang="ru-RU" sz="2400" b="1" dirty="0" smtClean="0">
                <a:solidFill>
                  <a:srgbClr val="0070C0"/>
                </a:solidFill>
              </a:rPr>
              <a:t>рационализация</a:t>
            </a:r>
            <a:r>
              <a:rPr lang="ru-RU" altLang="ru-RU" sz="2400" b="1" dirty="0" smtClean="0"/>
              <a:t> </a:t>
            </a:r>
            <a:r>
              <a:rPr lang="ru-RU" altLang="ru-RU" sz="2400" dirty="0" smtClean="0"/>
              <a:t>всех сфер человеческой жизни. </a:t>
            </a:r>
            <a:endParaRPr lang="ru-RU" altLang="ru-RU" sz="2400" dirty="0" smtClean="0"/>
          </a:p>
          <a:p>
            <a:r>
              <a:rPr lang="ru-RU" altLang="ru-RU" sz="2400" dirty="0" smtClean="0"/>
              <a:t>Выражением </a:t>
            </a:r>
            <a:r>
              <a:rPr lang="ru-RU" altLang="ru-RU" sz="2400" dirty="0" smtClean="0"/>
              <a:t>прогресса традиционно считались такие процессы, как индустриализация, урбанизация, модернизация. </a:t>
            </a:r>
          </a:p>
          <a:p>
            <a:r>
              <a:rPr lang="ru-RU" altLang="ru-RU" sz="2400" dirty="0" smtClean="0"/>
              <a:t>Совсем недавно человечество осознало, что обратной стороной всего этого является ухудшение экологии, перенаселенность, перепроизводство, рост напряженности между развитыми и развивающимися странами. </a:t>
            </a:r>
          </a:p>
          <a:p>
            <a:r>
              <a:rPr lang="ru-RU" altLang="ru-RU" sz="2400" dirty="0" smtClean="0"/>
              <a:t>Непрерывный экономический рост привел к исчерпанию многих видов природных ресурсов и поставил человечество перед необходимостью регулирования развития, вплоть до «нулевого роста». И поэтому одной из главных задач является пересмотр оснований прогресса, </a:t>
            </a:r>
            <a:r>
              <a:rPr lang="ru-RU" altLang="ru-RU" sz="2400" b="1" dirty="0" smtClean="0">
                <a:solidFill>
                  <a:schemeClr val="accent1"/>
                </a:solidFill>
              </a:rPr>
              <a:t>поиск его оптимального критерия</a:t>
            </a:r>
            <a:r>
              <a:rPr lang="ru-RU" altLang="ru-RU" sz="2400" dirty="0" smtClean="0"/>
              <a:t>. </a:t>
            </a:r>
          </a:p>
        </p:txBody>
      </p:sp>
      <p:sp>
        <p:nvSpPr>
          <p:cNvPr id="3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1365889" y="6356350"/>
            <a:ext cx="429236" cy="365125"/>
          </a:xfrm>
        </p:spPr>
        <p:txBody>
          <a:bodyPr>
            <a:norm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BEB7586B-34CD-41D1-9017-63D633338B23}" type="slidenum">
              <a:rPr lang="ru-RU" altLang="ru-RU">
                <a:solidFill>
                  <a:srgbClr val="9D8F88"/>
                </a:solidFill>
                <a:latin typeface="Euphemia" pitchFamily="34" charset="0"/>
              </a:rPr>
              <a:pPr eaLnBrk="1" hangingPunct="1"/>
              <a:t>8</a:t>
            </a:fld>
            <a:endParaRPr lang="ru-RU" altLang="ru-RU" dirty="0">
              <a:solidFill>
                <a:srgbClr val="9D8F88"/>
              </a:solidFill>
              <a:latin typeface="Euphemia" pitchFamily="34" charset="0"/>
            </a:endParaRPr>
          </a:p>
        </p:txBody>
      </p:sp>
    </p:spTree>
  </p:cSld>
  <p:clrMapOvr>
    <a:masterClrMapping/>
  </p:clrMapOvr>
  <p:transition spd="med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Заголовок 1"/>
          <p:cNvSpPr>
            <a:spLocks noGrp="1"/>
          </p:cNvSpPr>
          <p:nvPr>
            <p:ph type="title"/>
          </p:nvPr>
        </p:nvSpPr>
        <p:spPr>
          <a:xfrm>
            <a:off x="582613" y="198438"/>
            <a:ext cx="11371262" cy="1016000"/>
          </a:xfrm>
        </p:spPr>
        <p:txBody>
          <a:bodyPr/>
          <a:lstStyle/>
          <a:p>
            <a:pPr algn="ctr" eaLnBrk="1" hangingPunct="1"/>
            <a:r>
              <a:rPr lang="ru-RU" altLang="ru-RU" sz="3600" b="1" dirty="0" smtClean="0">
                <a:solidFill>
                  <a:srgbClr val="0070C0"/>
                </a:solidFill>
              </a:rPr>
              <a:t>Прогресс</a:t>
            </a:r>
            <a:r>
              <a:rPr lang="ru-RU" altLang="ru-RU" sz="3600" dirty="0" smtClean="0">
                <a:solidFill>
                  <a:srgbClr val="0070C0"/>
                </a:solidFill>
              </a:rPr>
              <a:t> </a:t>
            </a:r>
            <a:r>
              <a:rPr lang="ru-RU" altLang="ru-RU" sz="3600" dirty="0" smtClean="0"/>
              <a:t>- равномерное развитие </a:t>
            </a:r>
            <a:r>
              <a:rPr lang="ru-RU" altLang="ru-RU" sz="3600" dirty="0" smtClean="0"/>
              <a:t/>
            </a:r>
            <a:br>
              <a:rPr lang="ru-RU" altLang="ru-RU" sz="3600" dirty="0" smtClean="0"/>
            </a:br>
            <a:r>
              <a:rPr lang="ru-RU" altLang="ru-RU" sz="3600" dirty="0" smtClean="0"/>
              <a:t>следующих </a:t>
            </a:r>
            <a:r>
              <a:rPr lang="ru-RU" altLang="ru-RU" sz="3600" dirty="0" smtClean="0"/>
              <a:t>трех составляющих: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187825" y="1497013"/>
            <a:ext cx="7553325" cy="5043487"/>
          </a:xfrm>
        </p:spPr>
        <p:txBody>
          <a:bodyPr>
            <a:noAutofit/>
          </a:bodyPr>
          <a:lstStyle/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ru-RU" sz="2400" b="1" dirty="0" smtClean="0">
                <a:solidFill>
                  <a:srgbClr val="0070C0"/>
                </a:solidFill>
              </a:rPr>
              <a:t>социальной</a:t>
            </a:r>
            <a:r>
              <a:rPr lang="ru-RU" sz="2400" dirty="0" smtClean="0">
                <a:solidFill>
                  <a:srgbClr val="0070C0"/>
                </a:solidFill>
              </a:rPr>
              <a:t> </a:t>
            </a:r>
            <a:r>
              <a:rPr lang="ru-RU" sz="2400" dirty="0" smtClean="0"/>
              <a:t>- процесс приближения общества к свободе и справедливости, ликвидации естественных причин, мешающих такому приближению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ru-RU" sz="2400" b="1" dirty="0" smtClean="0">
                <a:solidFill>
                  <a:srgbClr val="0070C0"/>
                </a:solidFill>
              </a:rPr>
              <a:t>материальной</a:t>
            </a:r>
            <a:r>
              <a:rPr lang="ru-RU" sz="2400" dirty="0" smtClean="0"/>
              <a:t> - процесс наиболее полного удовлетворения материальных потребностей всех людей, ликвидации технических ограничений для такого удовлетворения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ru-RU" sz="2400" b="1" dirty="0" smtClean="0">
                <a:solidFill>
                  <a:srgbClr val="0070C0"/>
                </a:solidFill>
              </a:rPr>
              <a:t>научной</a:t>
            </a:r>
            <a:r>
              <a:rPr lang="ru-RU" sz="2400" dirty="0" smtClean="0"/>
              <a:t> - процесс непрерывного, расширяющегося и углубляющегося познания окружающего мира, его освоение, как в микрокосмос, так и в макро-, освобождение познания от рамок экономической целесообразности</a:t>
            </a:r>
            <a:endParaRPr lang="ru-RU" sz="2400" dirty="0"/>
          </a:p>
        </p:txBody>
      </p:sp>
      <p:pic>
        <p:nvPicPr>
          <p:cNvPr id="88066" name="Picture 2" descr="progress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5743" y="2060713"/>
            <a:ext cx="3810000" cy="28575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Номер слайда 5"/>
          <p:cNvSpPr txBox="1">
            <a:spLocks/>
          </p:cNvSpPr>
          <p:nvPr/>
        </p:nvSpPr>
        <p:spPr>
          <a:xfrm>
            <a:off x="11365889" y="6356350"/>
            <a:ext cx="429236" cy="365125"/>
          </a:xfrm>
          <a:prstGeom prst="rect">
            <a:avLst/>
          </a:prstGeom>
        </p:spPr>
        <p:txBody>
          <a:bodyPr vert="horz" wrap="square" lIns="0" tIns="45720" rIns="0" bIns="45720" numCol="1" anchor="ctr" anchorCtr="0" compatLnSpc="1">
            <a:prstTxWarp prst="textNoShape">
              <a:avLst/>
            </a:prstTxWarp>
            <a:normAutofit/>
          </a:bodyPr>
          <a:lstStyle>
            <a:defPPr>
              <a:defRPr lang="en-US"/>
            </a:defPPr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742950" indent="-28575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eaLnBrk="1" hangingPunct="1"/>
            <a:fld id="{BEB7586B-34CD-41D1-9017-63D633338B23}" type="slidenum">
              <a:rPr lang="ru-RU" altLang="ru-RU" smtClean="0">
                <a:solidFill>
                  <a:srgbClr val="9D8F88"/>
                </a:solidFill>
                <a:latin typeface="Euphemia" pitchFamily="34" charset="0"/>
              </a:rPr>
              <a:pPr eaLnBrk="1" hangingPunct="1"/>
              <a:t>9</a:t>
            </a:fld>
            <a:endParaRPr lang="ru-RU" altLang="ru-RU" dirty="0">
              <a:solidFill>
                <a:srgbClr val="9D8F88"/>
              </a:solidFill>
              <a:latin typeface="Euphemia" pitchFamily="34" charset="0"/>
            </a:endParaRPr>
          </a:p>
        </p:txBody>
      </p:sp>
    </p:spTree>
  </p:cSld>
  <p:clrMapOvr>
    <a:masterClrMapping/>
  </p:clrMapOvr>
  <p:transition spd="med"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Заголовок 8"/>
          <p:cNvSpPr>
            <a:spLocks noGrp="1"/>
          </p:cNvSpPr>
          <p:nvPr>
            <p:ph type="title"/>
          </p:nvPr>
        </p:nvSpPr>
        <p:spPr>
          <a:xfrm>
            <a:off x="1293813" y="304800"/>
            <a:ext cx="9601200" cy="715963"/>
          </a:xfrm>
        </p:spPr>
        <p:txBody>
          <a:bodyPr/>
          <a:lstStyle/>
          <a:p>
            <a:pPr algn="ctr"/>
            <a:r>
              <a:rPr lang="ru-RU" altLang="ru-RU" sz="4000" b="1" dirty="0" smtClean="0">
                <a:solidFill>
                  <a:srgbClr val="0070C0"/>
                </a:solidFill>
              </a:rPr>
              <a:t>Античность</a:t>
            </a:r>
          </a:p>
        </p:txBody>
      </p:sp>
      <p:sp>
        <p:nvSpPr>
          <p:cNvPr id="16387" name="Содержимое 7"/>
          <p:cNvSpPr>
            <a:spLocks noGrp="1"/>
          </p:cNvSpPr>
          <p:nvPr>
            <p:ph idx="1"/>
          </p:nvPr>
        </p:nvSpPr>
        <p:spPr bwMode="auto">
          <a:xfrm>
            <a:off x="569913" y="1339850"/>
            <a:ext cx="7288212" cy="5192713"/>
          </a:xfrm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ts val="600"/>
              </a:spcBef>
            </a:pPr>
            <a:r>
              <a:rPr lang="ru-RU" altLang="ru-RU" sz="2800" b="1" smtClean="0"/>
              <a:t>Платон</a:t>
            </a:r>
            <a:r>
              <a:rPr lang="ru-RU" altLang="ru-RU" sz="2800" smtClean="0"/>
              <a:t> в «Законах» рассуждает об эволюции социальной организации, которая продвигается от зародышевого состояния к более совершенным формам. </a:t>
            </a:r>
          </a:p>
          <a:p>
            <a:pPr eaLnBrk="1" hangingPunct="1">
              <a:spcBef>
                <a:spcPts val="600"/>
              </a:spcBef>
            </a:pPr>
            <a:r>
              <a:rPr lang="ru-RU" altLang="ru-RU" sz="2800" smtClean="0"/>
              <a:t>Прогресс государства, по </a:t>
            </a:r>
            <a:r>
              <a:rPr lang="ru-RU" altLang="ru-RU" sz="2800" b="1" smtClean="0"/>
              <a:t>Аристотелю</a:t>
            </a:r>
            <a:r>
              <a:rPr lang="ru-RU" altLang="ru-RU" sz="2800" smtClean="0"/>
              <a:t>, есть развитие от семьи и первобытной общины к греческому полису-государству. </a:t>
            </a:r>
          </a:p>
          <a:p>
            <a:pPr eaLnBrk="1" hangingPunct="1">
              <a:spcBef>
                <a:spcPts val="600"/>
              </a:spcBef>
            </a:pPr>
            <a:r>
              <a:rPr lang="ru-RU" altLang="ru-RU" sz="2800" b="1" smtClean="0"/>
              <a:t>В библейских сказаниях </a:t>
            </a:r>
            <a:r>
              <a:rPr lang="ru-RU" altLang="ru-RU" sz="2800" smtClean="0"/>
              <a:t>история человечества рассматривается как неуклонное и постепенное исправление и искупление первородного греха.</a:t>
            </a:r>
          </a:p>
        </p:txBody>
      </p:sp>
      <p:pic>
        <p:nvPicPr>
          <p:cNvPr id="16388" name="Picture 4" descr="https://encrypted-tbn3.gstatic.com/images?q=tbn:ANd9GcRZwjGqt1yuWEl7LQLjepCQUzhrny1-yynLGn6GfTDIL5wK3snA8kfyX8hQnw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72450" y="1779588"/>
            <a:ext cx="3087688" cy="3481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1365889" y="6356350"/>
            <a:ext cx="429236" cy="365125"/>
          </a:xfrm>
        </p:spPr>
        <p:txBody>
          <a:bodyPr>
            <a:norm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BEB7586B-34CD-41D1-9017-63D633338B23}" type="slidenum">
              <a:rPr lang="ru-RU" altLang="ru-RU">
                <a:solidFill>
                  <a:srgbClr val="9D8F88"/>
                </a:solidFill>
                <a:latin typeface="Euphemia" pitchFamily="34" charset="0"/>
              </a:rPr>
              <a:pPr eaLnBrk="1" hangingPunct="1"/>
              <a:t>10</a:t>
            </a:fld>
            <a:endParaRPr lang="ru-RU" altLang="ru-RU" dirty="0">
              <a:solidFill>
                <a:srgbClr val="9D8F88"/>
              </a:solidFill>
              <a:latin typeface="Euphemia" pitchFamily="34" charset="0"/>
            </a:endParaRPr>
          </a:p>
        </p:txBody>
      </p:sp>
    </p:spTree>
  </p:cSld>
  <p:clrMapOvr>
    <a:masterClrMapping/>
  </p:clrMapOvr>
  <p:transition spd="med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Содержимое 2"/>
          <p:cNvSpPr>
            <a:spLocks noGrp="1"/>
          </p:cNvSpPr>
          <p:nvPr>
            <p:ph idx="1"/>
          </p:nvPr>
        </p:nvSpPr>
        <p:spPr bwMode="auto">
          <a:xfrm>
            <a:off x="490538" y="1292225"/>
            <a:ext cx="11250612" cy="5068888"/>
          </a:xfrm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ru-RU" altLang="ru-RU" sz="2400" b="1" dirty="0" smtClean="0">
                <a:solidFill>
                  <a:srgbClr val="0070C0"/>
                </a:solidFill>
              </a:rPr>
              <a:t>Средневековье</a:t>
            </a:r>
            <a:r>
              <a:rPr lang="ru-RU" altLang="ru-RU" sz="2400" dirty="0" smtClean="0">
                <a:solidFill>
                  <a:srgbClr val="0070C0"/>
                </a:solidFill>
              </a:rPr>
              <a:t> </a:t>
            </a:r>
            <a:r>
              <a:rPr lang="ru-RU" altLang="ru-RU" sz="2400" dirty="0" smtClean="0"/>
              <a:t>– христианство: понятие равенства всех людей перед Богом и общей судьбы всех народов мира - Августин Блаженный «Все нации - всего лишь ветви одного человечества»</a:t>
            </a:r>
          </a:p>
          <a:p>
            <a:r>
              <a:rPr lang="en-US" altLang="ru-RU" sz="2400" b="1" dirty="0" smtClean="0">
                <a:solidFill>
                  <a:schemeClr val="accent1"/>
                </a:solidFill>
              </a:rPr>
              <a:t>17 </a:t>
            </a:r>
            <a:r>
              <a:rPr lang="de-DE" altLang="ru-RU" sz="2400" b="1" dirty="0" smtClean="0">
                <a:solidFill>
                  <a:schemeClr val="accent1"/>
                </a:solidFill>
              </a:rPr>
              <a:t> </a:t>
            </a:r>
            <a:r>
              <a:rPr lang="ru-RU" altLang="ru-RU" sz="2400" b="1" dirty="0" smtClean="0">
                <a:solidFill>
                  <a:schemeClr val="accent1"/>
                </a:solidFill>
              </a:rPr>
              <a:t>век </a:t>
            </a:r>
            <a:r>
              <a:rPr lang="ru-RU" altLang="ru-RU" sz="2400" dirty="0" smtClean="0"/>
              <a:t>– Новое время - рационализм  и механицизм (Декарт, Гоббс)</a:t>
            </a:r>
          </a:p>
          <a:p>
            <a:r>
              <a:rPr lang="ru-RU" altLang="ru-RU" sz="2400" b="1" dirty="0" smtClean="0">
                <a:solidFill>
                  <a:schemeClr val="accent1"/>
                </a:solidFill>
              </a:rPr>
              <a:t>18 век </a:t>
            </a:r>
            <a:r>
              <a:rPr lang="ru-RU" altLang="ru-RU" sz="2400" dirty="0" smtClean="0"/>
              <a:t>– Просвещение – Монтескье и Вольтер – философия всемирной истории, цель которой - идея прогресса человечества</a:t>
            </a:r>
          </a:p>
          <a:p>
            <a:r>
              <a:rPr lang="ru-RU" altLang="ru-RU" sz="2400" dirty="0" smtClean="0"/>
              <a:t>Противник теории прогресса – Руссо – отрицание ценности истории</a:t>
            </a:r>
          </a:p>
          <a:p>
            <a:r>
              <a:rPr lang="ru-RU" altLang="ru-RU" sz="2400" b="1" dirty="0" smtClean="0">
                <a:solidFill>
                  <a:schemeClr val="accent1"/>
                </a:solidFill>
              </a:rPr>
              <a:t>19 век </a:t>
            </a:r>
            <a:r>
              <a:rPr lang="ru-RU" altLang="ru-RU" sz="2400" dirty="0" smtClean="0"/>
              <a:t>- Философия истории Герцена - отрицание телеологического взгляда на историю и взгляд на историческое развитие как на идущее (подобно развитию в природе) не по прямой линии, а по различным направлениям, как развитие многовариантное</a:t>
            </a:r>
          </a:p>
        </p:txBody>
      </p:sp>
      <p:sp>
        <p:nvSpPr>
          <p:cNvPr id="3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1365889" y="6356350"/>
            <a:ext cx="429236" cy="365125"/>
          </a:xfrm>
        </p:spPr>
        <p:txBody>
          <a:bodyPr>
            <a:norm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BEB7586B-34CD-41D1-9017-63D633338B23}" type="slidenum">
              <a:rPr lang="ru-RU" altLang="ru-RU">
                <a:solidFill>
                  <a:srgbClr val="9D8F88"/>
                </a:solidFill>
                <a:latin typeface="Euphemia" pitchFamily="34" charset="0"/>
              </a:rPr>
              <a:pPr eaLnBrk="1" hangingPunct="1"/>
              <a:t>11</a:t>
            </a:fld>
            <a:endParaRPr lang="ru-RU" altLang="ru-RU" dirty="0">
              <a:solidFill>
                <a:srgbClr val="9D8F88"/>
              </a:solidFill>
              <a:latin typeface="Euphemia" pitchFamily="34" charset="0"/>
            </a:endParaRPr>
          </a:p>
        </p:txBody>
      </p:sp>
    </p:spTree>
  </p:cSld>
  <p:clrMapOvr>
    <a:masterClrMapping/>
  </p:clrMapOvr>
  <p:transition spd="med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3238" y="1600200"/>
            <a:ext cx="7959725" cy="4989513"/>
          </a:xfrm>
        </p:spPr>
        <p:txBody>
          <a:bodyPr/>
          <a:lstStyle/>
          <a:p>
            <a:pPr marL="0" indent="-274320" eaLnBrk="1" fontAlgn="auto" hangingPunct="1">
              <a:spcBef>
                <a:spcPts val="600"/>
              </a:spcBef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ru-RU" b="1" dirty="0" smtClean="0"/>
              <a:t>Регресс - </a:t>
            </a:r>
            <a:r>
              <a:rPr lang="ru-RU" dirty="0" smtClean="0"/>
              <a:t>тип общественного развития, переход от более высоких форм к более низким, понижение уровня организации, изменения к худшему; противоположность </a:t>
            </a:r>
            <a:r>
              <a:rPr lang="ru-RU" i="1" dirty="0" smtClean="0"/>
              <a:t>прогрессу</a:t>
            </a:r>
            <a:r>
              <a:rPr lang="ru-RU" dirty="0" smtClean="0"/>
              <a:t>.</a:t>
            </a:r>
          </a:p>
          <a:p>
            <a:pPr marL="0" indent="-274320" eaLnBrk="1" fontAlgn="auto" hangingPunct="1">
              <a:spcBef>
                <a:spcPts val="600"/>
              </a:spcBef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ru-RU" b="1" dirty="0" smtClean="0"/>
              <a:t>Гесиод </a:t>
            </a:r>
            <a:r>
              <a:rPr lang="ru-RU" dirty="0" smtClean="0"/>
              <a:t>в поэме «Труды и дни» предпринял первую попытку периодизации истории </a:t>
            </a:r>
            <a:r>
              <a:rPr lang="ru-RU" b="1" dirty="0" smtClean="0">
                <a:solidFill>
                  <a:schemeClr val="accent1"/>
                </a:solidFill>
              </a:rPr>
              <a:t>регрессивного типа </a:t>
            </a:r>
            <a:r>
              <a:rPr lang="ru-RU" dirty="0" smtClean="0"/>
              <a:t>(с позиций мифологического мировоззрения в античное время). </a:t>
            </a:r>
          </a:p>
          <a:p>
            <a:pPr marL="0" indent="-274320" eaLnBrk="1" fontAlgn="auto" hangingPunct="1">
              <a:spcBef>
                <a:spcPts val="600"/>
              </a:spcBef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ru-RU" dirty="0" smtClean="0"/>
              <a:t>Вектор направленности истории - </a:t>
            </a:r>
            <a:r>
              <a:rPr lang="ru-RU" i="1" dirty="0" smtClean="0"/>
              <a:t>от космоса к хаосу</a:t>
            </a:r>
            <a:r>
              <a:rPr lang="ru-RU" dirty="0" smtClean="0"/>
              <a:t> через пять последовательных веков: </a:t>
            </a:r>
          </a:p>
          <a:p>
            <a:pPr marL="0" indent="274320" eaLnBrk="1" fontAlgn="auto" hangingPunct="1">
              <a:spcBef>
                <a:spcPts val="600"/>
              </a:spcBef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ru-RU" dirty="0" smtClean="0"/>
              <a:t>золотой век </a:t>
            </a:r>
          </a:p>
          <a:p>
            <a:pPr marL="0" indent="274320" eaLnBrk="1" fontAlgn="auto" hangingPunct="1">
              <a:spcBef>
                <a:spcPts val="600"/>
              </a:spcBef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ru-RU" dirty="0" smtClean="0"/>
              <a:t>век серебра</a:t>
            </a:r>
          </a:p>
          <a:p>
            <a:pPr marL="0" indent="274320" eaLnBrk="1" fontAlgn="auto" hangingPunct="1">
              <a:spcBef>
                <a:spcPts val="600"/>
              </a:spcBef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ru-RU" dirty="0" smtClean="0"/>
              <a:t>век меди </a:t>
            </a:r>
          </a:p>
          <a:p>
            <a:pPr marL="0" indent="274320" eaLnBrk="1" fontAlgn="auto" hangingPunct="1">
              <a:spcBef>
                <a:spcPts val="600"/>
              </a:spcBef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ru-RU" dirty="0" smtClean="0"/>
              <a:t>век героев </a:t>
            </a:r>
          </a:p>
          <a:p>
            <a:pPr marL="0" indent="274320" eaLnBrk="1" fontAlgn="auto" hangingPunct="1">
              <a:spcBef>
                <a:spcPts val="600"/>
              </a:spcBef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ru-RU" dirty="0" smtClean="0"/>
              <a:t>век железа </a:t>
            </a:r>
          </a:p>
          <a:p>
            <a:pPr marL="0" indent="-274320" eaLnBrk="1" fontAlgn="auto" hangingPunct="1">
              <a:spcBef>
                <a:spcPts val="600"/>
              </a:spcBef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ru-RU" dirty="0" smtClean="0"/>
              <a:t>Потенциальная возможность возвращения к «золотому веку» через очищение от грехов прошлого (круговорот)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endParaRPr lang="ru-RU" dirty="0"/>
          </a:p>
        </p:txBody>
      </p:sp>
      <p:pic>
        <p:nvPicPr>
          <p:cNvPr id="18436" name="Picture 2" descr="http://www.glmf.nsk.ru/images/users/ph_4D5D36D0_b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1000" y="2057400"/>
            <a:ext cx="3810000" cy="281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437" name="Заголовок 6"/>
          <p:cNvSpPr>
            <a:spLocks noGrp="1"/>
          </p:cNvSpPr>
          <p:nvPr>
            <p:ph type="title"/>
          </p:nvPr>
        </p:nvSpPr>
        <p:spPr>
          <a:xfrm>
            <a:off x="503238" y="158750"/>
            <a:ext cx="10391775" cy="941388"/>
          </a:xfrm>
        </p:spPr>
        <p:txBody>
          <a:bodyPr/>
          <a:lstStyle/>
          <a:p>
            <a:r>
              <a:rPr lang="ru-RU" altLang="ru-RU" sz="3200" b="1" dirty="0" smtClean="0">
                <a:solidFill>
                  <a:srgbClr val="0070C0"/>
                </a:solidFill>
              </a:rPr>
              <a:t>Регрессивное развитие</a:t>
            </a:r>
          </a:p>
        </p:txBody>
      </p:sp>
      <p:sp>
        <p:nvSpPr>
          <p:cNvPr id="6" name="Номер слайда 5"/>
          <p:cNvSpPr txBox="1">
            <a:spLocks/>
          </p:cNvSpPr>
          <p:nvPr/>
        </p:nvSpPr>
        <p:spPr>
          <a:xfrm>
            <a:off x="11365889" y="6356350"/>
            <a:ext cx="429236" cy="365125"/>
          </a:xfrm>
          <a:prstGeom prst="rect">
            <a:avLst/>
          </a:prstGeom>
        </p:spPr>
        <p:txBody>
          <a:bodyPr vert="horz" wrap="square" lIns="0" tIns="45720" rIns="0" bIns="45720" numCol="1" anchor="ctr" anchorCtr="0" compatLnSpc="1">
            <a:prstTxWarp prst="textNoShape">
              <a:avLst/>
            </a:prstTxWarp>
            <a:normAutofit/>
          </a:bodyPr>
          <a:lstStyle>
            <a:defPPr>
              <a:defRPr lang="en-US"/>
            </a:defPPr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742950" indent="-28575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eaLnBrk="1" hangingPunct="1"/>
            <a:fld id="{BEB7586B-34CD-41D1-9017-63D633338B23}" type="slidenum">
              <a:rPr lang="ru-RU" altLang="ru-RU" smtClean="0">
                <a:solidFill>
                  <a:srgbClr val="9D8F88"/>
                </a:solidFill>
                <a:latin typeface="Euphemia" pitchFamily="34" charset="0"/>
              </a:rPr>
              <a:pPr eaLnBrk="1" hangingPunct="1"/>
              <a:t>12</a:t>
            </a:fld>
            <a:endParaRPr lang="ru-RU" altLang="ru-RU" dirty="0">
              <a:solidFill>
                <a:srgbClr val="9D8F88"/>
              </a:solidFill>
              <a:latin typeface="Euphemia" pitchFamily="34" charset="0"/>
            </a:endParaRPr>
          </a:p>
        </p:txBody>
      </p:sp>
    </p:spTree>
  </p:cSld>
  <p:clrMapOvr>
    <a:masterClrMapping/>
  </p:clrMapOvr>
  <p:transition spd="med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altLang="ru-RU" sz="4400" dirty="0" smtClean="0">
                <a:solidFill>
                  <a:srgbClr val="0070C0"/>
                </a:solidFill>
              </a:rPr>
              <a:t>Методы прогнозирования </a:t>
            </a:r>
            <a:r>
              <a:rPr lang="ru-RU" altLang="ru-RU" sz="4400" dirty="0" smtClean="0">
                <a:solidFill>
                  <a:srgbClr val="0070C0"/>
                </a:solidFill>
              </a:rPr>
              <a:t>будущего</a:t>
            </a:r>
            <a:endParaRPr lang="ru-RU" altLang="ru-RU" sz="4400" dirty="0" smtClean="0">
              <a:solidFill>
                <a:srgbClr val="0070C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 bwMode="auto">
          <a:xfrm>
            <a:off x="993532" y="1902436"/>
            <a:ext cx="5037992" cy="4269764"/>
          </a:xfrm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ru-RU" altLang="ru-RU" sz="3600" dirty="0" smtClean="0">
                <a:solidFill>
                  <a:schemeClr val="tx2"/>
                </a:solidFill>
              </a:rPr>
              <a:t>Воображение</a:t>
            </a:r>
          </a:p>
          <a:p>
            <a:pPr eaLnBrk="1" hangingPunct="1"/>
            <a:r>
              <a:rPr lang="ru-RU" altLang="ru-RU" sz="3600" dirty="0" smtClean="0">
                <a:solidFill>
                  <a:schemeClr val="tx2"/>
                </a:solidFill>
              </a:rPr>
              <a:t>Логические рассуждения</a:t>
            </a:r>
          </a:p>
          <a:p>
            <a:pPr eaLnBrk="1" hangingPunct="1"/>
            <a:r>
              <a:rPr lang="ru-RU" altLang="ru-RU" sz="3600" dirty="0" smtClean="0">
                <a:solidFill>
                  <a:schemeClr val="tx2"/>
                </a:solidFill>
              </a:rPr>
              <a:t>Индукция</a:t>
            </a:r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1365889" y="6356350"/>
            <a:ext cx="429236" cy="365125"/>
          </a:xfrm>
        </p:spPr>
        <p:txBody>
          <a:bodyPr>
            <a:norm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BEB7586B-34CD-41D1-9017-63D633338B23}" type="slidenum">
              <a:rPr lang="ru-RU" altLang="ru-RU">
                <a:solidFill>
                  <a:srgbClr val="9D8F88"/>
                </a:solidFill>
                <a:latin typeface="Euphemia" pitchFamily="34" charset="0"/>
              </a:rPr>
              <a:pPr eaLnBrk="1" hangingPunct="1"/>
              <a:t>13</a:t>
            </a:fld>
            <a:endParaRPr lang="ru-RU" altLang="ru-RU" dirty="0">
              <a:solidFill>
                <a:srgbClr val="9D8F88"/>
              </a:solidFill>
              <a:latin typeface="Euphemia" pitchFamily="34" charset="0"/>
            </a:endParaRPr>
          </a:p>
        </p:txBody>
      </p:sp>
      <p:pic>
        <p:nvPicPr>
          <p:cNvPr id="19461" name="Picture 5" descr="Методы прогнозирования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3242" y="1902436"/>
            <a:ext cx="5292271" cy="31795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utoUpdateAnimBg="0"/>
      <p:bldP spid="3" grpId="0" build="p" autoUpdateAnimBg="0" advAuto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Заголовок 1"/>
          <p:cNvSpPr>
            <a:spLocks noGrp="1"/>
          </p:cNvSpPr>
          <p:nvPr>
            <p:ph type="title"/>
          </p:nvPr>
        </p:nvSpPr>
        <p:spPr>
          <a:xfrm>
            <a:off x="1397000" y="238125"/>
            <a:ext cx="9888538" cy="825744"/>
          </a:xfrm>
        </p:spPr>
        <p:txBody>
          <a:bodyPr/>
          <a:lstStyle/>
          <a:p>
            <a:pPr algn="ctr" eaLnBrk="1" hangingPunct="1"/>
            <a:r>
              <a:rPr lang="ru-RU" altLang="ru-RU" sz="4400" dirty="0" smtClean="0">
                <a:solidFill>
                  <a:srgbClr val="0070C0"/>
                </a:solidFill>
              </a:rPr>
              <a:t>Осип </a:t>
            </a:r>
            <a:r>
              <a:rPr lang="ru-RU" altLang="ru-RU" sz="4400" dirty="0" err="1" smtClean="0">
                <a:solidFill>
                  <a:srgbClr val="0070C0"/>
                </a:solidFill>
              </a:rPr>
              <a:t>Флехтхайм</a:t>
            </a:r>
            <a:endParaRPr lang="ru-RU" altLang="ru-RU" sz="4400" dirty="0" smtClean="0">
              <a:solidFill>
                <a:srgbClr val="0070C0"/>
              </a:solidFill>
            </a:endParaRPr>
          </a:p>
        </p:txBody>
      </p:sp>
      <p:sp>
        <p:nvSpPr>
          <p:cNvPr id="13315" name="Содержимое 3"/>
          <p:cNvSpPr>
            <a:spLocks noGrp="1"/>
          </p:cNvSpPr>
          <p:nvPr>
            <p:ph idx="1"/>
          </p:nvPr>
        </p:nvSpPr>
        <p:spPr bwMode="auto">
          <a:xfrm>
            <a:off x="709613" y="1308100"/>
            <a:ext cx="7456487" cy="4864100"/>
          </a:xfrm>
        </p:spPr>
        <p:txBody>
          <a:bodyPr wrap="square" numCol="1" anchor="t" anchorCtr="0" compatLnSpc="1">
            <a:prstTxWarp prst="textNoShape">
              <a:avLst/>
            </a:prstTxWarp>
            <a:normAutofit lnSpcReduction="10000"/>
          </a:bodyPr>
          <a:lstStyle/>
          <a:p>
            <a:pPr eaLnBrk="1" hangingPunct="1">
              <a:defRPr/>
            </a:pPr>
            <a:r>
              <a:rPr lang="ru-RU" altLang="ru-RU" sz="3600" dirty="0" smtClean="0">
                <a:solidFill>
                  <a:schemeClr val="tx2"/>
                </a:solidFill>
              </a:rPr>
              <a:t>В </a:t>
            </a:r>
            <a:r>
              <a:rPr lang="en-US" altLang="ru-RU" sz="3600" dirty="0" smtClean="0">
                <a:solidFill>
                  <a:schemeClr val="tx2"/>
                </a:solidFill>
              </a:rPr>
              <a:t>1943 </a:t>
            </a:r>
            <a:r>
              <a:rPr lang="ru-RU" altLang="ru-RU" sz="3600" dirty="0" smtClean="0">
                <a:solidFill>
                  <a:schemeClr val="tx2"/>
                </a:solidFill>
              </a:rPr>
              <a:t>г. ввел термин футурология в научный оборот</a:t>
            </a:r>
            <a:endParaRPr lang="ru-RU" altLang="ru-RU" sz="3600" u="sng" dirty="0" smtClean="0">
              <a:solidFill>
                <a:schemeClr val="tx2"/>
              </a:solidFill>
            </a:endParaRPr>
          </a:p>
          <a:p>
            <a:pPr eaLnBrk="1" hangingPunct="1">
              <a:defRPr/>
            </a:pPr>
            <a:r>
              <a:rPr lang="ru-RU" altLang="ru-RU" sz="3600" dirty="0" smtClean="0">
                <a:solidFill>
                  <a:srgbClr val="0070C0"/>
                </a:solidFill>
              </a:rPr>
              <a:t>Футурология</a:t>
            </a:r>
            <a:r>
              <a:rPr lang="ru-RU" altLang="ru-RU" sz="3600" dirty="0" smtClean="0">
                <a:solidFill>
                  <a:schemeClr val="tx2"/>
                </a:solidFill>
              </a:rPr>
              <a:t> (от латинского </a:t>
            </a:r>
            <a:r>
              <a:rPr lang="ru-RU" altLang="ru-RU" sz="3600" dirty="0" err="1" smtClean="0">
                <a:solidFill>
                  <a:schemeClr val="tx2"/>
                </a:solidFill>
              </a:rPr>
              <a:t>futurum</a:t>
            </a:r>
            <a:r>
              <a:rPr lang="ru-RU" altLang="ru-RU" sz="3600" dirty="0" smtClean="0">
                <a:solidFill>
                  <a:schemeClr val="tx2"/>
                </a:solidFill>
              </a:rPr>
              <a:t> – будущее) – в широком смысле – совокупность представлений о будущем человечества, в узком – область насущных знаний, охватывающая перспективы социальных процессов. </a:t>
            </a:r>
          </a:p>
        </p:txBody>
      </p:sp>
      <p:pic>
        <p:nvPicPr>
          <p:cNvPr id="20484" name="Picture 5" descr="футурология Осип Флехтхайм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34388" y="1943100"/>
            <a:ext cx="3311525" cy="370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1365889" y="6356350"/>
            <a:ext cx="429236" cy="365125"/>
          </a:xfrm>
        </p:spPr>
        <p:txBody>
          <a:bodyPr>
            <a:norm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BEB7586B-34CD-41D1-9017-63D633338B23}" type="slidenum">
              <a:rPr lang="ru-RU" altLang="ru-RU">
                <a:solidFill>
                  <a:srgbClr val="9D8F88"/>
                </a:solidFill>
                <a:latin typeface="Euphemia" pitchFamily="34" charset="0"/>
              </a:rPr>
              <a:pPr eaLnBrk="1" hangingPunct="1"/>
              <a:t>14</a:t>
            </a:fld>
            <a:endParaRPr lang="ru-RU" altLang="ru-RU" dirty="0">
              <a:solidFill>
                <a:srgbClr val="9D8F88"/>
              </a:solidFill>
              <a:latin typeface="Euphemia" pitchFamily="34" charset="0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Объект 2"/>
          <p:cNvSpPr>
            <a:spLocks noGrp="1"/>
          </p:cNvSpPr>
          <p:nvPr>
            <p:ph idx="1"/>
          </p:nvPr>
        </p:nvSpPr>
        <p:spPr bwMode="auto">
          <a:xfrm>
            <a:off x="431800" y="1557338"/>
            <a:ext cx="11520488" cy="4967287"/>
          </a:xfrm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ts val="600"/>
              </a:spcBef>
            </a:pPr>
            <a:r>
              <a:rPr lang="ru-RU" altLang="ru-RU" sz="3200" dirty="0" smtClean="0">
                <a:solidFill>
                  <a:srgbClr val="0070C0"/>
                </a:solidFill>
              </a:rPr>
              <a:t> </a:t>
            </a:r>
            <a:r>
              <a:rPr lang="ru-RU" altLang="ru-RU" sz="3200" b="1" dirty="0" smtClean="0">
                <a:solidFill>
                  <a:srgbClr val="0070C0"/>
                </a:solidFill>
              </a:rPr>
              <a:t>Сциентизм </a:t>
            </a:r>
            <a:r>
              <a:rPr lang="ru-RU" altLang="ru-RU" sz="3200" dirty="0" smtClean="0">
                <a:solidFill>
                  <a:schemeClr val="tx2"/>
                </a:solidFill>
              </a:rPr>
              <a:t>- научное знание наивысшая культурная ценность и основополагающий фактор взаимодействия человека с миром</a:t>
            </a:r>
          </a:p>
          <a:p>
            <a:pPr>
              <a:spcBef>
                <a:spcPts val="600"/>
              </a:spcBef>
            </a:pPr>
            <a:r>
              <a:rPr lang="ru-RU" altLang="ru-RU" sz="3200" b="1" dirty="0" smtClean="0">
                <a:solidFill>
                  <a:srgbClr val="0070C0"/>
                </a:solidFill>
              </a:rPr>
              <a:t> Прагматизм</a:t>
            </a:r>
            <a:r>
              <a:rPr lang="ru-RU" altLang="ru-RU" sz="3200" dirty="0" smtClean="0">
                <a:solidFill>
                  <a:srgbClr val="0070C0"/>
                </a:solidFill>
              </a:rPr>
              <a:t> </a:t>
            </a:r>
            <a:r>
              <a:rPr lang="ru-RU" altLang="ru-RU" sz="3200" dirty="0" smtClean="0">
                <a:solidFill>
                  <a:schemeClr val="tx2"/>
                </a:solidFill>
              </a:rPr>
              <a:t>- философское течение, базирующееся на практике как критерии истины и смысловой значимости </a:t>
            </a:r>
          </a:p>
          <a:p>
            <a:pPr>
              <a:spcBef>
                <a:spcPts val="600"/>
              </a:spcBef>
            </a:pPr>
            <a:r>
              <a:rPr lang="ru-RU" altLang="ru-RU" sz="3200" i="1" dirty="0" smtClean="0">
                <a:solidFill>
                  <a:schemeClr val="tx2"/>
                </a:solidFill>
              </a:rPr>
              <a:t>«То, во что для нас лучше верить — истинно» Уильям Джемс</a:t>
            </a:r>
          </a:p>
          <a:p>
            <a:pPr>
              <a:spcBef>
                <a:spcPts val="600"/>
              </a:spcBef>
            </a:pPr>
            <a:r>
              <a:rPr lang="ru-RU" altLang="ru-RU" sz="3200" b="1" i="1" dirty="0" smtClean="0">
                <a:solidFill>
                  <a:srgbClr val="0070C0"/>
                </a:solidFill>
              </a:rPr>
              <a:t> </a:t>
            </a:r>
            <a:r>
              <a:rPr lang="ru-RU" altLang="ru-RU" sz="3200" b="1" dirty="0" smtClean="0">
                <a:solidFill>
                  <a:srgbClr val="0070C0"/>
                </a:solidFill>
              </a:rPr>
              <a:t>Релятивизм - </a:t>
            </a:r>
            <a:r>
              <a:rPr lang="ru-RU" altLang="ru-RU" sz="3200" dirty="0" smtClean="0">
                <a:solidFill>
                  <a:schemeClr val="tx2"/>
                </a:solidFill>
              </a:rPr>
              <a:t>подчёркивание постоянной изменчивости действительности и отрицания относительной устойчивости вещей и явлений</a:t>
            </a:r>
          </a:p>
        </p:txBody>
      </p:sp>
      <p:sp>
        <p:nvSpPr>
          <p:cNvPr id="3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1365889" y="6356350"/>
            <a:ext cx="429236" cy="365125"/>
          </a:xfrm>
        </p:spPr>
        <p:txBody>
          <a:bodyPr>
            <a:norm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BEB7586B-34CD-41D1-9017-63D633338B23}" type="slidenum">
              <a:rPr lang="ru-RU" altLang="ru-RU">
                <a:solidFill>
                  <a:srgbClr val="9D8F88"/>
                </a:solidFill>
                <a:latin typeface="Euphemia" pitchFamily="34" charset="0"/>
              </a:rPr>
              <a:pPr eaLnBrk="1" hangingPunct="1"/>
              <a:t>15</a:t>
            </a:fld>
            <a:endParaRPr lang="ru-RU" altLang="ru-RU" dirty="0">
              <a:solidFill>
                <a:srgbClr val="9D8F88"/>
              </a:solidFill>
              <a:latin typeface="Euphemia" pitchFamily="34" charset="0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Содержимое 2"/>
          <p:cNvSpPr>
            <a:spLocks noGrp="1"/>
          </p:cNvSpPr>
          <p:nvPr>
            <p:ph idx="1"/>
          </p:nvPr>
        </p:nvSpPr>
        <p:spPr bwMode="auto">
          <a:xfrm>
            <a:off x="628650" y="1314450"/>
            <a:ext cx="5505450" cy="4770438"/>
          </a:xfrm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ru-RU" altLang="ru-RU" sz="3200" smtClean="0">
                <a:solidFill>
                  <a:schemeClr val="tx2"/>
                </a:solidFill>
              </a:rPr>
              <a:t>Предвидение будущего продиктовано сегодня опасностью, сложившейся на планете </a:t>
            </a:r>
          </a:p>
          <a:p>
            <a:pPr eaLnBrk="1" hangingPunct="1"/>
            <a:r>
              <a:rPr lang="ru-RU" altLang="ru-RU" sz="3200" smtClean="0">
                <a:solidFill>
                  <a:schemeClr val="tx2"/>
                </a:solidFill>
              </a:rPr>
              <a:t>Концепции общественного прогресса имеют не только теоретический, но и жизненно практический смысл</a:t>
            </a:r>
          </a:p>
        </p:txBody>
      </p:sp>
      <p:pic>
        <p:nvPicPr>
          <p:cNvPr id="268290" name="Picture 2" descr="http://yspex.biz/wp-content/uploads/%D0%B2%D0%BE%D0%B8%D0%BD%D1%8B1.jpg"/>
          <p:cNvPicPr>
            <a:picLocks noChangeAspect="1" noChangeArrowheads="1"/>
          </p:cNvPicPr>
          <p:nvPr/>
        </p:nvPicPr>
        <p:blipFill>
          <a:blip r:embed="rId3" cstate="print"/>
          <a:srcRect l="6250" t="31667" b="1666"/>
          <a:stretch>
            <a:fillRect/>
          </a:stretch>
        </p:blipFill>
        <p:spPr bwMode="auto">
          <a:xfrm>
            <a:off x="6095997" y="1800204"/>
            <a:ext cx="5810291" cy="324804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1365889" y="6356350"/>
            <a:ext cx="429236" cy="365125"/>
          </a:xfrm>
        </p:spPr>
        <p:txBody>
          <a:bodyPr>
            <a:norm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BEB7586B-34CD-41D1-9017-63D633338B23}" type="slidenum">
              <a:rPr lang="ru-RU" altLang="ru-RU">
                <a:solidFill>
                  <a:srgbClr val="9D8F88"/>
                </a:solidFill>
                <a:latin typeface="Euphemia" pitchFamily="34" charset="0"/>
              </a:rPr>
              <a:pPr eaLnBrk="1" hangingPunct="1"/>
              <a:t>16</a:t>
            </a:fld>
            <a:endParaRPr lang="ru-RU" altLang="ru-RU" dirty="0">
              <a:solidFill>
                <a:srgbClr val="9D8F88"/>
              </a:solidFill>
              <a:latin typeface="Euphemia" pitchFamily="34" charset="0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8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6829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6829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682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2682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Заголовок 3"/>
          <p:cNvSpPr>
            <a:spLocks noGrp="1"/>
          </p:cNvSpPr>
          <p:nvPr>
            <p:ph type="title"/>
          </p:nvPr>
        </p:nvSpPr>
        <p:spPr>
          <a:xfrm>
            <a:off x="914400" y="76200"/>
            <a:ext cx="10171113" cy="1096963"/>
          </a:xfrm>
        </p:spPr>
        <p:txBody>
          <a:bodyPr/>
          <a:lstStyle/>
          <a:p>
            <a:pPr algn="ctr"/>
            <a:r>
              <a:rPr lang="ru-RU" altLang="ru-RU" sz="4400" dirty="0" smtClean="0">
                <a:solidFill>
                  <a:srgbClr val="0070C0"/>
                </a:solidFill>
              </a:rPr>
              <a:t>Томас Мор</a:t>
            </a:r>
          </a:p>
        </p:txBody>
      </p:sp>
      <p:pic>
        <p:nvPicPr>
          <p:cNvPr id="23555" name="Содержимое 6" descr="Томас Мор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988" y="1357313"/>
            <a:ext cx="3459162" cy="4775200"/>
          </a:xfrm>
        </p:spPr>
      </p:pic>
      <p:sp>
        <p:nvSpPr>
          <p:cNvPr id="23556" name="Текст 5"/>
          <p:cNvSpPr>
            <a:spLocks noGrp="1"/>
          </p:cNvSpPr>
          <p:nvPr>
            <p:ph type="body" sz="half" idx="2"/>
          </p:nvPr>
        </p:nvSpPr>
        <p:spPr bwMode="auto">
          <a:xfrm>
            <a:off x="4541838" y="1347788"/>
            <a:ext cx="7361237" cy="4911725"/>
          </a:xfrm>
        </p:spPr>
        <p:txBody>
          <a:bodyPr wrap="square" numCol="1" anchor="t" anchorCtr="0" compatLnSpc="1">
            <a:prstTxWarp prst="textNoShape">
              <a:avLst/>
            </a:prstTxWarp>
            <a:normAutofit fontScale="92500" lnSpcReduction="10000"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altLang="ru-RU" sz="2800" dirty="0" smtClean="0"/>
              <a:t>Основное произведение: «Утопия» </a:t>
            </a:r>
            <a:endParaRPr lang="ru-RU" altLang="ru-RU" sz="2800" dirty="0" smtClean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altLang="ru-RU" sz="2800" dirty="0" smtClean="0"/>
              <a:t>рассказ </a:t>
            </a:r>
            <a:r>
              <a:rPr lang="ru-RU" altLang="ru-RU" sz="2800" dirty="0" smtClean="0"/>
              <a:t>об идеальном обществе, где была полностью отменена частная собственность и отсутствовала любая эксплуатация человека человеком, зато в полной мере использовался труд рабов. </a:t>
            </a:r>
            <a:endParaRPr lang="ru-RU" altLang="ru-RU" sz="2800" dirty="0" smtClean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altLang="ru-RU" sz="2800" dirty="0" smtClean="0"/>
              <a:t>Свобода </a:t>
            </a:r>
            <a:r>
              <a:rPr lang="ru-RU" altLang="ru-RU" sz="2800" dirty="0" smtClean="0"/>
              <a:t>вероисповедания в идеальном обществе ограничивалась запретом на атеизм, обязательный для всех сельскохозяйственный труд должен был быть поочередным, а должности – выборными, несмотря на присутствие в социальной иерархии короля.</a:t>
            </a:r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1365889" y="6356350"/>
            <a:ext cx="429236" cy="365125"/>
          </a:xfrm>
        </p:spPr>
        <p:txBody>
          <a:bodyPr>
            <a:norm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BEB7586B-34CD-41D1-9017-63D633338B23}" type="slidenum">
              <a:rPr lang="ru-RU" altLang="ru-RU">
                <a:solidFill>
                  <a:srgbClr val="9D8F88"/>
                </a:solidFill>
                <a:latin typeface="Euphemia" pitchFamily="34" charset="0"/>
              </a:rPr>
              <a:pPr eaLnBrk="1" hangingPunct="1"/>
              <a:t>17</a:t>
            </a:fld>
            <a:endParaRPr lang="ru-RU" altLang="ru-RU" dirty="0">
              <a:solidFill>
                <a:srgbClr val="9D8F88"/>
              </a:solidFill>
              <a:latin typeface="Euphemia" pitchFamily="34" charset="0"/>
            </a:endParaRPr>
          </a:p>
        </p:txBody>
      </p:sp>
    </p:spTree>
  </p:cSld>
  <p:clrMapOvr>
    <a:masterClrMapping/>
  </p:clrMapOvr>
  <p:transition spd="med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Заголовок 1"/>
          <p:cNvSpPr>
            <a:spLocks noGrp="1"/>
          </p:cNvSpPr>
          <p:nvPr>
            <p:ph type="title"/>
          </p:nvPr>
        </p:nvSpPr>
        <p:spPr>
          <a:xfrm>
            <a:off x="552450" y="76200"/>
            <a:ext cx="10533063" cy="1096963"/>
          </a:xfrm>
        </p:spPr>
        <p:txBody>
          <a:bodyPr/>
          <a:lstStyle/>
          <a:p>
            <a:pPr algn="ctr"/>
            <a:r>
              <a:rPr lang="ru-RU" altLang="ru-RU" sz="4400" dirty="0" err="1" smtClean="0">
                <a:solidFill>
                  <a:srgbClr val="0070C0"/>
                </a:solidFill>
              </a:rPr>
              <a:t>Дэниэл</a:t>
            </a:r>
            <a:r>
              <a:rPr lang="ru-RU" altLang="ru-RU" sz="4400" dirty="0" smtClean="0">
                <a:solidFill>
                  <a:srgbClr val="0070C0"/>
                </a:solidFill>
              </a:rPr>
              <a:t> Белл</a:t>
            </a:r>
          </a:p>
        </p:txBody>
      </p:sp>
      <p:sp>
        <p:nvSpPr>
          <p:cNvPr id="24579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4587875" y="1260475"/>
            <a:ext cx="7346950" cy="5345113"/>
          </a:xfrm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ru-RU" altLang="ru-RU" sz="2400" smtClean="0"/>
              <a:t>знаменитый футуролог, американец польско-еврейского происхождения </a:t>
            </a:r>
          </a:p>
          <a:p>
            <a:r>
              <a:rPr lang="ru-RU" altLang="ru-RU" sz="2400" smtClean="0"/>
              <a:t>еще в 1973 году точно описал современное постиндустриальное общество с преобладанием сферы услуг и экономики знаний. Человеческий фактор в этой среде становится первостепенным, а наибольшее преимущество получает тот, кто владеет информацией. </a:t>
            </a:r>
          </a:p>
          <a:p>
            <a:r>
              <a:rPr lang="ru-RU" altLang="ru-RU" sz="2400" smtClean="0"/>
              <a:t>Сегодня, действительно, элитой признаются уже не столько старые «ресурсные олигархи» и «производственные гиганты», сколько те, кому удалось оказаться на гребне информационной волны – создатели соцсетей ( </a:t>
            </a:r>
            <a:r>
              <a:rPr lang="en-US" altLang="ru-RU" sz="2400" smtClean="0"/>
              <a:t>F</a:t>
            </a:r>
            <a:r>
              <a:rPr lang="ru-RU" altLang="ru-RU" sz="2400" smtClean="0"/>
              <a:t>acebook), популярные блогеры, дизайнеры, изобретатели технических новинок.</a:t>
            </a:r>
          </a:p>
          <a:p>
            <a:endParaRPr lang="ru-RU" altLang="ru-RU" sz="2400" smtClean="0"/>
          </a:p>
        </p:txBody>
      </p:sp>
      <p:pic>
        <p:nvPicPr>
          <p:cNvPr id="113666" name="Picture 2" descr="футурология Дэниэл Белл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637" y="1529255"/>
            <a:ext cx="3957145" cy="395714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1365889" y="6356350"/>
            <a:ext cx="429236" cy="365125"/>
          </a:xfrm>
        </p:spPr>
        <p:txBody>
          <a:bodyPr>
            <a:norm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BEB7586B-34CD-41D1-9017-63D633338B23}" type="slidenum">
              <a:rPr lang="ru-RU" altLang="ru-RU">
                <a:solidFill>
                  <a:srgbClr val="9D8F88"/>
                </a:solidFill>
                <a:latin typeface="Euphemia" pitchFamily="34" charset="0"/>
              </a:rPr>
              <a:pPr eaLnBrk="1" hangingPunct="1"/>
              <a:t>18</a:t>
            </a:fld>
            <a:endParaRPr lang="ru-RU" altLang="ru-RU" dirty="0">
              <a:solidFill>
                <a:srgbClr val="9D8F88"/>
              </a:solidFill>
              <a:latin typeface="Euphemia" pitchFamily="34" charset="0"/>
            </a:endParaRPr>
          </a:p>
        </p:txBody>
      </p:sp>
    </p:spTree>
  </p:cSld>
  <p:clrMapOvr>
    <a:masterClrMapping/>
  </p:clrMapOvr>
  <p:transition spd="med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Заголовок 1"/>
          <p:cNvSpPr>
            <a:spLocks noGrp="1"/>
          </p:cNvSpPr>
          <p:nvPr>
            <p:ph type="title"/>
          </p:nvPr>
        </p:nvSpPr>
        <p:spPr>
          <a:xfrm>
            <a:off x="763588" y="0"/>
            <a:ext cx="11176000" cy="1211263"/>
          </a:xfrm>
        </p:spPr>
        <p:txBody>
          <a:bodyPr/>
          <a:lstStyle/>
          <a:p>
            <a:pPr algn="ctr" eaLnBrk="1" hangingPunct="1"/>
            <a:r>
              <a:rPr lang="ru-RU" altLang="ru-RU" sz="4400" dirty="0" err="1" smtClean="0">
                <a:solidFill>
                  <a:srgbClr val="0070C0"/>
                </a:solidFill>
              </a:rPr>
              <a:t>Элвин</a:t>
            </a:r>
            <a:r>
              <a:rPr lang="ru-RU" altLang="ru-RU" sz="4400" dirty="0" smtClean="0">
                <a:solidFill>
                  <a:srgbClr val="0070C0"/>
                </a:solidFill>
              </a:rPr>
              <a:t> </a:t>
            </a:r>
            <a:r>
              <a:rPr lang="ru-RU" altLang="ru-RU" sz="4400" dirty="0" err="1" smtClean="0">
                <a:solidFill>
                  <a:srgbClr val="0070C0"/>
                </a:solidFill>
              </a:rPr>
              <a:t>Тоффлер</a:t>
            </a:r>
            <a:endParaRPr lang="ru-RU" altLang="ru-RU" dirty="0" smtClean="0">
              <a:solidFill>
                <a:srgbClr val="0070C0"/>
              </a:solidFill>
            </a:endParaRPr>
          </a:p>
        </p:txBody>
      </p:sp>
      <p:sp>
        <p:nvSpPr>
          <p:cNvPr id="16387" name="Объект 2"/>
          <p:cNvSpPr>
            <a:spLocks noGrp="1"/>
          </p:cNvSpPr>
          <p:nvPr>
            <p:ph idx="1"/>
          </p:nvPr>
        </p:nvSpPr>
        <p:spPr bwMode="auto">
          <a:xfrm>
            <a:off x="419100" y="1355725"/>
            <a:ext cx="7448550" cy="5168900"/>
          </a:xfrm>
        </p:spPr>
        <p:txBody>
          <a:bodyPr wrap="square" numCol="1" anchor="t" anchorCtr="0" compatLnSpc="1">
            <a:prstTxWarp prst="textNoShape">
              <a:avLst/>
            </a:prstTxWarp>
            <a:normAutofit fontScale="85000" lnSpcReduction="20000"/>
          </a:bodyPr>
          <a:lstStyle/>
          <a:p>
            <a:pPr marL="179388" indent="179388" eaLnBrk="1" hangingPunct="1">
              <a:spcBef>
                <a:spcPts val="1200"/>
              </a:spcBef>
              <a:defRPr/>
            </a:pPr>
            <a:r>
              <a:rPr lang="ru-RU" altLang="ru-RU" sz="2800" b="1" dirty="0" smtClean="0">
                <a:solidFill>
                  <a:schemeClr val="tx2"/>
                </a:solidFill>
              </a:rPr>
              <a:t>«</a:t>
            </a:r>
            <a:r>
              <a:rPr lang="ru-RU" altLang="ru-RU" sz="3200" b="1" dirty="0" smtClean="0">
                <a:solidFill>
                  <a:schemeClr val="tx2"/>
                </a:solidFill>
              </a:rPr>
              <a:t>Шок будущего»</a:t>
            </a:r>
            <a:r>
              <a:rPr lang="ru-RU" altLang="ru-RU" sz="3200" dirty="0" smtClean="0">
                <a:solidFill>
                  <a:schemeClr val="tx2"/>
                </a:solidFill>
              </a:rPr>
              <a:t> 1970 г</a:t>
            </a:r>
          </a:p>
          <a:p>
            <a:pPr marL="179388" indent="179388" eaLnBrk="1" hangingPunct="1">
              <a:spcBef>
                <a:spcPts val="1200"/>
              </a:spcBef>
              <a:defRPr/>
            </a:pPr>
            <a:r>
              <a:rPr lang="ru-RU" altLang="ru-RU" sz="3200" dirty="0" smtClean="0">
                <a:solidFill>
                  <a:schemeClr val="tx2"/>
                </a:solidFill>
              </a:rPr>
              <a:t>человечество переходит к новой технологической революции (</a:t>
            </a:r>
            <a:r>
              <a:rPr lang="ru-RU" altLang="ru-RU" sz="3200" dirty="0" err="1" smtClean="0">
                <a:solidFill>
                  <a:schemeClr val="tx2"/>
                </a:solidFill>
              </a:rPr>
              <a:t>сверхиндустриальной</a:t>
            </a:r>
            <a:r>
              <a:rPr lang="ru-RU" altLang="ru-RU" sz="3200" dirty="0" smtClean="0">
                <a:solidFill>
                  <a:schemeClr val="tx2"/>
                </a:solidFill>
              </a:rPr>
              <a:t>)</a:t>
            </a:r>
          </a:p>
          <a:p>
            <a:pPr marL="179388" indent="179388" eaLnBrk="1" hangingPunct="1">
              <a:spcBef>
                <a:spcPts val="1200"/>
              </a:spcBef>
              <a:defRPr/>
            </a:pPr>
            <a:r>
              <a:rPr lang="ru-RU" altLang="ru-RU" sz="3200" dirty="0" smtClean="0">
                <a:solidFill>
                  <a:schemeClr val="tx2"/>
                </a:solidFill>
              </a:rPr>
              <a:t>создание информационного, или постиндустриального общества</a:t>
            </a:r>
          </a:p>
          <a:p>
            <a:pPr marL="179388" indent="179388" eaLnBrk="1" hangingPunct="1">
              <a:spcBef>
                <a:spcPts val="1200"/>
              </a:spcBef>
              <a:defRPr/>
            </a:pPr>
            <a:r>
              <a:rPr lang="ru-RU" altLang="ru-RU" sz="3200" dirty="0" smtClean="0">
                <a:solidFill>
                  <a:schemeClr val="tx2"/>
                </a:solidFill>
              </a:rPr>
              <a:t>социальные конфликты и глобальные проблемы</a:t>
            </a:r>
          </a:p>
          <a:p>
            <a:pPr marL="179388" indent="179388" eaLnBrk="1" hangingPunct="1">
              <a:spcBef>
                <a:spcPts val="1200"/>
              </a:spcBef>
              <a:defRPr/>
            </a:pPr>
            <a:r>
              <a:rPr lang="ru-RU" altLang="ru-RU" sz="3200" b="1" dirty="0" err="1" smtClean="0">
                <a:solidFill>
                  <a:schemeClr val="tx2"/>
                </a:solidFill>
              </a:rPr>
              <a:t>Футурошок</a:t>
            </a:r>
            <a:r>
              <a:rPr lang="ru-RU" altLang="ru-RU" sz="3200" dirty="0" smtClean="0">
                <a:solidFill>
                  <a:schemeClr val="tx2"/>
                </a:solidFill>
              </a:rPr>
              <a:t> — шок будущего, психологическая реакция человека или общества на стремительные и радикальные изменения в его окружении, вызванные ускорением темпов технологического и социального прогресса</a:t>
            </a:r>
          </a:p>
        </p:txBody>
      </p:sp>
      <p:pic>
        <p:nvPicPr>
          <p:cNvPr id="16389" name="Picture 5" descr="https://encrypted-tbn2.gstatic.com/images?q=tbn:ANd9GcS75GvciC4j_uUUg3_piWIElHmuljF75jYmHuLktpEWTnZ_-Cy7kJh24mxhLQ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047369" y="1907629"/>
            <a:ext cx="3720659" cy="372066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1365889" y="6356350"/>
            <a:ext cx="429236" cy="365125"/>
          </a:xfrm>
        </p:spPr>
        <p:txBody>
          <a:bodyPr>
            <a:norm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BEB7586B-34CD-41D1-9017-63D633338B23}" type="slidenum">
              <a:rPr lang="ru-RU" altLang="ru-RU">
                <a:solidFill>
                  <a:srgbClr val="9D8F88"/>
                </a:solidFill>
                <a:latin typeface="Euphemia" pitchFamily="34" charset="0"/>
              </a:rPr>
              <a:pPr eaLnBrk="1" hangingPunct="1"/>
              <a:t>19</a:t>
            </a:fld>
            <a:endParaRPr lang="ru-RU" altLang="ru-RU" dirty="0">
              <a:solidFill>
                <a:srgbClr val="9D8F88"/>
              </a:solidFill>
              <a:latin typeface="Euphemia" pitchFamily="34" charset="0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072938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Объект 2"/>
          <p:cNvSpPr>
            <a:spLocks noGrp="1"/>
          </p:cNvSpPr>
          <p:nvPr>
            <p:ph sz="quarter" idx="4294967295"/>
          </p:nvPr>
        </p:nvSpPr>
        <p:spPr>
          <a:xfrm>
            <a:off x="4000500" y="0"/>
            <a:ext cx="8191500" cy="6496050"/>
          </a:xfrm>
          <a:extLst/>
        </p:spPr>
        <p:txBody>
          <a:bodyPr>
            <a:noAutofit/>
          </a:bodyPr>
          <a:lstStyle/>
          <a:p>
            <a:pPr marL="45720" indent="0" eaLnBrk="1" fontAlgn="auto" hangingPunct="1">
              <a:buClr>
                <a:schemeClr val="accent6">
                  <a:lumMod val="75000"/>
                </a:schemeClr>
              </a:buClr>
              <a:buFont typeface="Georgia" pitchFamily="18" charset="0"/>
              <a:buNone/>
              <a:defRPr/>
            </a:pPr>
            <a:r>
              <a:rPr lang="ru-RU" sz="32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/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</a:rPr>
              <a:t>«…Человечество </a:t>
            </a:r>
            <a:r>
              <a:rPr lang="ru-RU" sz="3200" b="1" spc="50" dirty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/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</a:rPr>
              <a:t>захватывает неведомое ранее психологическое состояние, которое по своему воздействию может быть приравнено к заболеванию. </a:t>
            </a:r>
            <a:endParaRPr lang="ru-RU" sz="3200" b="1" spc="50" dirty="0" smtClean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tx2"/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</a:endParaRPr>
          </a:p>
          <a:p>
            <a:pPr marL="45720" indent="0" eaLnBrk="1" fontAlgn="auto" hangingPunct="1">
              <a:buClr>
                <a:schemeClr val="accent6">
                  <a:lumMod val="75000"/>
                </a:schemeClr>
              </a:buClr>
              <a:buFont typeface="Georgia" pitchFamily="18" charset="0"/>
              <a:buNone/>
              <a:defRPr/>
            </a:pPr>
            <a:endParaRPr lang="ru-RU" sz="3200" b="1" spc="50" dirty="0" smtClean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tx2"/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</a:endParaRPr>
          </a:p>
          <a:p>
            <a:pPr marL="45720" indent="0" eaLnBrk="1" fontAlgn="auto" hangingPunct="1">
              <a:buClr>
                <a:schemeClr val="accent6">
                  <a:lumMod val="75000"/>
                </a:schemeClr>
              </a:buClr>
              <a:buFont typeface="Georgia" pitchFamily="18" charset="0"/>
              <a:buNone/>
              <a:defRPr/>
            </a:pPr>
            <a:endParaRPr lang="ru-RU" sz="3200" b="1" spc="50" dirty="0" smtClean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tx2"/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</a:endParaRPr>
          </a:p>
          <a:p>
            <a:pPr marL="45720" indent="0" eaLnBrk="1" fontAlgn="auto" hangingPunct="1">
              <a:buClr>
                <a:schemeClr val="accent6">
                  <a:lumMod val="75000"/>
                </a:schemeClr>
              </a:buClr>
              <a:buFont typeface="Georgia" pitchFamily="18" charset="0"/>
              <a:buNone/>
              <a:defRPr/>
            </a:pPr>
            <a:endParaRPr lang="ru-RU" sz="3200" b="1" spc="50" dirty="0" smtClean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tx2"/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</a:endParaRPr>
          </a:p>
          <a:p>
            <a:pPr marL="45720" indent="0" eaLnBrk="1" fontAlgn="auto" hangingPunct="1">
              <a:buClr>
                <a:schemeClr val="accent6">
                  <a:lumMod val="75000"/>
                </a:schemeClr>
              </a:buClr>
              <a:buFont typeface="Georgia" pitchFamily="18" charset="0"/>
              <a:buNone/>
              <a:defRPr/>
            </a:pPr>
            <a:endParaRPr lang="ru-RU" sz="3200" b="1" spc="50" dirty="0" smtClean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tx2"/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</a:endParaRPr>
          </a:p>
          <a:p>
            <a:pPr marL="45720" indent="0" eaLnBrk="1" fontAlgn="auto" hangingPunct="1">
              <a:buClr>
                <a:schemeClr val="accent6">
                  <a:lumMod val="75000"/>
                </a:schemeClr>
              </a:buClr>
              <a:buFont typeface="Georgia" pitchFamily="18" charset="0"/>
              <a:buNone/>
              <a:defRPr/>
            </a:pPr>
            <a:r>
              <a:rPr lang="ru-RU" sz="32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/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</a:rPr>
              <a:t>Есть </a:t>
            </a:r>
            <a:r>
              <a:rPr lang="ru-RU" sz="3200" b="1" spc="50" dirty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/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</a:rPr>
              <a:t>у этой болезни и свое название «футурошок» — «шок будущего».</a:t>
            </a:r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1365889" y="6356350"/>
            <a:ext cx="429236" cy="365125"/>
          </a:xfrm>
        </p:spPr>
        <p:txBody>
          <a:bodyPr>
            <a:norm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BEB7586B-34CD-41D1-9017-63D633338B23}" type="slidenum">
              <a:rPr lang="ru-RU" altLang="ru-RU">
                <a:solidFill>
                  <a:srgbClr val="9D8F88"/>
                </a:solidFill>
                <a:latin typeface="Euphemia" pitchFamily="34" charset="0"/>
              </a:rPr>
              <a:pPr eaLnBrk="1" hangingPunct="1"/>
              <a:t>20</a:t>
            </a:fld>
            <a:endParaRPr lang="ru-RU" altLang="ru-RU" dirty="0">
              <a:solidFill>
                <a:srgbClr val="9D8F88"/>
              </a:solidFill>
              <a:latin typeface="Euphemia" pitchFamily="34" charset="0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4294967295"/>
          </p:nvPr>
        </p:nvSpPr>
        <p:spPr>
          <a:xfrm>
            <a:off x="132060" y="121156"/>
            <a:ext cx="8535690" cy="1059944"/>
          </a:xfrm>
          <a:extLst/>
        </p:spPr>
        <p:txBody>
          <a:bodyPr>
            <a:normAutofit fontScale="92500"/>
          </a:bodyPr>
          <a:lstStyle/>
          <a:p>
            <a:pPr marL="45720" indent="0" eaLnBrk="1" fontAlgn="auto" hangingPunct="1">
              <a:buClr>
                <a:schemeClr val="accent6">
                  <a:lumMod val="75000"/>
                </a:schemeClr>
              </a:buClr>
              <a:buFont typeface="Georgia" pitchFamily="18" charset="0"/>
              <a:buNone/>
              <a:defRPr/>
            </a:pPr>
            <a:r>
              <a:rPr lang="ru-RU" sz="3200" cap="all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0070C0"/>
                </a:solidFill>
                <a:latin typeface="+mj-lt"/>
              </a:rPr>
              <a:t>Люди вымрут из-за того, что не выдержат психологических </a:t>
            </a:r>
            <a:r>
              <a:rPr lang="ru-RU" sz="3200" cap="all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0070C0"/>
                </a:solidFill>
                <a:latin typeface="+mj-lt"/>
              </a:rPr>
              <a:t>нагрузок</a:t>
            </a:r>
            <a:endParaRPr lang="ru-RU" sz="3200" cap="all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rgbClr val="0070C0"/>
              </a:solidFill>
              <a:latin typeface="+mj-lt"/>
            </a:endParaRPr>
          </a:p>
          <a:p>
            <a:pPr indent="-182880" eaLnBrk="1" fontAlgn="auto" hangingPunct="1">
              <a:buClr>
                <a:schemeClr val="accent6">
                  <a:lumMod val="75000"/>
                </a:schemeClr>
              </a:buClr>
              <a:defRPr/>
            </a:pPr>
            <a:endParaRPr lang="ru-RU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>
            <a:extLst/>
          </a:blip>
          <a:srcRect/>
          <a:stretch>
            <a:fillRect/>
          </a:stretch>
        </p:blipFill>
        <p:spPr bwMode="auto">
          <a:xfrm>
            <a:off x="451229" y="1325116"/>
            <a:ext cx="4259276" cy="479854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  <a:extLst/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 cstate="print">
            <a:extLst/>
          </a:blip>
          <a:srcRect/>
          <a:stretch>
            <a:fillRect/>
          </a:stretch>
        </p:blipFill>
        <p:spPr bwMode="auto">
          <a:xfrm>
            <a:off x="8665635" y="275506"/>
            <a:ext cx="3420575" cy="371703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  <a:extLst/>
        </p:spPr>
      </p:pic>
      <p:pic>
        <p:nvPicPr>
          <p:cNvPr id="71685" name="Picture 4"/>
          <p:cNvPicPr>
            <a:picLocks noChangeAspect="1" noChangeArrowheads="1"/>
          </p:cNvPicPr>
          <p:nvPr/>
        </p:nvPicPr>
        <p:blipFill>
          <a:blip r:embed="rId4" cstate="print">
            <a:extLst/>
          </a:blip>
          <a:srcRect/>
          <a:stretch>
            <a:fillRect/>
          </a:stretch>
        </p:blipFill>
        <p:spPr bwMode="auto">
          <a:xfrm>
            <a:off x="5460677" y="2198077"/>
            <a:ext cx="3830204" cy="403432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  <a:extLst/>
        </p:spPr>
      </p:pic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1365889" y="6356350"/>
            <a:ext cx="429236" cy="365125"/>
          </a:xfrm>
        </p:spPr>
        <p:txBody>
          <a:bodyPr>
            <a:norm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BEB7586B-34CD-41D1-9017-63D633338B23}" type="slidenum">
              <a:rPr lang="ru-RU" altLang="ru-RU">
                <a:solidFill>
                  <a:srgbClr val="9D8F88"/>
                </a:solidFill>
                <a:latin typeface="Euphemia" pitchFamily="34" charset="0"/>
              </a:rPr>
              <a:pPr eaLnBrk="1" hangingPunct="1"/>
              <a:t>21</a:t>
            </a:fld>
            <a:endParaRPr lang="ru-RU" altLang="ru-RU" dirty="0">
              <a:solidFill>
                <a:srgbClr val="9D8F88"/>
              </a:solidFill>
              <a:latin typeface="Euphemia" pitchFamily="34" charset="0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1400289" cy="64095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Объект 2"/>
          <p:cNvSpPr>
            <a:spLocks noGrp="1"/>
          </p:cNvSpPr>
          <p:nvPr>
            <p:ph sz="quarter" idx="4294967295"/>
          </p:nvPr>
        </p:nvSpPr>
        <p:spPr>
          <a:xfrm>
            <a:off x="1810745" y="4005064"/>
            <a:ext cx="8534400" cy="2049408"/>
          </a:xfr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/>
          <a:lstStyle/>
          <a:p>
            <a:pPr marL="45720" indent="0" algn="ctr" eaLnBrk="1" fontAlgn="auto" hangingPunct="1">
              <a:buClr>
                <a:schemeClr val="accent6">
                  <a:lumMod val="75000"/>
                </a:schemeClr>
              </a:buClr>
              <a:buFont typeface="Georgia" pitchFamily="18" charset="0"/>
              <a:buNone/>
              <a:defRPr/>
            </a:pPr>
            <a:r>
              <a:rPr lang="ru-RU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</a:rPr>
              <a:t>Футурошок характеризуется внезапной, ошеломляющей утратой чувства реальности, умения ориентироваться в жизни, вызванной страхом перед близким грядущим.</a:t>
            </a:r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1365889" y="6356350"/>
            <a:ext cx="429236" cy="365125"/>
          </a:xfrm>
        </p:spPr>
        <p:txBody>
          <a:bodyPr>
            <a:norm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BEB7586B-34CD-41D1-9017-63D633338B23}" type="slidenum">
              <a:rPr lang="ru-RU" altLang="ru-RU">
                <a:solidFill>
                  <a:srgbClr val="9D8F88"/>
                </a:solidFill>
                <a:latin typeface="Euphemia" pitchFamily="34" charset="0"/>
              </a:rPr>
              <a:pPr eaLnBrk="1" hangingPunct="1"/>
              <a:t>22</a:t>
            </a:fld>
            <a:endParaRPr lang="ru-RU" altLang="ru-RU" dirty="0">
              <a:solidFill>
                <a:srgbClr val="9D8F88"/>
              </a:solidFill>
              <a:latin typeface="Euphemia" pitchFamily="34" charset="0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12064" y="1329104"/>
            <a:ext cx="3112138" cy="49310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Объект 2"/>
          <p:cNvSpPr>
            <a:spLocks noGrp="1"/>
          </p:cNvSpPr>
          <p:nvPr>
            <p:ph sz="quarter" idx="4294967295"/>
          </p:nvPr>
        </p:nvSpPr>
        <p:spPr>
          <a:xfrm>
            <a:off x="392113" y="1562100"/>
            <a:ext cx="7010400" cy="4991100"/>
          </a:xfrm>
        </p:spPr>
        <p:txBody>
          <a:bodyPr/>
          <a:lstStyle/>
          <a:p>
            <a:pPr marL="45720" indent="0" eaLnBrk="1" fontAlgn="auto" hangingPunct="1">
              <a:buClr>
                <a:schemeClr val="accent6">
                  <a:lumMod val="75000"/>
                </a:schemeClr>
              </a:buClr>
              <a:buFont typeface="Georgia" pitchFamily="18" charset="0"/>
              <a:buNone/>
              <a:defRPr/>
            </a:pPr>
            <a:r>
              <a:rPr lang="ru-RU" sz="3200" dirty="0" smtClean="0">
                <a:solidFill>
                  <a:schemeClr val="tx2"/>
                </a:solidFill>
              </a:rPr>
              <a:t>«Человек</a:t>
            </a:r>
            <a:r>
              <a:rPr lang="ru-RU" sz="3200" dirty="0">
                <a:solidFill>
                  <a:schemeClr val="tx2"/>
                </a:solidFill>
              </a:rPr>
              <a:t>, мало приспособленный к меняющейся реальности, психологически ущербен. </a:t>
            </a:r>
            <a:endParaRPr lang="ru-RU" sz="3200" dirty="0" smtClean="0">
              <a:solidFill>
                <a:schemeClr val="tx2"/>
              </a:solidFill>
            </a:endParaRPr>
          </a:p>
          <a:p>
            <a:pPr marL="45720" indent="0" eaLnBrk="1" fontAlgn="auto" hangingPunct="1">
              <a:buClr>
                <a:schemeClr val="accent6">
                  <a:lumMod val="75000"/>
                </a:schemeClr>
              </a:buClr>
              <a:buFont typeface="Georgia" pitchFamily="18" charset="0"/>
              <a:buNone/>
              <a:defRPr/>
            </a:pPr>
            <a:r>
              <a:rPr lang="ru-RU" sz="3200" dirty="0" smtClean="0">
                <a:solidFill>
                  <a:schemeClr val="tx2"/>
                </a:solidFill>
              </a:rPr>
              <a:t>Ему </a:t>
            </a:r>
            <a:r>
              <a:rPr lang="ru-RU" sz="3200" dirty="0">
                <a:solidFill>
                  <a:schemeClr val="tx2"/>
                </a:solidFill>
              </a:rPr>
              <a:t>надо разъяснить, что мир постоянно преображается</a:t>
            </a:r>
            <a:r>
              <a:rPr lang="ru-RU" sz="3200" dirty="0" smtClean="0">
                <a:solidFill>
                  <a:schemeClr val="tx2"/>
                </a:solidFill>
              </a:rPr>
              <a:t>.</a:t>
            </a:r>
          </a:p>
          <a:p>
            <a:pPr marL="45720" indent="0" eaLnBrk="1" fontAlgn="auto" hangingPunct="1">
              <a:buClr>
                <a:schemeClr val="accent6">
                  <a:lumMod val="75000"/>
                </a:schemeClr>
              </a:buClr>
              <a:buFont typeface="Georgia" pitchFamily="18" charset="0"/>
              <a:buNone/>
              <a:defRPr/>
            </a:pPr>
            <a:r>
              <a:rPr lang="ru-RU" sz="3200" dirty="0" smtClean="0">
                <a:solidFill>
                  <a:schemeClr val="tx2"/>
                </a:solidFill>
              </a:rPr>
              <a:t> </a:t>
            </a:r>
            <a:r>
              <a:rPr lang="ru-RU" sz="3200" dirty="0">
                <a:solidFill>
                  <a:schemeClr val="tx2"/>
                </a:solidFill>
              </a:rPr>
              <a:t>Если он хочет адаптироваться к реальности, ему важно перестроить свою психику, избежать </a:t>
            </a:r>
            <a:r>
              <a:rPr lang="ru-RU" sz="3200" dirty="0" err="1" smtClean="0">
                <a:solidFill>
                  <a:schemeClr val="tx2"/>
                </a:solidFill>
              </a:rPr>
              <a:t>футурошока</a:t>
            </a:r>
            <a:r>
              <a:rPr lang="ru-RU" sz="3200" dirty="0" smtClean="0">
                <a:solidFill>
                  <a:schemeClr val="tx2"/>
                </a:solidFill>
              </a:rPr>
              <a:t>»</a:t>
            </a:r>
            <a:endParaRPr lang="ru-RU" sz="3200" dirty="0">
              <a:solidFill>
                <a:schemeClr val="tx2"/>
              </a:solidFill>
            </a:endParaRPr>
          </a:p>
          <a:p>
            <a:pPr indent="-182880" eaLnBrk="1" fontAlgn="auto" hangingPunct="1">
              <a:buClr>
                <a:schemeClr val="accent6">
                  <a:lumMod val="75000"/>
                </a:schemeClr>
              </a:buClr>
              <a:defRPr/>
            </a:pPr>
            <a:endParaRPr lang="ru-RU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1228753" y="6260123"/>
            <a:ext cx="429236" cy="365125"/>
          </a:xfrm>
        </p:spPr>
        <p:txBody>
          <a:bodyPr>
            <a:norm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BEB7586B-34CD-41D1-9017-63D633338B23}" type="slidenum">
              <a:rPr lang="ru-RU" altLang="ru-RU">
                <a:solidFill>
                  <a:srgbClr val="9D8F88"/>
                </a:solidFill>
                <a:latin typeface="Euphemia" pitchFamily="34" charset="0"/>
              </a:rPr>
              <a:pPr eaLnBrk="1" hangingPunct="1"/>
              <a:t>23</a:t>
            </a:fld>
            <a:endParaRPr lang="ru-RU" altLang="ru-RU" dirty="0">
              <a:solidFill>
                <a:srgbClr val="9D8F88"/>
              </a:solidFill>
              <a:latin typeface="Euphemia" pitchFamily="34" charset="0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Содержимое 2"/>
          <p:cNvSpPr>
            <a:spLocks noGrp="1"/>
          </p:cNvSpPr>
          <p:nvPr>
            <p:ph idx="4294967295"/>
          </p:nvPr>
        </p:nvSpPr>
        <p:spPr bwMode="auto">
          <a:xfrm>
            <a:off x="623888" y="628650"/>
            <a:ext cx="10972800" cy="19653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algn="ctr" eaLnBrk="1" hangingPunct="1">
              <a:buFont typeface="Georgia" panose="02040502050405020303" pitchFamily="18" charset="0"/>
              <a:buNone/>
            </a:pPr>
            <a:r>
              <a:rPr lang="ru-RU" altLang="ru-RU" sz="3600" smtClean="0">
                <a:solidFill>
                  <a:schemeClr val="tx2"/>
                </a:solidFill>
              </a:rPr>
              <a:t>Вся ирония в том, что люди будущего могут страдать не от отсутствия выбора, а от парализующего обилия выбора. </a:t>
            </a:r>
          </a:p>
        </p:txBody>
      </p:sp>
      <p:pic>
        <p:nvPicPr>
          <p:cNvPr id="30723" name="Picture 2" descr="C:\Documents and Settings\Admin\Рабочий стол\98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8500" y="2565400"/>
            <a:ext cx="8159750" cy="3541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1365889" y="6356350"/>
            <a:ext cx="429236" cy="365125"/>
          </a:xfrm>
        </p:spPr>
        <p:txBody>
          <a:bodyPr>
            <a:norm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BEB7586B-34CD-41D1-9017-63D633338B23}" type="slidenum">
              <a:rPr lang="ru-RU" altLang="ru-RU">
                <a:solidFill>
                  <a:srgbClr val="9D8F88"/>
                </a:solidFill>
                <a:latin typeface="Euphemia" pitchFamily="34" charset="0"/>
              </a:rPr>
              <a:pPr eaLnBrk="1" hangingPunct="1"/>
              <a:t>24</a:t>
            </a:fld>
            <a:endParaRPr lang="ru-RU" altLang="ru-RU" dirty="0">
              <a:solidFill>
                <a:srgbClr val="9D8F88"/>
              </a:solidFill>
              <a:latin typeface="Euphemia" pitchFamily="34" charset="0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29350" y="1581150"/>
            <a:ext cx="5372100" cy="4600575"/>
          </a:xfrm>
        </p:spPr>
        <p:txBody>
          <a:bodyPr>
            <a:normAutofit/>
          </a:bodyPr>
          <a:lstStyle/>
          <a:p>
            <a:pPr algn="ctr" eaLnBrk="1" fontAlgn="auto" hangingPunct="1">
              <a:spcAft>
                <a:spcPts val="0"/>
              </a:spcAft>
              <a:buClr>
                <a:schemeClr val="accent6">
                  <a:lumMod val="75000"/>
                </a:schemeClr>
              </a:buClr>
              <a:buFont typeface="Georgia" pitchFamily="18" charset="0"/>
              <a:buNone/>
              <a:defRPr/>
            </a:pPr>
            <a:r>
              <a:rPr lang="ru-RU" sz="4000" dirty="0" smtClean="0">
                <a:solidFill>
                  <a:schemeClr val="tx2"/>
                </a:solidFill>
              </a:rPr>
              <a:t>Главны</a:t>
            </a:r>
            <a:r>
              <a:rPr lang="ru-RU" sz="4000" dirty="0">
                <a:solidFill>
                  <a:schemeClr val="tx2"/>
                </a:solidFill>
              </a:rPr>
              <a:t>й</a:t>
            </a:r>
            <a:r>
              <a:rPr lang="ru-RU" sz="4000" dirty="0" smtClean="0">
                <a:solidFill>
                  <a:schemeClr val="tx2"/>
                </a:solidFill>
              </a:rPr>
              <a:t> вопрос</a:t>
            </a:r>
            <a:r>
              <a:rPr lang="ru-RU" sz="4000" dirty="0">
                <a:solidFill>
                  <a:schemeClr val="tx2"/>
                </a:solidFill>
              </a:rPr>
              <a:t> </a:t>
            </a:r>
            <a:r>
              <a:rPr lang="ru-RU" sz="4000" dirty="0" smtClean="0">
                <a:solidFill>
                  <a:schemeClr val="tx2"/>
                </a:solidFill>
              </a:rPr>
              <a:t>- «</a:t>
            </a:r>
            <a:r>
              <a:rPr lang="ru-RU" sz="4000" i="1" dirty="0">
                <a:solidFill>
                  <a:schemeClr val="tx2"/>
                </a:solidFill>
              </a:rPr>
              <a:t>Может ли человек жить в обществе, которое вышло из под контроля</a:t>
            </a:r>
            <a:r>
              <a:rPr lang="ru-RU" sz="4000" dirty="0">
                <a:solidFill>
                  <a:schemeClr val="tx2"/>
                </a:solidFill>
              </a:rPr>
              <a:t>?»</a:t>
            </a:r>
            <a:br>
              <a:rPr lang="ru-RU" sz="4000" dirty="0">
                <a:solidFill>
                  <a:schemeClr val="tx2"/>
                </a:solidFill>
              </a:rPr>
            </a:br>
            <a:r>
              <a:rPr lang="ru-RU" dirty="0">
                <a:solidFill>
                  <a:schemeClr val="accent1"/>
                </a:solidFill>
              </a:rPr>
              <a:t/>
            </a:r>
            <a:br>
              <a:rPr lang="ru-RU" dirty="0">
                <a:solidFill>
                  <a:schemeClr val="accent1"/>
                </a:solidFill>
              </a:rPr>
            </a:br>
            <a:endParaRPr lang="ru-RU" dirty="0"/>
          </a:p>
        </p:txBody>
      </p:sp>
      <p:pic>
        <p:nvPicPr>
          <p:cNvPr id="75779" name="Picture 2" descr="https://encrypted-tbn0.gstatic.com/images?q=tbn:ANd9GcSDuhG8KYblNy2xgGCO0IrZhZML-4z1SMZk-lAiIR7n8ktl6EdxZA"/>
          <p:cNvPicPr>
            <a:picLocks noChangeAspect="1" noChangeArrowheads="1"/>
          </p:cNvPicPr>
          <p:nvPr/>
        </p:nvPicPr>
        <p:blipFill>
          <a:blip r:embed="rId2" cstate="print">
            <a:extLst/>
          </a:blip>
          <a:srcRect/>
          <a:stretch>
            <a:fillRect/>
          </a:stretch>
        </p:blipFill>
        <p:spPr bwMode="auto">
          <a:xfrm>
            <a:off x="1024468" y="1479550"/>
            <a:ext cx="4266553" cy="47879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  <a:extLst/>
        </p:spPr>
      </p:pic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1365889" y="6356350"/>
            <a:ext cx="429236" cy="365125"/>
          </a:xfrm>
        </p:spPr>
        <p:txBody>
          <a:bodyPr>
            <a:norm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BEB7586B-34CD-41D1-9017-63D633338B23}" type="slidenum">
              <a:rPr lang="ru-RU" altLang="ru-RU">
                <a:solidFill>
                  <a:srgbClr val="9D8F88"/>
                </a:solidFill>
                <a:latin typeface="Euphemia" pitchFamily="34" charset="0"/>
              </a:rPr>
              <a:pPr eaLnBrk="1" hangingPunct="1"/>
              <a:t>25</a:t>
            </a:fld>
            <a:endParaRPr lang="ru-RU" altLang="ru-RU" dirty="0">
              <a:solidFill>
                <a:srgbClr val="9D8F88"/>
              </a:solidFill>
              <a:latin typeface="Euphemia" pitchFamily="34" charset="0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ru-RU" altLang="ru-RU" sz="4400" dirty="0" err="1" smtClean="0">
                <a:solidFill>
                  <a:srgbClr val="0070C0"/>
                </a:solidFill>
              </a:rPr>
              <a:t>Трансгуманизм</a:t>
            </a:r>
            <a:endParaRPr lang="ru-RU" altLang="ru-RU" sz="4400" dirty="0" smtClean="0">
              <a:solidFill>
                <a:srgbClr val="0070C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104900" y="1371600"/>
            <a:ext cx="9982200" cy="4572000"/>
          </a:xfrm>
        </p:spPr>
        <p:txBody>
          <a:bodyPr>
            <a:normAutofit lnSpcReduction="10000"/>
          </a:bodyPr>
          <a:lstStyle/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ru-RU" dirty="0" smtClean="0"/>
              <a:t>   </a:t>
            </a:r>
            <a:r>
              <a:rPr lang="ru-RU" sz="3200" b="1" dirty="0" err="1" smtClean="0">
                <a:solidFill>
                  <a:schemeClr val="tx2"/>
                </a:solidFill>
              </a:rPr>
              <a:t>Трансгумани́зм</a:t>
            </a:r>
            <a:r>
              <a:rPr lang="ru-RU" sz="3200" dirty="0" smtClean="0">
                <a:solidFill>
                  <a:schemeClr val="tx2"/>
                </a:solidFill>
              </a:rPr>
              <a:t> — философское движение, в основе которого лежит предположение, что человек не является последним звеном эволюции, а значит, может совершенствоваться до бесконечности.</a:t>
            </a:r>
          </a:p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ru-RU" sz="3200" b="1" dirty="0" smtClean="0">
                <a:solidFill>
                  <a:schemeClr val="tx2"/>
                </a:solidFill>
              </a:rPr>
              <a:t>   </a:t>
            </a:r>
            <a:r>
              <a:rPr lang="ru-RU" sz="3200" b="1" dirty="0" err="1" smtClean="0">
                <a:solidFill>
                  <a:schemeClr val="tx2"/>
                </a:solidFill>
              </a:rPr>
              <a:t>Трансгуманизм</a:t>
            </a:r>
            <a:r>
              <a:rPr lang="ru-RU" sz="3200" dirty="0" smtClean="0">
                <a:solidFill>
                  <a:schemeClr val="tx2"/>
                </a:solidFill>
              </a:rPr>
              <a:t> — рациональное и культурное движение, утверждающее, что можно и нужно ликвидировать старение и смерть, значительно повысить умственные и физические возможности человека.</a:t>
            </a:r>
          </a:p>
          <a:p>
            <a:pPr eaLnBrk="1" hangingPunct="1">
              <a:defRPr/>
            </a:pPr>
            <a:endParaRPr lang="ru-RU" dirty="0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1365889" y="6356350"/>
            <a:ext cx="429236" cy="365125"/>
          </a:xfrm>
        </p:spPr>
        <p:txBody>
          <a:bodyPr>
            <a:norm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BEB7586B-34CD-41D1-9017-63D633338B23}" type="slidenum">
              <a:rPr lang="ru-RU" altLang="ru-RU">
                <a:solidFill>
                  <a:srgbClr val="9D8F88"/>
                </a:solidFill>
                <a:latin typeface="Euphemia" pitchFamily="34" charset="0"/>
              </a:rPr>
              <a:pPr eaLnBrk="1" hangingPunct="1"/>
              <a:t>26</a:t>
            </a:fld>
            <a:endParaRPr lang="ru-RU" altLang="ru-RU" dirty="0">
              <a:solidFill>
                <a:srgbClr val="9D8F88"/>
              </a:solidFill>
              <a:latin typeface="Euphemia" pitchFamily="34" charset="0"/>
            </a:endParaRPr>
          </a:p>
        </p:txBody>
      </p:sp>
    </p:spTree>
  </p:cSld>
  <p:clrMapOvr>
    <a:masterClrMapping/>
  </p:clrMapOvr>
  <p:transition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Заголовок 3"/>
          <p:cNvSpPr>
            <a:spLocks noGrp="1"/>
          </p:cNvSpPr>
          <p:nvPr>
            <p:ph type="title"/>
          </p:nvPr>
        </p:nvSpPr>
        <p:spPr>
          <a:xfrm>
            <a:off x="285750" y="5486400"/>
            <a:ext cx="11601450" cy="1085850"/>
          </a:xfrm>
        </p:spPr>
        <p:txBody>
          <a:bodyPr/>
          <a:lstStyle/>
          <a:p>
            <a:pPr eaLnBrk="1" hangingPunct="1"/>
            <a:r>
              <a:rPr lang="ru-RU" altLang="ru-RU" sz="2400" smtClean="0">
                <a:solidFill>
                  <a:schemeClr val="tx2"/>
                </a:solidFill>
              </a:rPr>
              <a:t>ЦЕЛЬ: бесконечное совершенствование человека с использованием всех возможных для этого способов</a:t>
            </a:r>
          </a:p>
        </p:txBody>
      </p:sp>
      <p:sp>
        <p:nvSpPr>
          <p:cNvPr id="33795" name="Текст 5"/>
          <p:cNvSpPr>
            <a:spLocks noGrp="1"/>
          </p:cNvSpPr>
          <p:nvPr>
            <p:ph type="body" idx="2"/>
          </p:nvPr>
        </p:nvSpPr>
        <p:spPr bwMode="auto">
          <a:xfrm>
            <a:off x="190500" y="214313"/>
            <a:ext cx="7629525" cy="5519737"/>
          </a:xfrm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ru-RU" altLang="ru-RU" smtClean="0"/>
              <a:t> </a:t>
            </a:r>
            <a:r>
              <a:rPr lang="ru-RU" altLang="ru-RU" sz="2400" smtClean="0">
                <a:solidFill>
                  <a:schemeClr val="tx2"/>
                </a:solidFill>
              </a:rPr>
              <a:t>Впервые слово «transhumane» использовал </a:t>
            </a:r>
            <a:r>
              <a:rPr lang="ru-RU" altLang="ru-RU" sz="2400" b="1" smtClean="0">
                <a:solidFill>
                  <a:schemeClr val="tx2"/>
                </a:solidFill>
              </a:rPr>
              <a:t>Данте</a:t>
            </a:r>
            <a:r>
              <a:rPr lang="ru-RU" altLang="ru-RU" sz="2400" smtClean="0">
                <a:solidFill>
                  <a:schemeClr val="tx2"/>
                </a:solidFill>
              </a:rPr>
              <a:t> Алигьери в своей «Божественной комедии»</a:t>
            </a:r>
          </a:p>
          <a:p>
            <a:pPr eaLnBrk="1" hangingPunct="1"/>
            <a:endParaRPr lang="ru-RU" altLang="ru-RU" sz="2400" smtClean="0">
              <a:solidFill>
                <a:schemeClr val="tx2"/>
              </a:solidFill>
            </a:endParaRPr>
          </a:p>
          <a:p>
            <a:pPr eaLnBrk="1" hangingPunct="1"/>
            <a:r>
              <a:rPr lang="ru-RU" altLang="ru-RU" sz="2400" smtClean="0">
                <a:solidFill>
                  <a:schemeClr val="tx2"/>
                </a:solidFill>
              </a:rPr>
              <a:t>Биолог </a:t>
            </a:r>
            <a:r>
              <a:rPr lang="ru-RU" altLang="ru-RU" sz="2400" b="1" smtClean="0">
                <a:solidFill>
                  <a:schemeClr val="tx2"/>
                </a:solidFill>
              </a:rPr>
              <a:t>Джулиан Хаксли </a:t>
            </a:r>
            <a:r>
              <a:rPr lang="ru-RU" altLang="ru-RU" sz="2400" smtClean="0">
                <a:solidFill>
                  <a:schemeClr val="tx2"/>
                </a:solidFill>
              </a:rPr>
              <a:t>(1957 «Новые бутылки для нового вина») назвал трансгуманистом человека, который самосовершенствуется, чтобы овладеть новыми умениями и способностями.</a:t>
            </a:r>
          </a:p>
          <a:p>
            <a:pPr eaLnBrk="1" hangingPunct="1"/>
            <a:r>
              <a:rPr lang="ru-RU" altLang="ru-RU" sz="2400" smtClean="0">
                <a:solidFill>
                  <a:schemeClr val="tx2"/>
                </a:solidFill>
              </a:rPr>
              <a:t>Одно из первых определений трансгуманизма ввел философ </a:t>
            </a:r>
            <a:r>
              <a:rPr lang="ru-RU" altLang="ru-RU" sz="2400" b="1" smtClean="0">
                <a:solidFill>
                  <a:schemeClr val="tx2"/>
                </a:solidFill>
              </a:rPr>
              <a:t>Макс Мор (</a:t>
            </a:r>
            <a:r>
              <a:rPr lang="ru-RU" altLang="ru-RU" sz="2400" smtClean="0">
                <a:solidFill>
                  <a:schemeClr val="tx2"/>
                </a:solidFill>
              </a:rPr>
              <a:t>2010 г</a:t>
            </a:r>
            <a:r>
              <a:rPr lang="ru-RU" altLang="ru-RU" sz="2400" b="1" smtClean="0">
                <a:solidFill>
                  <a:schemeClr val="tx2"/>
                </a:solidFill>
              </a:rPr>
              <a:t>. </a:t>
            </a:r>
            <a:r>
              <a:rPr lang="ru-RU" altLang="ru-RU" sz="2400" smtClean="0">
                <a:solidFill>
                  <a:schemeClr val="tx2"/>
                </a:solidFill>
              </a:rPr>
              <a:t>директор крионической фирмы "Алькор")</a:t>
            </a:r>
            <a:endParaRPr lang="ru-RU" altLang="ru-RU" sz="2400" b="1" smtClean="0">
              <a:solidFill>
                <a:schemeClr val="tx2"/>
              </a:solidFill>
            </a:endParaRPr>
          </a:p>
          <a:p>
            <a:pPr eaLnBrk="1" hangingPunct="1"/>
            <a:r>
              <a:rPr lang="ru-RU" altLang="ru-RU" sz="2400" smtClean="0">
                <a:solidFill>
                  <a:schemeClr val="tx2"/>
                </a:solidFill>
              </a:rPr>
              <a:t>В </a:t>
            </a:r>
            <a:r>
              <a:rPr lang="ru-RU" altLang="ru-RU" sz="2400" b="1" smtClean="0">
                <a:solidFill>
                  <a:schemeClr val="tx2"/>
                </a:solidFill>
              </a:rPr>
              <a:t>1998</a:t>
            </a:r>
            <a:r>
              <a:rPr lang="ru-RU" altLang="ru-RU" sz="2400" smtClean="0">
                <a:solidFill>
                  <a:schemeClr val="tx2"/>
                </a:solidFill>
              </a:rPr>
              <a:t> году философы Ник Бостром Девид Пирс основали </a:t>
            </a:r>
            <a:r>
              <a:rPr lang="ru-RU" altLang="ru-RU" sz="2400" b="1" smtClean="0">
                <a:solidFill>
                  <a:schemeClr val="tx2"/>
                </a:solidFill>
              </a:rPr>
              <a:t>Всемирную ассоциацию трансгуманистов</a:t>
            </a:r>
          </a:p>
        </p:txBody>
      </p:sp>
      <p:pic>
        <p:nvPicPr>
          <p:cNvPr id="82948" name="Содержимое 8" descr="Тг_обложка.jpg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/>
          </a:blip>
          <a:srcRect/>
          <a:stretch>
            <a:fillRect/>
          </a:stretch>
        </p:blipFill>
        <p:spPr>
          <a:xfrm>
            <a:off x="8071944" y="428625"/>
            <a:ext cx="3453307" cy="4857750"/>
          </a:xfr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1365889" y="6356350"/>
            <a:ext cx="429236" cy="365125"/>
          </a:xfrm>
        </p:spPr>
        <p:txBody>
          <a:bodyPr>
            <a:norm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BEB7586B-34CD-41D1-9017-63D633338B23}" type="slidenum">
              <a:rPr lang="ru-RU" altLang="ru-RU">
                <a:solidFill>
                  <a:srgbClr val="9D8F88"/>
                </a:solidFill>
                <a:latin typeface="Euphemia" pitchFamily="34" charset="0"/>
              </a:rPr>
              <a:pPr eaLnBrk="1" hangingPunct="1"/>
              <a:t>27</a:t>
            </a:fld>
            <a:endParaRPr lang="ru-RU" altLang="ru-RU" dirty="0">
              <a:solidFill>
                <a:srgbClr val="9D8F88"/>
              </a:solidFill>
              <a:latin typeface="Euphemia" pitchFamily="34" charset="0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Заголовок 1"/>
          <p:cNvSpPr>
            <a:spLocks noGrp="1"/>
          </p:cNvSpPr>
          <p:nvPr>
            <p:ph type="title"/>
          </p:nvPr>
        </p:nvSpPr>
        <p:spPr>
          <a:xfrm>
            <a:off x="7200900" y="5624513"/>
            <a:ext cx="4743450" cy="928687"/>
          </a:xfrm>
        </p:spPr>
        <p:txBody>
          <a:bodyPr/>
          <a:lstStyle/>
          <a:p>
            <a:pPr algn="ctr" eaLnBrk="1" hangingPunct="1"/>
            <a:r>
              <a:rPr lang="ru-RU" altLang="ru-RU" dirty="0" err="1" smtClean="0">
                <a:solidFill>
                  <a:schemeClr val="tx2"/>
                </a:solidFill>
              </a:rPr>
              <a:t>Крионика</a:t>
            </a:r>
            <a:r>
              <a:rPr lang="en-US" altLang="ru-RU" dirty="0" smtClean="0">
                <a:solidFill>
                  <a:schemeClr val="tx2"/>
                </a:solidFill>
              </a:rPr>
              <a:t> </a:t>
            </a:r>
            <a:endParaRPr lang="ru-RU" altLang="ru-RU" dirty="0" smtClean="0">
              <a:solidFill>
                <a:schemeClr val="tx2"/>
              </a:solidFill>
            </a:endParaRPr>
          </a:p>
        </p:txBody>
      </p:sp>
      <p:sp>
        <p:nvSpPr>
          <p:cNvPr id="30723" name="Текст 2"/>
          <p:cNvSpPr>
            <a:spLocks noGrp="1"/>
          </p:cNvSpPr>
          <p:nvPr>
            <p:ph type="body" idx="2"/>
          </p:nvPr>
        </p:nvSpPr>
        <p:spPr bwMode="auto">
          <a:xfrm>
            <a:off x="439615" y="1354014"/>
            <a:ext cx="7064498" cy="5289673"/>
          </a:xfrm>
        </p:spPr>
        <p:txBody>
          <a:bodyPr wrap="square" numCol="1" anchor="t" anchorCtr="0" compatLnSpc="1">
            <a:prstTxWarp prst="textNoShape">
              <a:avLst/>
            </a:prstTxWarp>
            <a:normAutofit lnSpcReduction="10000"/>
          </a:bodyPr>
          <a:lstStyle/>
          <a:p>
            <a:pPr eaLnBrk="1" hangingPunct="1">
              <a:buFont typeface="Arial" charset="0"/>
              <a:buChar char="•"/>
              <a:defRPr/>
            </a:pPr>
            <a:r>
              <a:rPr lang="ru-RU" altLang="ru-RU" sz="2400" dirty="0" smtClean="0">
                <a:solidFill>
                  <a:schemeClr val="tx2"/>
                </a:solidFill>
              </a:rPr>
              <a:t>всячески </a:t>
            </a:r>
            <a:r>
              <a:rPr lang="ru-RU" altLang="ru-RU" sz="2400" dirty="0" smtClean="0">
                <a:solidFill>
                  <a:schemeClr val="tx2"/>
                </a:solidFill>
              </a:rPr>
              <a:t>поддерживать технический прогресс;</a:t>
            </a:r>
          </a:p>
          <a:p>
            <a:pPr eaLnBrk="1" hangingPunct="1">
              <a:buFont typeface="Arial" charset="0"/>
              <a:buChar char="•"/>
              <a:defRPr/>
            </a:pPr>
            <a:r>
              <a:rPr lang="ru-RU" altLang="ru-RU" sz="2400" dirty="0" smtClean="0">
                <a:solidFill>
                  <a:schemeClr val="tx2"/>
                </a:solidFill>
              </a:rPr>
              <a:t>изучать достижения науки и техники, вовремя предотвращать опасности и нравственные проблемы, которые могут сопутствовать внедрению этих достижений;</a:t>
            </a:r>
          </a:p>
          <a:p>
            <a:pPr eaLnBrk="1" hangingPunct="1">
              <a:buFont typeface="Arial" charset="0"/>
              <a:buChar char="•"/>
              <a:defRPr/>
            </a:pPr>
            <a:r>
              <a:rPr lang="ru-RU" altLang="ru-RU" sz="2400" dirty="0" smtClean="0">
                <a:solidFill>
                  <a:schemeClr val="tx2"/>
                </a:solidFill>
              </a:rPr>
              <a:t>расширять свободу каждого отдельно взятого человека, используя научно-технические достижения;</a:t>
            </a:r>
          </a:p>
          <a:p>
            <a:pPr eaLnBrk="1" hangingPunct="1">
              <a:buFont typeface="Arial" charset="0"/>
              <a:buChar char="•"/>
              <a:defRPr/>
            </a:pPr>
            <a:r>
              <a:rPr lang="ru-RU" altLang="ru-RU" sz="2400" dirty="0" smtClean="0">
                <a:solidFill>
                  <a:schemeClr val="tx2"/>
                </a:solidFill>
              </a:rPr>
              <a:t>как можно более отдалить, а в идеале — отменить старение и смерть человека, дать ему право самому решать, когда умирать и умирать ли вообще;</a:t>
            </a:r>
          </a:p>
          <a:p>
            <a:pPr eaLnBrk="1" hangingPunct="1">
              <a:buFont typeface="Arial" charset="0"/>
              <a:buChar char="•"/>
              <a:defRPr/>
            </a:pPr>
            <a:r>
              <a:rPr lang="ru-RU" altLang="ru-RU" sz="2400" dirty="0" smtClean="0">
                <a:solidFill>
                  <a:schemeClr val="tx2"/>
                </a:solidFill>
              </a:rPr>
              <a:t>противостоять учениям и организациям, имеющим цели, противоположные идеям </a:t>
            </a:r>
            <a:r>
              <a:rPr lang="ru-RU" altLang="ru-RU" sz="2400" dirty="0" err="1" smtClean="0">
                <a:solidFill>
                  <a:schemeClr val="tx2"/>
                </a:solidFill>
              </a:rPr>
              <a:t>трансгуманизма</a:t>
            </a:r>
            <a:r>
              <a:rPr lang="ru-RU" altLang="ru-RU" sz="2400" dirty="0" smtClean="0">
                <a:solidFill>
                  <a:schemeClr val="tx2"/>
                </a:solidFill>
              </a:rPr>
              <a:t> </a:t>
            </a:r>
          </a:p>
          <a:p>
            <a:pPr eaLnBrk="1" hangingPunct="1">
              <a:defRPr/>
            </a:pPr>
            <a:endParaRPr lang="ru-RU" altLang="ru-RU" sz="2000" dirty="0" smtClean="0"/>
          </a:p>
        </p:txBody>
      </p:sp>
      <p:pic>
        <p:nvPicPr>
          <p:cNvPr id="34820" name="Содержимое 4" descr="150px-KRYO_2010_1.jpg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96200" y="500063"/>
            <a:ext cx="3924300" cy="5272087"/>
          </a:xfrm>
        </p:spPr>
      </p:pic>
      <p:sp>
        <p:nvSpPr>
          <p:cNvPr id="2" name="Прямоугольник 1"/>
          <p:cNvSpPr/>
          <p:nvPr/>
        </p:nvSpPr>
        <p:spPr>
          <a:xfrm>
            <a:off x="1739751" y="500063"/>
            <a:ext cx="370088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eaLnBrk="1" hangingPunct="1">
              <a:defRPr/>
            </a:pPr>
            <a:r>
              <a:rPr lang="ru-RU" altLang="ru-RU" sz="3200" dirty="0">
                <a:solidFill>
                  <a:srgbClr val="0070C0"/>
                </a:solidFill>
                <a:latin typeface="+mj-lt"/>
              </a:rPr>
              <a:t>ЦЕЛИ И </a:t>
            </a:r>
            <a:r>
              <a:rPr lang="ru-RU" altLang="ru-RU" sz="3200" dirty="0" smtClean="0">
                <a:solidFill>
                  <a:srgbClr val="0070C0"/>
                </a:solidFill>
                <a:latin typeface="+mj-lt"/>
              </a:rPr>
              <a:t>ЗАДАЧИ </a:t>
            </a:r>
            <a:endParaRPr lang="ru-RU" altLang="ru-RU" sz="3200" dirty="0">
              <a:solidFill>
                <a:srgbClr val="0070C0"/>
              </a:solidFill>
              <a:latin typeface="+mj-lt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1365889" y="6356350"/>
            <a:ext cx="429236" cy="365125"/>
          </a:xfrm>
        </p:spPr>
        <p:txBody>
          <a:bodyPr>
            <a:norm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BEB7586B-34CD-41D1-9017-63D633338B23}" type="slidenum">
              <a:rPr lang="ru-RU" altLang="ru-RU">
                <a:solidFill>
                  <a:srgbClr val="9D8F88"/>
                </a:solidFill>
                <a:latin typeface="Euphemia" pitchFamily="34" charset="0"/>
              </a:rPr>
              <a:pPr eaLnBrk="1" hangingPunct="1"/>
              <a:t>28</a:t>
            </a:fld>
            <a:endParaRPr lang="ru-RU" altLang="ru-RU" dirty="0">
              <a:solidFill>
                <a:srgbClr val="9D8F88"/>
              </a:solidFill>
              <a:latin typeface="Euphemia" pitchFamily="34" charset="0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Заголовок 1"/>
          <p:cNvSpPr>
            <a:spLocks noGrp="1"/>
          </p:cNvSpPr>
          <p:nvPr>
            <p:ph type="title"/>
          </p:nvPr>
        </p:nvSpPr>
        <p:spPr>
          <a:xfrm>
            <a:off x="7467600" y="3848100"/>
            <a:ext cx="4476750" cy="2028825"/>
          </a:xfrm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algn="ctr" eaLnBrk="1" hangingPunct="1"/>
            <a:r>
              <a:rPr lang="ru-RU" altLang="ru-RU" sz="2800" dirty="0" smtClean="0">
                <a:solidFill>
                  <a:schemeClr val="tx2"/>
                </a:solidFill>
              </a:rPr>
              <a:t>Российское </a:t>
            </a:r>
            <a:r>
              <a:rPr lang="ru-RU" altLang="ru-RU" sz="2800" dirty="0" err="1" smtClean="0">
                <a:solidFill>
                  <a:schemeClr val="tx2"/>
                </a:solidFill>
              </a:rPr>
              <a:t>трансгуманистическое</a:t>
            </a:r>
            <a:r>
              <a:rPr lang="ru-RU" altLang="ru-RU" sz="2800" dirty="0" smtClean="0">
                <a:solidFill>
                  <a:schemeClr val="tx2"/>
                </a:solidFill>
              </a:rPr>
              <a:t> движение</a:t>
            </a:r>
            <a:br>
              <a:rPr lang="ru-RU" altLang="ru-RU" sz="2800" dirty="0" smtClean="0">
                <a:solidFill>
                  <a:schemeClr val="tx2"/>
                </a:solidFill>
              </a:rPr>
            </a:br>
            <a:r>
              <a:rPr lang="ru-RU" altLang="ru-RU" sz="2800" dirty="0" smtClean="0">
                <a:solidFill>
                  <a:schemeClr val="tx2"/>
                </a:solidFill>
              </a:rPr>
              <a:t/>
            </a:r>
            <a:br>
              <a:rPr lang="ru-RU" altLang="ru-RU" sz="2800" dirty="0" smtClean="0">
                <a:solidFill>
                  <a:schemeClr val="tx2"/>
                </a:solidFill>
              </a:rPr>
            </a:br>
            <a:r>
              <a:rPr lang="ru-RU" altLang="ru-RU" sz="2800" dirty="0" smtClean="0">
                <a:solidFill>
                  <a:schemeClr val="tx2"/>
                </a:solidFill>
              </a:rPr>
              <a:t>Дата основания: 2003</a:t>
            </a:r>
          </a:p>
        </p:txBody>
      </p:sp>
      <p:sp>
        <p:nvSpPr>
          <p:cNvPr id="35843" name="Текст 2"/>
          <p:cNvSpPr>
            <a:spLocks noGrp="1"/>
          </p:cNvSpPr>
          <p:nvPr>
            <p:ph type="body" idx="2"/>
          </p:nvPr>
        </p:nvSpPr>
        <p:spPr bwMode="auto">
          <a:xfrm>
            <a:off x="381000" y="188913"/>
            <a:ext cx="6870700" cy="6383337"/>
          </a:xfrm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indent="358775" eaLnBrk="1" hangingPunct="1">
              <a:spcBef>
                <a:spcPts val="600"/>
              </a:spcBef>
            </a:pPr>
            <a:r>
              <a:rPr lang="ru-RU" altLang="ru-RU" sz="4000" dirty="0" err="1" smtClean="0">
                <a:solidFill>
                  <a:srgbClr val="0070C0"/>
                </a:solidFill>
              </a:rPr>
              <a:t>Трансгуманизм</a:t>
            </a:r>
            <a:r>
              <a:rPr lang="ru-RU" altLang="ru-RU" sz="4000" dirty="0" smtClean="0">
                <a:solidFill>
                  <a:srgbClr val="0070C0"/>
                </a:solidFill>
              </a:rPr>
              <a:t> в России</a:t>
            </a:r>
          </a:p>
          <a:p>
            <a:pPr indent="358775" eaLnBrk="1" hangingPunct="1">
              <a:spcBef>
                <a:spcPts val="600"/>
              </a:spcBef>
            </a:pPr>
            <a:endParaRPr lang="en-US" altLang="ru-RU" sz="2800" dirty="0" smtClean="0">
              <a:solidFill>
                <a:schemeClr val="tx2"/>
              </a:solidFill>
            </a:endParaRPr>
          </a:p>
          <a:p>
            <a:pPr indent="358775" eaLnBrk="1" hangingPunct="1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u-RU" altLang="ru-RU" sz="2800" dirty="0" smtClean="0">
                <a:solidFill>
                  <a:schemeClr val="tx2"/>
                </a:solidFill>
              </a:rPr>
              <a:t>Валерий </a:t>
            </a:r>
            <a:r>
              <a:rPr lang="ru-RU" altLang="ru-RU" sz="2800" b="1" dirty="0" err="1" smtClean="0">
                <a:solidFill>
                  <a:schemeClr val="tx2"/>
                </a:solidFill>
              </a:rPr>
              <a:t>Прайд</a:t>
            </a:r>
            <a:r>
              <a:rPr lang="ru-RU" altLang="ru-RU" sz="2800" dirty="0" smtClean="0">
                <a:solidFill>
                  <a:schemeClr val="tx2"/>
                </a:solidFill>
              </a:rPr>
              <a:t> – организатор движения, футуролог </a:t>
            </a:r>
          </a:p>
          <a:p>
            <a:pPr indent="358775" eaLnBrk="1" hangingPunct="1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u-RU" altLang="ru-RU" sz="2800" b="1" dirty="0" smtClean="0">
                <a:solidFill>
                  <a:schemeClr val="tx2"/>
                </a:solidFill>
              </a:rPr>
              <a:t>Медведев</a:t>
            </a:r>
            <a:r>
              <a:rPr lang="ru-RU" altLang="ru-RU" sz="2800" dirty="0" smtClean="0">
                <a:solidFill>
                  <a:schemeClr val="tx2"/>
                </a:solidFill>
              </a:rPr>
              <a:t> Данила Андреевич </a:t>
            </a:r>
          </a:p>
          <a:p>
            <a:pPr eaLnBrk="1" hangingPunct="1">
              <a:spcBef>
                <a:spcPts val="600"/>
              </a:spcBef>
            </a:pPr>
            <a:r>
              <a:rPr lang="ru-RU" altLang="ru-RU" sz="2800" dirty="0" smtClean="0">
                <a:solidFill>
                  <a:schemeClr val="tx2"/>
                </a:solidFill>
              </a:rPr>
              <a:t>     журналист</a:t>
            </a:r>
            <a:r>
              <a:rPr lang="ru-RU" altLang="ru-RU" sz="2800" dirty="0" smtClean="0">
                <a:solidFill>
                  <a:schemeClr val="tx2"/>
                </a:solidFill>
              </a:rPr>
              <a:t>, «</a:t>
            </a:r>
            <a:r>
              <a:rPr lang="ru-RU" altLang="ru-RU" sz="2800" dirty="0" err="1" smtClean="0">
                <a:solidFill>
                  <a:schemeClr val="tx2"/>
                </a:solidFill>
              </a:rPr>
              <a:t>КриоРус</a:t>
            </a:r>
            <a:r>
              <a:rPr lang="ru-RU" altLang="ru-RU" sz="2800" dirty="0" smtClean="0">
                <a:solidFill>
                  <a:schemeClr val="tx2"/>
                </a:solidFill>
              </a:rPr>
              <a:t>»</a:t>
            </a:r>
          </a:p>
          <a:p>
            <a:pPr indent="358775" eaLnBrk="1" hangingPunct="1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u-RU" altLang="ru-RU" sz="2800" b="1" dirty="0" err="1" smtClean="0">
                <a:solidFill>
                  <a:schemeClr val="tx2"/>
                </a:solidFill>
              </a:rPr>
              <a:t>Турчин</a:t>
            </a:r>
            <a:r>
              <a:rPr lang="ru-RU" altLang="ru-RU" sz="2800" b="1" dirty="0" smtClean="0">
                <a:solidFill>
                  <a:schemeClr val="tx2"/>
                </a:solidFill>
              </a:rPr>
              <a:t> </a:t>
            </a:r>
            <a:r>
              <a:rPr lang="ru-RU" altLang="ru-RU" sz="2800" dirty="0" smtClean="0">
                <a:solidFill>
                  <a:schemeClr val="tx2"/>
                </a:solidFill>
              </a:rPr>
              <a:t>Алексей Валерьевич - эксперт по глобальным рискам , основатель фонда «Наука за продление жизни» </a:t>
            </a:r>
            <a:endParaRPr lang="ru-RU" altLang="ru-RU" sz="2800" dirty="0" smtClean="0">
              <a:solidFill>
                <a:schemeClr val="tx2"/>
              </a:solidFill>
            </a:endParaRPr>
          </a:p>
          <a:p>
            <a:pPr indent="358775" eaLnBrk="1" hangingPunct="1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u-RU" altLang="ru-RU" sz="2800" b="1" dirty="0" smtClean="0">
                <a:solidFill>
                  <a:schemeClr val="tx2"/>
                </a:solidFill>
              </a:rPr>
              <a:t>2011 </a:t>
            </a:r>
            <a:r>
              <a:rPr lang="ru-RU" altLang="ru-RU" sz="2800" b="1" dirty="0" smtClean="0">
                <a:solidFill>
                  <a:schemeClr val="tx2"/>
                </a:solidFill>
              </a:rPr>
              <a:t>г</a:t>
            </a:r>
            <a:r>
              <a:rPr lang="ru-RU" altLang="ru-RU" sz="2800" dirty="0" smtClean="0">
                <a:solidFill>
                  <a:schemeClr val="tx2"/>
                </a:solidFill>
              </a:rPr>
              <a:t> – создание стратегического общественного движения "Россия 2045"</a:t>
            </a:r>
            <a:endParaRPr lang="ru-RU" altLang="ru-RU" sz="2800" b="1" dirty="0" smtClean="0">
              <a:solidFill>
                <a:schemeClr val="tx2"/>
              </a:solidFill>
            </a:endParaRPr>
          </a:p>
        </p:txBody>
      </p:sp>
      <p:pic>
        <p:nvPicPr>
          <p:cNvPr id="35844" name="Содержимое 4" descr="150px-Эмблема_РТД.jpg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29500" y="357188"/>
            <a:ext cx="4286250" cy="3090862"/>
          </a:xfrm>
        </p:spPr>
      </p:pic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1365889" y="6356350"/>
            <a:ext cx="429236" cy="365125"/>
          </a:xfrm>
        </p:spPr>
        <p:txBody>
          <a:bodyPr>
            <a:norm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BEB7586B-34CD-41D1-9017-63D633338B23}" type="slidenum">
              <a:rPr lang="ru-RU" altLang="ru-RU">
                <a:solidFill>
                  <a:srgbClr val="9D8F88"/>
                </a:solidFill>
                <a:latin typeface="Euphemia" pitchFamily="34" charset="0"/>
              </a:rPr>
              <a:pPr eaLnBrk="1" hangingPunct="1"/>
              <a:t>29</a:t>
            </a:fld>
            <a:endParaRPr lang="ru-RU" altLang="ru-RU" dirty="0">
              <a:solidFill>
                <a:srgbClr val="9D8F88"/>
              </a:solidFill>
              <a:latin typeface="Euphemia" pitchFamily="34" charset="0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robots-will-replace-manufacturers-and-farmers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64528" y="1626576"/>
            <a:ext cx="5049564" cy="393895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6867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ru-RU" altLang="ru-RU" sz="4400" dirty="0" smtClean="0">
                <a:solidFill>
                  <a:srgbClr val="0070C0"/>
                </a:solidFill>
              </a:rPr>
              <a:t>Люди будущего</a:t>
            </a:r>
          </a:p>
        </p:txBody>
      </p:sp>
      <p:sp>
        <p:nvSpPr>
          <p:cNvPr id="36868" name="Содержимое 2"/>
          <p:cNvSpPr>
            <a:spLocks noGrp="1"/>
          </p:cNvSpPr>
          <p:nvPr>
            <p:ph idx="1"/>
          </p:nvPr>
        </p:nvSpPr>
        <p:spPr bwMode="auto">
          <a:xfrm>
            <a:off x="5933343" y="1490662"/>
            <a:ext cx="5791200" cy="5048250"/>
          </a:xfrm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buFont typeface="Wingdings" panose="05000000000000000000" pitchFamily="2" charset="2"/>
              <a:buNone/>
            </a:pPr>
            <a:r>
              <a:rPr lang="ru-RU" altLang="ru-RU" i="1" dirty="0" smtClean="0"/>
              <a:t>«</a:t>
            </a:r>
            <a:r>
              <a:rPr lang="ru-RU" altLang="ru-RU" sz="3200" i="1" dirty="0" smtClean="0">
                <a:solidFill>
                  <a:schemeClr val="tx2"/>
                </a:solidFill>
              </a:rPr>
              <a:t>В 3009 году человек изменится до неузнаваемости… Если эволюция продолжится нынешними темпами, то люди будущего станут похожими на пришельцев из космоса»</a:t>
            </a: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ru-RU" altLang="ru-RU" sz="3200" i="1" dirty="0" smtClean="0">
                <a:solidFill>
                  <a:schemeClr val="tx2"/>
                </a:solidFill>
              </a:rPr>
              <a:t>Владимир ЛАГОВСКИЙ </a:t>
            </a:r>
          </a:p>
          <a:p>
            <a:pPr eaLnBrk="1" hangingPunct="1">
              <a:buFont typeface="Wingdings" panose="05000000000000000000" pitchFamily="2" charset="2"/>
              <a:buNone/>
            </a:pPr>
            <a:endParaRPr lang="ru-RU" altLang="ru-RU" dirty="0" smtClean="0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1365889" y="6356350"/>
            <a:ext cx="429236" cy="365125"/>
          </a:xfrm>
        </p:spPr>
        <p:txBody>
          <a:bodyPr>
            <a:norm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BEB7586B-34CD-41D1-9017-63D633338B23}" type="slidenum">
              <a:rPr lang="ru-RU" altLang="ru-RU">
                <a:solidFill>
                  <a:srgbClr val="9D8F88"/>
                </a:solidFill>
                <a:latin typeface="Euphemia" pitchFamily="34" charset="0"/>
              </a:rPr>
              <a:pPr eaLnBrk="1" hangingPunct="1"/>
              <a:t>30</a:t>
            </a:fld>
            <a:endParaRPr lang="ru-RU" altLang="ru-RU" dirty="0">
              <a:solidFill>
                <a:srgbClr val="9D8F88"/>
              </a:solidFill>
              <a:latin typeface="Euphemia" pitchFamily="34" charset="0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868362"/>
          </a:xfrm>
        </p:spPr>
        <p:txBody>
          <a:bodyPr/>
          <a:lstStyle/>
          <a:p>
            <a:pPr algn="ctr" eaLnBrk="1" hangingPunct="1"/>
            <a:r>
              <a:rPr lang="ru-RU" altLang="ru-RU" sz="4400" dirty="0" smtClean="0">
                <a:solidFill>
                  <a:srgbClr val="0070C0"/>
                </a:solidFill>
              </a:rPr>
              <a:t>Мнения Антропологов. Прогнозы </a:t>
            </a:r>
          </a:p>
        </p:txBody>
      </p:sp>
      <p:sp>
        <p:nvSpPr>
          <p:cNvPr id="37891" name="Содержимое 4"/>
          <p:cNvSpPr>
            <a:spLocks noGrp="1"/>
          </p:cNvSpPr>
          <p:nvPr>
            <p:ph sz="half" idx="2"/>
          </p:nvPr>
        </p:nvSpPr>
        <p:spPr bwMode="auto">
          <a:xfrm>
            <a:off x="571500" y="1447800"/>
            <a:ext cx="5386388" cy="5075238"/>
          </a:xfrm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ru-RU" altLang="ru-RU" sz="3600" i="1" smtClean="0">
                <a:solidFill>
                  <a:schemeClr val="tx2"/>
                </a:solidFill>
              </a:rPr>
              <a:t>Эволюция человека закончилась:</a:t>
            </a:r>
          </a:p>
          <a:p>
            <a:pPr eaLnBrk="1" hangingPunct="1"/>
            <a:r>
              <a:rPr lang="ru-RU" altLang="ru-RU" sz="3600" smtClean="0">
                <a:solidFill>
                  <a:schemeClr val="tx2"/>
                </a:solidFill>
              </a:rPr>
              <a:t>Люди будущего внешне практически не изменятся,  скорее подвергнется изменениям внутренний мир человека</a:t>
            </a:r>
          </a:p>
          <a:p>
            <a:pPr eaLnBrk="1" hangingPunct="1">
              <a:buFont typeface="Wingdings" panose="05000000000000000000" pitchFamily="2" charset="2"/>
              <a:buNone/>
            </a:pPr>
            <a:endParaRPr lang="ru-RU" altLang="ru-RU" smtClean="0"/>
          </a:p>
        </p:txBody>
      </p:sp>
      <p:sp>
        <p:nvSpPr>
          <p:cNvPr id="37892" name="Содержимое 6"/>
          <p:cNvSpPr>
            <a:spLocks noGrp="1"/>
          </p:cNvSpPr>
          <p:nvPr>
            <p:ph sz="quarter" idx="4"/>
          </p:nvPr>
        </p:nvSpPr>
        <p:spPr bwMode="auto">
          <a:xfrm>
            <a:off x="6191250" y="1504950"/>
            <a:ext cx="5389563" cy="5018088"/>
          </a:xfrm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ru-RU" altLang="ru-RU" sz="3600" smtClean="0">
                <a:solidFill>
                  <a:schemeClr val="tx2"/>
                </a:solidFill>
              </a:rPr>
              <a:t>Эволюция человека продолжается:</a:t>
            </a:r>
          </a:p>
          <a:p>
            <a:pPr eaLnBrk="1" hangingPunct="1"/>
            <a:r>
              <a:rPr lang="ru-RU" altLang="ru-RU" sz="3600" smtClean="0">
                <a:solidFill>
                  <a:schemeClr val="tx2"/>
                </a:solidFill>
              </a:rPr>
              <a:t>Естественный отбор повлияет на внешность, изменения среды приведет к мутации</a:t>
            </a:r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1365889" y="6356350"/>
            <a:ext cx="429236" cy="365125"/>
          </a:xfrm>
        </p:spPr>
        <p:txBody>
          <a:bodyPr>
            <a:norm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BEB7586B-34CD-41D1-9017-63D633338B23}" type="slidenum">
              <a:rPr lang="ru-RU" altLang="ru-RU">
                <a:solidFill>
                  <a:srgbClr val="9D8F88"/>
                </a:solidFill>
                <a:latin typeface="Euphemia" pitchFamily="34" charset="0"/>
              </a:rPr>
              <a:pPr eaLnBrk="1" hangingPunct="1"/>
              <a:t>31</a:t>
            </a:fld>
            <a:endParaRPr lang="ru-RU" altLang="ru-RU" dirty="0">
              <a:solidFill>
                <a:srgbClr val="9D8F88"/>
              </a:solidFill>
              <a:latin typeface="Euphemia" pitchFamily="34" charset="0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e49ef1d2ef8b0034d663ff8642c36a6a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590800" y="0"/>
            <a:ext cx="6229350" cy="429006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Рисунок 3" descr="99261765.jpg"/>
          <p:cNvPicPr>
            <a:picLocks noChangeAspect="1"/>
          </p:cNvPicPr>
          <p:nvPr/>
        </p:nvPicPr>
        <p:blipFill>
          <a:blip r:embed="rId3" cstate="print"/>
          <a:srcRect t="8074" r="8000" b="5745"/>
          <a:stretch>
            <a:fillRect/>
          </a:stretch>
        </p:blipFill>
        <p:spPr>
          <a:xfrm>
            <a:off x="571501" y="3367087"/>
            <a:ext cx="2762249" cy="324654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 descr="n17p9nlo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429500" y="3143250"/>
            <a:ext cx="4514878" cy="343069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1365889" y="6356350"/>
            <a:ext cx="429236" cy="365125"/>
          </a:xfrm>
        </p:spPr>
        <p:txBody>
          <a:bodyPr>
            <a:norm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BEB7586B-34CD-41D1-9017-63D633338B23}" type="slidenum">
              <a:rPr lang="ru-RU" altLang="ru-RU">
                <a:solidFill>
                  <a:srgbClr val="9D8F88"/>
                </a:solidFill>
                <a:latin typeface="Euphemia" pitchFamily="34" charset="0"/>
              </a:rPr>
              <a:pPr eaLnBrk="1" hangingPunct="1"/>
              <a:t>32</a:t>
            </a:fld>
            <a:endParaRPr lang="ru-RU" altLang="ru-RU" dirty="0">
              <a:solidFill>
                <a:srgbClr val="9D8F88"/>
              </a:solidFill>
              <a:latin typeface="Euphemia" pitchFamily="34" charset="0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Содержимое 2"/>
          <p:cNvSpPr>
            <a:spLocks noGrp="1"/>
          </p:cNvSpPr>
          <p:nvPr>
            <p:ph idx="1"/>
          </p:nvPr>
        </p:nvSpPr>
        <p:spPr bwMode="auto">
          <a:xfrm>
            <a:off x="501162" y="1503486"/>
            <a:ext cx="5310553" cy="4800478"/>
          </a:xfrm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ru-RU" altLang="ru-RU" sz="3200" dirty="0" smtClean="0">
                <a:solidFill>
                  <a:schemeClr val="tx2"/>
                </a:solidFill>
              </a:rPr>
              <a:t>Важную роль играет технологический процесс – он приведет к скорому появлению </a:t>
            </a:r>
            <a:r>
              <a:rPr lang="ru-RU" altLang="ru-RU" sz="3200" b="1" dirty="0" smtClean="0">
                <a:solidFill>
                  <a:schemeClr val="tx2"/>
                </a:solidFill>
              </a:rPr>
              <a:t>киборгов</a:t>
            </a:r>
            <a:r>
              <a:rPr lang="ru-RU" altLang="ru-RU" sz="3200" dirty="0" smtClean="0">
                <a:solidFill>
                  <a:schemeClr val="tx2"/>
                </a:solidFill>
              </a:rPr>
              <a:t>, </a:t>
            </a:r>
            <a:r>
              <a:rPr lang="ru-RU" altLang="ru-RU" sz="3200" b="1" dirty="0" smtClean="0">
                <a:solidFill>
                  <a:schemeClr val="tx2"/>
                </a:solidFill>
              </a:rPr>
              <a:t>роботов</a:t>
            </a:r>
            <a:r>
              <a:rPr lang="ru-RU" altLang="ru-RU" sz="3200" dirty="0" smtClean="0">
                <a:solidFill>
                  <a:schemeClr val="tx2"/>
                </a:solidFill>
              </a:rPr>
              <a:t> и   </a:t>
            </a:r>
            <a:r>
              <a:rPr lang="ru-RU" altLang="ru-RU" sz="3200" b="1" dirty="0" smtClean="0">
                <a:solidFill>
                  <a:schemeClr val="tx2"/>
                </a:solidFill>
              </a:rPr>
              <a:t>разумных компьютеров</a:t>
            </a:r>
          </a:p>
        </p:txBody>
      </p:sp>
      <p:pic>
        <p:nvPicPr>
          <p:cNvPr id="4" name="Рисунок 3" descr="1_0061.jpg"/>
          <p:cNvPicPr>
            <a:picLocks noChangeAspect="1"/>
          </p:cNvPicPr>
          <p:nvPr/>
        </p:nvPicPr>
        <p:blipFill>
          <a:blip r:embed="rId2" cstate="print"/>
          <a:srcRect l="9285" b="9615"/>
          <a:stretch>
            <a:fillRect/>
          </a:stretch>
        </p:blipFill>
        <p:spPr>
          <a:xfrm>
            <a:off x="6383216" y="1761370"/>
            <a:ext cx="4913485" cy="350046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1365889" y="6356350"/>
            <a:ext cx="429236" cy="365125"/>
          </a:xfrm>
        </p:spPr>
        <p:txBody>
          <a:bodyPr>
            <a:norm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BEB7586B-34CD-41D1-9017-63D633338B23}" type="slidenum">
              <a:rPr lang="ru-RU" altLang="ru-RU">
                <a:solidFill>
                  <a:srgbClr val="9D8F88"/>
                </a:solidFill>
                <a:latin typeface="Euphemia" pitchFamily="34" charset="0"/>
              </a:rPr>
              <a:pPr eaLnBrk="1" hangingPunct="1"/>
              <a:t>33</a:t>
            </a:fld>
            <a:endParaRPr lang="ru-RU" altLang="ru-RU" dirty="0">
              <a:solidFill>
                <a:srgbClr val="9D8F88"/>
              </a:solidFill>
              <a:latin typeface="Euphemia" pitchFamily="34" charset="0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ru-RU" altLang="ru-RU" sz="4400" dirty="0" smtClean="0">
                <a:solidFill>
                  <a:srgbClr val="0070C0"/>
                </a:solidFill>
              </a:rPr>
              <a:t>Виртуальная реальность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 bwMode="auto">
          <a:xfrm>
            <a:off x="609600" y="1314450"/>
            <a:ext cx="10972800" cy="4811713"/>
          </a:xfrm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buFont typeface="Wingdings" panose="05000000000000000000" pitchFamily="2" charset="2"/>
              <a:buNone/>
            </a:pPr>
            <a:r>
              <a:rPr lang="ru-RU" altLang="ru-RU" smtClean="0"/>
              <a:t>(</a:t>
            </a:r>
            <a:r>
              <a:rPr lang="ru-RU" altLang="ru-RU" sz="2800" smtClean="0">
                <a:solidFill>
                  <a:schemeClr val="tx2"/>
                </a:solidFill>
              </a:rPr>
              <a:t>от лат. </a:t>
            </a:r>
            <a:r>
              <a:rPr lang="la-Latn" altLang="ru-RU" sz="2800" i="1" smtClean="0">
                <a:solidFill>
                  <a:schemeClr val="tx2"/>
                </a:solidFill>
              </a:rPr>
              <a:t>virtus</a:t>
            </a:r>
            <a:r>
              <a:rPr lang="ru-RU" altLang="ru-RU" sz="2800" smtClean="0">
                <a:solidFill>
                  <a:schemeClr val="tx2"/>
                </a:solidFill>
              </a:rPr>
              <a:t> - потенциальный, возможный и </a:t>
            </a:r>
            <a:r>
              <a:rPr lang="la-Latn" altLang="ru-RU" sz="2800" i="1" smtClean="0">
                <a:solidFill>
                  <a:schemeClr val="tx2"/>
                </a:solidFill>
              </a:rPr>
              <a:t>realis</a:t>
            </a:r>
            <a:r>
              <a:rPr lang="ru-RU" altLang="ru-RU" sz="2800" smtClean="0">
                <a:solidFill>
                  <a:schemeClr val="tx2"/>
                </a:solidFill>
              </a:rPr>
              <a:t> - действительный, существующий) - созданный техническими средствами мир, передаваемый человеку через его ощущения: зрение, слух, обоняние и другие. </a:t>
            </a:r>
          </a:p>
        </p:txBody>
      </p:sp>
      <p:pic>
        <p:nvPicPr>
          <p:cNvPr id="1027" name="Picture 3" descr="C:\Рабочий стол\учеба\4 сем\Philosophy\Вируальная реальность\product_stereovis_philips_wowzon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38350" y="2943225"/>
            <a:ext cx="7929563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1365889" y="6356350"/>
            <a:ext cx="429236" cy="365125"/>
          </a:xfrm>
        </p:spPr>
        <p:txBody>
          <a:bodyPr>
            <a:norm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BEB7586B-34CD-41D1-9017-63D633338B23}" type="slidenum">
              <a:rPr lang="ru-RU" altLang="ru-RU">
                <a:solidFill>
                  <a:srgbClr val="9D8F88"/>
                </a:solidFill>
                <a:latin typeface="Euphemia" pitchFamily="34" charset="0"/>
              </a:rPr>
              <a:pPr eaLnBrk="1" hangingPunct="1"/>
              <a:t>34</a:t>
            </a:fld>
            <a:endParaRPr lang="ru-RU" altLang="ru-RU" dirty="0">
              <a:solidFill>
                <a:srgbClr val="9D8F88"/>
              </a:solidFill>
              <a:latin typeface="Euphemia" pitchFamily="34" charset="0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ru-RU" altLang="ru-RU" sz="4400" dirty="0" smtClean="0">
                <a:solidFill>
                  <a:srgbClr val="0070C0"/>
                </a:solidFill>
              </a:rPr>
              <a:t>Свойства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 bwMode="auto"/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ru-RU" altLang="ru-RU" sz="3200" smtClean="0">
                <a:solidFill>
                  <a:schemeClr val="tx2"/>
                </a:solidFill>
              </a:rPr>
              <a:t>синтез свойств и реакций виртуальной реальности производится в </a:t>
            </a:r>
            <a:r>
              <a:rPr lang="ru-RU" altLang="ru-RU" sz="3200" b="1" smtClean="0">
                <a:solidFill>
                  <a:schemeClr val="tx2"/>
                </a:solidFill>
              </a:rPr>
              <a:t>реальном времени</a:t>
            </a:r>
            <a:r>
              <a:rPr lang="ru-RU" altLang="ru-RU" sz="3200" smtClean="0">
                <a:solidFill>
                  <a:schemeClr val="tx2"/>
                </a:solidFill>
              </a:rPr>
              <a:t>.</a:t>
            </a:r>
          </a:p>
          <a:p>
            <a:pPr eaLnBrk="1" hangingPunct="1"/>
            <a:r>
              <a:rPr lang="ru-RU" altLang="ru-RU" sz="3200" smtClean="0">
                <a:solidFill>
                  <a:schemeClr val="tx2"/>
                </a:solidFill>
              </a:rPr>
              <a:t>возможность </a:t>
            </a:r>
            <a:r>
              <a:rPr lang="ru-RU" altLang="ru-RU" sz="3200" b="1" smtClean="0">
                <a:solidFill>
                  <a:schemeClr val="tx2"/>
                </a:solidFill>
              </a:rPr>
              <a:t>естественного взаимодействия</a:t>
            </a:r>
            <a:r>
              <a:rPr lang="ru-RU" altLang="ru-RU" sz="3200" smtClean="0">
                <a:solidFill>
                  <a:schemeClr val="tx2"/>
                </a:solidFill>
              </a:rPr>
              <a:t> с объектами.</a:t>
            </a:r>
          </a:p>
          <a:p>
            <a:pPr eaLnBrk="1" hangingPunct="1"/>
            <a:r>
              <a:rPr lang="ru-RU" altLang="ru-RU" sz="3200" smtClean="0">
                <a:solidFill>
                  <a:schemeClr val="tx2"/>
                </a:solidFill>
              </a:rPr>
              <a:t>объекты виртуальной реальности ведут себя </a:t>
            </a:r>
            <a:r>
              <a:rPr lang="ru-RU" altLang="ru-RU" sz="3200" b="1" smtClean="0">
                <a:solidFill>
                  <a:schemeClr val="tx2"/>
                </a:solidFill>
              </a:rPr>
              <a:t>близко</a:t>
            </a:r>
            <a:r>
              <a:rPr lang="ru-RU" altLang="ru-RU" sz="3200" smtClean="0">
                <a:solidFill>
                  <a:schemeClr val="tx2"/>
                </a:solidFill>
              </a:rPr>
              <a:t> к поведению аналогичных объектов материальной реальности.</a:t>
            </a:r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1365889" y="6356350"/>
            <a:ext cx="429236" cy="365125"/>
          </a:xfrm>
        </p:spPr>
        <p:txBody>
          <a:bodyPr>
            <a:norm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BEB7586B-34CD-41D1-9017-63D633338B23}" type="slidenum">
              <a:rPr lang="ru-RU" altLang="ru-RU">
                <a:solidFill>
                  <a:srgbClr val="9D8F88"/>
                </a:solidFill>
                <a:latin typeface="Euphemia" pitchFamily="34" charset="0"/>
              </a:rPr>
              <a:pPr eaLnBrk="1" hangingPunct="1"/>
              <a:t>35</a:t>
            </a:fld>
            <a:endParaRPr lang="ru-RU" altLang="ru-RU" dirty="0">
              <a:solidFill>
                <a:srgbClr val="9D8F88"/>
              </a:solidFill>
              <a:latin typeface="Euphemia" pitchFamily="34" charset="0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Рабочий стол\учеба\4 сем\Philosophy\Вируальная реальность\StanislawLem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58200" y="4114800"/>
            <a:ext cx="2609850" cy="2357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3011" name="Заголовок 1"/>
          <p:cNvSpPr>
            <a:spLocks noGrp="1"/>
          </p:cNvSpPr>
          <p:nvPr>
            <p:ph type="title"/>
          </p:nvPr>
        </p:nvSpPr>
        <p:spPr>
          <a:xfrm>
            <a:off x="929054" y="117475"/>
            <a:ext cx="9980613" cy="1096963"/>
          </a:xfrm>
        </p:spPr>
        <p:txBody>
          <a:bodyPr/>
          <a:lstStyle/>
          <a:p>
            <a:pPr algn="ctr" eaLnBrk="1" hangingPunct="1"/>
            <a:r>
              <a:rPr lang="ru-RU" altLang="ru-RU" sz="4400" dirty="0" smtClean="0">
                <a:solidFill>
                  <a:srgbClr val="0070C0"/>
                </a:solidFill>
              </a:rPr>
              <a:t>История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 bwMode="auto">
          <a:xfrm>
            <a:off x="457200" y="1214438"/>
            <a:ext cx="7372350" cy="5338762"/>
          </a:xfrm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ru-RU" altLang="ru-RU" sz="2800" smtClean="0">
                <a:solidFill>
                  <a:schemeClr val="tx2"/>
                </a:solidFill>
              </a:rPr>
              <a:t>Понятие </a:t>
            </a:r>
            <a:r>
              <a:rPr lang="ru-RU" altLang="ru-RU" sz="2800" i="1" smtClean="0">
                <a:solidFill>
                  <a:schemeClr val="tx2"/>
                </a:solidFill>
              </a:rPr>
              <a:t>искусственной реальности</a:t>
            </a:r>
            <a:r>
              <a:rPr lang="ru-RU" altLang="ru-RU" sz="2800" smtClean="0">
                <a:solidFill>
                  <a:schemeClr val="tx2"/>
                </a:solidFill>
              </a:rPr>
              <a:t> было впервые введено </a:t>
            </a:r>
            <a:r>
              <a:rPr lang="ru-RU" altLang="ru-RU" sz="2800" u="sng" smtClean="0">
                <a:solidFill>
                  <a:schemeClr val="tx2"/>
                </a:solidFill>
              </a:rPr>
              <a:t>Майроном Крюгером </a:t>
            </a:r>
            <a:r>
              <a:rPr lang="ru-RU" altLang="ru-RU" sz="2800" smtClean="0">
                <a:solidFill>
                  <a:schemeClr val="tx2"/>
                </a:solidFill>
              </a:rPr>
              <a:t>в конце 1960-х. </a:t>
            </a:r>
          </a:p>
          <a:p>
            <a:pPr eaLnBrk="1" hangingPunct="1"/>
            <a:r>
              <a:rPr lang="ru-RU" altLang="ru-RU" sz="2800" smtClean="0">
                <a:solidFill>
                  <a:schemeClr val="tx2"/>
                </a:solidFill>
              </a:rPr>
              <a:t>В 1964 году </a:t>
            </a:r>
            <a:r>
              <a:rPr lang="ru-RU" altLang="ru-RU" sz="2800" u="sng" smtClean="0">
                <a:solidFill>
                  <a:schemeClr val="tx2"/>
                </a:solidFill>
              </a:rPr>
              <a:t>Станислав Лем</a:t>
            </a:r>
            <a:r>
              <a:rPr lang="ru-RU" altLang="ru-RU" sz="2800" smtClean="0">
                <a:solidFill>
                  <a:schemeClr val="tx2"/>
                </a:solidFill>
              </a:rPr>
              <a:t> описывает суть ответа на вопрос «</a:t>
            </a:r>
            <a:r>
              <a:rPr lang="ru-RU" altLang="ru-RU" sz="2800" i="1" smtClean="0">
                <a:solidFill>
                  <a:schemeClr val="tx2"/>
                </a:solidFill>
              </a:rPr>
              <a:t>как создать действительность, которая для разумных существ, живущих в ней, ничем не отличалась бы от нормальной действительности,  но подчинялась бы другим законам?</a:t>
            </a:r>
            <a:r>
              <a:rPr lang="ru-RU" altLang="ru-RU" sz="2800" smtClean="0">
                <a:solidFill>
                  <a:schemeClr val="tx2"/>
                </a:solidFill>
              </a:rPr>
              <a:t>»</a:t>
            </a:r>
            <a:endParaRPr lang="ru-RU" altLang="ru-RU" smtClean="0"/>
          </a:p>
        </p:txBody>
      </p:sp>
      <p:pic>
        <p:nvPicPr>
          <p:cNvPr id="5" name="Рисунок 4" descr="DSC07695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96300" y="1557338"/>
            <a:ext cx="2552700" cy="2160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1365889" y="6356350"/>
            <a:ext cx="429236" cy="365125"/>
          </a:xfrm>
        </p:spPr>
        <p:txBody>
          <a:bodyPr>
            <a:norm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BEB7586B-34CD-41D1-9017-63D633338B23}" type="slidenum">
              <a:rPr lang="ru-RU" altLang="ru-RU">
                <a:solidFill>
                  <a:srgbClr val="9D8F88"/>
                </a:solidFill>
                <a:latin typeface="Euphemia" pitchFamily="34" charset="0"/>
              </a:rPr>
              <a:pPr eaLnBrk="1" hangingPunct="1"/>
              <a:t>36</a:t>
            </a:fld>
            <a:endParaRPr lang="ru-RU" altLang="ru-RU" dirty="0">
              <a:solidFill>
                <a:srgbClr val="9D8F88"/>
              </a:solidFill>
              <a:latin typeface="Euphemia" pitchFamily="34" charset="0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ru-RU" altLang="ru-RU" sz="4400" dirty="0" smtClean="0">
                <a:solidFill>
                  <a:srgbClr val="0070C0"/>
                </a:solidFill>
              </a:rPr>
              <a:t>История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 bwMode="auto">
          <a:xfrm>
            <a:off x="239713" y="1323975"/>
            <a:ext cx="6980237" cy="5200650"/>
          </a:xfrm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ts val="1200"/>
              </a:spcBef>
            </a:pPr>
            <a:r>
              <a:rPr lang="ru-RU" altLang="ru-RU" smtClean="0"/>
              <a:t> </a:t>
            </a:r>
            <a:r>
              <a:rPr lang="ru-RU" altLang="ru-RU" sz="3600" smtClean="0">
                <a:solidFill>
                  <a:schemeClr val="tx2"/>
                </a:solidFill>
              </a:rPr>
              <a:t>В 1989 году Джарон Ланье </a:t>
            </a:r>
          </a:p>
          <a:p>
            <a:pPr eaLnBrk="1" hangingPunct="1">
              <a:spcBef>
                <a:spcPts val="1200"/>
              </a:spcBef>
              <a:buFont typeface="Wingdings" panose="05000000000000000000" pitchFamily="2" charset="2"/>
              <a:buNone/>
            </a:pPr>
            <a:r>
              <a:rPr lang="ru-RU" altLang="ru-RU" sz="3600" smtClean="0">
                <a:solidFill>
                  <a:schemeClr val="tx2"/>
                </a:solidFill>
              </a:rPr>
              <a:t>ввёл более популярный ныне </a:t>
            </a:r>
          </a:p>
          <a:p>
            <a:pPr eaLnBrk="1" hangingPunct="1">
              <a:spcBef>
                <a:spcPts val="1200"/>
              </a:spcBef>
              <a:buFont typeface="Wingdings" panose="05000000000000000000" pitchFamily="2" charset="2"/>
              <a:buNone/>
            </a:pPr>
            <a:r>
              <a:rPr lang="ru-RU" altLang="ru-RU" sz="3600" smtClean="0">
                <a:solidFill>
                  <a:schemeClr val="tx2"/>
                </a:solidFill>
              </a:rPr>
              <a:t>термин «виртуальная реальность»</a:t>
            </a:r>
          </a:p>
          <a:p>
            <a:pPr eaLnBrk="1" hangingPunct="1">
              <a:spcBef>
                <a:spcPts val="1200"/>
              </a:spcBef>
              <a:buFont typeface="Wingdings" panose="05000000000000000000" pitchFamily="2" charset="2"/>
              <a:buNone/>
            </a:pPr>
            <a:endParaRPr lang="ru-RU" altLang="ru-RU" sz="3600" smtClean="0">
              <a:solidFill>
                <a:schemeClr val="tx2"/>
              </a:solidFill>
            </a:endParaRPr>
          </a:p>
          <a:p>
            <a:pPr eaLnBrk="1" hangingPunct="1">
              <a:spcBef>
                <a:spcPts val="1200"/>
              </a:spcBef>
            </a:pPr>
            <a:r>
              <a:rPr lang="ru-RU" altLang="ru-RU" sz="3600" smtClean="0">
                <a:solidFill>
                  <a:schemeClr val="tx2"/>
                </a:solidFill>
              </a:rPr>
              <a:t>Первой системой виртуальной реальности стала «Кинокарта Аспена» (Массачусетский Технический Институт. 1977г.)</a:t>
            </a:r>
            <a:endParaRPr lang="ru-RU" altLang="ru-RU" sz="3600" u="sng" smtClean="0">
              <a:solidFill>
                <a:schemeClr val="tx2"/>
              </a:solidFill>
            </a:endParaRPr>
          </a:p>
          <a:p>
            <a:pPr eaLnBrk="1" hangingPunct="1"/>
            <a:endParaRPr lang="ru-RU" altLang="ru-RU" sz="3200" smtClean="0">
              <a:solidFill>
                <a:schemeClr val="tx2"/>
              </a:solidFill>
            </a:endParaRPr>
          </a:p>
        </p:txBody>
      </p:sp>
      <p:pic>
        <p:nvPicPr>
          <p:cNvPr id="2050" name="Picture 2" descr="C:\Рабочий стол\учеба\4 сем\Philosophy\Вируальная реальность\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32688" y="1682750"/>
            <a:ext cx="3771900" cy="4637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1365889" y="6356350"/>
            <a:ext cx="429236" cy="365125"/>
          </a:xfrm>
        </p:spPr>
        <p:txBody>
          <a:bodyPr>
            <a:norm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BEB7586B-34CD-41D1-9017-63D633338B23}" type="slidenum">
              <a:rPr lang="ru-RU" altLang="ru-RU">
                <a:solidFill>
                  <a:srgbClr val="9D8F88"/>
                </a:solidFill>
                <a:latin typeface="Euphemia" pitchFamily="34" charset="0"/>
              </a:rPr>
              <a:pPr eaLnBrk="1" hangingPunct="1"/>
              <a:t>37</a:t>
            </a:fld>
            <a:endParaRPr lang="ru-RU" altLang="ru-RU" dirty="0">
              <a:solidFill>
                <a:srgbClr val="9D8F88"/>
              </a:solidFill>
              <a:latin typeface="Euphemia" pitchFamily="34" charset="0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Заголовок 1"/>
          <p:cNvSpPr>
            <a:spLocks noGrp="1"/>
          </p:cNvSpPr>
          <p:nvPr>
            <p:ph type="title"/>
          </p:nvPr>
        </p:nvSpPr>
        <p:spPr>
          <a:xfrm>
            <a:off x="457200" y="76200"/>
            <a:ext cx="10628313" cy="1096963"/>
          </a:xfrm>
        </p:spPr>
        <p:txBody>
          <a:bodyPr/>
          <a:lstStyle/>
          <a:p>
            <a:pPr algn="ctr" eaLnBrk="1" hangingPunct="1"/>
            <a:r>
              <a:rPr lang="ru-RU" altLang="ru-RU" sz="4400" dirty="0" smtClean="0">
                <a:solidFill>
                  <a:srgbClr val="0070C0"/>
                </a:solidFill>
              </a:rPr>
              <a:t>Реализация</a:t>
            </a:r>
          </a:p>
        </p:txBody>
      </p:sp>
      <p:sp>
        <p:nvSpPr>
          <p:cNvPr id="47107" name="Содержимое 2"/>
          <p:cNvSpPr>
            <a:spLocks noGrp="1"/>
          </p:cNvSpPr>
          <p:nvPr>
            <p:ph idx="1"/>
          </p:nvPr>
        </p:nvSpPr>
        <p:spPr bwMode="auto">
          <a:xfrm>
            <a:off x="406400" y="1371600"/>
            <a:ext cx="6624638" cy="5219700"/>
          </a:xfrm>
        </p:spPr>
        <p:txBody>
          <a:bodyPr wrap="square" numCol="1" anchor="t" anchorCtr="0" compatLnSpc="1">
            <a:prstTxWarp prst="textNoShape">
              <a:avLst/>
            </a:prstTxWarp>
            <a:normAutofit fontScale="92500" lnSpcReduction="10000"/>
          </a:bodyPr>
          <a:lstStyle/>
          <a:p>
            <a:pPr marL="180000" indent="0" eaLnBrk="1" hangingPunct="1">
              <a:spcBef>
                <a:spcPts val="1200"/>
              </a:spcBef>
              <a:defRPr/>
            </a:pPr>
            <a:r>
              <a:rPr lang="ru-RU" altLang="ru-RU" sz="3000" dirty="0" smtClean="0">
                <a:solidFill>
                  <a:schemeClr val="tx2"/>
                </a:solidFill>
              </a:rPr>
              <a:t>Системами </a:t>
            </a:r>
          </a:p>
          <a:p>
            <a:pPr marL="180000" indent="0" eaLnBrk="1" hangingPunct="1">
              <a:spcBef>
                <a:spcPts val="1200"/>
              </a:spcBef>
              <a:buFont typeface="Wingdings" panose="05000000000000000000" pitchFamily="2" charset="2"/>
              <a:buNone/>
              <a:defRPr/>
            </a:pPr>
            <a:r>
              <a:rPr lang="ru-RU" altLang="ru-RU" sz="3000" dirty="0" smtClean="0">
                <a:solidFill>
                  <a:schemeClr val="tx2"/>
                </a:solidFill>
              </a:rPr>
              <a:t>«виртуальной реальности»</a:t>
            </a:r>
          </a:p>
          <a:p>
            <a:pPr marL="180000" indent="0" eaLnBrk="1" hangingPunct="1">
              <a:spcBef>
                <a:spcPts val="1200"/>
              </a:spcBef>
              <a:buFont typeface="Wingdings" panose="05000000000000000000" pitchFamily="2" charset="2"/>
              <a:buNone/>
              <a:defRPr/>
            </a:pPr>
            <a:r>
              <a:rPr lang="ru-RU" altLang="ru-RU" sz="3000" dirty="0" smtClean="0">
                <a:solidFill>
                  <a:schemeClr val="tx2"/>
                </a:solidFill>
              </a:rPr>
              <a:t> называются устройства, </a:t>
            </a:r>
          </a:p>
          <a:p>
            <a:pPr marL="180000" indent="0" eaLnBrk="1" hangingPunct="1">
              <a:spcBef>
                <a:spcPts val="1200"/>
              </a:spcBef>
              <a:buFont typeface="Wingdings" panose="05000000000000000000" pitchFamily="2" charset="2"/>
              <a:buNone/>
              <a:defRPr/>
            </a:pPr>
            <a:r>
              <a:rPr lang="ru-RU" altLang="ru-RU" sz="3000" dirty="0" smtClean="0">
                <a:solidFill>
                  <a:schemeClr val="tx2"/>
                </a:solidFill>
              </a:rPr>
              <a:t>которые более полно </a:t>
            </a:r>
          </a:p>
          <a:p>
            <a:pPr marL="180000" indent="0" eaLnBrk="1" hangingPunct="1">
              <a:spcBef>
                <a:spcPts val="1200"/>
              </a:spcBef>
              <a:buFont typeface="Wingdings" panose="05000000000000000000" pitchFamily="2" charset="2"/>
              <a:buNone/>
              <a:defRPr/>
            </a:pPr>
            <a:r>
              <a:rPr lang="ru-RU" altLang="ru-RU" sz="3000" dirty="0" smtClean="0">
                <a:solidFill>
                  <a:schemeClr val="tx2"/>
                </a:solidFill>
              </a:rPr>
              <a:t>по сравнению с обычными</a:t>
            </a:r>
          </a:p>
          <a:p>
            <a:pPr marL="180000" indent="0" eaLnBrk="1" hangingPunct="1">
              <a:spcBef>
                <a:spcPts val="1200"/>
              </a:spcBef>
              <a:buFont typeface="Wingdings" panose="05000000000000000000" pitchFamily="2" charset="2"/>
              <a:buNone/>
              <a:defRPr/>
            </a:pPr>
            <a:r>
              <a:rPr lang="ru-RU" altLang="ru-RU" sz="3000" dirty="0" smtClean="0">
                <a:solidFill>
                  <a:schemeClr val="tx2"/>
                </a:solidFill>
              </a:rPr>
              <a:t> компьютерными </a:t>
            </a:r>
          </a:p>
          <a:p>
            <a:pPr marL="180000" indent="0" eaLnBrk="1" hangingPunct="1">
              <a:spcBef>
                <a:spcPts val="1200"/>
              </a:spcBef>
              <a:buFont typeface="Wingdings" panose="05000000000000000000" pitchFamily="2" charset="2"/>
              <a:buNone/>
              <a:defRPr/>
            </a:pPr>
            <a:r>
              <a:rPr lang="ru-RU" altLang="ru-RU" sz="3000" dirty="0" smtClean="0">
                <a:solidFill>
                  <a:schemeClr val="tx2"/>
                </a:solidFill>
              </a:rPr>
              <a:t>системами имитируют </a:t>
            </a:r>
          </a:p>
          <a:p>
            <a:pPr marL="180000" indent="0" eaLnBrk="1" hangingPunct="1">
              <a:spcBef>
                <a:spcPts val="1200"/>
              </a:spcBef>
              <a:buFont typeface="Wingdings" panose="05000000000000000000" pitchFamily="2" charset="2"/>
              <a:buNone/>
              <a:defRPr/>
            </a:pPr>
            <a:r>
              <a:rPr lang="ru-RU" altLang="ru-RU" sz="3000" dirty="0" smtClean="0">
                <a:solidFill>
                  <a:schemeClr val="tx2"/>
                </a:solidFill>
              </a:rPr>
              <a:t>взаимодействие с виртуальной средой, путём воздействия на органы чувств человека.</a:t>
            </a:r>
          </a:p>
          <a:p>
            <a:pPr eaLnBrk="1" hangingPunct="1">
              <a:buFont typeface="Wingdings" panose="05000000000000000000" pitchFamily="2" charset="2"/>
              <a:buNone/>
              <a:defRPr/>
            </a:pPr>
            <a:endParaRPr lang="ru-RU" altLang="ru-RU" dirty="0" smtClean="0"/>
          </a:p>
        </p:txBody>
      </p:sp>
      <p:pic>
        <p:nvPicPr>
          <p:cNvPr id="3074" name="Picture 2" descr="C:\Рабочий стол\учеба\4 сем\Philosophy\Вируальная реальность\virt_real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31038" y="1705464"/>
            <a:ext cx="4437062" cy="4003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1365889" y="6356350"/>
            <a:ext cx="429236" cy="365125"/>
          </a:xfrm>
        </p:spPr>
        <p:txBody>
          <a:bodyPr>
            <a:norm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BEB7586B-34CD-41D1-9017-63D633338B23}" type="slidenum">
              <a:rPr lang="ru-RU" altLang="ru-RU">
                <a:solidFill>
                  <a:srgbClr val="9D8F88"/>
                </a:solidFill>
                <a:latin typeface="Euphemia" pitchFamily="34" charset="0"/>
              </a:rPr>
              <a:pPr eaLnBrk="1" hangingPunct="1"/>
              <a:t>38</a:t>
            </a:fld>
            <a:endParaRPr lang="ru-RU" altLang="ru-RU" dirty="0">
              <a:solidFill>
                <a:srgbClr val="9D8F88"/>
              </a:solidFill>
              <a:latin typeface="Euphemia" pitchFamily="34" charset="0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ru-RU" altLang="ru-RU" sz="4400" dirty="0" smtClean="0">
                <a:solidFill>
                  <a:srgbClr val="0070C0"/>
                </a:solidFill>
              </a:rPr>
              <a:t>Онтология виртуальности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 bwMode="auto">
          <a:xfrm>
            <a:off x="406400" y="1554163"/>
            <a:ext cx="11582400" cy="5089525"/>
          </a:xfrm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ru-RU" altLang="ru-RU" sz="3200" smtClean="0">
                <a:solidFill>
                  <a:schemeClr val="tx2"/>
                </a:solidFill>
              </a:rPr>
              <a:t>Философия абстрагирует идею виртуальной реальности от её технического воплощения. Виртуальные объекты существуют, но не как субстанции реального мира. </a:t>
            </a:r>
          </a:p>
          <a:p>
            <a:pPr eaLnBrk="1" hangingPunct="1"/>
            <a:endParaRPr lang="ru-RU" altLang="ru-RU" sz="3200" smtClean="0">
              <a:solidFill>
                <a:schemeClr val="tx2"/>
              </a:solidFill>
            </a:endParaRPr>
          </a:p>
          <a:p>
            <a:pPr eaLnBrk="1" hangingPunct="1"/>
            <a:r>
              <a:rPr lang="ru-RU" altLang="ru-RU" sz="3200" smtClean="0">
                <a:solidFill>
                  <a:schemeClr val="tx2"/>
                </a:solidFill>
              </a:rPr>
              <a:t>Виртуальная реальность не есть реальность телесная или умопостигаемая, но </a:t>
            </a:r>
            <a:r>
              <a:rPr lang="ru-RU" altLang="ru-RU" sz="3200" b="1" smtClean="0">
                <a:solidFill>
                  <a:schemeClr val="tx2"/>
                </a:solidFill>
              </a:rPr>
              <a:t>реальность чувственно-образная</a:t>
            </a:r>
            <a:r>
              <a:rPr lang="ru-RU" altLang="ru-RU" sz="3200" smtClean="0">
                <a:solidFill>
                  <a:schemeClr val="tx2"/>
                </a:solidFill>
              </a:rPr>
              <a:t>. Виртуальное пространство - это не пространство тел, но </a:t>
            </a:r>
            <a:r>
              <a:rPr lang="ru-RU" altLang="ru-RU" sz="3200" b="1" smtClean="0">
                <a:solidFill>
                  <a:schemeClr val="tx2"/>
                </a:solidFill>
              </a:rPr>
              <a:t>пространство образов</a:t>
            </a:r>
            <a:r>
              <a:rPr lang="ru-RU" altLang="ru-RU" sz="3200" smtClean="0">
                <a:solidFill>
                  <a:schemeClr val="tx2"/>
                </a:solidFill>
              </a:rPr>
              <a:t>.</a:t>
            </a:r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1365889" y="6356350"/>
            <a:ext cx="429236" cy="365125"/>
          </a:xfrm>
        </p:spPr>
        <p:txBody>
          <a:bodyPr>
            <a:norm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BEB7586B-34CD-41D1-9017-63D633338B23}" type="slidenum">
              <a:rPr lang="ru-RU" altLang="ru-RU">
                <a:solidFill>
                  <a:srgbClr val="9D8F88"/>
                </a:solidFill>
                <a:latin typeface="Euphemia" pitchFamily="34" charset="0"/>
              </a:rPr>
              <a:pPr eaLnBrk="1" hangingPunct="1"/>
              <a:t>39</a:t>
            </a:fld>
            <a:endParaRPr lang="ru-RU" altLang="ru-RU" dirty="0">
              <a:solidFill>
                <a:srgbClr val="9D8F88"/>
              </a:solidFill>
              <a:latin typeface="Euphemia" pitchFamily="34" charset="0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Заголовок 1"/>
          <p:cNvSpPr>
            <a:spLocks noGrp="1"/>
          </p:cNvSpPr>
          <p:nvPr>
            <p:ph type="title"/>
          </p:nvPr>
        </p:nvSpPr>
        <p:spPr>
          <a:xfrm>
            <a:off x="381000" y="285750"/>
            <a:ext cx="11582400" cy="838200"/>
          </a:xfrm>
        </p:spPr>
        <p:txBody>
          <a:bodyPr/>
          <a:lstStyle/>
          <a:p>
            <a:pPr algn="ctr" eaLnBrk="1" hangingPunct="1"/>
            <a:r>
              <a:rPr lang="ru-RU" altLang="ru-RU" sz="4000" dirty="0" smtClean="0">
                <a:solidFill>
                  <a:srgbClr val="0070C0"/>
                </a:solidFill>
              </a:rPr>
              <a:t>Онтология виртуальности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09600" y="1333500"/>
            <a:ext cx="10972800" cy="5219700"/>
          </a:xfrm>
        </p:spPr>
        <p:txBody>
          <a:bodyPr>
            <a:normAutofit fontScale="92500"/>
          </a:bodyPr>
          <a:lstStyle/>
          <a:p>
            <a:pPr eaLnBrk="1" hangingPunct="1">
              <a:defRPr/>
            </a:pPr>
            <a:r>
              <a:rPr lang="ru-RU" sz="2800" i="1" dirty="0" smtClean="0">
                <a:solidFill>
                  <a:schemeClr val="tx2"/>
                </a:solidFill>
              </a:rPr>
              <a:t>Характеристики виртуальной реальности:</a:t>
            </a:r>
          </a:p>
          <a:p>
            <a:pPr marL="514350" indent="-514350" eaLnBrk="1" hangingPunct="1">
              <a:buFont typeface="+mj-lt"/>
              <a:buAutoNum type="arabicPeriod"/>
              <a:defRPr/>
            </a:pPr>
            <a:r>
              <a:rPr lang="ru-RU" sz="2800" dirty="0" smtClean="0">
                <a:solidFill>
                  <a:schemeClr val="tx2"/>
                </a:solidFill>
              </a:rPr>
              <a:t>виртуальная реальность - реальность образная</a:t>
            </a:r>
          </a:p>
          <a:p>
            <a:pPr marL="514350" indent="-514350" eaLnBrk="1" hangingPunct="1">
              <a:buFont typeface="+mj-lt"/>
              <a:buAutoNum type="arabicPeriod"/>
              <a:defRPr/>
            </a:pPr>
            <a:r>
              <a:rPr lang="ru-RU" sz="2800" dirty="0" smtClean="0">
                <a:solidFill>
                  <a:schemeClr val="tx2"/>
                </a:solidFill>
              </a:rPr>
              <a:t>образы виртуальной реальности не имеют предметно-сущностного содержания</a:t>
            </a:r>
          </a:p>
          <a:p>
            <a:pPr marL="514350" indent="-514350" eaLnBrk="1" hangingPunct="1">
              <a:buFont typeface="+mj-lt"/>
              <a:buAutoNum type="arabicPeriod"/>
              <a:defRPr/>
            </a:pPr>
            <a:r>
              <a:rPr lang="ru-RU" sz="2800" dirty="0" smtClean="0">
                <a:solidFill>
                  <a:schemeClr val="tx2"/>
                </a:solidFill>
              </a:rPr>
              <a:t>образная реальность является проявлением свободной воли человека</a:t>
            </a:r>
          </a:p>
          <a:p>
            <a:pPr marL="514350" indent="-514350" eaLnBrk="1" hangingPunct="1">
              <a:buFont typeface="+mj-lt"/>
              <a:buAutoNum type="arabicPeriod"/>
              <a:defRPr/>
            </a:pPr>
            <a:r>
              <a:rPr lang="ru-RU" sz="2800" dirty="0" smtClean="0">
                <a:solidFill>
                  <a:schemeClr val="tx2"/>
                </a:solidFill>
              </a:rPr>
              <a:t>образ, полностью определен программой, задающей виртуальную реальность и носителем, в которой эта программа раскрыта</a:t>
            </a:r>
          </a:p>
          <a:p>
            <a:pPr marL="514350" indent="-514350" eaLnBrk="1" hangingPunct="1">
              <a:buFont typeface="+mj-lt"/>
              <a:buAutoNum type="arabicPeriod"/>
              <a:defRPr/>
            </a:pPr>
            <a:r>
              <a:rPr lang="ru-RU" sz="2800" dirty="0" smtClean="0">
                <a:solidFill>
                  <a:schemeClr val="tx2"/>
                </a:solidFill>
              </a:rPr>
              <a:t>виртуальная реальность ограничена программой ее задающей, и человек внутри нее не может ни изменить, ни воздействовать на программу</a:t>
            </a:r>
          </a:p>
          <a:p>
            <a:pPr marL="514350" indent="-514350" eaLnBrk="1" hangingPunct="1">
              <a:buFont typeface="+mj-lt"/>
              <a:buAutoNum type="arabicPeriod"/>
              <a:defRPr/>
            </a:pPr>
            <a:endParaRPr lang="ru-RU" dirty="0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1365889" y="6356350"/>
            <a:ext cx="429236" cy="365125"/>
          </a:xfrm>
        </p:spPr>
        <p:txBody>
          <a:bodyPr>
            <a:norm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BEB7586B-34CD-41D1-9017-63D633338B23}" type="slidenum">
              <a:rPr lang="ru-RU" altLang="ru-RU">
                <a:solidFill>
                  <a:srgbClr val="9D8F88"/>
                </a:solidFill>
                <a:latin typeface="Euphemia" pitchFamily="34" charset="0"/>
              </a:rPr>
              <a:pPr eaLnBrk="1" hangingPunct="1"/>
              <a:t>40</a:t>
            </a:fld>
            <a:endParaRPr lang="ru-RU" altLang="ru-RU" dirty="0">
              <a:solidFill>
                <a:srgbClr val="9D8F88"/>
              </a:solidFill>
              <a:latin typeface="Euphemia" pitchFamily="34" charset="0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Заголовок 1"/>
          <p:cNvSpPr>
            <a:spLocks noGrp="1"/>
          </p:cNvSpPr>
          <p:nvPr>
            <p:ph type="title"/>
          </p:nvPr>
        </p:nvSpPr>
        <p:spPr>
          <a:xfrm>
            <a:off x="1009650" y="0"/>
            <a:ext cx="9980613" cy="1096963"/>
          </a:xfrm>
        </p:spPr>
        <p:txBody>
          <a:bodyPr/>
          <a:lstStyle/>
          <a:p>
            <a:pPr algn="ctr" eaLnBrk="1" hangingPunct="1"/>
            <a:r>
              <a:rPr lang="ru-RU" altLang="ru-RU" sz="4400" dirty="0" smtClean="0">
                <a:solidFill>
                  <a:srgbClr val="0070C0"/>
                </a:solidFill>
              </a:rPr>
              <a:t>Примеры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 bwMode="auto">
          <a:xfrm>
            <a:off x="533400" y="1276350"/>
            <a:ext cx="10553700" cy="4895850"/>
          </a:xfrm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ru-RU" altLang="ru-RU" sz="3600" b="1" smtClean="0">
                <a:solidFill>
                  <a:schemeClr val="tx2"/>
                </a:solidFill>
              </a:rPr>
              <a:t>Second Life </a:t>
            </a:r>
            <a:r>
              <a:rPr lang="ru-RU" altLang="ru-RU" sz="3600" smtClean="0">
                <a:solidFill>
                  <a:schemeClr val="tx2"/>
                </a:solidFill>
              </a:rPr>
              <a:t>— сетевой трехмерный виртуальный мир с элементами социальной сети, который насчитывает свыше 1 млн активных пользователей. </a:t>
            </a:r>
          </a:p>
          <a:p>
            <a:pPr eaLnBrk="1" hangingPunct="1"/>
            <a:r>
              <a:rPr lang="ru-RU" altLang="ru-RU" sz="3600" smtClean="0">
                <a:solidFill>
                  <a:schemeClr val="tx2"/>
                </a:solidFill>
              </a:rPr>
              <a:t>«Матрица» </a:t>
            </a:r>
          </a:p>
          <a:p>
            <a:pPr eaLnBrk="1" hangingPunct="1"/>
            <a:r>
              <a:rPr lang="ru-RU" altLang="ru-RU" sz="3600" smtClean="0">
                <a:solidFill>
                  <a:schemeClr val="tx2"/>
                </a:solidFill>
              </a:rPr>
              <a:t>«Начало» </a:t>
            </a:r>
          </a:p>
          <a:p>
            <a:pPr eaLnBrk="1" hangingPunct="1"/>
            <a:r>
              <a:rPr lang="ru-RU" altLang="ru-RU" sz="3600" smtClean="0">
                <a:solidFill>
                  <a:schemeClr val="tx2"/>
                </a:solidFill>
              </a:rPr>
              <a:t>«Аватар»</a:t>
            </a:r>
          </a:p>
          <a:p>
            <a:pPr eaLnBrk="1" hangingPunct="1"/>
            <a:endParaRPr lang="ru-RU" altLang="ru-RU" smtClean="0"/>
          </a:p>
        </p:txBody>
      </p:sp>
      <p:pic>
        <p:nvPicPr>
          <p:cNvPr id="11269" name="Picture 5" descr="C:\Рабочий стол\учеба\4 сем\Philosophy\Вируальная реальность\Avatar-194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08750" y="3382963"/>
            <a:ext cx="4897438" cy="2865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1365889" y="6356350"/>
            <a:ext cx="429236" cy="365125"/>
          </a:xfrm>
        </p:spPr>
        <p:txBody>
          <a:bodyPr>
            <a:norm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BEB7586B-34CD-41D1-9017-63D633338B23}" type="slidenum">
              <a:rPr lang="ru-RU" altLang="ru-RU">
                <a:solidFill>
                  <a:srgbClr val="9D8F88"/>
                </a:solidFill>
                <a:latin typeface="Euphemia" pitchFamily="34" charset="0"/>
              </a:rPr>
              <a:pPr eaLnBrk="1" hangingPunct="1"/>
              <a:t>41</a:t>
            </a:fld>
            <a:endParaRPr lang="ru-RU" altLang="ru-RU" dirty="0">
              <a:solidFill>
                <a:srgbClr val="9D8F88"/>
              </a:solidFill>
              <a:latin typeface="Euphemia" pitchFamily="34" charset="0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12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12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2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112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/>
                                        <p:tgtEl>
                                          <p:spTgt spid="112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Заголовок 1"/>
          <p:cNvSpPr>
            <a:spLocks noGrp="1"/>
          </p:cNvSpPr>
          <p:nvPr>
            <p:ph type="title"/>
          </p:nvPr>
        </p:nvSpPr>
        <p:spPr>
          <a:xfrm>
            <a:off x="514350" y="0"/>
            <a:ext cx="10418763" cy="1096963"/>
          </a:xfrm>
        </p:spPr>
        <p:txBody>
          <a:bodyPr/>
          <a:lstStyle/>
          <a:p>
            <a:pPr algn="ctr" eaLnBrk="1" hangingPunct="1"/>
            <a:r>
              <a:rPr lang="ru-RU" altLang="ru-RU" sz="4400" dirty="0" smtClean="0">
                <a:solidFill>
                  <a:srgbClr val="0070C0"/>
                </a:solidFill>
              </a:rPr>
              <a:t>Вывод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 bwMode="auto">
          <a:xfrm>
            <a:off x="406400" y="1285875"/>
            <a:ext cx="11582400" cy="5286375"/>
          </a:xfrm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ru-RU" altLang="ru-RU" sz="3200" smtClean="0">
                <a:solidFill>
                  <a:schemeClr val="tx2"/>
                </a:solidFill>
              </a:rPr>
              <a:t>Виртуальная реальность, пожалуй, остаётся одним из самых интересных и загадочных понятий компьютерной индустрии. </a:t>
            </a:r>
          </a:p>
          <a:p>
            <a:pPr eaLnBrk="1" hangingPunct="1"/>
            <a:r>
              <a:rPr lang="ru-RU" altLang="ru-RU" sz="3200" smtClean="0">
                <a:solidFill>
                  <a:schemeClr val="tx2"/>
                </a:solidFill>
              </a:rPr>
              <a:t>Конечно, различие между виртуальной реальностью и телесной, будет все более стираться по мере развития электронных технологий и возможно рано или поздно достигнет такой точки, когда отличить наш мир от виртуального будет практически невозможно.</a:t>
            </a:r>
          </a:p>
          <a:p>
            <a:pPr eaLnBrk="1" hangingPunct="1"/>
            <a:endParaRPr lang="ru-RU" altLang="ru-RU" sz="3200" smtClean="0">
              <a:solidFill>
                <a:schemeClr val="tx2"/>
              </a:solidFill>
            </a:endParaRPr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1365889" y="6356350"/>
            <a:ext cx="429236" cy="365125"/>
          </a:xfrm>
        </p:spPr>
        <p:txBody>
          <a:bodyPr>
            <a:norm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BEB7586B-34CD-41D1-9017-63D633338B23}" type="slidenum">
              <a:rPr lang="ru-RU" altLang="ru-RU">
                <a:solidFill>
                  <a:srgbClr val="9D8F88"/>
                </a:solidFill>
                <a:latin typeface="Euphemia" pitchFamily="34" charset="0"/>
              </a:rPr>
              <a:pPr eaLnBrk="1" hangingPunct="1"/>
              <a:t>42</a:t>
            </a:fld>
            <a:endParaRPr lang="ru-RU" altLang="ru-RU" dirty="0">
              <a:solidFill>
                <a:srgbClr val="9D8F88"/>
              </a:solidFill>
              <a:latin typeface="Euphemia" pitchFamily="34" charset="0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трансгуманизм-сингулярность.jpg"/>
          <p:cNvPicPr>
            <a:picLocks noChangeAspect="1"/>
          </p:cNvPicPr>
          <p:nvPr/>
        </p:nvPicPr>
        <p:blipFill>
          <a:blip r:embed="rId2" cstate="print"/>
          <a:srcRect l="500" r="10625"/>
          <a:stretch>
            <a:fillRect/>
          </a:stretch>
        </p:blipFill>
        <p:spPr>
          <a:xfrm>
            <a:off x="247658" y="1638296"/>
            <a:ext cx="4087859" cy="422910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0179" name="Заголовок 1"/>
          <p:cNvSpPr>
            <a:spLocks noGrp="1"/>
          </p:cNvSpPr>
          <p:nvPr>
            <p:ph type="title"/>
          </p:nvPr>
        </p:nvSpPr>
        <p:spPr>
          <a:xfrm>
            <a:off x="609600" y="0"/>
            <a:ext cx="11201400" cy="1200150"/>
          </a:xfrm>
        </p:spPr>
        <p:txBody>
          <a:bodyPr/>
          <a:lstStyle/>
          <a:p>
            <a:pPr algn="ctr" eaLnBrk="1" hangingPunct="1"/>
            <a:r>
              <a:rPr lang="vi-VN" altLang="ru-RU" sz="4400" dirty="0" smtClean="0">
                <a:solidFill>
                  <a:srgbClr val="0070C0"/>
                </a:solidFill>
              </a:rPr>
              <a:t>Технологи́ческая сингуля́рность</a:t>
            </a:r>
            <a:endParaRPr lang="ru-RU" altLang="ru-RU" sz="4400" dirty="0" smtClean="0">
              <a:solidFill>
                <a:srgbClr val="0070C0"/>
              </a:solidFill>
            </a:endParaRPr>
          </a:p>
        </p:txBody>
      </p:sp>
      <p:sp>
        <p:nvSpPr>
          <p:cNvPr id="50180" name="Содержимое 2"/>
          <p:cNvSpPr>
            <a:spLocks noGrp="1"/>
          </p:cNvSpPr>
          <p:nvPr>
            <p:ph idx="1"/>
          </p:nvPr>
        </p:nvSpPr>
        <p:spPr bwMode="auto">
          <a:xfrm>
            <a:off x="4492625" y="1428750"/>
            <a:ext cx="7432675" cy="5086350"/>
          </a:xfrm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buFontTx/>
              <a:buChar char="-"/>
            </a:pPr>
            <a:r>
              <a:rPr lang="ru-RU" altLang="ru-RU" sz="2800" smtClean="0">
                <a:solidFill>
                  <a:schemeClr val="tx2"/>
                </a:solidFill>
              </a:rPr>
              <a:t>точка в будущем, когда эволюция разума в результате развития ИИ ускорится настолько, что дальнейшие изменения приведут к возникновению разума с гораздо более высоким уровнем быстродействия и новым качеством мышления</a:t>
            </a:r>
            <a:endParaRPr lang="en-US" altLang="ru-RU" sz="2800" smtClean="0">
              <a:solidFill>
                <a:schemeClr val="tx2"/>
              </a:solidFill>
            </a:endParaRPr>
          </a:p>
          <a:p>
            <a:pPr eaLnBrk="1" hangingPunct="1">
              <a:buFont typeface="Wingdings" panose="05000000000000000000" pitchFamily="2" charset="2"/>
              <a:buChar char="ü"/>
            </a:pPr>
            <a:r>
              <a:rPr lang="ru-RU" altLang="ru-RU" sz="2800" b="1" smtClean="0">
                <a:solidFill>
                  <a:schemeClr val="tx2"/>
                </a:solidFill>
              </a:rPr>
              <a:t>Сингулярность</a:t>
            </a:r>
            <a:r>
              <a:rPr lang="ru-RU" altLang="ru-RU" sz="2800" smtClean="0">
                <a:solidFill>
                  <a:schemeClr val="tx2"/>
                </a:solidFill>
              </a:rPr>
              <a:t> в философии (от лат. </a:t>
            </a:r>
            <a:r>
              <a:rPr lang="ru-RU" altLang="ru-RU" sz="2800" i="1" smtClean="0">
                <a:solidFill>
                  <a:schemeClr val="tx2"/>
                </a:solidFill>
              </a:rPr>
              <a:t>singularis</a:t>
            </a:r>
            <a:r>
              <a:rPr lang="ru-RU" altLang="ru-RU" sz="2800" smtClean="0">
                <a:solidFill>
                  <a:schemeClr val="tx2"/>
                </a:solidFill>
              </a:rPr>
              <a:t> - единственный) - единичность существа, события, явления</a:t>
            </a:r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1365889" y="6356350"/>
            <a:ext cx="429236" cy="365125"/>
          </a:xfrm>
        </p:spPr>
        <p:txBody>
          <a:bodyPr>
            <a:norm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BEB7586B-34CD-41D1-9017-63D633338B23}" type="slidenum">
              <a:rPr lang="ru-RU" altLang="ru-RU">
                <a:solidFill>
                  <a:srgbClr val="9D8F88"/>
                </a:solidFill>
                <a:latin typeface="Euphemia" pitchFamily="34" charset="0"/>
              </a:rPr>
              <a:pPr eaLnBrk="1" hangingPunct="1"/>
              <a:t>43</a:t>
            </a:fld>
            <a:endParaRPr lang="ru-RU" altLang="ru-RU" dirty="0">
              <a:solidFill>
                <a:srgbClr val="9D8F88"/>
              </a:solidFill>
              <a:latin typeface="Euphemia" pitchFamily="34" charset="0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Заголовок 1"/>
          <p:cNvSpPr>
            <a:spLocks noGrp="1"/>
          </p:cNvSpPr>
          <p:nvPr>
            <p:ph type="title"/>
          </p:nvPr>
        </p:nvSpPr>
        <p:spPr>
          <a:xfrm>
            <a:off x="323850" y="4305300"/>
            <a:ext cx="11677650" cy="2338388"/>
          </a:xfrm>
        </p:spPr>
        <p:txBody>
          <a:bodyPr/>
          <a:lstStyle/>
          <a:p>
            <a:pPr eaLnBrk="1" hangingPunct="1"/>
            <a:r>
              <a:rPr lang="ru-RU" altLang="ru-RU" smtClean="0">
                <a:solidFill>
                  <a:schemeClr val="tx2"/>
                </a:solidFill>
              </a:rPr>
              <a:t>Мы на грани великих перемен. Всё, на что, как считалось, нужны "тысячи веков", случится в ближайшие сто лет. И несмотря на весь свой оптимизм, мне было бы комфортнее, если бы от этих сверхъестественных событий нас отделяли тысяча лет, а не двадцать…</a:t>
            </a:r>
          </a:p>
        </p:txBody>
      </p:sp>
      <p:pic>
        <p:nvPicPr>
          <p:cNvPr id="51203" name="Содержимое 4" descr="200px-Artificial.intelligence.jpg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21550" y="228600"/>
            <a:ext cx="3784600" cy="3981450"/>
          </a:xfrm>
        </p:spPr>
      </p:pic>
      <p:sp>
        <p:nvSpPr>
          <p:cNvPr id="106500" name="Текст 3"/>
          <p:cNvSpPr>
            <a:spLocks noGrp="1"/>
          </p:cNvSpPr>
          <p:nvPr>
            <p:ph type="body" idx="2"/>
          </p:nvPr>
        </p:nvSpPr>
        <p:spPr>
          <a:xfrm>
            <a:off x="285750" y="247650"/>
            <a:ext cx="6858000" cy="3848100"/>
          </a:xfrm>
        </p:spPr>
        <p:txBody>
          <a:bodyPr>
            <a:normAutofit lnSpcReduction="10000"/>
          </a:bodyPr>
          <a:lstStyle/>
          <a:p>
            <a:pPr eaLnBrk="1" hangingPunct="1">
              <a:defRPr/>
            </a:pPr>
            <a:r>
              <a:rPr lang="ru-RU" altLang="ru-RU" sz="2800" dirty="0" smtClean="0">
                <a:solidFill>
                  <a:schemeClr val="tx2"/>
                </a:solidFill>
                <a:cs typeface="Times New Roman" pitchFamily="18" charset="0"/>
              </a:rPr>
              <a:t>Время удвоения мощности компьютеров упало до 9 месяцев к сентябрю 2002 года….</a:t>
            </a:r>
          </a:p>
          <a:p>
            <a:pPr eaLnBrk="1" hangingPunct="1">
              <a:spcBef>
                <a:spcPct val="0"/>
              </a:spcBef>
              <a:defRPr/>
            </a:pPr>
            <a:r>
              <a:rPr lang="ru-RU" altLang="ru-RU" sz="2800" dirty="0" smtClean="0">
                <a:solidFill>
                  <a:schemeClr val="tx2"/>
                </a:solidFill>
                <a:cs typeface="Times New Roman" pitchFamily="18" charset="0"/>
              </a:rPr>
              <a:t> </a:t>
            </a:r>
          </a:p>
          <a:p>
            <a:pPr eaLnBrk="1" hangingPunct="1">
              <a:spcBef>
                <a:spcPct val="0"/>
              </a:spcBef>
              <a:defRPr/>
            </a:pPr>
            <a:r>
              <a:rPr lang="ru-RU" altLang="ru-RU" sz="2800" b="1" i="1" dirty="0" err="1" smtClean="0">
                <a:solidFill>
                  <a:schemeClr val="tx2"/>
                </a:solidFill>
                <a:cs typeface="Times New Roman" pitchFamily="18" charset="0"/>
              </a:rPr>
              <a:t>Вернор</a:t>
            </a:r>
            <a:r>
              <a:rPr lang="ru-RU" altLang="ru-RU" sz="2800" b="1" i="1" dirty="0" smtClean="0">
                <a:solidFill>
                  <a:schemeClr val="tx2"/>
                </a:solidFill>
                <a:cs typeface="Times New Roman" pitchFamily="18" charset="0"/>
              </a:rPr>
              <a:t> </a:t>
            </a:r>
            <a:r>
              <a:rPr lang="ru-RU" altLang="ru-RU" sz="2800" b="1" i="1" dirty="0" err="1" smtClean="0">
                <a:solidFill>
                  <a:schemeClr val="tx2"/>
                </a:solidFill>
                <a:cs typeface="Times New Roman" pitchFamily="18" charset="0"/>
              </a:rPr>
              <a:t>Виндж</a:t>
            </a:r>
            <a:r>
              <a:rPr lang="ru-RU" altLang="ru-RU" sz="2800" b="1" i="1" dirty="0" smtClean="0">
                <a:solidFill>
                  <a:schemeClr val="tx2"/>
                </a:solidFill>
                <a:cs typeface="Times New Roman" pitchFamily="18" charset="0"/>
              </a:rPr>
              <a:t> </a:t>
            </a:r>
            <a:r>
              <a:rPr lang="ru-RU" altLang="ru-RU" sz="2800" dirty="0" smtClean="0">
                <a:solidFill>
                  <a:schemeClr val="tx2"/>
                </a:solidFill>
                <a:cs typeface="Times New Roman" pitchFamily="18" charset="0"/>
              </a:rPr>
              <a:t>американский математик </a:t>
            </a:r>
          </a:p>
          <a:p>
            <a:pPr eaLnBrk="1" hangingPunct="1">
              <a:spcBef>
                <a:spcPct val="0"/>
              </a:spcBef>
              <a:defRPr/>
            </a:pPr>
            <a:r>
              <a:rPr lang="ru-RU" altLang="ru-RU" sz="2800" dirty="0" smtClean="0">
                <a:solidFill>
                  <a:schemeClr val="tx2"/>
                </a:solidFill>
                <a:cs typeface="Times New Roman" pitchFamily="18" charset="0"/>
              </a:rPr>
              <a:t>писатель-фантаст</a:t>
            </a:r>
          </a:p>
          <a:p>
            <a:pPr eaLnBrk="1" hangingPunct="1">
              <a:defRPr/>
            </a:pPr>
            <a:r>
              <a:rPr lang="ru-RU" altLang="ru-RU" sz="2800" dirty="0" smtClean="0">
                <a:solidFill>
                  <a:schemeClr val="tx2"/>
                </a:solidFill>
              </a:rPr>
              <a:t>«Это точка, в которой наши старые модели придётся отбросить, где воцарится новая реальность»</a:t>
            </a:r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1365889" y="6356350"/>
            <a:ext cx="429236" cy="365125"/>
          </a:xfrm>
        </p:spPr>
        <p:txBody>
          <a:bodyPr>
            <a:norm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BEB7586B-34CD-41D1-9017-63D633338B23}" type="slidenum">
              <a:rPr lang="ru-RU" altLang="ru-RU">
                <a:solidFill>
                  <a:srgbClr val="9D8F88"/>
                </a:solidFill>
                <a:latin typeface="Euphemia" pitchFamily="34" charset="0"/>
              </a:rPr>
              <a:pPr eaLnBrk="1" hangingPunct="1"/>
              <a:t>44</a:t>
            </a:fld>
            <a:endParaRPr lang="ru-RU" altLang="ru-RU" dirty="0">
              <a:solidFill>
                <a:srgbClr val="9D8F88"/>
              </a:solidFill>
              <a:latin typeface="Euphemia" pitchFamily="34" charset="0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Содержимое 2"/>
          <p:cNvSpPr>
            <a:spLocks noGrp="1"/>
          </p:cNvSpPr>
          <p:nvPr>
            <p:ph idx="1"/>
          </p:nvPr>
        </p:nvSpPr>
        <p:spPr bwMode="auto">
          <a:xfrm>
            <a:off x="533400" y="1571625"/>
            <a:ext cx="11010900" cy="1800225"/>
          </a:xfrm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buFont typeface="Wingdings" panose="05000000000000000000" pitchFamily="2" charset="2"/>
              <a:buNone/>
            </a:pPr>
            <a:r>
              <a:rPr lang="ru-RU" altLang="ru-RU" sz="2800" smtClean="0">
                <a:solidFill>
                  <a:schemeClr val="tx2"/>
                </a:solidFill>
              </a:rPr>
              <a:t>Некоторые ученые придерживаются мнения, что сингулярность должна наступить около 2030 года. Только это не означает  конец истории - скорее окончание Предыстории человечества, а настоящая История только-только начнется…</a:t>
            </a:r>
          </a:p>
        </p:txBody>
      </p:sp>
      <p:pic>
        <p:nvPicPr>
          <p:cNvPr id="4" name="Рисунок 3" descr="kiborgi-3.jpg"/>
          <p:cNvPicPr>
            <a:picLocks noChangeAspect="1"/>
          </p:cNvPicPr>
          <p:nvPr/>
        </p:nvPicPr>
        <p:blipFill>
          <a:blip r:embed="rId2" cstate="print"/>
          <a:srcRect t="10776" b="24568"/>
          <a:stretch>
            <a:fillRect/>
          </a:stretch>
        </p:blipFill>
        <p:spPr>
          <a:xfrm>
            <a:off x="2076437" y="3400410"/>
            <a:ext cx="7620053" cy="288609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1365889" y="6356350"/>
            <a:ext cx="429236" cy="365125"/>
          </a:xfrm>
        </p:spPr>
        <p:txBody>
          <a:bodyPr>
            <a:norm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BEB7586B-34CD-41D1-9017-63D633338B23}" type="slidenum">
              <a:rPr lang="ru-RU" altLang="ru-RU">
                <a:solidFill>
                  <a:srgbClr val="9D8F88"/>
                </a:solidFill>
                <a:latin typeface="Euphemia" pitchFamily="34" charset="0"/>
              </a:rPr>
              <a:pPr eaLnBrk="1" hangingPunct="1"/>
              <a:t>45</a:t>
            </a:fld>
            <a:endParaRPr lang="ru-RU" altLang="ru-RU" dirty="0">
              <a:solidFill>
                <a:srgbClr val="9D8F88"/>
              </a:solidFill>
              <a:latin typeface="Euphemia" pitchFamily="34" charset="0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6331" y="76201"/>
            <a:ext cx="11306907" cy="908538"/>
          </a:xfrm>
        </p:spPr>
        <p:txBody>
          <a:bodyPr/>
          <a:lstStyle/>
          <a:p>
            <a:pPr algn="ctr" eaLnBrk="1" hangingPunct="1"/>
            <a:r>
              <a:rPr lang="ru-RU" altLang="ru-RU" sz="4000" dirty="0" smtClean="0">
                <a:solidFill>
                  <a:srgbClr val="0070C0"/>
                </a:solidFill>
              </a:rPr>
              <a:t>Оптимистические </a:t>
            </a:r>
            <a:r>
              <a:rPr lang="ru-RU" altLang="ru-RU" sz="4000" dirty="0" smtClean="0">
                <a:solidFill>
                  <a:srgbClr val="0070C0"/>
                </a:solidFill>
              </a:rPr>
              <a:t>прогнозы будущего </a:t>
            </a:r>
            <a:r>
              <a:rPr lang="ru-RU" altLang="ru-RU" sz="4000" dirty="0" smtClean="0">
                <a:solidFill>
                  <a:srgbClr val="0070C0"/>
                </a:solidFill>
              </a:rPr>
              <a:t>России</a:t>
            </a:r>
            <a:endParaRPr lang="ru-RU" altLang="ru-RU" sz="4000" dirty="0" smtClean="0">
              <a:solidFill>
                <a:srgbClr val="0070C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 bwMode="auto">
          <a:xfrm>
            <a:off x="431800" y="1295400"/>
            <a:ext cx="11474450" cy="5229225"/>
          </a:xfrm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ru-RU" altLang="ru-RU" sz="2800" smtClean="0">
                <a:cs typeface="Times New Roman" panose="02020603050405020304" pitchFamily="18" charset="0"/>
              </a:rPr>
              <a:t>Россия разбогатеет и станет самодостаточной страной. Кроме нефти, разовьются снова высокие технологии.</a:t>
            </a:r>
          </a:p>
          <a:p>
            <a:pPr eaLnBrk="1" hangingPunct="1"/>
            <a:r>
              <a:rPr lang="ru-RU" altLang="ru-RU" sz="2800" smtClean="0">
                <a:cs typeface="Times New Roman" panose="02020603050405020304" pitchFamily="18" charset="0"/>
              </a:rPr>
              <a:t>В международных отношениях Россия станет близко идентифицировать себя с Европой и, возможно, даже свяжет себя с ней каким-либо видом формального договора или соглашения. Станет ли это членством в Евросоюзе, будет зависеть в равной мере от ЕС и от российской политики. </a:t>
            </a:r>
          </a:p>
          <a:p>
            <a:pPr eaLnBrk="1" hangingPunct="1"/>
            <a:r>
              <a:rPr lang="ru-RU" altLang="ru-RU" sz="2800" smtClean="0">
                <a:cs typeface="Times New Roman" panose="02020603050405020304" pitchFamily="18" charset="0"/>
              </a:rPr>
              <a:t>Проанализировав условия, необходимые для устойчивого и безопасного развития страны в начале XX века, Д. И. Менделеев определил оптимальную численность населения России в 500 млн человек. Сегодня население в три раза меньше. </a:t>
            </a:r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1365889" y="6356350"/>
            <a:ext cx="429236" cy="365125"/>
          </a:xfrm>
        </p:spPr>
        <p:txBody>
          <a:bodyPr>
            <a:norm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BEB7586B-34CD-41D1-9017-63D633338B23}" type="slidenum">
              <a:rPr lang="ru-RU" altLang="ru-RU">
                <a:solidFill>
                  <a:srgbClr val="9D8F88"/>
                </a:solidFill>
                <a:latin typeface="Euphemia" pitchFamily="34" charset="0"/>
              </a:rPr>
              <a:pPr eaLnBrk="1" hangingPunct="1"/>
              <a:t>46</a:t>
            </a:fld>
            <a:endParaRPr lang="ru-RU" altLang="ru-RU" dirty="0">
              <a:solidFill>
                <a:srgbClr val="9D8F88"/>
              </a:solidFill>
              <a:latin typeface="Euphemia" pitchFamily="34" charset="0"/>
            </a:endParaRPr>
          </a:p>
        </p:txBody>
      </p:sp>
    </p:spTree>
  </p:cSld>
  <p:clrMapOvr>
    <a:masterClrMapping/>
  </p:clrMapOvr>
  <p:transition>
    <p:blind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1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76250" y="76200"/>
            <a:ext cx="11487150" cy="873369"/>
          </a:xfrm>
        </p:spPr>
        <p:txBody>
          <a:bodyPr/>
          <a:lstStyle/>
          <a:p>
            <a:pPr algn="ctr" eaLnBrk="1" hangingPunct="1"/>
            <a:r>
              <a:rPr lang="ru-RU" altLang="ru-RU" sz="4000" dirty="0" smtClean="0">
                <a:solidFill>
                  <a:srgbClr val="0070C0"/>
                </a:solidFill>
              </a:rPr>
              <a:t>Пессимистические прогнозы будущего </a:t>
            </a:r>
            <a:r>
              <a:rPr lang="ru-RU" altLang="ru-RU" sz="4000" dirty="0" smtClean="0">
                <a:solidFill>
                  <a:srgbClr val="0070C0"/>
                </a:solidFill>
              </a:rPr>
              <a:t>России</a:t>
            </a:r>
            <a:endParaRPr lang="ru-RU" altLang="ru-RU" sz="4000" dirty="0" smtClean="0">
              <a:solidFill>
                <a:srgbClr val="0070C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 bwMode="auto">
          <a:xfrm>
            <a:off x="571500" y="1276350"/>
            <a:ext cx="7200900" cy="5297488"/>
          </a:xfrm>
        </p:spPr>
        <p:txBody>
          <a:bodyPr wrap="square" numCol="1" anchor="t" anchorCtr="0" compatLnSpc="1">
            <a:prstTxWarp prst="textNoShape">
              <a:avLst/>
            </a:prstTxWarp>
            <a:normAutofit fontScale="85000" lnSpcReduction="10000"/>
          </a:bodyPr>
          <a:lstStyle/>
          <a:p>
            <a:pPr eaLnBrk="1" hangingPunct="1">
              <a:defRPr/>
            </a:pPr>
            <a:r>
              <a:rPr lang="ru-RU" altLang="ru-RU" sz="3200" dirty="0" smtClean="0">
                <a:solidFill>
                  <a:schemeClr val="tx2"/>
                </a:solidFill>
              </a:rPr>
              <a:t>Предсказывают её распад и деградацию. Согласно работам философа и публициста С.Г. </a:t>
            </a:r>
            <a:r>
              <a:rPr lang="ru-RU" altLang="ru-RU" sz="3200" dirty="0" err="1" smtClean="0">
                <a:solidFill>
                  <a:schemeClr val="tx2"/>
                </a:solidFill>
              </a:rPr>
              <a:t>Кара-Мурзы</a:t>
            </a:r>
            <a:r>
              <a:rPr lang="ru-RU" altLang="ru-RU" sz="3200" dirty="0" smtClean="0">
                <a:solidFill>
                  <a:schemeClr val="tx2"/>
                </a:solidFill>
              </a:rPr>
              <a:t> (р.</a:t>
            </a:r>
            <a:r>
              <a:rPr lang="ru-RU" sz="3200" dirty="0" smtClean="0">
                <a:solidFill>
                  <a:schemeClr val="tx2"/>
                </a:solidFill>
              </a:rPr>
              <a:t>1939</a:t>
            </a:r>
            <a:r>
              <a:rPr lang="ru-RU" sz="3200" dirty="0" smtClean="0"/>
              <a:t>)</a:t>
            </a:r>
            <a:r>
              <a:rPr lang="ru-RU" altLang="ru-RU" sz="3200" dirty="0" smtClean="0">
                <a:solidFill>
                  <a:schemeClr val="tx2"/>
                </a:solidFill>
              </a:rPr>
              <a:t>, Россия неуклонно движется к социально-экономической, политической и демографической катастрофе.</a:t>
            </a:r>
          </a:p>
          <a:p>
            <a:pPr eaLnBrk="1" hangingPunct="1">
              <a:defRPr/>
            </a:pPr>
            <a:r>
              <a:rPr lang="ru-RU" altLang="ru-RU" sz="3200" dirty="0" smtClean="0">
                <a:solidFill>
                  <a:schemeClr val="tx2"/>
                </a:solidFill>
              </a:rPr>
              <a:t>С.Г. </a:t>
            </a:r>
            <a:r>
              <a:rPr lang="ru-RU" altLang="ru-RU" sz="3200" dirty="0" smtClean="0">
                <a:solidFill>
                  <a:schemeClr val="tx2"/>
                </a:solidFill>
              </a:rPr>
              <a:t>Кара-Мурза</a:t>
            </a:r>
            <a:r>
              <a:rPr lang="ru-RU" sz="3200" dirty="0" smtClean="0">
                <a:solidFill>
                  <a:schemeClr val="tx2"/>
                </a:solidFill>
              </a:rPr>
              <a:t> - советский и российский учёный, химик по образованию. </a:t>
            </a:r>
            <a:endParaRPr lang="ru-RU" sz="3200" dirty="0" smtClean="0">
              <a:solidFill>
                <a:schemeClr val="tx2"/>
              </a:solidFill>
            </a:endParaRPr>
          </a:p>
          <a:p>
            <a:pPr eaLnBrk="1" hangingPunct="1">
              <a:defRPr/>
            </a:pPr>
            <a:r>
              <a:rPr lang="ru-RU" sz="3200" dirty="0" smtClean="0">
                <a:solidFill>
                  <a:schemeClr val="tx2"/>
                </a:solidFill>
              </a:rPr>
              <a:t>С </a:t>
            </a:r>
            <a:r>
              <a:rPr lang="ru-RU" sz="3200" dirty="0" smtClean="0">
                <a:solidFill>
                  <a:schemeClr val="tx2"/>
                </a:solidFill>
              </a:rPr>
              <a:t>1968 г. занимался методологией науки, а потом системным анализом. </a:t>
            </a:r>
            <a:endParaRPr lang="ru-RU" sz="3200" dirty="0" smtClean="0">
              <a:solidFill>
                <a:schemeClr val="tx2"/>
              </a:solidFill>
            </a:endParaRPr>
          </a:p>
          <a:p>
            <a:pPr eaLnBrk="1" hangingPunct="1">
              <a:defRPr/>
            </a:pPr>
            <a:r>
              <a:rPr lang="ru-RU" sz="3200" dirty="0" smtClean="0">
                <a:solidFill>
                  <a:schemeClr val="tx2"/>
                </a:solidFill>
              </a:rPr>
              <a:t>Доктор </a:t>
            </a:r>
            <a:r>
              <a:rPr lang="ru-RU" sz="3200" dirty="0" smtClean="0">
                <a:solidFill>
                  <a:schemeClr val="tx2"/>
                </a:solidFill>
              </a:rPr>
              <a:t>химических </a:t>
            </a:r>
            <a:r>
              <a:rPr lang="ru-RU" sz="3200" dirty="0" smtClean="0">
                <a:solidFill>
                  <a:schemeClr val="tx2"/>
                </a:solidFill>
              </a:rPr>
              <a:t>наук, профессор</a:t>
            </a:r>
            <a:r>
              <a:rPr lang="ru-RU" sz="3200" dirty="0" smtClean="0">
                <a:solidFill>
                  <a:schemeClr val="tx2"/>
                </a:solidFill>
              </a:rPr>
              <a:t>, автор работ по истории СССР, теоретик науки, социолог, политолог и </a:t>
            </a:r>
            <a:r>
              <a:rPr lang="ru-RU" sz="3200" dirty="0" smtClean="0">
                <a:solidFill>
                  <a:schemeClr val="tx2"/>
                </a:solidFill>
              </a:rPr>
              <a:t>публицист</a:t>
            </a:r>
            <a:endParaRPr lang="ru-RU" altLang="ru-RU" sz="3200" dirty="0" smtClean="0">
              <a:solidFill>
                <a:schemeClr val="tx2"/>
              </a:solidFill>
            </a:endParaRPr>
          </a:p>
          <a:p>
            <a:pPr eaLnBrk="1" hangingPunct="1">
              <a:defRPr/>
            </a:pPr>
            <a:endParaRPr lang="ru-RU" altLang="ru-RU" sz="3200" dirty="0" smtClean="0">
              <a:solidFill>
                <a:schemeClr val="tx2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1473961" y="6310312"/>
            <a:ext cx="384663" cy="365125"/>
          </a:xfrm>
        </p:spPr>
        <p:txBody>
          <a:bodyPr>
            <a:norm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8FE724BC-A100-4F18-AFF5-487A27CC8131}" type="slidenum">
              <a:rPr lang="ru-RU" altLang="ru-RU">
                <a:solidFill>
                  <a:srgbClr val="9D8F88"/>
                </a:solidFill>
                <a:latin typeface="Euphemia" pitchFamily="34" charset="0"/>
              </a:rPr>
              <a:pPr eaLnBrk="1" hangingPunct="1"/>
              <a:t>47</a:t>
            </a:fld>
            <a:endParaRPr lang="ru-RU" altLang="ru-RU">
              <a:solidFill>
                <a:srgbClr val="9D8F88"/>
              </a:solidFill>
              <a:latin typeface="Euphemia" pitchFamily="34" charset="0"/>
            </a:endParaRPr>
          </a:p>
        </p:txBody>
      </p:sp>
      <p:pic>
        <p:nvPicPr>
          <p:cNvPr id="54279" name="Picture 7" descr="Сергей Кара-Мурза : биография, книги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12614" y="1929667"/>
            <a:ext cx="3619500" cy="3619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split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50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utoUpdateAnimBg="0"/>
      <p:bldP spid="3" grpId="0" build="p" autoUpdateAnimBg="0" advAuto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title"/>
          </p:nvPr>
        </p:nvSpPr>
        <p:spPr>
          <a:xfrm>
            <a:off x="578338" y="352425"/>
            <a:ext cx="10972800" cy="838200"/>
          </a:xfrm>
        </p:spPr>
        <p:txBody>
          <a:bodyPr/>
          <a:lstStyle/>
          <a:p>
            <a:pPr algn="ctr" eaLnBrk="1" hangingPunct="1"/>
            <a:r>
              <a:rPr lang="ru-RU" altLang="ru-RU" sz="4000" dirty="0" smtClean="0">
                <a:solidFill>
                  <a:srgbClr val="0070C0"/>
                </a:solidFill>
              </a:rPr>
              <a:t>Философские работы по </a:t>
            </a:r>
            <a:r>
              <a:rPr lang="ru-RU" altLang="ru-RU" sz="4000" dirty="0" smtClean="0">
                <a:solidFill>
                  <a:srgbClr val="0070C0"/>
                </a:solidFill>
              </a:rPr>
              <a:t>футурологии</a:t>
            </a:r>
            <a:endParaRPr lang="ru-RU" altLang="ru-RU" sz="4000" dirty="0" smtClean="0"/>
          </a:p>
        </p:txBody>
      </p:sp>
      <p:sp>
        <p:nvSpPr>
          <p:cNvPr id="56323" name="Rectangle 3"/>
          <p:cNvSpPr>
            <a:spLocks noGrp="1" noChangeArrowheads="1"/>
          </p:cNvSpPr>
          <p:nvPr>
            <p:ph idx="1"/>
          </p:nvPr>
        </p:nvSpPr>
        <p:spPr bwMode="auto">
          <a:xfrm>
            <a:off x="4664075" y="1441450"/>
            <a:ext cx="7131050" cy="5029200"/>
          </a:xfrm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buFont typeface="Wingdings 2" panose="05020102010507070707" pitchFamily="18" charset="2"/>
              <a:buNone/>
            </a:pPr>
            <a:r>
              <a:rPr lang="ru-RU" altLang="ru-RU" sz="28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Элвин Тоффлер: </a:t>
            </a:r>
          </a:p>
          <a:p>
            <a:pPr eaLnBrk="1" hangingPunct="1"/>
            <a:r>
              <a:rPr lang="ru-RU" altLang="ru-RU" sz="28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«Шок будущего»1970г. </a:t>
            </a:r>
          </a:p>
          <a:p>
            <a:pPr eaLnBrk="1" hangingPunct="1"/>
            <a:r>
              <a:rPr lang="ru-RU" altLang="ru-RU" sz="28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«Третья волна» 1980г.</a:t>
            </a:r>
          </a:p>
          <a:p>
            <a:pPr eaLnBrk="1" hangingPunct="1">
              <a:buFont typeface="Wingdings 2" panose="05020102010507070707" pitchFamily="18" charset="2"/>
              <a:buNone/>
            </a:pPr>
            <a:r>
              <a:rPr lang="ru-RU" altLang="ru-RU" sz="28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Маршалл Маклюэн: </a:t>
            </a:r>
          </a:p>
          <a:p>
            <a:pPr eaLnBrk="1" hangingPunct="1"/>
            <a:r>
              <a:rPr lang="ru-RU" altLang="ru-RU" sz="28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«Война и мир в глобальной деревне», </a:t>
            </a:r>
          </a:p>
          <a:p>
            <a:pPr eaLnBrk="1" hangingPunct="1"/>
            <a:r>
              <a:rPr lang="ru-RU" altLang="ru-RU" sz="28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«Наш бизнес - культура» 1960-1970 гг.</a:t>
            </a:r>
          </a:p>
          <a:p>
            <a:pPr eaLnBrk="1" hangingPunct="1"/>
            <a:r>
              <a:rPr lang="ru-RU" altLang="ru-RU" sz="28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Фрэнсис Фукуяма: </a:t>
            </a:r>
          </a:p>
          <a:p>
            <a:pPr eaLnBrk="1" hangingPunct="1">
              <a:buFont typeface="Wingdings 2" panose="05020102010507070707" pitchFamily="18" charset="2"/>
              <a:buNone/>
            </a:pPr>
            <a:r>
              <a:rPr lang="ru-RU" altLang="ru-RU" sz="28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«Конец истории и последний человек» 1992г.</a:t>
            </a:r>
          </a:p>
          <a:p>
            <a:pPr eaLnBrk="1" hangingPunct="1"/>
            <a:endParaRPr lang="ru-RU" altLang="ru-RU" smtClean="0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1365889" y="6356350"/>
            <a:ext cx="429236" cy="365125"/>
          </a:xfrm>
        </p:spPr>
        <p:txBody>
          <a:bodyPr>
            <a:norm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BEB7586B-34CD-41D1-9017-63D633338B23}" type="slidenum">
              <a:rPr lang="ru-RU" altLang="ru-RU">
                <a:solidFill>
                  <a:srgbClr val="9D8F88"/>
                </a:solidFill>
                <a:latin typeface="Euphemia" pitchFamily="34" charset="0"/>
              </a:rPr>
              <a:pPr eaLnBrk="1" hangingPunct="1"/>
              <a:t>48</a:t>
            </a:fld>
            <a:endParaRPr lang="ru-RU" altLang="ru-RU" dirty="0">
              <a:solidFill>
                <a:srgbClr val="9D8F88"/>
              </a:solidFill>
              <a:latin typeface="Euphemia" pitchFamily="34" charset="0"/>
            </a:endParaRPr>
          </a:p>
        </p:txBody>
      </p:sp>
      <p:pic>
        <p:nvPicPr>
          <p:cNvPr id="56325" name="Picture 2" descr=" (185x300, 27Kb)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2150" y="1450975"/>
            <a:ext cx="2840038" cy="4603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ChangeArrowheads="1"/>
          </p:cNvSpPr>
          <p:nvPr>
            <p:ph type="title"/>
          </p:nvPr>
        </p:nvSpPr>
        <p:spPr>
          <a:xfrm>
            <a:off x="673100" y="339725"/>
            <a:ext cx="10972800" cy="742950"/>
          </a:xfrm>
        </p:spPr>
        <p:txBody>
          <a:bodyPr/>
          <a:lstStyle/>
          <a:p>
            <a:pPr algn="ctr" eaLnBrk="1" hangingPunct="1"/>
            <a:r>
              <a:rPr lang="ru-RU" altLang="ru-RU" sz="4400" dirty="0" smtClean="0">
                <a:solidFill>
                  <a:srgbClr val="0070C0"/>
                </a:solidFill>
              </a:rPr>
              <a:t>Римский клуб</a:t>
            </a:r>
          </a:p>
        </p:txBody>
      </p:sp>
      <p:sp>
        <p:nvSpPr>
          <p:cNvPr id="40963" name="Rectangle 3"/>
          <p:cNvSpPr>
            <a:spLocks noGrp="1" noChangeArrowheads="1"/>
          </p:cNvSpPr>
          <p:nvPr>
            <p:ph idx="1"/>
          </p:nvPr>
        </p:nvSpPr>
        <p:spPr>
          <a:xfrm>
            <a:off x="406400" y="1447800"/>
            <a:ext cx="8123238" cy="4876800"/>
          </a:xfrm>
        </p:spPr>
        <p:txBody>
          <a:bodyPr>
            <a:normAutofit lnSpcReduction="10000"/>
          </a:bodyPr>
          <a:lstStyle/>
          <a:p>
            <a:pPr eaLnBrk="1" hangingPunct="1">
              <a:defRPr/>
            </a:pPr>
            <a:r>
              <a:rPr lang="ru-RU" sz="28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международная общественная организация, объединяющая представителей мировой политической, финансовой, культурной и научной элиты. </a:t>
            </a:r>
          </a:p>
          <a:p>
            <a:pPr eaLnBrk="1" hangingPunct="1">
              <a:defRPr/>
            </a:pPr>
            <a:r>
              <a:rPr lang="ru-RU" sz="28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внесла значительный вклад в </a:t>
            </a:r>
            <a:r>
              <a:rPr lang="ru-RU" sz="2800" i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изучение перспектив развития биосферы и пропаганду идеи гармонизации отношений человека и природы</a:t>
            </a:r>
            <a:r>
              <a:rPr lang="ru-RU" sz="28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eaLnBrk="1" hangingPunct="1">
              <a:defRPr/>
            </a:pPr>
            <a:r>
              <a:rPr lang="ru-RU" sz="28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Основана в 1968г. </a:t>
            </a:r>
            <a:r>
              <a:rPr lang="ru-RU" sz="2800" dirty="0" err="1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Аурелио</a:t>
            </a:r>
            <a:r>
              <a:rPr lang="ru-RU" sz="28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Печчеи</a:t>
            </a:r>
            <a:r>
              <a:rPr lang="ru-RU" sz="28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, итальянский бизнесмен</a:t>
            </a:r>
          </a:p>
          <a:p>
            <a:pPr eaLnBrk="1" hangingPunct="1">
              <a:defRPr/>
            </a:pPr>
            <a:r>
              <a:rPr lang="ru-RU" sz="28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Д. </a:t>
            </a:r>
            <a:r>
              <a:rPr lang="ru-RU" sz="2800" dirty="0" err="1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Медоуз</a:t>
            </a:r>
            <a:r>
              <a:rPr lang="ru-RU" sz="28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«Пределы роста» (1972) - первый доклад Римскому клубу </a:t>
            </a:r>
          </a:p>
          <a:p>
            <a:pPr eaLnBrk="1" hangingPunct="1">
              <a:buFont typeface="Wingdings 2" pitchFamily="18" charset="2"/>
              <a:buNone/>
              <a:defRPr/>
            </a:pPr>
            <a:endParaRPr lang="ru-RU" dirty="0" smtClean="0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7665C3AC-013F-48F5-B2F0-303B7B3B7B02}" type="slidenum">
              <a:rPr lang="ru-RU" altLang="ru-RU">
                <a:solidFill>
                  <a:srgbClr val="9D8F88"/>
                </a:solidFill>
                <a:latin typeface="Euphemia" pitchFamily="34" charset="0"/>
              </a:rPr>
              <a:pPr eaLnBrk="1" hangingPunct="1"/>
              <a:t>49</a:t>
            </a:fld>
            <a:endParaRPr lang="ru-RU" altLang="ru-RU">
              <a:solidFill>
                <a:srgbClr val="9D8F88"/>
              </a:solidFill>
              <a:latin typeface="Euphemia" pitchFamily="34" charset="0"/>
            </a:endParaRPr>
          </a:p>
        </p:txBody>
      </p:sp>
      <p:pic>
        <p:nvPicPr>
          <p:cNvPr id="57349" name="Picture 2" descr="billederlogo-cor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47075" y="1701800"/>
            <a:ext cx="3308350" cy="2744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>
    <p:fade/>
  </p:transition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ChangeArrowheads="1"/>
          </p:cNvSpPr>
          <p:nvPr>
            <p:ph type="title"/>
          </p:nvPr>
        </p:nvSpPr>
        <p:spPr>
          <a:xfrm>
            <a:off x="539750" y="249238"/>
            <a:ext cx="10972800" cy="895350"/>
          </a:xfrm>
        </p:spPr>
        <p:txBody>
          <a:bodyPr/>
          <a:lstStyle/>
          <a:p>
            <a:pPr algn="ctr" eaLnBrk="1" hangingPunct="1"/>
            <a:r>
              <a:rPr lang="ru-RU" altLang="ru-RU" sz="4400" dirty="0" smtClean="0">
                <a:solidFill>
                  <a:srgbClr val="0070C0"/>
                </a:solidFill>
              </a:rPr>
              <a:t>Глобальные проблемы современности</a:t>
            </a:r>
          </a:p>
        </p:txBody>
      </p:sp>
      <p:sp>
        <p:nvSpPr>
          <p:cNvPr id="58371" name="Rectangle 3"/>
          <p:cNvSpPr>
            <a:spLocks noGrp="1" noChangeArrowheads="1"/>
          </p:cNvSpPr>
          <p:nvPr>
            <p:ph idx="1"/>
          </p:nvPr>
        </p:nvSpPr>
        <p:spPr bwMode="auto">
          <a:xfrm>
            <a:off x="850900" y="1450975"/>
            <a:ext cx="10731500" cy="4873625"/>
          </a:xfrm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609600" indent="-609600" eaLnBrk="1" hangingPunct="1">
              <a:buFontTx/>
              <a:buAutoNum type="arabicPeriod"/>
            </a:pPr>
            <a:r>
              <a:rPr lang="ru-RU" altLang="ru-RU" sz="3600" smtClean="0"/>
              <a:t>Проблемы политического и социально-экономического характера</a:t>
            </a:r>
          </a:p>
          <a:p>
            <a:pPr marL="609600" indent="-609600" eaLnBrk="1" hangingPunct="1">
              <a:buFontTx/>
              <a:buAutoNum type="arabicPeriod"/>
            </a:pPr>
            <a:r>
              <a:rPr lang="ru-RU" altLang="ru-RU" sz="3600" smtClean="0"/>
              <a:t>Проблемы природно-экономического характера</a:t>
            </a:r>
          </a:p>
          <a:p>
            <a:pPr marL="609600" indent="-609600" eaLnBrk="1" hangingPunct="1">
              <a:buFontTx/>
              <a:buAutoNum type="arabicPeriod"/>
            </a:pPr>
            <a:r>
              <a:rPr lang="ru-RU" altLang="ru-RU" sz="3600" smtClean="0"/>
              <a:t>Проблемы социального характера</a:t>
            </a:r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8FE724BC-A100-4F18-AFF5-487A27CC8131}" type="slidenum">
              <a:rPr lang="ru-RU" altLang="ru-RU">
                <a:solidFill>
                  <a:srgbClr val="9D8F88"/>
                </a:solidFill>
                <a:latin typeface="Euphemia" pitchFamily="34" charset="0"/>
              </a:rPr>
              <a:pPr eaLnBrk="1" hangingPunct="1"/>
              <a:t>50</a:t>
            </a:fld>
            <a:endParaRPr lang="ru-RU" altLang="ru-RU">
              <a:solidFill>
                <a:srgbClr val="9D8F88"/>
              </a:solidFill>
              <a:latin typeface="Euphemia" pitchFamily="34" charset="0"/>
            </a:endParaRPr>
          </a:p>
        </p:txBody>
      </p:sp>
    </p:spTree>
  </p:cSld>
  <p:clrMapOvr>
    <a:masterClrMapping/>
  </p:clrMapOvr>
  <p:transition spd="med">
    <p:fade/>
  </p:transition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Заголовок 1"/>
          <p:cNvSpPr>
            <a:spLocks noGrp="1"/>
          </p:cNvSpPr>
          <p:nvPr>
            <p:ph type="title"/>
          </p:nvPr>
        </p:nvSpPr>
        <p:spPr>
          <a:xfrm>
            <a:off x="1414463" y="228600"/>
            <a:ext cx="10444162" cy="900113"/>
          </a:xfrm>
        </p:spPr>
        <p:txBody>
          <a:bodyPr/>
          <a:lstStyle/>
          <a:p>
            <a:pPr algn="ctr" eaLnBrk="1" hangingPunct="1"/>
            <a:r>
              <a:rPr lang="ru-RU" altLang="ru-RU" sz="4000" dirty="0" smtClean="0">
                <a:solidFill>
                  <a:srgbClr val="0070C0"/>
                </a:solidFill>
              </a:rPr>
              <a:t>Попробуйте дать ваш прогноз на </a:t>
            </a:r>
            <a:r>
              <a:rPr lang="ru-RU" altLang="ru-RU" sz="4000" dirty="0" smtClean="0">
                <a:solidFill>
                  <a:srgbClr val="0070C0"/>
                </a:solidFill>
              </a:rPr>
              <a:t>будущее</a:t>
            </a:r>
            <a:endParaRPr lang="ru-RU" altLang="ru-RU" sz="4000" dirty="0" smtClean="0">
              <a:solidFill>
                <a:srgbClr val="0070C0"/>
              </a:solidFill>
            </a:endParaRPr>
          </a:p>
        </p:txBody>
      </p:sp>
      <p:sp>
        <p:nvSpPr>
          <p:cNvPr id="59395" name="Содержимое 2"/>
          <p:cNvSpPr>
            <a:spLocks noGrp="1"/>
          </p:cNvSpPr>
          <p:nvPr>
            <p:ph idx="1"/>
          </p:nvPr>
        </p:nvSpPr>
        <p:spPr bwMode="auto">
          <a:xfrm>
            <a:off x="4178300" y="1292225"/>
            <a:ext cx="7808913" cy="5219700"/>
          </a:xfrm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ts val="1200"/>
              </a:spcBef>
            </a:pPr>
            <a:r>
              <a:rPr lang="ru-RU" altLang="ru-RU" sz="2800" i="1" smtClean="0"/>
              <a:t>Отсутствие вызовов означает отсутствие стимулов к росту и развитию. Традиционное мнение, согласно которому благоприятные климатические и географические условия, безусловно, способствуют общественному развитию, оказывается неверным. Наоборот, исторические примеры показывают, что слишком хорошие условия, как правило, поощряют возврат к природе, прекращение всякого роста</a:t>
            </a:r>
            <a:r>
              <a:rPr lang="ru-RU" altLang="ru-RU" sz="2800" smtClean="0"/>
              <a:t>. </a:t>
            </a:r>
          </a:p>
          <a:p>
            <a:pPr eaLnBrk="1" hangingPunct="1">
              <a:spcBef>
                <a:spcPts val="1200"/>
              </a:spcBef>
            </a:pPr>
            <a:r>
              <a:rPr lang="ru-RU" altLang="ru-RU" sz="2800" smtClean="0"/>
              <a:t>А.Тойнби из работы «Постижение истории» </a:t>
            </a:r>
            <a:endParaRPr lang="ru-RU" altLang="ru-RU" sz="2800" b="1" smtClean="0"/>
          </a:p>
        </p:txBody>
      </p:sp>
      <p:pic>
        <p:nvPicPr>
          <p:cNvPr id="4" name="Рисунок 4" descr="Изображение крупным планом книг на полках с расплывчатым изображением других книг на переднем и заднем плане."/>
          <p:cNvPicPr>
            <a:picLocks noChangeAspect="1"/>
          </p:cNvPicPr>
          <p:nvPr/>
        </p:nvPicPr>
        <p:blipFill>
          <a:blip r:embed="rId2" cstate="print"/>
          <a:srcRect l="3156" r="3156"/>
          <a:stretch>
            <a:fillRect/>
          </a:stretch>
        </p:blipFill>
        <p:spPr bwMode="auto">
          <a:xfrm>
            <a:off x="247595" y="1481959"/>
            <a:ext cx="3770981" cy="3792047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5" name="Прямоугольник 4"/>
          <p:cNvSpPr/>
          <p:nvPr/>
        </p:nvSpPr>
        <p:spPr>
          <a:xfrm>
            <a:off x="346075" y="5518150"/>
            <a:ext cx="3516313" cy="830263"/>
          </a:xfrm>
          <a:prstGeom prst="rect">
            <a:avLst/>
          </a:prstGeom>
        </p:spPr>
        <p:txBody>
          <a:bodyPr>
            <a:spAutoFit/>
          </a:bodyPr>
          <a:lstStyle/>
          <a:p>
            <a:pPr indent="-273050">
              <a:spcBef>
                <a:spcPts val="600"/>
              </a:spcBef>
              <a:defRPr/>
            </a:pPr>
            <a:r>
              <a:rPr lang="ru-RU" sz="2400" b="1" dirty="0">
                <a:latin typeface="+mn-lt"/>
                <a:cs typeface="Arial" charset="0"/>
              </a:rPr>
              <a:t>СПАСИБО ЗА ВНИМАНИЕ!</a:t>
            </a:r>
            <a:endParaRPr lang="ru-RU" sz="2400" dirty="0">
              <a:solidFill>
                <a:schemeClr val="tx2"/>
              </a:solidFill>
              <a:latin typeface="+mn-lt"/>
              <a:cs typeface="Arial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1473961" y="6310312"/>
            <a:ext cx="384663" cy="365125"/>
          </a:xfrm>
        </p:spPr>
        <p:txBody>
          <a:bodyPr>
            <a:norm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8FE724BC-A100-4F18-AFF5-487A27CC8131}" type="slidenum">
              <a:rPr lang="ru-RU" altLang="ru-RU">
                <a:solidFill>
                  <a:srgbClr val="9D8F88"/>
                </a:solidFill>
                <a:latin typeface="Euphemia" pitchFamily="34" charset="0"/>
              </a:rPr>
              <a:pPr eaLnBrk="1" hangingPunct="1"/>
              <a:t>51</a:t>
            </a:fld>
            <a:endParaRPr lang="ru-RU" altLang="ru-RU">
              <a:solidFill>
                <a:srgbClr val="9D8F88"/>
              </a:solidFill>
              <a:latin typeface="Euphemia" pitchFamily="34" charset="0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8" descr="ТПУ_Презентация_Квадраты нижние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23" y="5944198"/>
            <a:ext cx="4266653" cy="913803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2291" name="Rectangle 12"/>
          <p:cNvSpPr>
            <a:spLocks noGrp="1"/>
          </p:cNvSpPr>
          <p:nvPr>
            <p:ph idx="1"/>
          </p:nvPr>
        </p:nvSpPr>
        <p:spPr>
          <a:xfrm>
            <a:off x="1219027" y="1294556"/>
            <a:ext cx="10667752" cy="1321430"/>
          </a:xfrm>
        </p:spPr>
        <p:txBody>
          <a:bodyPr vert="horz" wrap="square" lIns="108844" tIns="54422" rIns="108844" bIns="54422" rtlCol="0" anchor="t">
            <a:normAutofit/>
          </a:bodyPr>
          <a:lstStyle/>
          <a:p>
            <a:pPr algn="ctr" eaLnBrk="1" hangingPunct="1">
              <a:lnSpc>
                <a:spcPct val="90000"/>
              </a:lnSpc>
              <a:buNone/>
            </a:pPr>
            <a:r>
              <a:rPr lang="ru-RU" altLang="ru-RU" sz="5643" b="1" dirty="0">
                <a:solidFill>
                  <a:srgbClr val="0070C0"/>
                </a:solidFill>
                <a:latin typeface="Calibri" panose="020F0502020204030204" pitchFamily="34" charset="0"/>
              </a:rPr>
              <a:t>СПАСИБО ЗА ВНИМАНИЕ!</a:t>
            </a:r>
          </a:p>
        </p:txBody>
      </p:sp>
      <p:grpSp>
        <p:nvGrpSpPr>
          <p:cNvPr id="12292" name="Group 27"/>
          <p:cNvGrpSpPr>
            <a:grpSpLocks noChangeAspect="1"/>
          </p:cNvGrpSpPr>
          <p:nvPr/>
        </p:nvGrpSpPr>
        <p:grpSpPr>
          <a:xfrm>
            <a:off x="399291" y="-22397"/>
            <a:ext cx="3664170" cy="1343828"/>
            <a:chOff x="363" y="562"/>
            <a:chExt cx="1768" cy="648"/>
          </a:xfrm>
        </p:grpSpPr>
        <p:sp>
          <p:nvSpPr>
            <p:cNvPr id="12294" name="AutoShape 26"/>
            <p:cNvSpPr>
              <a:spLocks noChangeAspect="1" noTextEdit="1"/>
            </p:cNvSpPr>
            <p:nvPr/>
          </p:nvSpPr>
          <p:spPr>
            <a:xfrm>
              <a:off x="363" y="562"/>
              <a:ext cx="1768" cy="648"/>
            </a:xfrm>
            <a:prstGeom prst="rect">
              <a:avLst/>
            </a:prstGeom>
            <a:noFill/>
            <a:ln w="9525">
              <a:noFill/>
            </a:ln>
          </p:spPr>
          <p:txBody>
            <a:bodyPr/>
            <a:lstStyle/>
            <a:p>
              <a:endParaRPr lang="ru-RU" altLang="en-US"/>
            </a:p>
          </p:txBody>
        </p:sp>
        <p:sp>
          <p:nvSpPr>
            <p:cNvPr id="12295" name="Rectangle 29"/>
            <p:cNvSpPr/>
            <p:nvPr/>
          </p:nvSpPr>
          <p:spPr>
            <a:xfrm>
              <a:off x="363" y="570"/>
              <a:ext cx="1766" cy="640"/>
            </a:xfrm>
            <a:prstGeom prst="rect">
              <a:avLst/>
            </a:prstGeom>
            <a:solidFill>
              <a:srgbClr val="FFFFFF"/>
            </a:solidFill>
            <a:ln w="0" cap="flat" cmpd="sng">
              <a:solidFill>
                <a:srgbClr val="FFFFFF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pPr eaLnBrk="1" hangingPunct="1"/>
              <a:endParaRPr lang="ru-RU" altLang="ru-RU" dirty="0">
                <a:latin typeface="Arial" panose="020B0604020202020204" pitchFamily="34" charset="0"/>
              </a:endParaRPr>
            </a:p>
          </p:txBody>
        </p:sp>
        <p:sp>
          <p:nvSpPr>
            <p:cNvPr id="12296" name="Freeform 30"/>
            <p:cNvSpPr>
              <a:spLocks noEditPoints="1"/>
            </p:cNvSpPr>
            <p:nvPr/>
          </p:nvSpPr>
          <p:spPr>
            <a:xfrm>
              <a:off x="913" y="736"/>
              <a:ext cx="1066" cy="324"/>
            </a:xfrm>
            <a:custGeom>
              <a:avLst/>
              <a:gdLst>
                <a:gd name="txL" fmla="*/ 0 w 2132"/>
                <a:gd name="txT" fmla="*/ 0 h 649"/>
                <a:gd name="txR" fmla="*/ 2132 w 2132"/>
                <a:gd name="txB" fmla="*/ 649 h 649"/>
              </a:gdLst>
              <a:ahLst/>
              <a:cxnLst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</a:cxnLst>
              <a:rect l="txL" t="txT" r="txR" b="txB"/>
              <a:pathLst>
                <a:path w="2132" h="649">
                  <a:moveTo>
                    <a:pt x="490" y="581"/>
                  </a:moveTo>
                  <a:lnTo>
                    <a:pt x="490" y="630"/>
                  </a:lnTo>
                  <a:lnTo>
                    <a:pt x="505" y="630"/>
                  </a:lnTo>
                  <a:lnTo>
                    <a:pt x="516" y="629"/>
                  </a:lnTo>
                  <a:lnTo>
                    <a:pt x="525" y="626"/>
                  </a:lnTo>
                  <a:lnTo>
                    <a:pt x="533" y="622"/>
                  </a:lnTo>
                  <a:lnTo>
                    <a:pt x="538" y="616"/>
                  </a:lnTo>
                  <a:lnTo>
                    <a:pt x="539" y="606"/>
                  </a:lnTo>
                  <a:lnTo>
                    <a:pt x="538" y="596"/>
                  </a:lnTo>
                  <a:lnTo>
                    <a:pt x="534" y="590"/>
                  </a:lnTo>
                  <a:lnTo>
                    <a:pt x="528" y="586"/>
                  </a:lnTo>
                  <a:lnTo>
                    <a:pt x="520" y="582"/>
                  </a:lnTo>
                  <a:lnTo>
                    <a:pt x="512" y="581"/>
                  </a:lnTo>
                  <a:lnTo>
                    <a:pt x="503" y="581"/>
                  </a:lnTo>
                  <a:lnTo>
                    <a:pt x="490" y="581"/>
                  </a:lnTo>
                  <a:close/>
                  <a:moveTo>
                    <a:pt x="744" y="522"/>
                  </a:moveTo>
                  <a:lnTo>
                    <a:pt x="744" y="572"/>
                  </a:lnTo>
                  <a:lnTo>
                    <a:pt x="764" y="572"/>
                  </a:lnTo>
                  <a:lnTo>
                    <a:pt x="772" y="571"/>
                  </a:lnTo>
                  <a:lnTo>
                    <a:pt x="779" y="569"/>
                  </a:lnTo>
                  <a:lnTo>
                    <a:pt x="787" y="563"/>
                  </a:lnTo>
                  <a:lnTo>
                    <a:pt x="791" y="557"/>
                  </a:lnTo>
                  <a:lnTo>
                    <a:pt x="793" y="546"/>
                  </a:lnTo>
                  <a:lnTo>
                    <a:pt x="791" y="537"/>
                  </a:lnTo>
                  <a:lnTo>
                    <a:pt x="786" y="530"/>
                  </a:lnTo>
                  <a:lnTo>
                    <a:pt x="778" y="526"/>
                  </a:lnTo>
                  <a:lnTo>
                    <a:pt x="770" y="522"/>
                  </a:lnTo>
                  <a:lnTo>
                    <a:pt x="761" y="522"/>
                  </a:lnTo>
                  <a:lnTo>
                    <a:pt x="744" y="522"/>
                  </a:lnTo>
                  <a:close/>
                  <a:moveTo>
                    <a:pt x="490" y="521"/>
                  </a:moveTo>
                  <a:lnTo>
                    <a:pt x="490" y="564"/>
                  </a:lnTo>
                  <a:lnTo>
                    <a:pt x="501" y="564"/>
                  </a:lnTo>
                  <a:lnTo>
                    <a:pt x="510" y="564"/>
                  </a:lnTo>
                  <a:lnTo>
                    <a:pt x="519" y="563"/>
                  </a:lnTo>
                  <a:lnTo>
                    <a:pt x="527" y="561"/>
                  </a:lnTo>
                  <a:lnTo>
                    <a:pt x="532" y="557"/>
                  </a:lnTo>
                  <a:lnTo>
                    <a:pt x="536" y="551"/>
                  </a:lnTo>
                  <a:lnTo>
                    <a:pt x="537" y="542"/>
                  </a:lnTo>
                  <a:lnTo>
                    <a:pt x="536" y="533"/>
                  </a:lnTo>
                  <a:lnTo>
                    <a:pt x="532" y="527"/>
                  </a:lnTo>
                  <a:lnTo>
                    <a:pt x="525" y="524"/>
                  </a:lnTo>
                  <a:lnTo>
                    <a:pt x="519" y="521"/>
                  </a:lnTo>
                  <a:lnTo>
                    <a:pt x="512" y="521"/>
                  </a:lnTo>
                  <a:lnTo>
                    <a:pt x="490" y="521"/>
                  </a:lnTo>
                  <a:close/>
                  <a:moveTo>
                    <a:pt x="1362" y="504"/>
                  </a:moveTo>
                  <a:lnTo>
                    <a:pt x="1471" y="504"/>
                  </a:lnTo>
                  <a:lnTo>
                    <a:pt x="1471" y="522"/>
                  </a:lnTo>
                  <a:lnTo>
                    <a:pt x="1427" y="522"/>
                  </a:lnTo>
                  <a:lnTo>
                    <a:pt x="1427" y="646"/>
                  </a:lnTo>
                  <a:lnTo>
                    <a:pt x="1406" y="646"/>
                  </a:lnTo>
                  <a:lnTo>
                    <a:pt x="1406" y="522"/>
                  </a:lnTo>
                  <a:lnTo>
                    <a:pt x="1362" y="522"/>
                  </a:lnTo>
                  <a:lnTo>
                    <a:pt x="1362" y="504"/>
                  </a:lnTo>
                  <a:close/>
                  <a:moveTo>
                    <a:pt x="1257" y="504"/>
                  </a:moveTo>
                  <a:lnTo>
                    <a:pt x="1337" y="504"/>
                  </a:lnTo>
                  <a:lnTo>
                    <a:pt x="1337" y="522"/>
                  </a:lnTo>
                  <a:lnTo>
                    <a:pt x="1278" y="522"/>
                  </a:lnTo>
                  <a:lnTo>
                    <a:pt x="1278" y="563"/>
                  </a:lnTo>
                  <a:lnTo>
                    <a:pt x="1331" y="563"/>
                  </a:lnTo>
                  <a:lnTo>
                    <a:pt x="1331" y="581"/>
                  </a:lnTo>
                  <a:lnTo>
                    <a:pt x="1278" y="581"/>
                  </a:lnTo>
                  <a:lnTo>
                    <a:pt x="1278" y="629"/>
                  </a:lnTo>
                  <a:lnTo>
                    <a:pt x="1337" y="629"/>
                  </a:lnTo>
                  <a:lnTo>
                    <a:pt x="1337" y="646"/>
                  </a:lnTo>
                  <a:lnTo>
                    <a:pt x="1257" y="646"/>
                  </a:lnTo>
                  <a:lnTo>
                    <a:pt x="1257" y="504"/>
                  </a:lnTo>
                  <a:close/>
                  <a:moveTo>
                    <a:pt x="1119" y="504"/>
                  </a:moveTo>
                  <a:lnTo>
                    <a:pt x="1227" y="504"/>
                  </a:lnTo>
                  <a:lnTo>
                    <a:pt x="1227" y="522"/>
                  </a:lnTo>
                  <a:lnTo>
                    <a:pt x="1183" y="522"/>
                  </a:lnTo>
                  <a:lnTo>
                    <a:pt x="1183" y="646"/>
                  </a:lnTo>
                  <a:lnTo>
                    <a:pt x="1163" y="646"/>
                  </a:lnTo>
                  <a:lnTo>
                    <a:pt x="1163" y="522"/>
                  </a:lnTo>
                  <a:lnTo>
                    <a:pt x="1119" y="522"/>
                  </a:lnTo>
                  <a:lnTo>
                    <a:pt x="1119" y="504"/>
                  </a:lnTo>
                  <a:close/>
                  <a:moveTo>
                    <a:pt x="981" y="504"/>
                  </a:moveTo>
                  <a:lnTo>
                    <a:pt x="1001" y="504"/>
                  </a:lnTo>
                  <a:lnTo>
                    <a:pt x="1001" y="615"/>
                  </a:lnTo>
                  <a:lnTo>
                    <a:pt x="1068" y="504"/>
                  </a:lnTo>
                  <a:lnTo>
                    <a:pt x="1089" y="504"/>
                  </a:lnTo>
                  <a:lnTo>
                    <a:pt x="1089" y="646"/>
                  </a:lnTo>
                  <a:lnTo>
                    <a:pt x="1069" y="646"/>
                  </a:lnTo>
                  <a:lnTo>
                    <a:pt x="1069" y="536"/>
                  </a:lnTo>
                  <a:lnTo>
                    <a:pt x="1001" y="646"/>
                  </a:lnTo>
                  <a:lnTo>
                    <a:pt x="981" y="646"/>
                  </a:lnTo>
                  <a:lnTo>
                    <a:pt x="981" y="504"/>
                  </a:lnTo>
                  <a:close/>
                  <a:moveTo>
                    <a:pt x="724" y="504"/>
                  </a:moveTo>
                  <a:lnTo>
                    <a:pt x="761" y="504"/>
                  </a:lnTo>
                  <a:lnTo>
                    <a:pt x="775" y="505"/>
                  </a:lnTo>
                  <a:lnTo>
                    <a:pt x="788" y="508"/>
                  </a:lnTo>
                  <a:lnTo>
                    <a:pt x="799" y="513"/>
                  </a:lnTo>
                  <a:lnTo>
                    <a:pt x="807" y="521"/>
                  </a:lnTo>
                  <a:lnTo>
                    <a:pt x="813" y="532"/>
                  </a:lnTo>
                  <a:lnTo>
                    <a:pt x="815" y="547"/>
                  </a:lnTo>
                  <a:lnTo>
                    <a:pt x="813" y="561"/>
                  </a:lnTo>
                  <a:lnTo>
                    <a:pt x="807" y="572"/>
                  </a:lnTo>
                  <a:lnTo>
                    <a:pt x="799" y="579"/>
                  </a:lnTo>
                  <a:lnTo>
                    <a:pt x="788" y="586"/>
                  </a:lnTo>
                  <a:lnTo>
                    <a:pt x="777" y="588"/>
                  </a:lnTo>
                  <a:lnTo>
                    <a:pt x="764" y="589"/>
                  </a:lnTo>
                  <a:lnTo>
                    <a:pt x="744" y="589"/>
                  </a:lnTo>
                  <a:lnTo>
                    <a:pt x="744" y="646"/>
                  </a:lnTo>
                  <a:lnTo>
                    <a:pt x="724" y="646"/>
                  </a:lnTo>
                  <a:lnTo>
                    <a:pt x="724" y="504"/>
                  </a:lnTo>
                  <a:close/>
                  <a:moveTo>
                    <a:pt x="605" y="504"/>
                  </a:moveTo>
                  <a:lnTo>
                    <a:pt x="684" y="504"/>
                  </a:lnTo>
                  <a:lnTo>
                    <a:pt x="684" y="522"/>
                  </a:lnTo>
                  <a:lnTo>
                    <a:pt x="625" y="522"/>
                  </a:lnTo>
                  <a:lnTo>
                    <a:pt x="625" y="563"/>
                  </a:lnTo>
                  <a:lnTo>
                    <a:pt x="679" y="563"/>
                  </a:lnTo>
                  <a:lnTo>
                    <a:pt x="679" y="581"/>
                  </a:lnTo>
                  <a:lnTo>
                    <a:pt x="625" y="581"/>
                  </a:lnTo>
                  <a:lnTo>
                    <a:pt x="625" y="629"/>
                  </a:lnTo>
                  <a:lnTo>
                    <a:pt x="684" y="629"/>
                  </a:lnTo>
                  <a:lnTo>
                    <a:pt x="684" y="646"/>
                  </a:lnTo>
                  <a:lnTo>
                    <a:pt x="605" y="646"/>
                  </a:lnTo>
                  <a:lnTo>
                    <a:pt x="605" y="504"/>
                  </a:lnTo>
                  <a:close/>
                  <a:moveTo>
                    <a:pt x="470" y="504"/>
                  </a:moveTo>
                  <a:lnTo>
                    <a:pt x="508" y="504"/>
                  </a:lnTo>
                  <a:lnTo>
                    <a:pt x="522" y="505"/>
                  </a:lnTo>
                  <a:lnTo>
                    <a:pt x="534" y="507"/>
                  </a:lnTo>
                  <a:lnTo>
                    <a:pt x="544" y="513"/>
                  </a:lnTo>
                  <a:lnTo>
                    <a:pt x="551" y="519"/>
                  </a:lnTo>
                  <a:lnTo>
                    <a:pt x="557" y="528"/>
                  </a:lnTo>
                  <a:lnTo>
                    <a:pt x="558" y="540"/>
                  </a:lnTo>
                  <a:lnTo>
                    <a:pt x="555" y="552"/>
                  </a:lnTo>
                  <a:lnTo>
                    <a:pt x="550" y="562"/>
                  </a:lnTo>
                  <a:lnTo>
                    <a:pt x="540" y="570"/>
                  </a:lnTo>
                  <a:lnTo>
                    <a:pt x="529" y="574"/>
                  </a:lnTo>
                  <a:lnTo>
                    <a:pt x="542" y="577"/>
                  </a:lnTo>
                  <a:lnTo>
                    <a:pt x="552" y="585"/>
                  </a:lnTo>
                  <a:lnTo>
                    <a:pt x="559" y="594"/>
                  </a:lnTo>
                  <a:lnTo>
                    <a:pt x="562" y="608"/>
                  </a:lnTo>
                  <a:lnTo>
                    <a:pt x="560" y="621"/>
                  </a:lnTo>
                  <a:lnTo>
                    <a:pt x="553" y="632"/>
                  </a:lnTo>
                  <a:lnTo>
                    <a:pt x="545" y="638"/>
                  </a:lnTo>
                  <a:lnTo>
                    <a:pt x="534" y="642"/>
                  </a:lnTo>
                  <a:lnTo>
                    <a:pt x="521" y="646"/>
                  </a:lnTo>
                  <a:lnTo>
                    <a:pt x="507" y="646"/>
                  </a:lnTo>
                  <a:lnTo>
                    <a:pt x="470" y="646"/>
                  </a:lnTo>
                  <a:lnTo>
                    <a:pt x="470" y="504"/>
                  </a:lnTo>
                  <a:close/>
                  <a:moveTo>
                    <a:pt x="317" y="504"/>
                  </a:moveTo>
                  <a:lnTo>
                    <a:pt x="337" y="504"/>
                  </a:lnTo>
                  <a:lnTo>
                    <a:pt x="337" y="615"/>
                  </a:lnTo>
                  <a:lnTo>
                    <a:pt x="404" y="504"/>
                  </a:lnTo>
                  <a:lnTo>
                    <a:pt x="425" y="504"/>
                  </a:lnTo>
                  <a:lnTo>
                    <a:pt x="425" y="646"/>
                  </a:lnTo>
                  <a:lnTo>
                    <a:pt x="404" y="646"/>
                  </a:lnTo>
                  <a:lnTo>
                    <a:pt x="404" y="536"/>
                  </a:lnTo>
                  <a:lnTo>
                    <a:pt x="338" y="646"/>
                  </a:lnTo>
                  <a:lnTo>
                    <a:pt x="317" y="646"/>
                  </a:lnTo>
                  <a:lnTo>
                    <a:pt x="317" y="504"/>
                  </a:lnTo>
                  <a:close/>
                  <a:moveTo>
                    <a:pt x="161" y="504"/>
                  </a:moveTo>
                  <a:lnTo>
                    <a:pt x="182" y="504"/>
                  </a:lnTo>
                  <a:lnTo>
                    <a:pt x="182" y="563"/>
                  </a:lnTo>
                  <a:lnTo>
                    <a:pt x="249" y="563"/>
                  </a:lnTo>
                  <a:lnTo>
                    <a:pt x="249" y="504"/>
                  </a:lnTo>
                  <a:lnTo>
                    <a:pt x="269" y="504"/>
                  </a:lnTo>
                  <a:lnTo>
                    <a:pt x="269" y="646"/>
                  </a:lnTo>
                  <a:lnTo>
                    <a:pt x="249" y="646"/>
                  </a:lnTo>
                  <a:lnTo>
                    <a:pt x="249" y="581"/>
                  </a:lnTo>
                  <a:lnTo>
                    <a:pt x="182" y="581"/>
                  </a:lnTo>
                  <a:lnTo>
                    <a:pt x="182" y="646"/>
                  </a:lnTo>
                  <a:lnTo>
                    <a:pt x="161" y="646"/>
                  </a:lnTo>
                  <a:lnTo>
                    <a:pt x="161" y="504"/>
                  </a:lnTo>
                  <a:close/>
                  <a:moveTo>
                    <a:pt x="0" y="504"/>
                  </a:moveTo>
                  <a:lnTo>
                    <a:pt x="24" y="504"/>
                  </a:lnTo>
                  <a:lnTo>
                    <a:pt x="65" y="588"/>
                  </a:lnTo>
                  <a:lnTo>
                    <a:pt x="66" y="588"/>
                  </a:lnTo>
                  <a:lnTo>
                    <a:pt x="109" y="504"/>
                  </a:lnTo>
                  <a:lnTo>
                    <a:pt x="131" y="504"/>
                  </a:lnTo>
                  <a:lnTo>
                    <a:pt x="72" y="617"/>
                  </a:lnTo>
                  <a:lnTo>
                    <a:pt x="68" y="624"/>
                  </a:lnTo>
                  <a:lnTo>
                    <a:pt x="64" y="633"/>
                  </a:lnTo>
                  <a:lnTo>
                    <a:pt x="56" y="640"/>
                  </a:lnTo>
                  <a:lnTo>
                    <a:pt x="48" y="646"/>
                  </a:lnTo>
                  <a:lnTo>
                    <a:pt x="36" y="647"/>
                  </a:lnTo>
                  <a:lnTo>
                    <a:pt x="32" y="647"/>
                  </a:lnTo>
                  <a:lnTo>
                    <a:pt x="28" y="647"/>
                  </a:lnTo>
                  <a:lnTo>
                    <a:pt x="25" y="647"/>
                  </a:lnTo>
                  <a:lnTo>
                    <a:pt x="22" y="646"/>
                  </a:lnTo>
                  <a:lnTo>
                    <a:pt x="23" y="627"/>
                  </a:lnTo>
                  <a:lnTo>
                    <a:pt x="26" y="627"/>
                  </a:lnTo>
                  <a:lnTo>
                    <a:pt x="29" y="629"/>
                  </a:lnTo>
                  <a:lnTo>
                    <a:pt x="33" y="629"/>
                  </a:lnTo>
                  <a:lnTo>
                    <a:pt x="40" y="627"/>
                  </a:lnTo>
                  <a:lnTo>
                    <a:pt x="45" y="623"/>
                  </a:lnTo>
                  <a:lnTo>
                    <a:pt x="50" y="619"/>
                  </a:lnTo>
                  <a:lnTo>
                    <a:pt x="53" y="614"/>
                  </a:lnTo>
                  <a:lnTo>
                    <a:pt x="54" y="609"/>
                  </a:lnTo>
                  <a:lnTo>
                    <a:pt x="0" y="504"/>
                  </a:lnTo>
                  <a:close/>
                  <a:moveTo>
                    <a:pt x="914" y="502"/>
                  </a:moveTo>
                  <a:lnTo>
                    <a:pt x="931" y="503"/>
                  </a:lnTo>
                  <a:lnTo>
                    <a:pt x="947" y="507"/>
                  </a:lnTo>
                  <a:lnTo>
                    <a:pt x="944" y="528"/>
                  </a:lnTo>
                  <a:lnTo>
                    <a:pt x="931" y="521"/>
                  </a:lnTo>
                  <a:lnTo>
                    <a:pt x="916" y="519"/>
                  </a:lnTo>
                  <a:lnTo>
                    <a:pt x="897" y="522"/>
                  </a:lnTo>
                  <a:lnTo>
                    <a:pt x="882" y="530"/>
                  </a:lnTo>
                  <a:lnTo>
                    <a:pt x="871" y="542"/>
                  </a:lnTo>
                  <a:lnTo>
                    <a:pt x="864" y="557"/>
                  </a:lnTo>
                  <a:lnTo>
                    <a:pt x="861" y="575"/>
                  </a:lnTo>
                  <a:lnTo>
                    <a:pt x="864" y="593"/>
                  </a:lnTo>
                  <a:lnTo>
                    <a:pt x="872" y="609"/>
                  </a:lnTo>
                  <a:lnTo>
                    <a:pt x="883" y="621"/>
                  </a:lnTo>
                  <a:lnTo>
                    <a:pt x="897" y="627"/>
                  </a:lnTo>
                  <a:lnTo>
                    <a:pt x="914" y="631"/>
                  </a:lnTo>
                  <a:lnTo>
                    <a:pt x="925" y="630"/>
                  </a:lnTo>
                  <a:lnTo>
                    <a:pt x="937" y="627"/>
                  </a:lnTo>
                  <a:lnTo>
                    <a:pt x="946" y="623"/>
                  </a:lnTo>
                  <a:lnTo>
                    <a:pt x="947" y="644"/>
                  </a:lnTo>
                  <a:lnTo>
                    <a:pt x="935" y="647"/>
                  </a:lnTo>
                  <a:lnTo>
                    <a:pt x="924" y="648"/>
                  </a:lnTo>
                  <a:lnTo>
                    <a:pt x="914" y="649"/>
                  </a:lnTo>
                  <a:lnTo>
                    <a:pt x="893" y="646"/>
                  </a:lnTo>
                  <a:lnTo>
                    <a:pt x="875" y="639"/>
                  </a:lnTo>
                  <a:lnTo>
                    <a:pt x="860" y="629"/>
                  </a:lnTo>
                  <a:lnTo>
                    <a:pt x="849" y="614"/>
                  </a:lnTo>
                  <a:lnTo>
                    <a:pt x="842" y="595"/>
                  </a:lnTo>
                  <a:lnTo>
                    <a:pt x="839" y="575"/>
                  </a:lnTo>
                  <a:lnTo>
                    <a:pt x="842" y="554"/>
                  </a:lnTo>
                  <a:lnTo>
                    <a:pt x="849" y="536"/>
                  </a:lnTo>
                  <a:lnTo>
                    <a:pt x="861" y="521"/>
                  </a:lnTo>
                  <a:lnTo>
                    <a:pt x="876" y="511"/>
                  </a:lnTo>
                  <a:lnTo>
                    <a:pt x="894" y="504"/>
                  </a:lnTo>
                  <a:lnTo>
                    <a:pt x="914" y="502"/>
                  </a:lnTo>
                  <a:close/>
                  <a:moveTo>
                    <a:pt x="232" y="284"/>
                  </a:moveTo>
                  <a:lnTo>
                    <a:pt x="218" y="287"/>
                  </a:lnTo>
                  <a:lnTo>
                    <a:pt x="206" y="293"/>
                  </a:lnTo>
                  <a:lnTo>
                    <a:pt x="198" y="302"/>
                  </a:lnTo>
                  <a:lnTo>
                    <a:pt x="191" y="313"/>
                  </a:lnTo>
                  <a:lnTo>
                    <a:pt x="187" y="326"/>
                  </a:lnTo>
                  <a:lnTo>
                    <a:pt x="186" y="340"/>
                  </a:lnTo>
                  <a:lnTo>
                    <a:pt x="187" y="354"/>
                  </a:lnTo>
                  <a:lnTo>
                    <a:pt x="190" y="367"/>
                  </a:lnTo>
                  <a:lnTo>
                    <a:pt x="197" y="379"/>
                  </a:lnTo>
                  <a:lnTo>
                    <a:pt x="206" y="387"/>
                  </a:lnTo>
                  <a:lnTo>
                    <a:pt x="218" y="394"/>
                  </a:lnTo>
                  <a:lnTo>
                    <a:pt x="232" y="396"/>
                  </a:lnTo>
                  <a:lnTo>
                    <a:pt x="247" y="394"/>
                  </a:lnTo>
                  <a:lnTo>
                    <a:pt x="259" y="387"/>
                  </a:lnTo>
                  <a:lnTo>
                    <a:pt x="268" y="379"/>
                  </a:lnTo>
                  <a:lnTo>
                    <a:pt x="274" y="367"/>
                  </a:lnTo>
                  <a:lnTo>
                    <a:pt x="278" y="354"/>
                  </a:lnTo>
                  <a:lnTo>
                    <a:pt x="279" y="340"/>
                  </a:lnTo>
                  <a:lnTo>
                    <a:pt x="278" y="326"/>
                  </a:lnTo>
                  <a:lnTo>
                    <a:pt x="274" y="313"/>
                  </a:lnTo>
                  <a:lnTo>
                    <a:pt x="267" y="302"/>
                  </a:lnTo>
                  <a:lnTo>
                    <a:pt x="259" y="293"/>
                  </a:lnTo>
                  <a:lnTo>
                    <a:pt x="247" y="287"/>
                  </a:lnTo>
                  <a:lnTo>
                    <a:pt x="232" y="284"/>
                  </a:lnTo>
                  <a:close/>
                  <a:moveTo>
                    <a:pt x="2023" y="269"/>
                  </a:moveTo>
                  <a:lnTo>
                    <a:pt x="2044" y="269"/>
                  </a:lnTo>
                  <a:lnTo>
                    <a:pt x="2044" y="380"/>
                  </a:lnTo>
                  <a:lnTo>
                    <a:pt x="2110" y="269"/>
                  </a:lnTo>
                  <a:lnTo>
                    <a:pt x="2132" y="269"/>
                  </a:lnTo>
                  <a:lnTo>
                    <a:pt x="2132" y="411"/>
                  </a:lnTo>
                  <a:lnTo>
                    <a:pt x="2111" y="411"/>
                  </a:lnTo>
                  <a:lnTo>
                    <a:pt x="2111" y="302"/>
                  </a:lnTo>
                  <a:lnTo>
                    <a:pt x="2044" y="411"/>
                  </a:lnTo>
                  <a:lnTo>
                    <a:pt x="2023" y="411"/>
                  </a:lnTo>
                  <a:lnTo>
                    <a:pt x="2023" y="269"/>
                  </a:lnTo>
                  <a:close/>
                  <a:moveTo>
                    <a:pt x="1868" y="269"/>
                  </a:moveTo>
                  <a:lnTo>
                    <a:pt x="1888" y="269"/>
                  </a:lnTo>
                  <a:lnTo>
                    <a:pt x="1888" y="380"/>
                  </a:lnTo>
                  <a:lnTo>
                    <a:pt x="1955" y="269"/>
                  </a:lnTo>
                  <a:lnTo>
                    <a:pt x="1976" y="269"/>
                  </a:lnTo>
                  <a:lnTo>
                    <a:pt x="1976" y="411"/>
                  </a:lnTo>
                  <a:lnTo>
                    <a:pt x="1956" y="411"/>
                  </a:lnTo>
                  <a:lnTo>
                    <a:pt x="1956" y="302"/>
                  </a:lnTo>
                  <a:lnTo>
                    <a:pt x="1888" y="411"/>
                  </a:lnTo>
                  <a:lnTo>
                    <a:pt x="1868" y="411"/>
                  </a:lnTo>
                  <a:lnTo>
                    <a:pt x="1868" y="269"/>
                  </a:lnTo>
                  <a:close/>
                  <a:moveTo>
                    <a:pt x="1723" y="269"/>
                  </a:moveTo>
                  <a:lnTo>
                    <a:pt x="1744" y="269"/>
                  </a:lnTo>
                  <a:lnTo>
                    <a:pt x="1744" y="332"/>
                  </a:lnTo>
                  <a:lnTo>
                    <a:pt x="1805" y="269"/>
                  </a:lnTo>
                  <a:lnTo>
                    <a:pt x="1832" y="269"/>
                  </a:lnTo>
                  <a:lnTo>
                    <a:pt x="1765" y="336"/>
                  </a:lnTo>
                  <a:lnTo>
                    <a:pt x="1837" y="411"/>
                  </a:lnTo>
                  <a:lnTo>
                    <a:pt x="1807" y="411"/>
                  </a:lnTo>
                  <a:lnTo>
                    <a:pt x="1744" y="341"/>
                  </a:lnTo>
                  <a:lnTo>
                    <a:pt x="1744" y="411"/>
                  </a:lnTo>
                  <a:lnTo>
                    <a:pt x="1723" y="411"/>
                  </a:lnTo>
                  <a:lnTo>
                    <a:pt x="1723" y="269"/>
                  </a:lnTo>
                  <a:close/>
                  <a:moveTo>
                    <a:pt x="1469" y="269"/>
                  </a:moveTo>
                  <a:lnTo>
                    <a:pt x="1549" y="269"/>
                  </a:lnTo>
                  <a:lnTo>
                    <a:pt x="1549" y="287"/>
                  </a:lnTo>
                  <a:lnTo>
                    <a:pt x="1490" y="287"/>
                  </a:lnTo>
                  <a:lnTo>
                    <a:pt x="1490" y="328"/>
                  </a:lnTo>
                  <a:lnTo>
                    <a:pt x="1543" y="328"/>
                  </a:lnTo>
                  <a:lnTo>
                    <a:pt x="1543" y="347"/>
                  </a:lnTo>
                  <a:lnTo>
                    <a:pt x="1490" y="347"/>
                  </a:lnTo>
                  <a:lnTo>
                    <a:pt x="1490" y="393"/>
                  </a:lnTo>
                  <a:lnTo>
                    <a:pt x="1549" y="393"/>
                  </a:lnTo>
                  <a:lnTo>
                    <a:pt x="1549" y="411"/>
                  </a:lnTo>
                  <a:lnTo>
                    <a:pt x="1469" y="411"/>
                  </a:lnTo>
                  <a:lnTo>
                    <a:pt x="1469" y="269"/>
                  </a:lnTo>
                  <a:close/>
                  <a:moveTo>
                    <a:pt x="1337" y="269"/>
                  </a:moveTo>
                  <a:lnTo>
                    <a:pt x="1357" y="269"/>
                  </a:lnTo>
                  <a:lnTo>
                    <a:pt x="1357" y="292"/>
                  </a:lnTo>
                  <a:lnTo>
                    <a:pt x="1358" y="307"/>
                  </a:lnTo>
                  <a:lnTo>
                    <a:pt x="1362" y="319"/>
                  </a:lnTo>
                  <a:lnTo>
                    <a:pt x="1369" y="328"/>
                  </a:lnTo>
                  <a:lnTo>
                    <a:pt x="1378" y="334"/>
                  </a:lnTo>
                  <a:lnTo>
                    <a:pt x="1392" y="336"/>
                  </a:lnTo>
                  <a:lnTo>
                    <a:pt x="1398" y="336"/>
                  </a:lnTo>
                  <a:lnTo>
                    <a:pt x="1403" y="335"/>
                  </a:lnTo>
                  <a:lnTo>
                    <a:pt x="1403" y="269"/>
                  </a:lnTo>
                  <a:lnTo>
                    <a:pt x="1423" y="269"/>
                  </a:lnTo>
                  <a:lnTo>
                    <a:pt x="1423" y="411"/>
                  </a:lnTo>
                  <a:lnTo>
                    <a:pt x="1403" y="411"/>
                  </a:lnTo>
                  <a:lnTo>
                    <a:pt x="1403" y="353"/>
                  </a:lnTo>
                  <a:lnTo>
                    <a:pt x="1398" y="353"/>
                  </a:lnTo>
                  <a:lnTo>
                    <a:pt x="1392" y="354"/>
                  </a:lnTo>
                  <a:lnTo>
                    <a:pt x="1376" y="352"/>
                  </a:lnTo>
                  <a:lnTo>
                    <a:pt x="1362" y="348"/>
                  </a:lnTo>
                  <a:lnTo>
                    <a:pt x="1352" y="339"/>
                  </a:lnTo>
                  <a:lnTo>
                    <a:pt x="1343" y="327"/>
                  </a:lnTo>
                  <a:lnTo>
                    <a:pt x="1339" y="312"/>
                  </a:lnTo>
                  <a:lnTo>
                    <a:pt x="1337" y="294"/>
                  </a:lnTo>
                  <a:lnTo>
                    <a:pt x="1337" y="269"/>
                  </a:lnTo>
                  <a:close/>
                  <a:moveTo>
                    <a:pt x="1192" y="269"/>
                  </a:moveTo>
                  <a:lnTo>
                    <a:pt x="1212" y="269"/>
                  </a:lnTo>
                  <a:lnTo>
                    <a:pt x="1212" y="380"/>
                  </a:lnTo>
                  <a:lnTo>
                    <a:pt x="1213" y="380"/>
                  </a:lnTo>
                  <a:lnTo>
                    <a:pt x="1280" y="269"/>
                  </a:lnTo>
                  <a:lnTo>
                    <a:pt x="1301" y="269"/>
                  </a:lnTo>
                  <a:lnTo>
                    <a:pt x="1301" y="411"/>
                  </a:lnTo>
                  <a:lnTo>
                    <a:pt x="1281" y="411"/>
                  </a:lnTo>
                  <a:lnTo>
                    <a:pt x="1281" y="302"/>
                  </a:lnTo>
                  <a:lnTo>
                    <a:pt x="1280" y="302"/>
                  </a:lnTo>
                  <a:lnTo>
                    <a:pt x="1213" y="411"/>
                  </a:lnTo>
                  <a:lnTo>
                    <a:pt x="1192" y="411"/>
                  </a:lnTo>
                  <a:lnTo>
                    <a:pt x="1192" y="269"/>
                  </a:lnTo>
                  <a:close/>
                  <a:moveTo>
                    <a:pt x="1037" y="269"/>
                  </a:moveTo>
                  <a:lnTo>
                    <a:pt x="1057" y="269"/>
                  </a:lnTo>
                  <a:lnTo>
                    <a:pt x="1057" y="328"/>
                  </a:lnTo>
                  <a:lnTo>
                    <a:pt x="1126" y="328"/>
                  </a:lnTo>
                  <a:lnTo>
                    <a:pt x="1126" y="269"/>
                  </a:lnTo>
                  <a:lnTo>
                    <a:pt x="1146" y="269"/>
                  </a:lnTo>
                  <a:lnTo>
                    <a:pt x="1146" y="411"/>
                  </a:lnTo>
                  <a:lnTo>
                    <a:pt x="1126" y="411"/>
                  </a:lnTo>
                  <a:lnTo>
                    <a:pt x="1126" y="347"/>
                  </a:lnTo>
                  <a:lnTo>
                    <a:pt x="1057" y="347"/>
                  </a:lnTo>
                  <a:lnTo>
                    <a:pt x="1057" y="411"/>
                  </a:lnTo>
                  <a:lnTo>
                    <a:pt x="1037" y="411"/>
                  </a:lnTo>
                  <a:lnTo>
                    <a:pt x="1037" y="269"/>
                  </a:lnTo>
                  <a:close/>
                  <a:moveTo>
                    <a:pt x="880" y="269"/>
                  </a:moveTo>
                  <a:lnTo>
                    <a:pt x="905" y="269"/>
                  </a:lnTo>
                  <a:lnTo>
                    <a:pt x="942" y="324"/>
                  </a:lnTo>
                  <a:lnTo>
                    <a:pt x="980" y="269"/>
                  </a:lnTo>
                  <a:lnTo>
                    <a:pt x="1003" y="269"/>
                  </a:lnTo>
                  <a:lnTo>
                    <a:pt x="955" y="337"/>
                  </a:lnTo>
                  <a:lnTo>
                    <a:pt x="1008" y="411"/>
                  </a:lnTo>
                  <a:lnTo>
                    <a:pt x="982" y="411"/>
                  </a:lnTo>
                  <a:lnTo>
                    <a:pt x="940" y="351"/>
                  </a:lnTo>
                  <a:lnTo>
                    <a:pt x="899" y="411"/>
                  </a:lnTo>
                  <a:lnTo>
                    <a:pt x="876" y="411"/>
                  </a:lnTo>
                  <a:lnTo>
                    <a:pt x="927" y="337"/>
                  </a:lnTo>
                  <a:lnTo>
                    <a:pt x="880" y="269"/>
                  </a:lnTo>
                  <a:close/>
                  <a:moveTo>
                    <a:pt x="771" y="269"/>
                  </a:moveTo>
                  <a:lnTo>
                    <a:pt x="851" y="269"/>
                  </a:lnTo>
                  <a:lnTo>
                    <a:pt x="851" y="287"/>
                  </a:lnTo>
                  <a:lnTo>
                    <a:pt x="791" y="287"/>
                  </a:lnTo>
                  <a:lnTo>
                    <a:pt x="791" y="328"/>
                  </a:lnTo>
                  <a:lnTo>
                    <a:pt x="846" y="328"/>
                  </a:lnTo>
                  <a:lnTo>
                    <a:pt x="846" y="347"/>
                  </a:lnTo>
                  <a:lnTo>
                    <a:pt x="791" y="347"/>
                  </a:lnTo>
                  <a:lnTo>
                    <a:pt x="791" y="393"/>
                  </a:lnTo>
                  <a:lnTo>
                    <a:pt x="851" y="393"/>
                  </a:lnTo>
                  <a:lnTo>
                    <a:pt x="851" y="411"/>
                  </a:lnTo>
                  <a:lnTo>
                    <a:pt x="771" y="411"/>
                  </a:lnTo>
                  <a:lnTo>
                    <a:pt x="771" y="269"/>
                  </a:lnTo>
                  <a:close/>
                  <a:moveTo>
                    <a:pt x="633" y="269"/>
                  </a:moveTo>
                  <a:lnTo>
                    <a:pt x="741" y="269"/>
                  </a:lnTo>
                  <a:lnTo>
                    <a:pt x="741" y="287"/>
                  </a:lnTo>
                  <a:lnTo>
                    <a:pt x="697" y="287"/>
                  </a:lnTo>
                  <a:lnTo>
                    <a:pt x="697" y="411"/>
                  </a:lnTo>
                  <a:lnTo>
                    <a:pt x="677" y="411"/>
                  </a:lnTo>
                  <a:lnTo>
                    <a:pt x="677" y="287"/>
                  </a:lnTo>
                  <a:lnTo>
                    <a:pt x="633" y="287"/>
                  </a:lnTo>
                  <a:lnTo>
                    <a:pt x="633" y="269"/>
                  </a:lnTo>
                  <a:close/>
                  <a:moveTo>
                    <a:pt x="494" y="269"/>
                  </a:moveTo>
                  <a:lnTo>
                    <a:pt x="515" y="269"/>
                  </a:lnTo>
                  <a:lnTo>
                    <a:pt x="515" y="380"/>
                  </a:lnTo>
                  <a:lnTo>
                    <a:pt x="582" y="269"/>
                  </a:lnTo>
                  <a:lnTo>
                    <a:pt x="603" y="269"/>
                  </a:lnTo>
                  <a:lnTo>
                    <a:pt x="603" y="411"/>
                  </a:lnTo>
                  <a:lnTo>
                    <a:pt x="582" y="411"/>
                  </a:lnTo>
                  <a:lnTo>
                    <a:pt x="582" y="302"/>
                  </a:lnTo>
                  <a:lnTo>
                    <a:pt x="516" y="411"/>
                  </a:lnTo>
                  <a:lnTo>
                    <a:pt x="494" y="411"/>
                  </a:lnTo>
                  <a:lnTo>
                    <a:pt x="494" y="269"/>
                  </a:lnTo>
                  <a:close/>
                  <a:moveTo>
                    <a:pt x="359" y="269"/>
                  </a:moveTo>
                  <a:lnTo>
                    <a:pt x="447" y="269"/>
                  </a:lnTo>
                  <a:lnTo>
                    <a:pt x="447" y="411"/>
                  </a:lnTo>
                  <a:lnTo>
                    <a:pt x="427" y="411"/>
                  </a:lnTo>
                  <a:lnTo>
                    <a:pt x="427" y="287"/>
                  </a:lnTo>
                  <a:lnTo>
                    <a:pt x="380" y="287"/>
                  </a:lnTo>
                  <a:lnTo>
                    <a:pt x="380" y="328"/>
                  </a:lnTo>
                  <a:lnTo>
                    <a:pt x="380" y="342"/>
                  </a:lnTo>
                  <a:lnTo>
                    <a:pt x="379" y="357"/>
                  </a:lnTo>
                  <a:lnTo>
                    <a:pt x="378" y="371"/>
                  </a:lnTo>
                  <a:lnTo>
                    <a:pt x="374" y="384"/>
                  </a:lnTo>
                  <a:lnTo>
                    <a:pt x="370" y="396"/>
                  </a:lnTo>
                  <a:lnTo>
                    <a:pt x="363" y="406"/>
                  </a:lnTo>
                  <a:lnTo>
                    <a:pt x="354" y="411"/>
                  </a:lnTo>
                  <a:lnTo>
                    <a:pt x="341" y="413"/>
                  </a:lnTo>
                  <a:lnTo>
                    <a:pt x="335" y="413"/>
                  </a:lnTo>
                  <a:lnTo>
                    <a:pt x="329" y="412"/>
                  </a:lnTo>
                  <a:lnTo>
                    <a:pt x="325" y="411"/>
                  </a:lnTo>
                  <a:lnTo>
                    <a:pt x="325" y="394"/>
                  </a:lnTo>
                  <a:lnTo>
                    <a:pt x="329" y="395"/>
                  </a:lnTo>
                  <a:lnTo>
                    <a:pt x="334" y="395"/>
                  </a:lnTo>
                  <a:lnTo>
                    <a:pt x="338" y="396"/>
                  </a:lnTo>
                  <a:lnTo>
                    <a:pt x="345" y="393"/>
                  </a:lnTo>
                  <a:lnTo>
                    <a:pt x="351" y="386"/>
                  </a:lnTo>
                  <a:lnTo>
                    <a:pt x="355" y="376"/>
                  </a:lnTo>
                  <a:lnTo>
                    <a:pt x="357" y="363"/>
                  </a:lnTo>
                  <a:lnTo>
                    <a:pt x="359" y="349"/>
                  </a:lnTo>
                  <a:lnTo>
                    <a:pt x="359" y="334"/>
                  </a:lnTo>
                  <a:lnTo>
                    <a:pt x="359" y="321"/>
                  </a:lnTo>
                  <a:lnTo>
                    <a:pt x="359" y="269"/>
                  </a:lnTo>
                  <a:close/>
                  <a:moveTo>
                    <a:pt x="18" y="269"/>
                  </a:moveTo>
                  <a:lnTo>
                    <a:pt x="126" y="269"/>
                  </a:lnTo>
                  <a:lnTo>
                    <a:pt x="126" y="411"/>
                  </a:lnTo>
                  <a:lnTo>
                    <a:pt x="105" y="411"/>
                  </a:lnTo>
                  <a:lnTo>
                    <a:pt x="105" y="287"/>
                  </a:lnTo>
                  <a:lnTo>
                    <a:pt x="37" y="287"/>
                  </a:lnTo>
                  <a:lnTo>
                    <a:pt x="37" y="411"/>
                  </a:lnTo>
                  <a:lnTo>
                    <a:pt x="18" y="411"/>
                  </a:lnTo>
                  <a:lnTo>
                    <a:pt x="18" y="269"/>
                  </a:lnTo>
                  <a:close/>
                  <a:moveTo>
                    <a:pt x="1658" y="267"/>
                  </a:moveTo>
                  <a:lnTo>
                    <a:pt x="1674" y="268"/>
                  </a:lnTo>
                  <a:lnTo>
                    <a:pt x="1689" y="273"/>
                  </a:lnTo>
                  <a:lnTo>
                    <a:pt x="1688" y="293"/>
                  </a:lnTo>
                  <a:lnTo>
                    <a:pt x="1674" y="287"/>
                  </a:lnTo>
                  <a:lnTo>
                    <a:pt x="1658" y="284"/>
                  </a:lnTo>
                  <a:lnTo>
                    <a:pt x="1640" y="288"/>
                  </a:lnTo>
                  <a:lnTo>
                    <a:pt x="1625" y="295"/>
                  </a:lnTo>
                  <a:lnTo>
                    <a:pt x="1614" y="307"/>
                  </a:lnTo>
                  <a:lnTo>
                    <a:pt x="1607" y="322"/>
                  </a:lnTo>
                  <a:lnTo>
                    <a:pt x="1605" y="340"/>
                  </a:lnTo>
                  <a:lnTo>
                    <a:pt x="1607" y="358"/>
                  </a:lnTo>
                  <a:lnTo>
                    <a:pt x="1614" y="375"/>
                  </a:lnTo>
                  <a:lnTo>
                    <a:pt x="1626" y="385"/>
                  </a:lnTo>
                  <a:lnTo>
                    <a:pt x="1641" y="393"/>
                  </a:lnTo>
                  <a:lnTo>
                    <a:pt x="1658" y="396"/>
                  </a:lnTo>
                  <a:lnTo>
                    <a:pt x="1669" y="395"/>
                  </a:lnTo>
                  <a:lnTo>
                    <a:pt x="1680" y="393"/>
                  </a:lnTo>
                  <a:lnTo>
                    <a:pt x="1688" y="388"/>
                  </a:lnTo>
                  <a:lnTo>
                    <a:pt x="1689" y="409"/>
                  </a:lnTo>
                  <a:lnTo>
                    <a:pt x="1678" y="412"/>
                  </a:lnTo>
                  <a:lnTo>
                    <a:pt x="1667" y="413"/>
                  </a:lnTo>
                  <a:lnTo>
                    <a:pt x="1657" y="413"/>
                  </a:lnTo>
                  <a:lnTo>
                    <a:pt x="1637" y="411"/>
                  </a:lnTo>
                  <a:lnTo>
                    <a:pt x="1618" y="405"/>
                  </a:lnTo>
                  <a:lnTo>
                    <a:pt x="1603" y="394"/>
                  </a:lnTo>
                  <a:lnTo>
                    <a:pt x="1592" y="379"/>
                  </a:lnTo>
                  <a:lnTo>
                    <a:pt x="1585" y="361"/>
                  </a:lnTo>
                  <a:lnTo>
                    <a:pt x="1583" y="339"/>
                  </a:lnTo>
                  <a:lnTo>
                    <a:pt x="1585" y="319"/>
                  </a:lnTo>
                  <a:lnTo>
                    <a:pt x="1593" y="302"/>
                  </a:lnTo>
                  <a:lnTo>
                    <a:pt x="1603" y="287"/>
                  </a:lnTo>
                  <a:lnTo>
                    <a:pt x="1618" y="276"/>
                  </a:lnTo>
                  <a:lnTo>
                    <a:pt x="1637" y="269"/>
                  </a:lnTo>
                  <a:lnTo>
                    <a:pt x="1658" y="267"/>
                  </a:lnTo>
                  <a:close/>
                  <a:moveTo>
                    <a:pt x="232" y="267"/>
                  </a:moveTo>
                  <a:lnTo>
                    <a:pt x="252" y="269"/>
                  </a:lnTo>
                  <a:lnTo>
                    <a:pt x="269" y="277"/>
                  </a:lnTo>
                  <a:lnTo>
                    <a:pt x="282" y="288"/>
                  </a:lnTo>
                  <a:lnTo>
                    <a:pt x="292" y="303"/>
                  </a:lnTo>
                  <a:lnTo>
                    <a:pt x="298" y="320"/>
                  </a:lnTo>
                  <a:lnTo>
                    <a:pt x="300" y="340"/>
                  </a:lnTo>
                  <a:lnTo>
                    <a:pt x="298" y="361"/>
                  </a:lnTo>
                  <a:lnTo>
                    <a:pt x="292" y="378"/>
                  </a:lnTo>
                  <a:lnTo>
                    <a:pt x="282" y="393"/>
                  </a:lnTo>
                  <a:lnTo>
                    <a:pt x="269" y="405"/>
                  </a:lnTo>
                  <a:lnTo>
                    <a:pt x="252" y="411"/>
                  </a:lnTo>
                  <a:lnTo>
                    <a:pt x="232" y="413"/>
                  </a:lnTo>
                  <a:lnTo>
                    <a:pt x="213" y="411"/>
                  </a:lnTo>
                  <a:lnTo>
                    <a:pt x="195" y="405"/>
                  </a:lnTo>
                  <a:lnTo>
                    <a:pt x="182" y="393"/>
                  </a:lnTo>
                  <a:lnTo>
                    <a:pt x="172" y="378"/>
                  </a:lnTo>
                  <a:lnTo>
                    <a:pt x="167" y="361"/>
                  </a:lnTo>
                  <a:lnTo>
                    <a:pt x="164" y="340"/>
                  </a:lnTo>
                  <a:lnTo>
                    <a:pt x="167" y="320"/>
                  </a:lnTo>
                  <a:lnTo>
                    <a:pt x="172" y="303"/>
                  </a:lnTo>
                  <a:lnTo>
                    <a:pt x="182" y="288"/>
                  </a:lnTo>
                  <a:lnTo>
                    <a:pt x="195" y="277"/>
                  </a:lnTo>
                  <a:lnTo>
                    <a:pt x="213" y="269"/>
                  </a:lnTo>
                  <a:lnTo>
                    <a:pt x="232" y="267"/>
                  </a:lnTo>
                  <a:close/>
                  <a:moveTo>
                    <a:pt x="2052" y="236"/>
                  </a:moveTo>
                  <a:lnTo>
                    <a:pt x="2059" y="241"/>
                  </a:lnTo>
                  <a:lnTo>
                    <a:pt x="2068" y="243"/>
                  </a:lnTo>
                  <a:lnTo>
                    <a:pt x="2077" y="244"/>
                  </a:lnTo>
                  <a:lnTo>
                    <a:pt x="2087" y="243"/>
                  </a:lnTo>
                  <a:lnTo>
                    <a:pt x="2096" y="241"/>
                  </a:lnTo>
                  <a:lnTo>
                    <a:pt x="2103" y="236"/>
                  </a:lnTo>
                  <a:lnTo>
                    <a:pt x="2106" y="254"/>
                  </a:lnTo>
                  <a:lnTo>
                    <a:pt x="2097" y="257"/>
                  </a:lnTo>
                  <a:lnTo>
                    <a:pt x="2087" y="259"/>
                  </a:lnTo>
                  <a:lnTo>
                    <a:pt x="2077" y="260"/>
                  </a:lnTo>
                  <a:lnTo>
                    <a:pt x="2068" y="259"/>
                  </a:lnTo>
                  <a:lnTo>
                    <a:pt x="2058" y="257"/>
                  </a:lnTo>
                  <a:lnTo>
                    <a:pt x="2049" y="254"/>
                  </a:lnTo>
                  <a:lnTo>
                    <a:pt x="2052" y="236"/>
                  </a:lnTo>
                  <a:close/>
                  <a:moveTo>
                    <a:pt x="199" y="50"/>
                  </a:moveTo>
                  <a:lnTo>
                    <a:pt x="185" y="52"/>
                  </a:lnTo>
                  <a:lnTo>
                    <a:pt x="173" y="57"/>
                  </a:lnTo>
                  <a:lnTo>
                    <a:pt x="163" y="67"/>
                  </a:lnTo>
                  <a:lnTo>
                    <a:pt x="157" y="78"/>
                  </a:lnTo>
                  <a:lnTo>
                    <a:pt x="154" y="92"/>
                  </a:lnTo>
                  <a:lnTo>
                    <a:pt x="152" y="105"/>
                  </a:lnTo>
                  <a:lnTo>
                    <a:pt x="153" y="119"/>
                  </a:lnTo>
                  <a:lnTo>
                    <a:pt x="157" y="132"/>
                  </a:lnTo>
                  <a:lnTo>
                    <a:pt x="163" y="143"/>
                  </a:lnTo>
                  <a:lnTo>
                    <a:pt x="172" y="153"/>
                  </a:lnTo>
                  <a:lnTo>
                    <a:pt x="184" y="158"/>
                  </a:lnTo>
                  <a:lnTo>
                    <a:pt x="199" y="160"/>
                  </a:lnTo>
                  <a:lnTo>
                    <a:pt x="214" y="158"/>
                  </a:lnTo>
                  <a:lnTo>
                    <a:pt x="225" y="153"/>
                  </a:lnTo>
                  <a:lnTo>
                    <a:pt x="234" y="143"/>
                  </a:lnTo>
                  <a:lnTo>
                    <a:pt x="240" y="132"/>
                  </a:lnTo>
                  <a:lnTo>
                    <a:pt x="244" y="119"/>
                  </a:lnTo>
                  <a:lnTo>
                    <a:pt x="245" y="105"/>
                  </a:lnTo>
                  <a:lnTo>
                    <a:pt x="244" y="92"/>
                  </a:lnTo>
                  <a:lnTo>
                    <a:pt x="240" y="78"/>
                  </a:lnTo>
                  <a:lnTo>
                    <a:pt x="234" y="67"/>
                  </a:lnTo>
                  <a:lnTo>
                    <a:pt x="224" y="57"/>
                  </a:lnTo>
                  <a:lnTo>
                    <a:pt x="213" y="52"/>
                  </a:lnTo>
                  <a:lnTo>
                    <a:pt x="199" y="50"/>
                  </a:lnTo>
                  <a:close/>
                  <a:moveTo>
                    <a:pt x="938" y="35"/>
                  </a:moveTo>
                  <a:lnTo>
                    <a:pt x="958" y="35"/>
                  </a:lnTo>
                  <a:lnTo>
                    <a:pt x="958" y="145"/>
                  </a:lnTo>
                  <a:lnTo>
                    <a:pt x="1026" y="35"/>
                  </a:lnTo>
                  <a:lnTo>
                    <a:pt x="1046" y="35"/>
                  </a:lnTo>
                  <a:lnTo>
                    <a:pt x="1046" y="176"/>
                  </a:lnTo>
                  <a:lnTo>
                    <a:pt x="1026" y="176"/>
                  </a:lnTo>
                  <a:lnTo>
                    <a:pt x="1026" y="66"/>
                  </a:lnTo>
                  <a:lnTo>
                    <a:pt x="959" y="176"/>
                  </a:lnTo>
                  <a:lnTo>
                    <a:pt x="938" y="176"/>
                  </a:lnTo>
                  <a:lnTo>
                    <a:pt x="938" y="35"/>
                  </a:lnTo>
                  <a:close/>
                  <a:moveTo>
                    <a:pt x="783" y="35"/>
                  </a:moveTo>
                  <a:lnTo>
                    <a:pt x="803" y="35"/>
                  </a:lnTo>
                  <a:lnTo>
                    <a:pt x="803" y="145"/>
                  </a:lnTo>
                  <a:lnTo>
                    <a:pt x="871" y="35"/>
                  </a:lnTo>
                  <a:lnTo>
                    <a:pt x="891" y="35"/>
                  </a:lnTo>
                  <a:lnTo>
                    <a:pt x="891" y="176"/>
                  </a:lnTo>
                  <a:lnTo>
                    <a:pt x="871" y="176"/>
                  </a:lnTo>
                  <a:lnTo>
                    <a:pt x="871" y="66"/>
                  </a:lnTo>
                  <a:lnTo>
                    <a:pt x="804" y="176"/>
                  </a:lnTo>
                  <a:lnTo>
                    <a:pt x="783" y="176"/>
                  </a:lnTo>
                  <a:lnTo>
                    <a:pt x="783" y="35"/>
                  </a:lnTo>
                  <a:close/>
                  <a:moveTo>
                    <a:pt x="639" y="35"/>
                  </a:moveTo>
                  <a:lnTo>
                    <a:pt x="658" y="35"/>
                  </a:lnTo>
                  <a:lnTo>
                    <a:pt x="658" y="97"/>
                  </a:lnTo>
                  <a:lnTo>
                    <a:pt x="719" y="35"/>
                  </a:lnTo>
                  <a:lnTo>
                    <a:pt x="746" y="35"/>
                  </a:lnTo>
                  <a:lnTo>
                    <a:pt x="680" y="101"/>
                  </a:lnTo>
                  <a:lnTo>
                    <a:pt x="752" y="176"/>
                  </a:lnTo>
                  <a:lnTo>
                    <a:pt x="722" y="176"/>
                  </a:lnTo>
                  <a:lnTo>
                    <a:pt x="658" y="107"/>
                  </a:lnTo>
                  <a:lnTo>
                    <a:pt x="658" y="176"/>
                  </a:lnTo>
                  <a:lnTo>
                    <a:pt x="639" y="176"/>
                  </a:lnTo>
                  <a:lnTo>
                    <a:pt x="639" y="35"/>
                  </a:lnTo>
                  <a:close/>
                  <a:moveTo>
                    <a:pt x="305" y="35"/>
                  </a:moveTo>
                  <a:lnTo>
                    <a:pt x="338" y="35"/>
                  </a:lnTo>
                  <a:lnTo>
                    <a:pt x="383" y="152"/>
                  </a:lnTo>
                  <a:lnTo>
                    <a:pt x="426" y="35"/>
                  </a:lnTo>
                  <a:lnTo>
                    <a:pt x="460" y="35"/>
                  </a:lnTo>
                  <a:lnTo>
                    <a:pt x="460" y="176"/>
                  </a:lnTo>
                  <a:lnTo>
                    <a:pt x="440" y="176"/>
                  </a:lnTo>
                  <a:lnTo>
                    <a:pt x="440" y="53"/>
                  </a:lnTo>
                  <a:lnTo>
                    <a:pt x="439" y="53"/>
                  </a:lnTo>
                  <a:lnTo>
                    <a:pt x="392" y="176"/>
                  </a:lnTo>
                  <a:lnTo>
                    <a:pt x="372" y="176"/>
                  </a:lnTo>
                  <a:lnTo>
                    <a:pt x="325" y="53"/>
                  </a:lnTo>
                  <a:lnTo>
                    <a:pt x="325" y="176"/>
                  </a:lnTo>
                  <a:lnTo>
                    <a:pt x="305" y="176"/>
                  </a:lnTo>
                  <a:lnTo>
                    <a:pt x="305" y="35"/>
                  </a:lnTo>
                  <a:close/>
                  <a:moveTo>
                    <a:pt x="0" y="35"/>
                  </a:moveTo>
                  <a:lnTo>
                    <a:pt x="109" y="35"/>
                  </a:lnTo>
                  <a:lnTo>
                    <a:pt x="109" y="52"/>
                  </a:lnTo>
                  <a:lnTo>
                    <a:pt x="65" y="52"/>
                  </a:lnTo>
                  <a:lnTo>
                    <a:pt x="65" y="176"/>
                  </a:lnTo>
                  <a:lnTo>
                    <a:pt x="44" y="176"/>
                  </a:lnTo>
                  <a:lnTo>
                    <a:pt x="44" y="52"/>
                  </a:lnTo>
                  <a:lnTo>
                    <a:pt x="0" y="52"/>
                  </a:lnTo>
                  <a:lnTo>
                    <a:pt x="0" y="35"/>
                  </a:lnTo>
                  <a:close/>
                  <a:moveTo>
                    <a:pt x="573" y="31"/>
                  </a:moveTo>
                  <a:lnTo>
                    <a:pt x="589" y="33"/>
                  </a:lnTo>
                  <a:lnTo>
                    <a:pt x="604" y="38"/>
                  </a:lnTo>
                  <a:lnTo>
                    <a:pt x="603" y="57"/>
                  </a:lnTo>
                  <a:lnTo>
                    <a:pt x="589" y="52"/>
                  </a:lnTo>
                  <a:lnTo>
                    <a:pt x="574" y="50"/>
                  </a:lnTo>
                  <a:lnTo>
                    <a:pt x="555" y="52"/>
                  </a:lnTo>
                  <a:lnTo>
                    <a:pt x="540" y="60"/>
                  </a:lnTo>
                  <a:lnTo>
                    <a:pt x="529" y="72"/>
                  </a:lnTo>
                  <a:lnTo>
                    <a:pt x="521" y="87"/>
                  </a:lnTo>
                  <a:lnTo>
                    <a:pt x="519" y="105"/>
                  </a:lnTo>
                  <a:lnTo>
                    <a:pt x="521" y="124"/>
                  </a:lnTo>
                  <a:lnTo>
                    <a:pt x="530" y="139"/>
                  </a:lnTo>
                  <a:lnTo>
                    <a:pt x="540" y="150"/>
                  </a:lnTo>
                  <a:lnTo>
                    <a:pt x="555" y="158"/>
                  </a:lnTo>
                  <a:lnTo>
                    <a:pt x="573" y="160"/>
                  </a:lnTo>
                  <a:lnTo>
                    <a:pt x="583" y="160"/>
                  </a:lnTo>
                  <a:lnTo>
                    <a:pt x="594" y="157"/>
                  </a:lnTo>
                  <a:lnTo>
                    <a:pt x="604" y="154"/>
                  </a:lnTo>
                  <a:lnTo>
                    <a:pt x="605" y="173"/>
                  </a:lnTo>
                  <a:lnTo>
                    <a:pt x="593" y="177"/>
                  </a:lnTo>
                  <a:lnTo>
                    <a:pt x="582" y="178"/>
                  </a:lnTo>
                  <a:lnTo>
                    <a:pt x="573" y="178"/>
                  </a:lnTo>
                  <a:lnTo>
                    <a:pt x="551" y="176"/>
                  </a:lnTo>
                  <a:lnTo>
                    <a:pt x="533" y="170"/>
                  </a:lnTo>
                  <a:lnTo>
                    <a:pt x="518" y="158"/>
                  </a:lnTo>
                  <a:lnTo>
                    <a:pt x="507" y="144"/>
                  </a:lnTo>
                  <a:lnTo>
                    <a:pt x="500" y="126"/>
                  </a:lnTo>
                  <a:lnTo>
                    <a:pt x="498" y="104"/>
                  </a:lnTo>
                  <a:lnTo>
                    <a:pt x="500" y="84"/>
                  </a:lnTo>
                  <a:lnTo>
                    <a:pt x="507" y="66"/>
                  </a:lnTo>
                  <a:lnTo>
                    <a:pt x="519" y="52"/>
                  </a:lnTo>
                  <a:lnTo>
                    <a:pt x="534" y="41"/>
                  </a:lnTo>
                  <a:lnTo>
                    <a:pt x="552" y="34"/>
                  </a:lnTo>
                  <a:lnTo>
                    <a:pt x="573" y="31"/>
                  </a:lnTo>
                  <a:close/>
                  <a:moveTo>
                    <a:pt x="199" y="31"/>
                  </a:moveTo>
                  <a:lnTo>
                    <a:pt x="219" y="35"/>
                  </a:lnTo>
                  <a:lnTo>
                    <a:pt x="235" y="41"/>
                  </a:lnTo>
                  <a:lnTo>
                    <a:pt x="249" y="53"/>
                  </a:lnTo>
                  <a:lnTo>
                    <a:pt x="259" y="68"/>
                  </a:lnTo>
                  <a:lnTo>
                    <a:pt x="265" y="85"/>
                  </a:lnTo>
                  <a:lnTo>
                    <a:pt x="267" y="105"/>
                  </a:lnTo>
                  <a:lnTo>
                    <a:pt x="265" y="126"/>
                  </a:lnTo>
                  <a:lnTo>
                    <a:pt x="259" y="143"/>
                  </a:lnTo>
                  <a:lnTo>
                    <a:pt x="249" y="158"/>
                  </a:lnTo>
                  <a:lnTo>
                    <a:pt x="235" y="169"/>
                  </a:lnTo>
                  <a:lnTo>
                    <a:pt x="219" y="176"/>
                  </a:lnTo>
                  <a:lnTo>
                    <a:pt x="199" y="178"/>
                  </a:lnTo>
                  <a:lnTo>
                    <a:pt x="178" y="176"/>
                  </a:lnTo>
                  <a:lnTo>
                    <a:pt x="161" y="169"/>
                  </a:lnTo>
                  <a:lnTo>
                    <a:pt x="148" y="158"/>
                  </a:lnTo>
                  <a:lnTo>
                    <a:pt x="139" y="143"/>
                  </a:lnTo>
                  <a:lnTo>
                    <a:pt x="132" y="126"/>
                  </a:lnTo>
                  <a:lnTo>
                    <a:pt x="130" y="105"/>
                  </a:lnTo>
                  <a:lnTo>
                    <a:pt x="132" y="85"/>
                  </a:lnTo>
                  <a:lnTo>
                    <a:pt x="139" y="68"/>
                  </a:lnTo>
                  <a:lnTo>
                    <a:pt x="148" y="53"/>
                  </a:lnTo>
                  <a:lnTo>
                    <a:pt x="162" y="41"/>
                  </a:lnTo>
                  <a:lnTo>
                    <a:pt x="178" y="35"/>
                  </a:lnTo>
                  <a:lnTo>
                    <a:pt x="199" y="31"/>
                  </a:lnTo>
                  <a:close/>
                  <a:moveTo>
                    <a:pt x="967" y="0"/>
                  </a:moveTo>
                  <a:lnTo>
                    <a:pt x="973" y="5"/>
                  </a:lnTo>
                  <a:lnTo>
                    <a:pt x="983" y="8"/>
                  </a:lnTo>
                  <a:lnTo>
                    <a:pt x="992" y="9"/>
                  </a:lnTo>
                  <a:lnTo>
                    <a:pt x="1001" y="8"/>
                  </a:lnTo>
                  <a:lnTo>
                    <a:pt x="1011" y="5"/>
                  </a:lnTo>
                  <a:lnTo>
                    <a:pt x="1017" y="0"/>
                  </a:lnTo>
                  <a:lnTo>
                    <a:pt x="1021" y="19"/>
                  </a:lnTo>
                  <a:lnTo>
                    <a:pt x="1013" y="22"/>
                  </a:lnTo>
                  <a:lnTo>
                    <a:pt x="1001" y="24"/>
                  </a:lnTo>
                  <a:lnTo>
                    <a:pt x="992" y="24"/>
                  </a:lnTo>
                  <a:lnTo>
                    <a:pt x="983" y="24"/>
                  </a:lnTo>
                  <a:lnTo>
                    <a:pt x="972" y="22"/>
                  </a:lnTo>
                  <a:lnTo>
                    <a:pt x="965" y="19"/>
                  </a:lnTo>
                  <a:lnTo>
                    <a:pt x="967" y="0"/>
                  </a:lnTo>
                  <a:close/>
                </a:path>
              </a:pathLst>
            </a:custGeom>
            <a:solidFill>
              <a:srgbClr val="000000">
                <a:alpha val="100000"/>
              </a:srgbClr>
            </a:solidFill>
            <a:ln w="0">
              <a:noFill/>
            </a:ln>
          </p:spPr>
          <p:txBody>
            <a:bodyPr/>
            <a:lstStyle/>
            <a:p>
              <a:endParaRPr lang="ru-RU" altLang="en-US"/>
            </a:p>
          </p:txBody>
        </p:sp>
        <p:sp>
          <p:nvSpPr>
            <p:cNvPr id="12297" name="Freeform 31"/>
            <p:cNvSpPr>
              <a:spLocks noEditPoints="1"/>
            </p:cNvSpPr>
            <p:nvPr/>
          </p:nvSpPr>
          <p:spPr>
            <a:xfrm>
              <a:off x="513" y="839"/>
              <a:ext cx="340" cy="220"/>
            </a:xfrm>
            <a:custGeom>
              <a:avLst/>
              <a:gdLst>
                <a:gd name="txL" fmla="*/ 0 w 680"/>
                <a:gd name="txT" fmla="*/ 0 h 441"/>
                <a:gd name="txR" fmla="*/ 680 w 680"/>
                <a:gd name="txB" fmla="*/ 441 h 441"/>
              </a:gdLst>
              <a:ahLst/>
              <a:cxnLst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0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0" y="0"/>
                </a:cxn>
                <a:cxn ang="0">
                  <a:pos x="0" y="0"/>
                </a:cxn>
              </a:cxnLst>
              <a:rect l="txL" t="txT" r="txR" b="txB"/>
              <a:pathLst>
                <a:path w="680" h="441">
                  <a:moveTo>
                    <a:pt x="240" y="240"/>
                  </a:moveTo>
                  <a:lnTo>
                    <a:pt x="440" y="24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240"/>
                  </a:lnTo>
                  <a:close/>
                  <a:moveTo>
                    <a:pt x="480" y="0"/>
                  </a:moveTo>
                  <a:lnTo>
                    <a:pt x="680" y="0"/>
                  </a:lnTo>
                  <a:lnTo>
                    <a:pt x="680" y="441"/>
                  </a:lnTo>
                  <a:lnTo>
                    <a:pt x="480" y="441"/>
                  </a:lnTo>
                  <a:lnTo>
                    <a:pt x="48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441"/>
                  </a:lnTo>
                  <a:lnTo>
                    <a:pt x="0" y="4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100000"/>
              </a:srgbClr>
            </a:solidFill>
            <a:ln w="0">
              <a:noFill/>
            </a:ln>
          </p:spPr>
          <p:txBody>
            <a:bodyPr/>
            <a:lstStyle/>
            <a:p>
              <a:endParaRPr lang="ru-RU" altLang="en-US"/>
            </a:p>
          </p:txBody>
        </p:sp>
        <p:sp>
          <p:nvSpPr>
            <p:cNvPr id="12298" name="Freeform 32"/>
            <p:cNvSpPr>
              <a:spLocks noEditPoints="1"/>
            </p:cNvSpPr>
            <p:nvPr/>
          </p:nvSpPr>
          <p:spPr>
            <a:xfrm>
              <a:off x="513" y="719"/>
              <a:ext cx="340" cy="220"/>
            </a:xfrm>
            <a:custGeom>
              <a:avLst/>
              <a:gdLst>
                <a:gd name="txL" fmla="*/ 0 w 680"/>
                <a:gd name="txT" fmla="*/ 0 h 441"/>
                <a:gd name="txR" fmla="*/ 680 w 680"/>
                <a:gd name="txB" fmla="*/ 441 h 441"/>
              </a:gdLst>
              <a:ahLst/>
              <a:cxnLst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0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0" y="0"/>
                </a:cxn>
                <a:cxn ang="0">
                  <a:pos x="0" y="0"/>
                </a:cxn>
              </a:cxnLst>
              <a:rect l="txL" t="txT" r="txR" b="txB"/>
              <a:pathLst>
                <a:path w="680" h="441">
                  <a:moveTo>
                    <a:pt x="480" y="0"/>
                  </a:moveTo>
                  <a:lnTo>
                    <a:pt x="680" y="0"/>
                  </a:lnTo>
                  <a:lnTo>
                    <a:pt x="680" y="201"/>
                  </a:lnTo>
                  <a:lnTo>
                    <a:pt x="480" y="201"/>
                  </a:lnTo>
                  <a:lnTo>
                    <a:pt x="480" y="0"/>
                  </a:lnTo>
                  <a:close/>
                  <a:moveTo>
                    <a:pt x="240" y="0"/>
                  </a:moveTo>
                  <a:lnTo>
                    <a:pt x="440" y="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201"/>
                  </a:lnTo>
                  <a:lnTo>
                    <a:pt x="0" y="2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BF44">
                <a:alpha val="100000"/>
              </a:srgbClr>
            </a:solidFill>
            <a:ln w="0" cap="flat" cmpd="sng">
              <a:solidFill>
                <a:schemeClr val="bg1">
                  <a:alpha val="10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ru-RU" altLang="en-US"/>
            </a:p>
          </p:txBody>
        </p:sp>
      </p:grpSp>
      <p:sp>
        <p:nvSpPr>
          <p:cNvPr id="12293" name="Прямоугольник 10"/>
          <p:cNvSpPr/>
          <p:nvPr/>
        </p:nvSpPr>
        <p:spPr>
          <a:xfrm>
            <a:off x="1828229" y="2615986"/>
            <a:ext cx="9653161" cy="356661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ctr" eaLnBrk="1" hangingPunct="1"/>
            <a:r>
              <a:rPr lang="ru-RU" altLang="ru-RU" sz="2822" b="1" dirty="0">
                <a:latin typeface="Arial" panose="020B0604020202020204" pitchFamily="34" charset="0"/>
              </a:rPr>
              <a:t>Панькова Наталья Михайловна</a:t>
            </a:r>
            <a:endParaRPr lang="en-US" altLang="ru-RU" sz="2822" b="1" dirty="0">
              <a:latin typeface="Arial" panose="020B0604020202020204" pitchFamily="34" charset="0"/>
            </a:endParaRPr>
          </a:p>
          <a:p>
            <a:pPr algn="ctr" eaLnBrk="1" hangingPunct="1"/>
            <a:endParaRPr lang="ru-RU" altLang="ru-RU" sz="2822" dirty="0">
              <a:latin typeface="Arial" panose="020B0604020202020204" pitchFamily="34" charset="0"/>
            </a:endParaRPr>
          </a:p>
          <a:p>
            <a:pPr algn="ctr" eaLnBrk="1" hangingPunct="1"/>
            <a:r>
              <a:rPr lang="ru-RU" altLang="ru-RU" sz="2822" dirty="0">
                <a:latin typeface="Arial" panose="020B0604020202020204" pitchFamily="34" charset="0"/>
              </a:rPr>
              <a:t>к.ф.н., </a:t>
            </a:r>
            <a:r>
              <a:rPr lang="ru-RU" altLang="ru-RU" sz="2822" dirty="0" smtClean="0">
                <a:latin typeface="Arial" panose="020B0604020202020204" pitchFamily="34" charset="0"/>
              </a:rPr>
              <a:t>доцент </a:t>
            </a:r>
            <a:endParaRPr lang="ru-RU" altLang="ru-RU" sz="2822" dirty="0">
              <a:latin typeface="Arial" panose="020B0604020202020204" pitchFamily="34" charset="0"/>
            </a:endParaRPr>
          </a:p>
          <a:p>
            <a:pPr algn="ctr" eaLnBrk="1" hangingPunct="1"/>
            <a:r>
              <a:rPr lang="ru-RU" altLang="ru-RU" sz="2822" dirty="0">
                <a:latin typeface="Arial" panose="020B0604020202020204" pitchFamily="34" charset="0"/>
              </a:rPr>
              <a:t>Отделения социально-гуманитарных наук </a:t>
            </a:r>
          </a:p>
          <a:p>
            <a:pPr algn="ctr" eaLnBrk="1" hangingPunct="1"/>
            <a:r>
              <a:rPr lang="ru-RU" altLang="ru-RU" sz="2822" dirty="0">
                <a:latin typeface="Arial" panose="020B0604020202020204" pitchFamily="34" charset="0"/>
              </a:rPr>
              <a:t>Школы </a:t>
            </a:r>
            <a:r>
              <a:rPr lang="ru-RU" altLang="ru-RU" sz="2822" dirty="0" smtClean="0">
                <a:latin typeface="Arial" panose="020B0604020202020204" pitchFamily="34" charset="0"/>
              </a:rPr>
              <a:t>общественных наук</a:t>
            </a:r>
          </a:p>
          <a:p>
            <a:pPr algn="ctr" eaLnBrk="1" hangingPunct="1"/>
            <a:r>
              <a:rPr lang="ru-RU" altLang="ru-RU" sz="2822" dirty="0" smtClean="0">
                <a:latin typeface="Arial" panose="020B0604020202020204" pitchFamily="34" charset="0"/>
              </a:rPr>
              <a:t>НИ Томской политехнический университет</a:t>
            </a:r>
            <a:endParaRPr lang="ru-RU" altLang="ru-RU" sz="2822" dirty="0">
              <a:latin typeface="Arial" panose="020B0604020202020204" pitchFamily="34" charset="0"/>
            </a:endParaRPr>
          </a:p>
          <a:p>
            <a:pPr algn="ctr" eaLnBrk="1" hangingPunct="1"/>
            <a:r>
              <a:rPr lang="en-US" altLang="ru-RU" sz="2822" dirty="0">
                <a:latin typeface="Arial" panose="020B0604020202020204" pitchFamily="34" charset="0"/>
                <a:hlinkClick r:id="rId3"/>
              </a:rPr>
              <a:t>pankova_natalia@tpu.ru</a:t>
            </a:r>
            <a:endParaRPr lang="en-US" altLang="ru-RU" sz="2822" dirty="0">
              <a:latin typeface="Arial" panose="020B0604020202020204" pitchFamily="34" charset="0"/>
            </a:endParaRPr>
          </a:p>
          <a:p>
            <a:pPr algn="ctr" eaLnBrk="1" hangingPunct="1"/>
            <a:endParaRPr lang="en-US" altLang="ru-RU" sz="2822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24094179"/>
      </p:ext>
    </p:extLst>
  </p:cSld>
  <p:clrMapOvr>
    <a:masterClrMapping/>
  </p:clrMapOvr>
  <p:transition spd="med">
    <p:fade/>
  </p:transition>
</p:sld>
</file>

<file path=ppt/theme/theme1.xml><?xml version="1.0" encoding="utf-8"?>
<a:theme xmlns:a="http://schemas.openxmlformats.org/drawingml/2006/main" name="Academic Literature 16x9">
  <a:themeElements>
    <a:clrScheme name="Academic Literature">
      <a:dk1>
        <a:srgbClr val="514843"/>
      </a:dk1>
      <a:lt1>
        <a:srgbClr val="FFFFFF"/>
      </a:lt1>
      <a:dk2>
        <a:srgbClr val="000000"/>
      </a:dk2>
      <a:lt2>
        <a:srgbClr val="FFFFF3"/>
      </a:lt2>
      <a:accent1>
        <a:srgbClr val="514843"/>
      </a:accent1>
      <a:accent2>
        <a:srgbClr val="6D7D66"/>
      </a:accent2>
      <a:accent3>
        <a:srgbClr val="525A6A"/>
      </a:accent3>
      <a:accent4>
        <a:srgbClr val="827266"/>
      </a:accent4>
      <a:accent5>
        <a:srgbClr val="AE9A7E"/>
      </a:accent5>
      <a:accent6>
        <a:srgbClr val="A8A39E"/>
      </a:accent6>
      <a:hlink>
        <a:srgbClr val="59704F"/>
      </a:hlink>
      <a:folHlink>
        <a:srgbClr val="A8A39E"/>
      </a:folHlink>
    </a:clrScheme>
    <a:fontScheme name="Plantagenet Cherokee-Euphemia">
      <a:majorFont>
        <a:latin typeface="Plantagenet Cherokee"/>
        <a:ea typeface=""/>
        <a:cs typeface=""/>
      </a:majorFont>
      <a:minorFont>
        <a:latin typeface="Euphemia"/>
        <a:ea typeface=""/>
        <a:cs typeface=""/>
      </a:minorFont>
    </a:fontScheme>
    <a:fmtScheme name="AcademicLiterature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300000"/>
              </a:schemeClr>
            </a:gs>
            <a:gs pos="100000">
              <a:schemeClr val="phClr">
                <a:tint val="68000"/>
                <a:satMod val="300000"/>
              </a:schemeClr>
            </a:gs>
          </a:gsLst>
          <a:path path="rect">
            <a:fillToRect l="50000" t="50000" r="50000" b="50000"/>
          </a:path>
        </a:gradFill>
        <a:gradFill rotWithShape="1">
          <a:gsLst>
            <a:gs pos="0">
              <a:schemeClr val="phClr">
                <a:shade val="100000"/>
                <a:satMod val="137000"/>
              </a:schemeClr>
            </a:gs>
            <a:gs pos="71000">
              <a:schemeClr val="phClr">
                <a:shade val="98000"/>
                <a:satMod val="137000"/>
              </a:schemeClr>
            </a:gs>
            <a:gs pos="100000">
              <a:schemeClr val="phClr">
                <a:shade val="75000"/>
                <a:satMod val="137000"/>
              </a:schemeClr>
            </a:gs>
          </a:gsLst>
          <a:path path="rect">
            <a:fillToRect l="50000" t="50000" r="50000" b="50000"/>
          </a:path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90000"/>
                <a:alpha val="80000"/>
                <a:satMod val="200000"/>
              </a:schemeClr>
            </a:gs>
          </a:gsLst>
          <a:path path="rect">
            <a:fillToRect l="20000" t="20000" r="20000" b="2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90000"/>
                <a:alpha val="80000"/>
                <a:satMod val="200000"/>
              </a:schemeClr>
            </a:gs>
          </a:gsLst>
          <a:path path="rect">
            <a:fillToRect l="5000" t="5000" r="5000" b="5000"/>
          </a:path>
        </a:gradFill>
      </a:bgFillStyleLst>
    </a:fmtScheme>
  </a:themeElements>
  <a:objectDefaults>
    <a:lnDef>
      <a:spPr>
        <a:ln>
          <a:solidFill>
            <a:schemeClr val="accent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AcademicLiterature_16x9_TP103431361.potx" id="{2F0AAF73-AE41-486D-B6DC-0985ADE3F2EC}" vid="{EF7BD8ED-D7CC-46AA-8B96-4CA16C4A9ED2}"/>
    </a:ext>
  </a:extLst>
</a:theme>
</file>

<file path=ppt/theme/theme2.xml><?xml version="1.0" encoding="utf-8"?>
<a:theme xmlns:a="http://schemas.openxmlformats.org/drawingml/2006/main" name="Office Theme">
  <a:themeElements>
    <a:clrScheme name="Academic Literature">
      <a:dk1>
        <a:srgbClr val="514843"/>
      </a:dk1>
      <a:lt1>
        <a:srgbClr val="FFFFFF"/>
      </a:lt1>
      <a:dk2>
        <a:srgbClr val="000000"/>
      </a:dk2>
      <a:lt2>
        <a:srgbClr val="FFFFF3"/>
      </a:lt2>
      <a:accent1>
        <a:srgbClr val="514843"/>
      </a:accent1>
      <a:accent2>
        <a:srgbClr val="6D7D66"/>
      </a:accent2>
      <a:accent3>
        <a:srgbClr val="525A6A"/>
      </a:accent3>
      <a:accent4>
        <a:srgbClr val="827266"/>
      </a:accent4>
      <a:accent5>
        <a:srgbClr val="AE9A7E"/>
      </a:accent5>
      <a:accent6>
        <a:srgbClr val="A8A39E"/>
      </a:accent6>
      <a:hlink>
        <a:srgbClr val="59704F"/>
      </a:hlink>
      <a:folHlink>
        <a:srgbClr val="A8A39E"/>
      </a:folHlink>
    </a:clrScheme>
    <a:fontScheme name="Plantagenet Cherokee-Euphemia">
      <a:majorFont>
        <a:latin typeface="Plantagenet Cherokee"/>
        <a:ea typeface=""/>
        <a:cs typeface=""/>
      </a:majorFont>
      <a:minorFont>
        <a:latin typeface="Euphemia"/>
        <a:ea typeface=""/>
        <a:cs typeface=""/>
      </a:minorFont>
    </a:fontScheme>
    <a:fmtScheme name="AcademicLiterature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300000"/>
              </a:schemeClr>
            </a:gs>
            <a:gs pos="100000">
              <a:schemeClr val="phClr">
                <a:tint val="68000"/>
                <a:satMod val="300000"/>
              </a:schemeClr>
            </a:gs>
          </a:gsLst>
          <a:path path="rect">
            <a:fillToRect l="50000" t="50000" r="50000" b="50000"/>
          </a:path>
        </a:gradFill>
        <a:gradFill rotWithShape="1">
          <a:gsLst>
            <a:gs pos="0">
              <a:schemeClr val="phClr">
                <a:shade val="100000"/>
                <a:satMod val="137000"/>
              </a:schemeClr>
            </a:gs>
            <a:gs pos="71000">
              <a:schemeClr val="phClr">
                <a:shade val="98000"/>
                <a:satMod val="137000"/>
              </a:schemeClr>
            </a:gs>
            <a:gs pos="100000">
              <a:schemeClr val="phClr">
                <a:shade val="75000"/>
                <a:satMod val="137000"/>
              </a:schemeClr>
            </a:gs>
          </a:gsLst>
          <a:path path="rect">
            <a:fillToRect l="50000" t="50000" r="50000" b="50000"/>
          </a:path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90000"/>
                <a:alpha val="80000"/>
                <a:satMod val="200000"/>
              </a:schemeClr>
            </a:gs>
          </a:gsLst>
          <a:path path="rect">
            <a:fillToRect l="20000" t="20000" r="20000" b="2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90000"/>
                <a:alpha val="80000"/>
                <a:satMod val="200000"/>
              </a:schemeClr>
            </a:gs>
          </a:gsLst>
          <a:path path="rect">
            <a:fillToRect l="5000" t="5000" r="5000" b="5000"/>
          </a:path>
        </a:gradFill>
      </a:bgFillStyleLst>
    </a:fmtScheme>
  </a:themeElements>
  <a:objectDefaults>
    <a:lnDef>
      <a:spPr>
        <a:ln>
          <a:solidFill>
            <a:schemeClr val="accent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Academic Literature">
      <a:dk1>
        <a:srgbClr val="514843"/>
      </a:dk1>
      <a:lt1>
        <a:srgbClr val="FFFFFF"/>
      </a:lt1>
      <a:dk2>
        <a:srgbClr val="000000"/>
      </a:dk2>
      <a:lt2>
        <a:srgbClr val="FFFFF3"/>
      </a:lt2>
      <a:accent1>
        <a:srgbClr val="514843"/>
      </a:accent1>
      <a:accent2>
        <a:srgbClr val="6D7D66"/>
      </a:accent2>
      <a:accent3>
        <a:srgbClr val="525A6A"/>
      </a:accent3>
      <a:accent4>
        <a:srgbClr val="827266"/>
      </a:accent4>
      <a:accent5>
        <a:srgbClr val="AE9A7E"/>
      </a:accent5>
      <a:accent6>
        <a:srgbClr val="A8A39E"/>
      </a:accent6>
      <a:hlink>
        <a:srgbClr val="59704F"/>
      </a:hlink>
      <a:folHlink>
        <a:srgbClr val="A8A39E"/>
      </a:folHlink>
    </a:clrScheme>
    <a:fontScheme name="Plantagenet Cherokee-Euphemia">
      <a:majorFont>
        <a:latin typeface="Plantagenet Cherokee"/>
        <a:ea typeface=""/>
        <a:cs typeface=""/>
      </a:majorFont>
      <a:minorFont>
        <a:latin typeface="Euphemia"/>
        <a:ea typeface=""/>
        <a:cs typeface=""/>
      </a:minorFont>
    </a:fontScheme>
    <a:fmtScheme name="AcademicLiterature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300000"/>
              </a:schemeClr>
            </a:gs>
            <a:gs pos="100000">
              <a:schemeClr val="phClr">
                <a:tint val="68000"/>
                <a:satMod val="300000"/>
              </a:schemeClr>
            </a:gs>
          </a:gsLst>
          <a:path path="rect">
            <a:fillToRect l="50000" t="50000" r="50000" b="50000"/>
          </a:path>
        </a:gradFill>
        <a:gradFill rotWithShape="1">
          <a:gsLst>
            <a:gs pos="0">
              <a:schemeClr val="phClr">
                <a:shade val="100000"/>
                <a:satMod val="137000"/>
              </a:schemeClr>
            </a:gs>
            <a:gs pos="71000">
              <a:schemeClr val="phClr">
                <a:shade val="98000"/>
                <a:satMod val="137000"/>
              </a:schemeClr>
            </a:gs>
            <a:gs pos="100000">
              <a:schemeClr val="phClr">
                <a:shade val="75000"/>
                <a:satMod val="137000"/>
              </a:schemeClr>
            </a:gs>
          </a:gsLst>
          <a:path path="rect">
            <a:fillToRect l="50000" t="50000" r="50000" b="50000"/>
          </a:path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90000"/>
                <a:alpha val="80000"/>
                <a:satMod val="200000"/>
              </a:schemeClr>
            </a:gs>
          </a:gsLst>
          <a:path path="rect">
            <a:fillToRect l="20000" t="20000" r="20000" b="2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90000"/>
                <a:alpha val="80000"/>
                <a:satMod val="200000"/>
              </a:schemeClr>
            </a:gs>
          </a:gsLst>
          <a:path path="rect">
            <a:fillToRect l="5000" t="5000" r="5000" b="5000"/>
          </a:path>
        </a:gradFill>
      </a:bgFillStyleLst>
    </a:fmtScheme>
  </a:themeElements>
  <a:objectDefaults>
    <a:lnDef>
      <a:spPr>
        <a:ln>
          <a:solidFill>
            <a:schemeClr val="accent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561E720F-F05D-4536-9C34-0CFCED65D3B7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2614</Words>
  <Application>Microsoft Office PowerPoint</Application>
  <PresentationFormat>Широкоэкранный</PresentationFormat>
  <Paragraphs>279</Paragraphs>
  <Slides>52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52</vt:i4>
      </vt:variant>
    </vt:vector>
  </HeadingPairs>
  <TitlesOfParts>
    <vt:vector size="61" baseType="lpstr">
      <vt:lpstr>Arial</vt:lpstr>
      <vt:lpstr>Plantagenet Cherokee</vt:lpstr>
      <vt:lpstr>Euphemia</vt:lpstr>
      <vt:lpstr>Wingdings</vt:lpstr>
      <vt:lpstr>Wingdings 2</vt:lpstr>
      <vt:lpstr>Times New Roman</vt:lpstr>
      <vt:lpstr>Georgia</vt:lpstr>
      <vt:lpstr>Calibri</vt:lpstr>
      <vt:lpstr>Academic Literature 16x9</vt:lpstr>
      <vt:lpstr>Философские и методологические проблемы науки и техники </vt:lpstr>
      <vt:lpstr>Вопросы:</vt:lpstr>
      <vt:lpstr>Futurum </vt:lpstr>
      <vt:lpstr>Будущее человечества</vt:lpstr>
      <vt:lpstr>Будущее</vt:lpstr>
      <vt:lpstr>Виды развития</vt:lpstr>
      <vt:lpstr>Прогрессивное развитие</vt:lpstr>
      <vt:lpstr>Презентация PowerPoint</vt:lpstr>
      <vt:lpstr>Прогресс - равномерное развитие  следующих трех составляющих:</vt:lpstr>
      <vt:lpstr>Античность</vt:lpstr>
      <vt:lpstr>Презентация PowerPoint</vt:lpstr>
      <vt:lpstr>Регрессивное развитие</vt:lpstr>
      <vt:lpstr>Методы прогнозирования будущего</vt:lpstr>
      <vt:lpstr>Осип Флехтхайм</vt:lpstr>
      <vt:lpstr>Презентация PowerPoint</vt:lpstr>
      <vt:lpstr>Презентация PowerPoint</vt:lpstr>
      <vt:lpstr>Томас Мор</vt:lpstr>
      <vt:lpstr>Дэниэл Белл</vt:lpstr>
      <vt:lpstr>Элвин Тоффлер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Главный вопрос - «Может ли человек жить в обществе, которое вышло из под контроля?»  </vt:lpstr>
      <vt:lpstr>Трансгуманизм</vt:lpstr>
      <vt:lpstr>ЦЕЛЬ: бесконечное совершенствование человека с использованием всех возможных для этого способов</vt:lpstr>
      <vt:lpstr>Крионика </vt:lpstr>
      <vt:lpstr>Российское трансгуманистическое движение  Дата основания: 2003</vt:lpstr>
      <vt:lpstr>Люди будущего</vt:lpstr>
      <vt:lpstr>Мнения Антропологов. Прогнозы </vt:lpstr>
      <vt:lpstr>Презентация PowerPoint</vt:lpstr>
      <vt:lpstr>Презентация PowerPoint</vt:lpstr>
      <vt:lpstr>Виртуальная реальность</vt:lpstr>
      <vt:lpstr>Свойства</vt:lpstr>
      <vt:lpstr>История</vt:lpstr>
      <vt:lpstr>История</vt:lpstr>
      <vt:lpstr>Реализация</vt:lpstr>
      <vt:lpstr>Онтология виртуальности</vt:lpstr>
      <vt:lpstr>Онтология виртуальности</vt:lpstr>
      <vt:lpstr>Примеры</vt:lpstr>
      <vt:lpstr>Вывод</vt:lpstr>
      <vt:lpstr>Технологи́ческая сингуля́рность</vt:lpstr>
      <vt:lpstr>Мы на грани великих перемен. Всё, на что, как считалось, нужны "тысячи веков", случится в ближайшие сто лет. И несмотря на весь свой оптимизм, мне было бы комфортнее, если бы от этих сверхъестественных событий нас отделяли тысяча лет, а не двадцать…</vt:lpstr>
      <vt:lpstr>Презентация PowerPoint</vt:lpstr>
      <vt:lpstr>Оптимистические прогнозы будущего России</vt:lpstr>
      <vt:lpstr>Пессимистические прогнозы будущего России</vt:lpstr>
      <vt:lpstr>Философские работы по футурологии</vt:lpstr>
      <vt:lpstr>Римский клуб</vt:lpstr>
      <vt:lpstr>Глобальные проблемы современности</vt:lpstr>
      <vt:lpstr>Попробуйте дать ваш прогноз на будущее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modified xsi:type="dcterms:W3CDTF">2024-04-30T11:41:10Z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TC034313809991</vt:lpwstr>
  </property>
</Properties>
</file>