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2"/>
  </p:notesMasterIdLst>
  <p:handoutMasterIdLst>
    <p:handoutMasterId r:id="rId53"/>
  </p:handoutMasterIdLst>
  <p:sldIdLst>
    <p:sldId id="256" r:id="rId2"/>
    <p:sldId id="383" r:id="rId3"/>
    <p:sldId id="430" r:id="rId4"/>
    <p:sldId id="431" r:id="rId5"/>
    <p:sldId id="432" r:id="rId6"/>
    <p:sldId id="433" r:id="rId7"/>
    <p:sldId id="434" r:id="rId8"/>
    <p:sldId id="435" r:id="rId9"/>
    <p:sldId id="436" r:id="rId10"/>
    <p:sldId id="437" r:id="rId11"/>
    <p:sldId id="438" r:id="rId12"/>
    <p:sldId id="439" r:id="rId13"/>
    <p:sldId id="440" r:id="rId14"/>
    <p:sldId id="441" r:id="rId15"/>
    <p:sldId id="442" r:id="rId16"/>
    <p:sldId id="443" r:id="rId17"/>
    <p:sldId id="454" r:id="rId18"/>
    <p:sldId id="444" r:id="rId19"/>
    <p:sldId id="445" r:id="rId20"/>
    <p:sldId id="446" r:id="rId21"/>
    <p:sldId id="447" r:id="rId22"/>
    <p:sldId id="448" r:id="rId23"/>
    <p:sldId id="449" r:id="rId24"/>
    <p:sldId id="450" r:id="rId25"/>
    <p:sldId id="451" r:id="rId26"/>
    <p:sldId id="452" r:id="rId27"/>
    <p:sldId id="453" r:id="rId28"/>
    <p:sldId id="408" r:id="rId29"/>
    <p:sldId id="409" r:id="rId30"/>
    <p:sldId id="410" r:id="rId31"/>
    <p:sldId id="411" r:id="rId32"/>
    <p:sldId id="412" r:id="rId33"/>
    <p:sldId id="413" r:id="rId34"/>
    <p:sldId id="414" r:id="rId35"/>
    <p:sldId id="415" r:id="rId36"/>
    <p:sldId id="416" r:id="rId37"/>
    <p:sldId id="417" r:id="rId38"/>
    <p:sldId id="418" r:id="rId39"/>
    <p:sldId id="419" r:id="rId40"/>
    <p:sldId id="420" r:id="rId41"/>
    <p:sldId id="421" r:id="rId42"/>
    <p:sldId id="422" r:id="rId43"/>
    <p:sldId id="423" r:id="rId44"/>
    <p:sldId id="424" r:id="rId45"/>
    <p:sldId id="425" r:id="rId46"/>
    <p:sldId id="426" r:id="rId47"/>
    <p:sldId id="427" r:id="rId48"/>
    <p:sldId id="428" r:id="rId49"/>
    <p:sldId id="429" r:id="rId50"/>
    <p:sldId id="455" r:id="rId5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961" autoAdjust="0"/>
    <p:restoredTop sz="94660"/>
  </p:normalViewPr>
  <p:slideViewPr>
    <p:cSldViewPr snapToGrid="0">
      <p:cViewPr varScale="1">
        <p:scale>
          <a:sx n="103" d="100"/>
          <a:sy n="103" d="100"/>
        </p:scale>
        <p:origin x="138" y="378"/>
      </p:cViewPr>
      <p:guideLst>
        <p:guide orient="horz" pos="2160"/>
        <p:guide pos="3840"/>
      </p:guideLst>
    </p:cSldViewPr>
  </p:slideViewPr>
  <p:notesTextViewPr>
    <p:cViewPr>
      <p:scale>
        <a:sx n="1" d="1"/>
        <a:sy n="1" d="1"/>
      </p:scale>
      <p:origin x="0" y="0"/>
    </p:cViewPr>
  </p:notesTextViewPr>
  <p:notesViewPr>
    <p:cSldViewPr snapToGrid="0">
      <p:cViewPr varScale="1">
        <p:scale>
          <a:sx n="76" d="100"/>
          <a:sy n="76" d="100"/>
        </p:scale>
        <p:origin x="123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9F31E84-A91F-4334-A72D-BD5AFC7A0195}" type="datetimeFigureOut">
              <a:rPr lang="ru-RU"/>
              <a:pPr>
                <a:defRPr/>
              </a:pPr>
              <a:t>30.04.2024</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E6AA3EC-9FCE-4646-AC9C-CF30CAEAC65B}" type="slidenum">
              <a:rPr lang="ru-RU"/>
              <a:pPr>
                <a:defRPr/>
              </a:pPr>
              <a:t>‹#›</a:t>
            </a:fld>
            <a:endParaRPr lang="ru-RU" dirty="0"/>
          </a:p>
        </p:txBody>
      </p:sp>
    </p:spTree>
    <p:extLst>
      <p:ext uri="{BB962C8B-B14F-4D97-AF65-F5344CB8AC3E}">
        <p14:creationId xmlns:p14="http://schemas.microsoft.com/office/powerpoint/2010/main" val="4586034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187E638-8E3F-4AEE-BD06-19FF8CD3F4AC}" type="datetimeFigureOut">
              <a:rPr lang="ru-RU"/>
              <a:pPr>
                <a:defRPr/>
              </a:pPr>
              <a:t>30.04.2024</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dirty="0" smtClean="0"/>
              <a:t>Образец текста</a:t>
            </a:r>
          </a:p>
          <a:p>
            <a:pPr lvl="1"/>
            <a:r>
              <a:rPr lang="ru-RU" noProof="0" dirty="0" smtClean="0"/>
              <a:t>Второй уровень</a:t>
            </a:r>
          </a:p>
          <a:p>
            <a:pPr lvl="2"/>
            <a:r>
              <a:rPr lang="ru-RU" noProof="0" dirty="0" smtClean="0"/>
              <a:t>Третий уровень</a:t>
            </a:r>
          </a:p>
          <a:p>
            <a:pPr lvl="3"/>
            <a:r>
              <a:rPr lang="ru-RU" noProof="0" dirty="0" smtClean="0"/>
              <a:t>Четвертый уровень</a:t>
            </a:r>
          </a:p>
          <a:p>
            <a:pPr lvl="4"/>
            <a:r>
              <a:rPr lang="ru-RU" noProof="0" dirty="0" smtClean="0"/>
              <a:t>Пятый уровень</a:t>
            </a:r>
            <a:endParaRPr lang="ru-RU" noProof="0"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2B1005D-032D-4DE8-93DF-2D6C41D4A14B}" type="slidenum">
              <a:rPr lang="ru-RU"/>
              <a:pPr>
                <a:defRPr/>
              </a:pPr>
              <a:t>‹#›</a:t>
            </a:fld>
            <a:endParaRPr lang="ru-RU" dirty="0"/>
          </a:p>
        </p:txBody>
      </p:sp>
    </p:spTree>
    <p:extLst>
      <p:ext uri="{BB962C8B-B14F-4D97-AF65-F5344CB8AC3E}">
        <p14:creationId xmlns:p14="http://schemas.microsoft.com/office/powerpoint/2010/main" val="18502051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ик 3"/>
          <p:cNvSpPr/>
          <p:nvPr/>
        </p:nvSpPr>
        <p:spPr>
          <a:xfrm>
            <a:off x="0" y="577850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 name="Прямоугольник 4"/>
          <p:cNvSpPr/>
          <p:nvPr/>
        </p:nvSpPr>
        <p:spPr>
          <a:xfrm>
            <a:off x="0" y="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pic>
        <p:nvPicPr>
          <p:cNvPr id="6" name="Рисунок 5"/>
          <p:cNvPicPr>
            <a:picLocks noChangeAspect="1"/>
          </p:cNvPicPr>
          <p:nvPr/>
        </p:nvPicPr>
        <p:blipFill rotWithShape="1">
          <a:blip r:embed="rId2" cstate="print">
            <a:duotone>
              <a:schemeClr val="accent2">
                <a:shade val="45000"/>
                <a:satMod val="135000"/>
              </a:schemeClr>
              <a:prstClr val="white"/>
            </a:duotone>
            <a:extLst/>
          </a:blip>
          <a:srcRect/>
          <a:stretch/>
        </p:blipFill>
        <p:spPr>
          <a:xfrm>
            <a:off x="1324445" y="0"/>
            <a:ext cx="1747524" cy="2292094"/>
          </a:xfrm>
          <a:prstGeom prst="rect">
            <a:avLst/>
          </a:prstGeom>
        </p:spPr>
      </p:pic>
      <p:sp>
        <p:nvSpPr>
          <p:cNvPr id="2" name="Заголовок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1104898" y="4511784"/>
            <a:ext cx="10096501" cy="955565"/>
          </a:xfrm>
        </p:spPr>
        <p:txBody>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smtClean="0"/>
              <a:t>Образец подзаголовка</a:t>
            </a:r>
            <a:endParaRPr lang="ru-RU" dirty="0"/>
          </a:p>
        </p:txBody>
      </p:sp>
      <p:sp>
        <p:nvSpPr>
          <p:cNvPr id="7" name="Дата 3"/>
          <p:cNvSpPr>
            <a:spLocks noGrp="1"/>
          </p:cNvSpPr>
          <p:nvPr>
            <p:ph type="dt" sz="half" idx="10"/>
          </p:nvPr>
        </p:nvSpPr>
        <p:spPr/>
        <p:txBody>
          <a:bodyPr/>
          <a:lstStyle>
            <a:lvl1pPr>
              <a:defRPr/>
            </a:lvl1pPr>
          </a:lstStyle>
          <a:p>
            <a:pPr>
              <a:defRPr/>
            </a:pPr>
            <a:fld id="{728007C1-0C0C-481A-9436-A0C9FA305659}" type="datetimeFigureOut">
              <a:rPr lang="ru-RU"/>
              <a:pPr>
                <a:defRPr/>
              </a:pPr>
              <a:t>30.04.2024</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3544C0B8-A927-424F-A9DD-4C952FF39E4B}" type="slidenum">
              <a:rPr lang="ru-RU"/>
              <a:pPr>
                <a:defRPr/>
              </a:pPr>
              <a:t>‹#›</a:t>
            </a:fld>
            <a:endParaRPr lang="ru-RU" dirty="0"/>
          </a:p>
        </p:txBody>
      </p:sp>
    </p:spTree>
    <p:extLst>
      <p:ext uri="{BB962C8B-B14F-4D97-AF65-F5344CB8AC3E}">
        <p14:creationId xmlns:p14="http://schemas.microsoft.com/office/powerpoint/2010/main" val="111024145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Объект 2"/>
          <p:cNvSpPr>
            <a:spLocks noGrp="1"/>
          </p:cNvSpPr>
          <p:nvPr>
            <p:ph idx="1"/>
          </p:nvPr>
        </p:nvSpPr>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lvl1pPr>
              <a:defRPr/>
            </a:lvl1pPr>
          </a:lstStyle>
          <a:p>
            <a:pPr>
              <a:defRPr/>
            </a:pPr>
            <a:fld id="{3E8A4C63-C8D6-4646-9322-5CA9B39CB5E3}" type="datetimeFigureOut">
              <a:rPr lang="ru-RU"/>
              <a:pPr>
                <a:defRPr/>
              </a:pPr>
              <a:t>30.04.2024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1E4067D-B99D-4669-9D1A-0072B8698522}" type="slidenum">
              <a:rPr lang="ru-RU"/>
              <a:pPr>
                <a:defRPr/>
              </a:pPr>
              <a:t>‹#›</a:t>
            </a:fld>
            <a:endParaRPr lang="ru-RU" dirty="0"/>
          </a:p>
        </p:txBody>
      </p:sp>
    </p:spTree>
    <p:extLst>
      <p:ext uri="{BB962C8B-B14F-4D97-AF65-F5344CB8AC3E}">
        <p14:creationId xmlns:p14="http://schemas.microsoft.com/office/powerpoint/2010/main" val="228165547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Титульный слайд с рисунком">
    <p:spTree>
      <p:nvGrpSpPr>
        <p:cNvPr id="1" name=""/>
        <p:cNvGrpSpPr/>
        <p:nvPr/>
      </p:nvGrpSpPr>
      <p:grpSpPr>
        <a:xfrm>
          <a:off x="0" y="0"/>
          <a:ext cx="0" cy="0"/>
          <a:chOff x="0" y="0"/>
          <a:chExt cx="0" cy="0"/>
        </a:xfrm>
      </p:grpSpPr>
      <p:grpSp>
        <p:nvGrpSpPr>
          <p:cNvPr id="5" name="Группа 12"/>
          <p:cNvGrpSpPr>
            <a:grpSpLocks/>
          </p:cNvGrpSpPr>
          <p:nvPr/>
        </p:nvGrpSpPr>
        <p:grpSpPr bwMode="auto">
          <a:xfrm rot="10800000">
            <a:off x="0" y="5645150"/>
            <a:ext cx="12192000" cy="63500"/>
            <a:chOff x="507492" y="1501519"/>
            <a:chExt cx="8129016" cy="63125"/>
          </a:xfrm>
        </p:grpSpPr>
        <p:cxnSp>
          <p:nvCxnSpPr>
            <p:cNvPr id="6" name="Прямая соединительная линия 5"/>
            <p:cNvCxnSpPr/>
            <p:nvPr/>
          </p:nvCxnSpPr>
          <p:spPr>
            <a:xfrm>
              <a:off x="520194"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520194"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8" name="Группа 13"/>
          <p:cNvGrpSpPr>
            <a:grpSpLocks/>
          </p:cNvGrpSpPr>
          <p:nvPr/>
        </p:nvGrpSpPr>
        <p:grpSpPr bwMode="auto">
          <a:xfrm>
            <a:off x="0" y="1143000"/>
            <a:ext cx="12192000" cy="63500"/>
            <a:chOff x="507492" y="1501519"/>
            <a:chExt cx="8129016" cy="63125"/>
          </a:xfrm>
        </p:grpSpPr>
        <p:cxnSp>
          <p:nvCxnSpPr>
            <p:cNvPr id="9" name="Прямая соединительная линия 8"/>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2" name="Прямоугольник 11"/>
          <p:cNvSpPr/>
          <p:nvPr/>
        </p:nvSpPr>
        <p:spPr>
          <a:xfrm>
            <a:off x="0" y="577850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3" name="Прямоугольник 12"/>
          <p:cNvSpPr/>
          <p:nvPr/>
        </p:nvSpPr>
        <p:spPr>
          <a:xfrm>
            <a:off x="0" y="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pic>
        <p:nvPicPr>
          <p:cNvPr id="14" name="Рисунок 13"/>
          <p:cNvPicPr>
            <a:picLocks noChangeAspect="1"/>
          </p:cNvPicPr>
          <p:nvPr/>
        </p:nvPicPr>
        <p:blipFill rotWithShape="1">
          <a:blip r:embed="rId2" cstate="print">
            <a:duotone>
              <a:schemeClr val="accent2">
                <a:shade val="45000"/>
                <a:satMod val="135000"/>
              </a:schemeClr>
              <a:prstClr val="white"/>
            </a:duotone>
            <a:extLst/>
          </a:blip>
          <a:srcRect/>
          <a:stretch/>
        </p:blipFill>
        <p:spPr>
          <a:xfrm>
            <a:off x="1325880" y="0"/>
            <a:ext cx="1747524" cy="2292094"/>
          </a:xfrm>
          <a:prstGeom prst="rect">
            <a:avLst/>
          </a:prstGeom>
        </p:spPr>
      </p:pic>
      <p:sp>
        <p:nvSpPr>
          <p:cNvPr id="15" name="Инструкции"/>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r>
              <a:rPr lang="ru-RU" sz="1200" b="1" i="1" dirty="0">
                <a:latin typeface="Arial"/>
                <a:cs typeface="Arial"/>
              </a:rPr>
              <a:t>ПРИМЕЧАНИЕ.</a:t>
            </a:r>
          </a:p>
          <a:p>
            <a:pPr fontAlgn="auto">
              <a:spcBef>
                <a:spcPts val="0"/>
              </a:spcBef>
              <a:spcAft>
                <a:spcPts val="0"/>
              </a:spcAft>
              <a:defRPr/>
            </a:pPr>
            <a:r>
              <a:rPr lang="ru-RU" sz="1200" i="1" dirty="0">
                <a:latin typeface="Arial"/>
                <a:cs typeface="Arial"/>
              </a:rPr>
              <a:t>Чтобы изменить изображение на этом слайде, выделите рисунок и удалите его. Затем щелкните значок "Рисунки" в заполнителе и вставьте свое изображение.</a:t>
            </a:r>
          </a:p>
        </p:txBody>
      </p:sp>
      <p:sp>
        <p:nvSpPr>
          <p:cNvPr id="2" name="Заголовок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1104900" y="4511784"/>
            <a:ext cx="5734050" cy="955565"/>
          </a:xfrm>
        </p:spPr>
        <p:txBody>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smtClean="0"/>
              <a:t>Образец подзаголовка</a:t>
            </a:r>
            <a:endParaRPr lang="ru-RU" dirty="0"/>
          </a:p>
        </p:txBody>
      </p:sp>
      <p:sp>
        <p:nvSpPr>
          <p:cNvPr id="11" name="Рисунок 10"/>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pPr lvl="0"/>
            <a:endParaRPr lang="ru-RU" noProof="0" dirty="0"/>
          </a:p>
        </p:txBody>
      </p:sp>
    </p:spTree>
    <p:extLst>
      <p:ext uri="{BB962C8B-B14F-4D97-AF65-F5344CB8AC3E}">
        <p14:creationId xmlns:p14="http://schemas.microsoft.com/office/powerpoint/2010/main" val="105117013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4" name="Группа 9"/>
          <p:cNvGrpSpPr>
            <a:grpSpLocks/>
          </p:cNvGrpSpPr>
          <p:nvPr/>
        </p:nvGrpSpPr>
        <p:grpSpPr bwMode="auto">
          <a:xfrm>
            <a:off x="0" y="2514600"/>
            <a:ext cx="12192000" cy="3194050"/>
            <a:chOff x="647402" y="2514600"/>
            <a:chExt cx="10838688" cy="3194035"/>
          </a:xfrm>
        </p:grpSpPr>
        <p:grpSp>
          <p:nvGrpSpPr>
            <p:cNvPr id="5" name="Группа 10"/>
            <p:cNvGrpSpPr>
              <a:grpSpLocks/>
            </p:cNvGrpSpPr>
            <p:nvPr/>
          </p:nvGrpSpPr>
          <p:grpSpPr bwMode="auto">
            <a:xfrm>
              <a:off x="647402" y="2514600"/>
              <a:ext cx="10838688" cy="63125"/>
              <a:chOff x="507492" y="1501519"/>
              <a:chExt cx="8129016" cy="63125"/>
            </a:xfrm>
          </p:grpSpPr>
          <p:cxnSp>
            <p:nvCxnSpPr>
              <p:cNvPr id="10" name="Прямая соединительная линия 9"/>
              <p:cNvCxnSpPr/>
              <p:nvPr/>
            </p:nvCxnSpPr>
            <p:spPr>
              <a:xfrm>
                <a:off x="507492" y="1565019"/>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6" name="Прямоугольник 5"/>
            <p:cNvSpPr/>
            <p:nvPr/>
          </p:nvSpPr>
          <p:spPr>
            <a:xfrm>
              <a:off x="647402" y="2641599"/>
              <a:ext cx="10838688" cy="29400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nvGrpSpPr>
            <p:cNvPr id="7" name="Группа 14"/>
            <p:cNvGrpSpPr>
              <a:grpSpLocks/>
            </p:cNvGrpSpPr>
            <p:nvPr/>
          </p:nvGrpSpPr>
          <p:grpSpPr bwMode="auto">
            <a:xfrm rot="10800000">
              <a:off x="647402" y="5645510"/>
              <a:ext cx="10838688" cy="63125"/>
              <a:chOff x="507492" y="1501519"/>
              <a:chExt cx="8129016" cy="63125"/>
            </a:xfrm>
          </p:grpSpPr>
          <p:cxnSp>
            <p:nvCxnSpPr>
              <p:cNvPr id="8" name="Прямая соединительная линия 7"/>
              <p:cNvCxnSpPr/>
              <p:nvPr/>
            </p:nvCxnSpPr>
            <p:spPr>
              <a:xfrm>
                <a:off x="520194" y="1565019"/>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520194"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12" name="Рисунок 11"/>
          <p:cNvPicPr>
            <a:picLocks noChangeAspect="1"/>
          </p:cNvPicPr>
          <p:nvPr/>
        </p:nvPicPr>
        <p:blipFill>
          <a:blip r:embed="rId2" cstate="print">
            <a:duotone>
              <a:schemeClr val="accent2">
                <a:shade val="45000"/>
                <a:satMod val="135000"/>
              </a:schemeClr>
              <a:prstClr val="white"/>
            </a:duotone>
            <a:extLst/>
          </a:blip>
          <a:stretch>
            <a:fillRect/>
          </a:stretch>
        </p:blipFill>
        <p:spPr>
          <a:xfrm>
            <a:off x="1325880" y="0"/>
            <a:ext cx="1783188" cy="2971806"/>
          </a:xfrm>
          <a:prstGeom prst="rect">
            <a:avLst/>
          </a:prstGeom>
        </p:spPr>
      </p:pic>
      <p:sp>
        <p:nvSpPr>
          <p:cNvPr id="2" name="Заголовок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ru-RU" dirty="0" smtClean="0"/>
              <a:t>Образец заголовка</a:t>
            </a:r>
            <a:endParaRPr lang="ru-RU" dirty="0"/>
          </a:p>
        </p:txBody>
      </p:sp>
      <p:sp>
        <p:nvSpPr>
          <p:cNvPr id="3" name="Текст 2"/>
          <p:cNvSpPr>
            <a:spLocks noGrp="1"/>
          </p:cNvSpPr>
          <p:nvPr>
            <p:ph type="body" idx="1"/>
          </p:nvPr>
        </p:nvSpPr>
        <p:spPr>
          <a:xfrm>
            <a:off x="1104899" y="4655956"/>
            <a:ext cx="10071099" cy="509750"/>
          </a:xfrm>
        </p:spPr>
        <p:txBody>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smtClean="0"/>
              <a:t>Образец текста</a:t>
            </a:r>
            <a:endParaRPr lang="ru-RU" dirty="0"/>
          </a:p>
        </p:txBody>
      </p:sp>
      <p:sp>
        <p:nvSpPr>
          <p:cNvPr id="13" name="Дата 3"/>
          <p:cNvSpPr>
            <a:spLocks noGrp="1"/>
          </p:cNvSpPr>
          <p:nvPr>
            <p:ph type="dt" sz="half" idx="10"/>
          </p:nvPr>
        </p:nvSpPr>
        <p:spPr/>
        <p:txBody>
          <a:bodyPr/>
          <a:lstStyle>
            <a:lvl1pPr>
              <a:defRPr/>
            </a:lvl1pPr>
          </a:lstStyle>
          <a:p>
            <a:pPr>
              <a:defRPr/>
            </a:pPr>
            <a:fld id="{55338095-6DC3-4314-ADC3-93E73693C223}" type="datetimeFigureOut">
              <a:rPr lang="ru-RU"/>
              <a:pPr>
                <a:defRPr/>
              </a:pPr>
              <a:t>30.04.2024</a:t>
            </a:fld>
            <a:endParaRPr lang="ru-RU" dirty="0"/>
          </a:p>
        </p:txBody>
      </p:sp>
      <p:sp>
        <p:nvSpPr>
          <p:cNvPr id="14" name="Нижний колонтитул 4"/>
          <p:cNvSpPr>
            <a:spLocks noGrp="1"/>
          </p:cNvSpPr>
          <p:nvPr>
            <p:ph type="ftr" sz="quarter" idx="11"/>
          </p:nvPr>
        </p:nvSpPr>
        <p:spPr/>
        <p:txBody>
          <a:bodyPr/>
          <a:lstStyle>
            <a:lvl1pPr>
              <a:defRPr/>
            </a:lvl1pPr>
          </a:lstStyle>
          <a:p>
            <a:pPr>
              <a:defRPr/>
            </a:pPr>
            <a:endParaRPr lang="ru-RU"/>
          </a:p>
        </p:txBody>
      </p:sp>
      <p:sp>
        <p:nvSpPr>
          <p:cNvPr id="15" name="Номер слайда 5"/>
          <p:cNvSpPr>
            <a:spLocks noGrp="1"/>
          </p:cNvSpPr>
          <p:nvPr>
            <p:ph type="sldNum" sz="quarter" idx="12"/>
          </p:nvPr>
        </p:nvSpPr>
        <p:spPr/>
        <p:txBody>
          <a:bodyPr/>
          <a:lstStyle>
            <a:lvl1pPr>
              <a:defRPr/>
            </a:lvl1pPr>
          </a:lstStyle>
          <a:p>
            <a:pPr>
              <a:defRPr/>
            </a:pPr>
            <a:fld id="{F4371CD8-CD4C-4A57-85BF-D6DD8C9AFED4}" type="slidenum">
              <a:rPr lang="ru-RU"/>
              <a:pPr>
                <a:defRPr/>
              </a:pPr>
              <a:t>‹#›</a:t>
            </a:fld>
            <a:endParaRPr lang="ru-RU" dirty="0"/>
          </a:p>
        </p:txBody>
      </p:sp>
    </p:spTree>
    <p:extLst>
      <p:ext uri="{BB962C8B-B14F-4D97-AF65-F5344CB8AC3E}">
        <p14:creationId xmlns:p14="http://schemas.microsoft.com/office/powerpoint/2010/main" val="682901599"/>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Объект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Объект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Дата 3"/>
          <p:cNvSpPr>
            <a:spLocks noGrp="1"/>
          </p:cNvSpPr>
          <p:nvPr>
            <p:ph type="dt" sz="half" idx="10"/>
          </p:nvPr>
        </p:nvSpPr>
        <p:spPr/>
        <p:txBody>
          <a:bodyPr/>
          <a:lstStyle>
            <a:lvl1pPr>
              <a:defRPr/>
            </a:lvl1pPr>
          </a:lstStyle>
          <a:p>
            <a:pPr>
              <a:defRPr/>
            </a:pPr>
            <a:fld id="{BAD4A20A-9E92-467C-8D14-B91615E4C4B4}" type="datetimeFigureOut">
              <a:rPr lang="ru-RU"/>
              <a:pPr>
                <a:defRPr/>
              </a:pPr>
              <a:t>30.04.2024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9C22498-1BD4-4EF4-9E56-E2323B9486DB}" type="slidenum">
              <a:rPr lang="ru-RU"/>
              <a:pPr>
                <a:defRPr/>
              </a:pPr>
              <a:t>‹#›</a:t>
            </a:fld>
            <a:endParaRPr lang="ru-RU" dirty="0"/>
          </a:p>
        </p:txBody>
      </p:sp>
    </p:spTree>
    <p:extLst>
      <p:ext uri="{BB962C8B-B14F-4D97-AF65-F5344CB8AC3E}">
        <p14:creationId xmlns:p14="http://schemas.microsoft.com/office/powerpoint/2010/main" val="2481635622"/>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Текст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endParaRPr lang="ru-RU" dirty="0"/>
          </a:p>
        </p:txBody>
      </p:sp>
      <p:sp>
        <p:nvSpPr>
          <p:cNvPr id="4" name="Объект 3"/>
          <p:cNvSpPr>
            <a:spLocks noGrp="1"/>
          </p:cNvSpPr>
          <p:nvPr>
            <p:ph sz="half" idx="2"/>
          </p:nvPr>
        </p:nvSpPr>
        <p:spPr>
          <a:xfrm>
            <a:off x="1104900" y="2424112"/>
            <a:ext cx="4919472" cy="3748088"/>
          </a:xfrm>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Текст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endParaRPr lang="ru-RU" dirty="0"/>
          </a:p>
        </p:txBody>
      </p:sp>
      <p:sp>
        <p:nvSpPr>
          <p:cNvPr id="6" name="Объект 5"/>
          <p:cNvSpPr>
            <a:spLocks noGrp="1"/>
          </p:cNvSpPr>
          <p:nvPr>
            <p:ph sz="quarter" idx="4"/>
          </p:nvPr>
        </p:nvSpPr>
        <p:spPr>
          <a:xfrm>
            <a:off x="6166110" y="2424112"/>
            <a:ext cx="4919472" cy="3748088"/>
          </a:xfrm>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7" name="Дата 3"/>
          <p:cNvSpPr>
            <a:spLocks noGrp="1"/>
          </p:cNvSpPr>
          <p:nvPr>
            <p:ph type="dt" sz="half" idx="10"/>
          </p:nvPr>
        </p:nvSpPr>
        <p:spPr/>
        <p:txBody>
          <a:bodyPr/>
          <a:lstStyle>
            <a:lvl1pPr>
              <a:defRPr/>
            </a:lvl1pPr>
          </a:lstStyle>
          <a:p>
            <a:pPr>
              <a:defRPr/>
            </a:pPr>
            <a:fld id="{E180B7FA-A401-4AC0-BB51-B619AAA8CB55}" type="datetimeFigureOut">
              <a:rPr lang="ru-RU"/>
              <a:pPr>
                <a:defRPr/>
              </a:pPr>
              <a:t>30.04.2024</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87628AFC-A7B7-43B0-A9C3-C060E5326DDC}" type="slidenum">
              <a:rPr lang="ru-RU"/>
              <a:pPr>
                <a:defRPr/>
              </a:pPr>
              <a:t>‹#›</a:t>
            </a:fld>
            <a:endParaRPr lang="ru-RU" dirty="0"/>
          </a:p>
        </p:txBody>
      </p:sp>
    </p:spTree>
    <p:extLst>
      <p:ext uri="{BB962C8B-B14F-4D97-AF65-F5344CB8AC3E}">
        <p14:creationId xmlns:p14="http://schemas.microsoft.com/office/powerpoint/2010/main" val="1325878910"/>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Дата 3"/>
          <p:cNvSpPr>
            <a:spLocks noGrp="1"/>
          </p:cNvSpPr>
          <p:nvPr>
            <p:ph type="dt" sz="half" idx="10"/>
          </p:nvPr>
        </p:nvSpPr>
        <p:spPr/>
        <p:txBody>
          <a:bodyPr/>
          <a:lstStyle>
            <a:lvl1pPr>
              <a:defRPr/>
            </a:lvl1pPr>
          </a:lstStyle>
          <a:p>
            <a:pPr>
              <a:defRPr/>
            </a:pPr>
            <a:fld id="{0824599C-D988-4384-A121-D4EF2A776526}" type="datetimeFigureOut">
              <a:rPr lang="ru-RU"/>
              <a:pPr>
                <a:defRPr/>
              </a:pPr>
              <a:t>30.04.2024</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F213E4FC-0BFA-47E2-AD49-32B2DCCFFA87}" type="slidenum">
              <a:rPr lang="ru-RU"/>
              <a:pPr>
                <a:defRPr/>
              </a:pPr>
              <a:t>‹#›</a:t>
            </a:fld>
            <a:endParaRPr lang="ru-RU" dirty="0"/>
          </a:p>
        </p:txBody>
      </p:sp>
    </p:spTree>
    <p:extLst>
      <p:ext uri="{BB962C8B-B14F-4D97-AF65-F5344CB8AC3E}">
        <p14:creationId xmlns:p14="http://schemas.microsoft.com/office/powerpoint/2010/main" val="1956601400"/>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pPr>
              <a:defRPr/>
            </a:pPr>
            <a:fld id="{EDFFB26D-5566-4AAD-95AE-A9230C4EB610}" type="datetimeFigureOut">
              <a:rPr lang="ru-RU"/>
              <a:pPr>
                <a:defRPr/>
              </a:pPr>
              <a:t>30.04.2024</a:t>
            </a:fld>
            <a:endParaRPr lang="ru-RU" dirty="0"/>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3"/>
          <p:cNvSpPr>
            <a:spLocks noGrp="1"/>
          </p:cNvSpPr>
          <p:nvPr>
            <p:ph type="sldNum" sz="quarter" idx="12"/>
          </p:nvPr>
        </p:nvSpPr>
        <p:spPr/>
        <p:txBody>
          <a:bodyPr/>
          <a:lstStyle>
            <a:lvl1pPr>
              <a:defRPr/>
            </a:lvl1pPr>
          </a:lstStyle>
          <a:p>
            <a:pPr>
              <a:defRPr/>
            </a:pPr>
            <a:fld id="{4D19B5E7-9AAE-4011-BAD5-1D318DC428BF}" type="slidenum">
              <a:rPr lang="ru-RU"/>
              <a:pPr>
                <a:defRPr/>
              </a:pPr>
              <a:t>‹#›</a:t>
            </a:fld>
            <a:endParaRPr lang="ru-RU" dirty="0"/>
          </a:p>
        </p:txBody>
      </p:sp>
    </p:spTree>
    <p:extLst>
      <p:ext uri="{BB962C8B-B14F-4D97-AF65-F5344CB8AC3E}">
        <p14:creationId xmlns:p14="http://schemas.microsoft.com/office/powerpoint/2010/main" val="11589113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sz="3200"/>
            </a:lvl1pPr>
          </a:lstStyle>
          <a:p>
            <a:r>
              <a:rPr lang="ru-RU" dirty="0" smtClean="0"/>
              <a:t>Образец заголовка</a:t>
            </a:r>
            <a:endParaRPr lang="ru-RU" dirty="0"/>
          </a:p>
        </p:txBody>
      </p:sp>
      <p:sp>
        <p:nvSpPr>
          <p:cNvPr id="3" name="Объект 2"/>
          <p:cNvSpPr>
            <a:spLocks noGrp="1"/>
          </p:cNvSpPr>
          <p:nvPr>
            <p:ph idx="1"/>
          </p:nvPr>
        </p:nvSpPr>
        <p:spPr>
          <a:xfrm>
            <a:off x="5641848" y="1600199"/>
            <a:ext cx="5445252" cy="4572001"/>
          </a:xfrm>
        </p:spPr>
        <p:txBody>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Текст 3"/>
          <p:cNvSpPr>
            <a:spLocks noGrp="1"/>
          </p:cNvSpPr>
          <p:nvPr>
            <p:ph type="body" sz="half" idx="2"/>
          </p:nvPr>
        </p:nvSpPr>
        <p:spPr>
          <a:xfrm>
            <a:off x="1104900" y="1600200"/>
            <a:ext cx="4384548" cy="4572000"/>
          </a:xfrm>
        </p:spPr>
        <p:txBody>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smtClean="0"/>
              <a:t>Образец текста</a:t>
            </a:r>
            <a:endParaRPr lang="ru-RU" dirty="0"/>
          </a:p>
        </p:txBody>
      </p:sp>
      <p:sp>
        <p:nvSpPr>
          <p:cNvPr id="5" name="Дата 3"/>
          <p:cNvSpPr>
            <a:spLocks noGrp="1"/>
          </p:cNvSpPr>
          <p:nvPr>
            <p:ph type="dt" sz="half" idx="10"/>
          </p:nvPr>
        </p:nvSpPr>
        <p:spPr/>
        <p:txBody>
          <a:bodyPr/>
          <a:lstStyle>
            <a:lvl1pPr>
              <a:defRPr/>
            </a:lvl1pPr>
          </a:lstStyle>
          <a:p>
            <a:pPr>
              <a:defRPr/>
            </a:pPr>
            <a:fld id="{10F7FC2F-7969-48F6-9E93-5A8BB483B7B7}" type="datetimeFigureOut">
              <a:rPr lang="ru-RU"/>
              <a:pPr>
                <a:defRPr/>
              </a:pPr>
              <a:t>30.04.2024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C974340-5D59-41E7-813D-5E08B25A3BF7}" type="slidenum">
              <a:rPr lang="ru-RU"/>
              <a:pPr>
                <a:defRPr/>
              </a:pPr>
              <a:t>‹#›</a:t>
            </a:fld>
            <a:endParaRPr lang="ru-RU" dirty="0"/>
          </a:p>
        </p:txBody>
      </p:sp>
    </p:spTree>
    <p:extLst>
      <p:ext uri="{BB962C8B-B14F-4D97-AF65-F5344CB8AC3E}">
        <p14:creationId xmlns:p14="http://schemas.microsoft.com/office/powerpoint/2010/main" val="2277549433"/>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sz="3200"/>
            </a:lvl1pPr>
          </a:lstStyle>
          <a:p>
            <a:r>
              <a:rPr lang="ru-RU" dirty="0" smtClean="0"/>
              <a:t>Образец заголовка</a:t>
            </a:r>
            <a:endParaRPr lang="ru-RU" dirty="0"/>
          </a:p>
        </p:txBody>
      </p:sp>
      <p:sp>
        <p:nvSpPr>
          <p:cNvPr id="3" name="Рисунок 2"/>
          <p:cNvSpPr>
            <a:spLocks noGrp="1"/>
          </p:cNvSpPr>
          <p:nvPr>
            <p:ph type="pic" idx="1"/>
          </p:nvPr>
        </p:nvSpPr>
        <p:spPr>
          <a:xfrm>
            <a:off x="4654671" y="1600199"/>
            <a:ext cx="6430912" cy="4572001"/>
          </a:xfrm>
        </p:spPr>
        <p:txBody>
          <a:bodyPr tIns="118872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104900" y="1600200"/>
            <a:ext cx="3396996" cy="4572000"/>
          </a:xfrm>
        </p:spPr>
        <p:txBody>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smtClean="0"/>
              <a:t>Образец текста</a:t>
            </a:r>
            <a:endParaRPr lang="ru-RU" dirty="0"/>
          </a:p>
        </p:txBody>
      </p:sp>
      <p:sp>
        <p:nvSpPr>
          <p:cNvPr id="5" name="Дата 3"/>
          <p:cNvSpPr>
            <a:spLocks noGrp="1"/>
          </p:cNvSpPr>
          <p:nvPr>
            <p:ph type="dt" sz="half" idx="10"/>
          </p:nvPr>
        </p:nvSpPr>
        <p:spPr/>
        <p:txBody>
          <a:bodyPr/>
          <a:lstStyle>
            <a:lvl1pPr>
              <a:defRPr/>
            </a:lvl1pPr>
          </a:lstStyle>
          <a:p>
            <a:pPr>
              <a:defRPr/>
            </a:pPr>
            <a:fld id="{736F0FC9-9306-41C1-BDD6-DF0252308513}" type="datetimeFigureOut">
              <a:rPr lang="ru-RU"/>
              <a:pPr>
                <a:defRPr/>
              </a:pPr>
              <a:t>30.04.2024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484CBBF-7C91-4A22-914D-E2CA731C96D6}" type="slidenum">
              <a:rPr lang="ru-RU"/>
              <a:pPr>
                <a:defRPr/>
              </a:pPr>
              <a:t>‹#›</a:t>
            </a:fld>
            <a:endParaRPr lang="ru-RU" dirty="0"/>
          </a:p>
        </p:txBody>
      </p:sp>
    </p:spTree>
    <p:extLst>
      <p:ext uri="{BB962C8B-B14F-4D97-AF65-F5344CB8AC3E}">
        <p14:creationId xmlns:p14="http://schemas.microsoft.com/office/powerpoint/2010/main" val="305482547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lvl1pPr>
              <a:defRPr/>
            </a:lvl1pPr>
          </a:lstStyle>
          <a:p>
            <a:pPr>
              <a:defRPr/>
            </a:pPr>
            <a:fld id="{278E36EA-DB7C-4725-8A21-A88F9265311B}" type="datetimeFigureOut">
              <a:rPr lang="ru-RU"/>
              <a:pPr>
                <a:defRPr/>
              </a:pPr>
              <a:t>30.04.2024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BE4C42E-9C1D-42BB-9BFF-7F9E669C5213}" type="slidenum">
              <a:rPr lang="ru-RU"/>
              <a:pPr>
                <a:defRPr/>
              </a:pPr>
              <a:t>‹#›</a:t>
            </a:fld>
            <a:endParaRPr lang="ru-RU" dirty="0"/>
          </a:p>
        </p:txBody>
      </p:sp>
    </p:spTree>
    <p:extLst>
      <p:ext uri="{BB962C8B-B14F-4D97-AF65-F5344CB8AC3E}">
        <p14:creationId xmlns:p14="http://schemas.microsoft.com/office/powerpoint/2010/main" val="1329958127"/>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4" name="Группа 9"/>
          <p:cNvGrpSpPr>
            <a:grpSpLocks/>
          </p:cNvGrpSpPr>
          <p:nvPr/>
        </p:nvGrpSpPr>
        <p:grpSpPr bwMode="auto">
          <a:xfrm rot="5400000">
            <a:off x="6513513" y="3228975"/>
            <a:ext cx="5634038" cy="84137"/>
            <a:chOff x="1073150" y="1219201"/>
            <a:chExt cx="10058400" cy="63125"/>
          </a:xfrm>
        </p:grpSpPr>
        <p:cxnSp>
          <p:nvCxnSpPr>
            <p:cNvPr id="5" name="Прямая соединительная линия 4"/>
            <p:cNvCxnSpPr/>
            <p:nvPr/>
          </p:nvCxnSpPr>
          <p:spPr>
            <a:xfrm rot="10800000">
              <a:off x="1073151" y="1204909"/>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rot="10800000">
              <a:off x="1073151" y="1268034"/>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Вертикальный заголовок 1"/>
          <p:cNvSpPr>
            <a:spLocks noGrp="1"/>
          </p:cNvSpPr>
          <p:nvPr>
            <p:ph type="title" orient="vert"/>
          </p:nvPr>
        </p:nvSpPr>
        <p:spPr>
          <a:xfrm>
            <a:off x="9372600" y="365125"/>
            <a:ext cx="1714500" cy="5811838"/>
          </a:xfrm>
        </p:spPr>
        <p:txBody>
          <a:bodyPr vert="eaVert"/>
          <a:lstStyle/>
          <a:p>
            <a:r>
              <a:rPr lang="ru-RU" dirty="0" smtClean="0"/>
              <a:t>Образец заголовка</a:t>
            </a:r>
            <a:endParaRPr lang="ru-RU" dirty="0"/>
          </a:p>
        </p:txBody>
      </p:sp>
      <p:sp>
        <p:nvSpPr>
          <p:cNvPr id="3" name="Вертикальный текст 2"/>
          <p:cNvSpPr>
            <a:spLocks noGrp="1"/>
          </p:cNvSpPr>
          <p:nvPr>
            <p:ph type="body" orient="vert" idx="1"/>
          </p:nvPr>
        </p:nvSpPr>
        <p:spPr>
          <a:xfrm>
            <a:off x="1104900" y="365125"/>
            <a:ext cx="8098896" cy="5811838"/>
          </a:xfrm>
        </p:spPr>
        <p:txBody>
          <a:bodyPr vert="eaVert"/>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7" name="Дата 3"/>
          <p:cNvSpPr>
            <a:spLocks noGrp="1"/>
          </p:cNvSpPr>
          <p:nvPr>
            <p:ph type="dt" sz="half" idx="10"/>
          </p:nvPr>
        </p:nvSpPr>
        <p:spPr/>
        <p:txBody>
          <a:bodyPr/>
          <a:lstStyle>
            <a:lvl1pPr>
              <a:defRPr/>
            </a:lvl1pPr>
          </a:lstStyle>
          <a:p>
            <a:pPr>
              <a:defRPr/>
            </a:pPr>
            <a:fld id="{46BA6428-E48C-463F-BE55-1620835EE4C9}" type="datetimeFigureOut">
              <a:rPr lang="ru-RU"/>
              <a:pPr>
                <a:defRPr/>
              </a:pPr>
              <a:t>30.04.2024</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F5EA219-CF47-4015-971A-A3C8C4B193FB}" type="slidenum">
              <a:rPr lang="ru-RU"/>
              <a:pPr>
                <a:defRPr/>
              </a:pPr>
              <a:t>‹#›</a:t>
            </a:fld>
            <a:endParaRPr lang="ru-RU" dirty="0"/>
          </a:p>
        </p:txBody>
      </p:sp>
    </p:spTree>
    <p:extLst>
      <p:ext uri="{BB962C8B-B14F-4D97-AF65-F5344CB8AC3E}">
        <p14:creationId xmlns:p14="http://schemas.microsoft.com/office/powerpoint/2010/main" val="2702320745"/>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1104900" y="6356350"/>
            <a:ext cx="1828800" cy="365125"/>
          </a:xfrm>
        </p:spPr>
        <p:txBody>
          <a:bodyPr/>
          <a:lstStyle>
            <a:lvl1pPr>
              <a:defRPr smtClean="0"/>
            </a:lvl1pPr>
          </a:lstStyle>
          <a:p>
            <a:pPr>
              <a:defRPr/>
            </a:pPr>
            <a:fld id="{DC448C71-B81B-49AB-9068-4FFEA19BD195}" type="datetimeFigureOut">
              <a:rPr lang="ru-RU"/>
              <a:pPr>
                <a:defRPr/>
              </a:pPr>
              <a:t>30.04.2024</a:t>
            </a:fld>
            <a:endParaRPr lang="ru-RU" dirty="0"/>
          </a:p>
        </p:txBody>
      </p:sp>
      <p:sp>
        <p:nvSpPr>
          <p:cNvPr id="3" name="Нижний колонтитул 2"/>
          <p:cNvSpPr>
            <a:spLocks noGrp="1"/>
          </p:cNvSpPr>
          <p:nvPr>
            <p:ph type="ftr" sz="quarter" idx="11"/>
          </p:nvPr>
        </p:nvSpPr>
        <p:spPr>
          <a:xfrm>
            <a:off x="2933700" y="6356350"/>
            <a:ext cx="6324600" cy="365125"/>
          </a:xfrm>
        </p:spPr>
        <p:txBody>
          <a:bodyPr/>
          <a:lstStyle>
            <a:lvl1pPr>
              <a:defRPr/>
            </a:lvl1pPr>
          </a:lstStyle>
          <a:p>
            <a:pPr>
              <a:defRPr/>
            </a:pPr>
            <a:endParaRPr lang="ru-RU"/>
          </a:p>
        </p:txBody>
      </p:sp>
      <p:sp>
        <p:nvSpPr>
          <p:cNvPr id="4" name="Номер слайда 3"/>
          <p:cNvSpPr>
            <a:spLocks noGrp="1"/>
          </p:cNvSpPr>
          <p:nvPr>
            <p:ph type="sldNum" sz="quarter" idx="12"/>
          </p:nvPr>
        </p:nvSpPr>
        <p:spPr>
          <a:xfrm>
            <a:off x="9256713" y="6356350"/>
            <a:ext cx="1828800" cy="365125"/>
          </a:xfrm>
        </p:spPr>
        <p:txBody>
          <a:bodyPr/>
          <a:lstStyle>
            <a:lvl1pPr>
              <a:defRPr smtClean="0"/>
            </a:lvl1pPr>
          </a:lstStyle>
          <a:p>
            <a:pPr>
              <a:defRPr/>
            </a:pPr>
            <a:fld id="{E0B4DAF2-F1F4-4672-A245-763B565440C8}" type="slidenum">
              <a:rPr lang="ru-RU"/>
              <a:pPr>
                <a:defRPr/>
              </a:pPr>
              <a:t>‹#›</a:t>
            </a:fld>
            <a:endParaRPr lang="ru-RU" dirty="0"/>
          </a:p>
        </p:txBody>
      </p:sp>
    </p:spTree>
    <p:extLst>
      <p:ext uri="{BB962C8B-B14F-4D97-AF65-F5344CB8AC3E}">
        <p14:creationId xmlns:p14="http://schemas.microsoft.com/office/powerpoint/2010/main" val="4014487704"/>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a:p>
        </p:txBody>
      </p:sp>
      <p:sp>
        <p:nvSpPr>
          <p:cNvPr id="6" name="Текст 5"/>
          <p:cNvSpPr>
            <a:spLocks noGrp="1"/>
          </p:cNvSpPr>
          <p:nvPr>
            <p:ph type="body" sz="quarter" idx="10"/>
          </p:nvPr>
        </p:nvSpPr>
        <p:spPr>
          <a:xfrm>
            <a:off x="508000" y="1411554"/>
            <a:ext cx="11176000" cy="21359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Tree>
    <p:extLst>
      <p:ext uri="{BB962C8B-B14F-4D97-AF65-F5344CB8AC3E}">
        <p14:creationId xmlns:p14="http://schemas.microsoft.com/office/powerpoint/2010/main" val="208183964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0"/>
            <a:ext cx="53848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0"/>
            <a:ext cx="53848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dt" sz="half" idx="10"/>
          </p:nvPr>
        </p:nvSpPr>
        <p:spPr/>
        <p:txBody>
          <a:bodyPr/>
          <a:lstStyle>
            <a:lvl1pPr>
              <a:defRPr/>
            </a:lvl1pPr>
          </a:lstStyle>
          <a:p>
            <a:pPr>
              <a:defRPr/>
            </a:pPr>
            <a:endParaRPr lang="ru-RU"/>
          </a:p>
        </p:txBody>
      </p:sp>
      <p:sp>
        <p:nvSpPr>
          <p:cNvPr id="6" name="Rectangle 8"/>
          <p:cNvSpPr>
            <a:spLocks noGrp="1" noChangeArrowheads="1"/>
          </p:cNvSpPr>
          <p:nvPr>
            <p:ph type="ftr" sz="quarter" idx="11"/>
          </p:nvPr>
        </p:nvSpPr>
        <p:spPr/>
        <p:txBody>
          <a:bodyPr/>
          <a:lstStyle>
            <a:lvl1pPr>
              <a:defRPr/>
            </a:lvl1pPr>
          </a:lstStyle>
          <a:p>
            <a:pPr>
              <a:defRPr/>
            </a:pPr>
            <a:endParaRPr lang="ru-RU"/>
          </a:p>
        </p:txBody>
      </p:sp>
      <p:sp>
        <p:nvSpPr>
          <p:cNvPr id="7" name="Rectangle 9"/>
          <p:cNvSpPr>
            <a:spLocks noGrp="1" noChangeArrowheads="1"/>
          </p:cNvSpPr>
          <p:nvPr>
            <p:ph type="sldNum" sz="quarter" idx="12"/>
          </p:nvPr>
        </p:nvSpPr>
        <p:spPr/>
        <p:txBody>
          <a:bodyPr/>
          <a:lstStyle>
            <a:lvl1pPr>
              <a:defRPr/>
            </a:lvl1pPr>
          </a:lstStyle>
          <a:p>
            <a:pPr>
              <a:defRPr/>
            </a:pPr>
            <a:fld id="{E9CD2A0B-6164-463E-AAD2-27DB3406BAE0}" type="slidenum">
              <a:rPr lang="ru-RU"/>
              <a:pPr>
                <a:defRPr/>
              </a:pPr>
              <a:t>‹#›</a:t>
            </a:fld>
            <a:endParaRPr lang="ru-RU"/>
          </a:p>
        </p:txBody>
      </p:sp>
    </p:spTree>
    <p:extLst>
      <p:ext uri="{BB962C8B-B14F-4D97-AF65-F5344CB8AC3E}">
        <p14:creationId xmlns:p14="http://schemas.microsoft.com/office/powerpoint/2010/main" val="1926645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0"/>
            <a:ext cx="53848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6197600" y="1600200"/>
            <a:ext cx="53848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197600" y="3924300"/>
            <a:ext cx="53848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7"/>
          <p:cNvSpPr>
            <a:spLocks noGrp="1" noChangeArrowheads="1"/>
          </p:cNvSpPr>
          <p:nvPr>
            <p:ph type="dt" sz="half" idx="10"/>
          </p:nvPr>
        </p:nvSpPr>
        <p:spPr/>
        <p:txBody>
          <a:bodyPr/>
          <a:lstStyle>
            <a:lvl1pPr>
              <a:defRPr/>
            </a:lvl1pPr>
          </a:lstStyle>
          <a:p>
            <a:pPr>
              <a:defRPr/>
            </a:pPr>
            <a:endParaRPr lang="ru-RU"/>
          </a:p>
        </p:txBody>
      </p:sp>
      <p:sp>
        <p:nvSpPr>
          <p:cNvPr id="7" name="Rectangle 8"/>
          <p:cNvSpPr>
            <a:spLocks noGrp="1" noChangeArrowheads="1"/>
          </p:cNvSpPr>
          <p:nvPr>
            <p:ph type="ftr" sz="quarter" idx="11"/>
          </p:nvPr>
        </p:nvSpPr>
        <p:spPr/>
        <p:txBody>
          <a:bodyPr/>
          <a:lstStyle>
            <a:lvl1pPr>
              <a:defRPr/>
            </a:lvl1pPr>
          </a:lstStyle>
          <a:p>
            <a:pPr>
              <a:defRPr/>
            </a:pPr>
            <a:endParaRPr lang="ru-RU"/>
          </a:p>
        </p:txBody>
      </p:sp>
      <p:sp>
        <p:nvSpPr>
          <p:cNvPr id="8" name="Rectangle 9"/>
          <p:cNvSpPr>
            <a:spLocks noGrp="1" noChangeArrowheads="1"/>
          </p:cNvSpPr>
          <p:nvPr>
            <p:ph type="sldNum" sz="quarter" idx="12"/>
          </p:nvPr>
        </p:nvSpPr>
        <p:spPr/>
        <p:txBody>
          <a:bodyPr/>
          <a:lstStyle>
            <a:lvl1pPr>
              <a:defRPr/>
            </a:lvl1pPr>
          </a:lstStyle>
          <a:p>
            <a:pPr>
              <a:defRPr/>
            </a:pPr>
            <a:fld id="{53BCE81D-4B3C-4416-87B1-C920C4190E2A}" type="slidenum">
              <a:rPr lang="ru-RU"/>
              <a:pPr>
                <a:defRPr/>
              </a:pPr>
              <a:t>‹#›</a:t>
            </a:fld>
            <a:endParaRPr lang="ru-RU"/>
          </a:p>
        </p:txBody>
      </p:sp>
    </p:spTree>
    <p:extLst>
      <p:ext uri="{BB962C8B-B14F-4D97-AF65-F5344CB8AC3E}">
        <p14:creationId xmlns:p14="http://schemas.microsoft.com/office/powerpoint/2010/main" val="3063156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1104900" y="76200"/>
            <a:ext cx="9980613"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b" anchorCtr="0" compatLnSpc="1">
            <a:prstTxWarp prst="textNoShape">
              <a:avLst/>
            </a:prstTxWarp>
          </a:bodyPr>
          <a:lstStyle/>
          <a:p>
            <a:pPr lvl="0"/>
            <a:r>
              <a:rPr lang="ru-RU" altLang="ru-RU" smtClean="0"/>
              <a:t>Образец заголовка</a:t>
            </a:r>
          </a:p>
        </p:txBody>
      </p:sp>
      <p:sp>
        <p:nvSpPr>
          <p:cNvPr id="3" name="Текст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a:p>
            <a:pPr lvl="5"/>
            <a:r>
              <a:rPr lang="ru-RU" dirty="0" smtClean="0"/>
              <a:t>Шестой уровень</a:t>
            </a:r>
          </a:p>
          <a:p>
            <a:pPr lvl="6"/>
            <a:r>
              <a:rPr lang="ru-RU" dirty="0" smtClean="0"/>
              <a:t>Седьмой уровень</a:t>
            </a:r>
          </a:p>
          <a:p>
            <a:pPr lvl="7"/>
            <a:r>
              <a:rPr lang="ru-RU" dirty="0" smtClean="0"/>
              <a:t>Восьмой уровень</a:t>
            </a:r>
          </a:p>
          <a:p>
            <a:pPr lvl="8"/>
            <a:r>
              <a:rPr lang="ru-RU" dirty="0" smtClean="0"/>
              <a:t>Девятый уровень</a:t>
            </a:r>
            <a:endParaRPr lang="ru-RU" dirty="0"/>
          </a:p>
        </p:txBody>
      </p:sp>
      <p:sp>
        <p:nvSpPr>
          <p:cNvPr id="4" name="Дата 3"/>
          <p:cNvSpPr>
            <a:spLocks noGrp="1"/>
          </p:cNvSpPr>
          <p:nvPr>
            <p:ph type="dt" sz="half" idx="2"/>
          </p:nvPr>
        </p:nvSpPr>
        <p:spPr>
          <a:xfrm>
            <a:off x="1104900" y="6356350"/>
            <a:ext cx="1828800" cy="365125"/>
          </a:xfrm>
          <a:prstGeom prst="rect">
            <a:avLst/>
          </a:prstGeom>
        </p:spPr>
        <p:txBody>
          <a:bodyPr vert="horz" lIns="0" tIns="45720" rIns="0" bIns="45720" rtlCol="0" anchor="ctr"/>
          <a:lstStyle>
            <a:lvl1pPr algn="l" fontAlgn="auto">
              <a:spcBef>
                <a:spcPts val="0"/>
              </a:spcBef>
              <a:spcAft>
                <a:spcPts val="0"/>
              </a:spcAft>
              <a:defRPr sz="1200">
                <a:solidFill>
                  <a:schemeClr val="tx1">
                    <a:lumMod val="60000"/>
                    <a:lumOff val="40000"/>
                  </a:schemeClr>
                </a:solidFill>
                <a:latin typeface="+mn-lt"/>
                <a:cs typeface="+mn-cs"/>
              </a:defRPr>
            </a:lvl1pPr>
          </a:lstStyle>
          <a:p>
            <a:pPr>
              <a:defRPr/>
            </a:pPr>
            <a:fld id="{2C6F3B1E-E80F-4861-A6EC-5D41E2A9FF32}" type="datetimeFigureOut">
              <a:rPr lang="ru-RU"/>
              <a:pPr>
                <a:defRPr/>
              </a:pPr>
              <a:t>30.04.2024</a:t>
            </a:fld>
            <a:endParaRPr lang="ru-RU" dirty="0"/>
          </a:p>
        </p:txBody>
      </p:sp>
      <p:sp>
        <p:nvSpPr>
          <p:cNvPr id="5" name="Нижний колонтитул 4"/>
          <p:cNvSpPr>
            <a:spLocks noGrp="1"/>
          </p:cNvSpPr>
          <p:nvPr>
            <p:ph type="ftr" sz="quarter" idx="3"/>
          </p:nvPr>
        </p:nvSpPr>
        <p:spPr>
          <a:xfrm>
            <a:off x="2933700" y="6356350"/>
            <a:ext cx="6324600" cy="365125"/>
          </a:xfrm>
          <a:prstGeom prst="rect">
            <a:avLst/>
          </a:prstGeom>
        </p:spPr>
        <p:txBody>
          <a:bodyPr vert="horz" lIns="0" tIns="45720" rIns="0" bIns="45720" rtlCol="0" anchor="ctr"/>
          <a:lstStyle>
            <a:lvl1pPr algn="ctr" fontAlgn="auto">
              <a:spcBef>
                <a:spcPts val="0"/>
              </a:spcBef>
              <a:spcAft>
                <a:spcPts val="0"/>
              </a:spcAft>
              <a:defRPr sz="1200">
                <a:solidFill>
                  <a:schemeClr val="tx1">
                    <a:lumMod val="60000"/>
                    <a:lumOff val="40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9256713" y="6356350"/>
            <a:ext cx="1828800" cy="365125"/>
          </a:xfrm>
          <a:prstGeom prst="rect">
            <a:avLst/>
          </a:prstGeom>
        </p:spPr>
        <p:txBody>
          <a:bodyPr vert="horz" lIns="0" tIns="45720" rIns="0" bIns="45720" rtlCol="0" anchor="ctr"/>
          <a:lstStyle>
            <a:lvl1pPr algn="r" fontAlgn="auto">
              <a:spcBef>
                <a:spcPts val="0"/>
              </a:spcBef>
              <a:spcAft>
                <a:spcPts val="0"/>
              </a:spcAft>
              <a:defRPr sz="1200">
                <a:solidFill>
                  <a:schemeClr val="tx1">
                    <a:lumMod val="60000"/>
                    <a:lumOff val="40000"/>
                  </a:schemeClr>
                </a:solidFill>
                <a:latin typeface="+mn-lt"/>
                <a:cs typeface="+mn-cs"/>
              </a:defRPr>
            </a:lvl1pPr>
          </a:lstStyle>
          <a:p>
            <a:pPr>
              <a:defRPr/>
            </a:pPr>
            <a:fld id="{A315111C-6CC8-4F79-A5F1-E077D2BA704D}" type="slidenum">
              <a:rPr lang="ru-RU"/>
              <a:pPr>
                <a:defRPr/>
              </a:pPr>
              <a:t>‹#›</a:t>
            </a:fld>
            <a:endParaRPr lang="ru-RU" dirty="0"/>
          </a:p>
        </p:txBody>
      </p:sp>
      <p:grpSp>
        <p:nvGrpSpPr>
          <p:cNvPr id="1031" name="Группа 14"/>
          <p:cNvGrpSpPr>
            <a:grpSpLocks/>
          </p:cNvGrpSpPr>
          <p:nvPr/>
        </p:nvGrpSpPr>
        <p:grpSpPr bwMode="auto">
          <a:xfrm>
            <a:off x="1103313" y="1219200"/>
            <a:ext cx="9985375" cy="84138"/>
            <a:chOff x="1073150" y="1219201"/>
            <a:chExt cx="10058400" cy="63125"/>
          </a:xfrm>
        </p:grpSpPr>
        <p:cxnSp>
          <p:nvCxnSpPr>
            <p:cNvPr id="13" name="Прямая соединительная линия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874" r:id="rId1"/>
    <p:sldLayoutId id="2147483872" r:id="rId2"/>
    <p:sldLayoutId id="2147483875" r:id="rId3"/>
    <p:sldLayoutId id="2147483876" r:id="rId4"/>
    <p:sldLayoutId id="2147483871" r:id="rId5"/>
    <p:sldLayoutId id="2147483870" r:id="rId6"/>
    <p:sldLayoutId id="2147483869" r:id="rId7"/>
    <p:sldLayoutId id="2147483877" r:id="rId8"/>
    <p:sldLayoutId id="2147483868" r:id="rId9"/>
    <p:sldLayoutId id="2147483867" r:id="rId10"/>
    <p:sldLayoutId id="2147483866" r:id="rId11"/>
    <p:sldLayoutId id="2147483878" r:id="rId12"/>
    <p:sldLayoutId id="2147483873" r:id="rId13"/>
    <p:sldLayoutId id="2147483879" r:id="rId14"/>
    <p:sldLayoutId id="2147483880" r:id="rId15"/>
    <p:sldLayoutId id="2147483881" r:id="rId16"/>
  </p:sldLayoutIdLst>
  <p:transition spd="med">
    <p:fade/>
  </p:transition>
  <p:txStyles>
    <p:titleStyle>
      <a:lvl1pPr algn="l" rtl="0" eaLnBrk="0" fontAlgn="base" hangingPunct="0">
        <a:lnSpc>
          <a:spcPct val="90000"/>
        </a:lnSpc>
        <a:spcBef>
          <a:spcPct val="0"/>
        </a:spcBef>
        <a:spcAft>
          <a:spcPct val="0"/>
        </a:spcAft>
        <a:defRPr sz="2800" kern="1200">
          <a:solidFill>
            <a:schemeClr val="tx1"/>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Plantagenet Cherokee" pitchFamily="18" charset="0"/>
        </a:defRPr>
      </a:lvl2pPr>
      <a:lvl3pPr algn="l" rtl="0" eaLnBrk="0" fontAlgn="base" hangingPunct="0">
        <a:lnSpc>
          <a:spcPct val="90000"/>
        </a:lnSpc>
        <a:spcBef>
          <a:spcPct val="0"/>
        </a:spcBef>
        <a:spcAft>
          <a:spcPct val="0"/>
        </a:spcAft>
        <a:defRPr sz="2800">
          <a:solidFill>
            <a:schemeClr val="tx1"/>
          </a:solidFill>
          <a:latin typeface="Plantagenet Cherokee" pitchFamily="18" charset="0"/>
        </a:defRPr>
      </a:lvl3pPr>
      <a:lvl4pPr algn="l" rtl="0" eaLnBrk="0" fontAlgn="base" hangingPunct="0">
        <a:lnSpc>
          <a:spcPct val="90000"/>
        </a:lnSpc>
        <a:spcBef>
          <a:spcPct val="0"/>
        </a:spcBef>
        <a:spcAft>
          <a:spcPct val="0"/>
        </a:spcAft>
        <a:defRPr sz="2800">
          <a:solidFill>
            <a:schemeClr val="tx1"/>
          </a:solidFill>
          <a:latin typeface="Plantagenet Cherokee" pitchFamily="18" charset="0"/>
        </a:defRPr>
      </a:lvl4pPr>
      <a:lvl5pPr algn="l" rtl="0" eaLnBrk="0" fontAlgn="base" hangingPunct="0">
        <a:lnSpc>
          <a:spcPct val="90000"/>
        </a:lnSpc>
        <a:spcBef>
          <a:spcPct val="0"/>
        </a:spcBef>
        <a:spcAft>
          <a:spcPct val="0"/>
        </a:spcAft>
        <a:defRPr sz="2800">
          <a:solidFill>
            <a:schemeClr val="tx1"/>
          </a:solidFill>
          <a:latin typeface="Plantagenet Cherokee" pitchFamily="18" charset="0"/>
        </a:defRPr>
      </a:lvl5pPr>
      <a:lvl6pPr marL="457200" algn="l" rtl="0" fontAlgn="base">
        <a:lnSpc>
          <a:spcPct val="90000"/>
        </a:lnSpc>
        <a:spcBef>
          <a:spcPct val="0"/>
        </a:spcBef>
        <a:spcAft>
          <a:spcPct val="0"/>
        </a:spcAft>
        <a:defRPr sz="2800">
          <a:solidFill>
            <a:schemeClr val="tx1"/>
          </a:solidFill>
          <a:latin typeface="Plantagenet Cherokee" pitchFamily="18" charset="0"/>
        </a:defRPr>
      </a:lvl6pPr>
      <a:lvl7pPr marL="914400" algn="l" rtl="0" fontAlgn="base">
        <a:lnSpc>
          <a:spcPct val="90000"/>
        </a:lnSpc>
        <a:spcBef>
          <a:spcPct val="0"/>
        </a:spcBef>
        <a:spcAft>
          <a:spcPct val="0"/>
        </a:spcAft>
        <a:defRPr sz="2800">
          <a:solidFill>
            <a:schemeClr val="tx1"/>
          </a:solidFill>
          <a:latin typeface="Plantagenet Cherokee" pitchFamily="18" charset="0"/>
        </a:defRPr>
      </a:lvl7pPr>
      <a:lvl8pPr marL="1371600" algn="l" rtl="0" fontAlgn="base">
        <a:lnSpc>
          <a:spcPct val="90000"/>
        </a:lnSpc>
        <a:spcBef>
          <a:spcPct val="0"/>
        </a:spcBef>
        <a:spcAft>
          <a:spcPct val="0"/>
        </a:spcAft>
        <a:defRPr sz="2800">
          <a:solidFill>
            <a:schemeClr val="tx1"/>
          </a:solidFill>
          <a:latin typeface="Plantagenet Cherokee" pitchFamily="18" charset="0"/>
        </a:defRPr>
      </a:lvl8pPr>
      <a:lvl9pPr marL="1828800" algn="l" rtl="0" fontAlgn="base">
        <a:lnSpc>
          <a:spcPct val="90000"/>
        </a:lnSpc>
        <a:spcBef>
          <a:spcPct val="0"/>
        </a:spcBef>
        <a:spcAft>
          <a:spcPct val="0"/>
        </a:spcAft>
        <a:defRPr sz="2800">
          <a:solidFill>
            <a:schemeClr val="tx1"/>
          </a:solidFill>
          <a:latin typeface="Plantagenet Cherokee" pitchFamily="18" charset="0"/>
        </a:defRPr>
      </a:lvl9pPr>
    </p:titleStyle>
    <p:bodyStyle>
      <a:lvl1pPr marL="228600" indent="-228600" algn="l" rtl="0" eaLnBrk="0" fontAlgn="base" hangingPunct="0">
        <a:lnSpc>
          <a:spcPct val="90000"/>
        </a:lnSpc>
        <a:spcBef>
          <a:spcPts val="1800"/>
        </a:spcBef>
        <a:spcAft>
          <a:spcPct val="0"/>
        </a:spcAft>
        <a:buFont typeface="Wingdings" pitchFamily="2" charset="2"/>
        <a:buChar char="§"/>
        <a:defRPr sz="2000" kern="1200">
          <a:solidFill>
            <a:schemeClr val="tx1"/>
          </a:solidFill>
          <a:latin typeface="+mn-lt"/>
          <a:ea typeface="+mn-ea"/>
          <a:cs typeface="+mn-cs"/>
        </a:defRPr>
      </a:lvl1pPr>
      <a:lvl2pPr marL="685800" indent="-228600" algn="l" rtl="0" eaLnBrk="0" fontAlgn="base" hangingPunct="0">
        <a:lnSpc>
          <a:spcPct val="90000"/>
        </a:lnSpc>
        <a:spcBef>
          <a:spcPts val="600"/>
        </a:spcBef>
        <a:spcAft>
          <a:spcPct val="0"/>
        </a:spcAft>
        <a:buFont typeface="Wingdings" pitchFamily="2" charset="2"/>
        <a:buChar char="§"/>
        <a:defRPr sz="1600" kern="1200">
          <a:solidFill>
            <a:schemeClr val="tx1"/>
          </a:solidFill>
          <a:latin typeface="+mn-lt"/>
          <a:ea typeface="+mn-ea"/>
          <a:cs typeface="+mn-cs"/>
        </a:defRPr>
      </a:lvl2pPr>
      <a:lvl3pPr marL="1143000" indent="-228600" algn="l" rtl="0" eaLnBrk="0" fontAlgn="base" hangingPunct="0">
        <a:lnSpc>
          <a:spcPct val="90000"/>
        </a:lnSpc>
        <a:spcBef>
          <a:spcPts val="600"/>
        </a:spcBef>
        <a:spcAft>
          <a:spcPct val="0"/>
        </a:spcAft>
        <a:buFont typeface="Wingdings" pitchFamily="2" charset="2"/>
        <a:buChar char="§"/>
        <a:defRPr sz="1400" kern="1200">
          <a:solidFill>
            <a:schemeClr val="tx1"/>
          </a:solidFill>
          <a:latin typeface="+mn-lt"/>
          <a:ea typeface="+mn-ea"/>
          <a:cs typeface="+mn-cs"/>
        </a:defRPr>
      </a:lvl3pPr>
      <a:lvl4pPr marL="1600200" indent="-228600" algn="l" rtl="0" eaLnBrk="0" fontAlgn="base" hangingPunct="0">
        <a:lnSpc>
          <a:spcPct val="90000"/>
        </a:lnSpc>
        <a:spcBef>
          <a:spcPts val="600"/>
        </a:spcBef>
        <a:spcAft>
          <a:spcPct val="0"/>
        </a:spcAft>
        <a:buFont typeface="Wingdings" pitchFamily="2" charset="2"/>
        <a:buChar char="§"/>
        <a:defRPr sz="1400" kern="1200">
          <a:solidFill>
            <a:schemeClr val="tx1"/>
          </a:solidFill>
          <a:latin typeface="+mn-lt"/>
          <a:ea typeface="+mn-ea"/>
          <a:cs typeface="+mn-cs"/>
        </a:defRPr>
      </a:lvl4pPr>
      <a:lvl5pPr marL="2057400" indent="-228600" algn="l" rtl="0" eaLnBrk="0" fontAlgn="base" hangingPunct="0">
        <a:lnSpc>
          <a:spcPct val="90000"/>
        </a:lnSpc>
        <a:spcBef>
          <a:spcPts val="600"/>
        </a:spcBef>
        <a:spcAft>
          <a:spcPct val="0"/>
        </a:spcAft>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hyperlink" Target="mailto:pankova_natalia@tpu.ru" TargetMode="External"/><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522288" y="2292350"/>
            <a:ext cx="6316662" cy="2219325"/>
          </a:xfrm>
        </p:spPr>
        <p:txBody>
          <a:bodyPr rtlCol="0">
            <a:normAutofit fontScale="90000"/>
          </a:bodyPr>
          <a:lstStyle/>
          <a:p>
            <a:pPr algn="ctr" eaLnBrk="1" fontAlgn="auto" hangingPunct="1">
              <a:spcBef>
                <a:spcPts val="1"/>
              </a:spcBef>
              <a:spcAft>
                <a:spcPts val="0"/>
              </a:spcAft>
              <a:defRPr/>
            </a:pPr>
            <a:r>
              <a:rPr lang="ru-RU" b="1" dirty="0" smtClean="0">
                <a:solidFill>
                  <a:schemeClr val="accent1">
                    <a:lumMod val="50000"/>
                  </a:schemeClr>
                </a:solidFill>
                <a:effectLst>
                  <a:outerShdw blurRad="63500" algn="ctr">
                    <a:prstClr val="black">
                      <a:alpha val="40000"/>
                    </a:prstClr>
                  </a:outerShdw>
                </a:effectLst>
              </a:rPr>
              <a:t>Философские и методологические проблемы науки и техники</a:t>
            </a:r>
            <a:r>
              <a:rPr lang="ru-RU" b="1" dirty="0" smtClean="0">
                <a:solidFill>
                  <a:schemeClr val="tx2"/>
                </a:solidFill>
              </a:rPr>
              <a:t> </a:t>
            </a:r>
            <a:endParaRPr lang="ru-RU" b="1" dirty="0">
              <a:solidFill>
                <a:schemeClr val="tx2"/>
              </a:solidFill>
            </a:endParaRPr>
          </a:p>
        </p:txBody>
      </p:sp>
      <p:sp>
        <p:nvSpPr>
          <p:cNvPr id="10243" name="Подзаголовок 6"/>
          <p:cNvSpPr>
            <a:spLocks noGrp="1"/>
          </p:cNvSpPr>
          <p:nvPr>
            <p:ph type="subTitle" idx="1"/>
          </p:nvPr>
        </p:nvSpPr>
        <p:spPr bwMode="auto">
          <a:xfrm>
            <a:off x="203200" y="5997575"/>
            <a:ext cx="6732588" cy="615950"/>
          </a:xfrm>
        </p:spPr>
        <p:txBody>
          <a:bodyPr wrap="square" numCol="1" anchor="t" anchorCtr="0" compatLnSpc="1">
            <a:prstTxWarp prst="textNoShape">
              <a:avLst/>
            </a:prstTxWarp>
          </a:bodyPr>
          <a:lstStyle/>
          <a:p>
            <a:pPr algn="ctr" eaLnBrk="1" hangingPunct="1">
              <a:spcBef>
                <a:spcPct val="0"/>
              </a:spcBef>
            </a:pPr>
            <a:r>
              <a:rPr lang="ru-RU" altLang="ru-RU" sz="3200" smtClean="0">
                <a:solidFill>
                  <a:schemeClr val="bg1"/>
                </a:solidFill>
              </a:rPr>
              <a:t>ПАНЬКОВА Наталья Михайловна</a:t>
            </a:r>
          </a:p>
        </p:txBody>
      </p:sp>
      <p:pic>
        <p:nvPicPr>
          <p:cNvPr id="4" name="Рисунок 3" descr="Открытая книга на столе на фоне расплывчатого изображения книжных полок."/>
          <p:cNvPicPr>
            <a:picLocks noGrp="1" noChangeAspect="1"/>
          </p:cNvPicPr>
          <p:nvPr>
            <p:ph type="pic" sz="quarter" idx="13"/>
          </p:nvPr>
        </p:nvPicPr>
        <p:blipFill>
          <a:blip r:embed="rId2"/>
          <a:srcRect l="8890" r="8890"/>
          <a:stretch>
            <a:fillRect/>
          </a:stretch>
        </p:blipFill>
        <p:spPr>
          <a:xfrm>
            <a:off x="6981825" y="1311275"/>
            <a:ext cx="4846638" cy="4208463"/>
          </a:xfrm>
        </p:spPr>
      </p:pic>
      <p:sp>
        <p:nvSpPr>
          <p:cNvPr id="5" name="Подзаголовок 6"/>
          <p:cNvSpPr txBox="1">
            <a:spLocks/>
          </p:cNvSpPr>
          <p:nvPr/>
        </p:nvSpPr>
        <p:spPr bwMode="auto">
          <a:xfrm>
            <a:off x="152400" y="4529138"/>
            <a:ext cx="6732588" cy="966787"/>
          </a:xfrm>
          <a:prstGeom prst="rect">
            <a:avLst/>
          </a:prstGeom>
        </p:spPr>
        <p:txBody>
          <a:bodyPr lIns="0" rIns="0">
            <a:normAutofit lnSpcReduction="10000"/>
          </a:bodyPr>
          <a:lstStyle/>
          <a:p>
            <a:pPr algn="ctr">
              <a:lnSpc>
                <a:spcPct val="90000"/>
              </a:lnSpc>
              <a:buFont typeface="Wingdings" pitchFamily="2" charset="2"/>
              <a:buNone/>
              <a:defRPr/>
            </a:pPr>
            <a:r>
              <a:rPr lang="ru-RU" sz="3200" dirty="0">
                <a:solidFill>
                  <a:schemeClr val="tx2"/>
                </a:solidFill>
                <a:latin typeface="+mn-lt"/>
                <a:cs typeface="+mn-cs"/>
              </a:rPr>
              <a:t>Лекция </a:t>
            </a:r>
            <a:r>
              <a:rPr lang="ru-RU" sz="3200" dirty="0" smtClean="0">
                <a:solidFill>
                  <a:schemeClr val="tx2"/>
                </a:solidFill>
                <a:latin typeface="+mn-lt"/>
                <a:cs typeface="+mn-cs"/>
              </a:rPr>
              <a:t>7</a:t>
            </a:r>
            <a:endParaRPr lang="ru-RU" sz="3200" dirty="0">
              <a:solidFill>
                <a:schemeClr val="tx2"/>
              </a:solidFill>
              <a:latin typeface="+mn-lt"/>
              <a:cs typeface="+mn-cs"/>
            </a:endParaRPr>
          </a:p>
          <a:p>
            <a:pPr algn="ctr">
              <a:lnSpc>
                <a:spcPct val="90000"/>
              </a:lnSpc>
              <a:buFont typeface="Wingdings" pitchFamily="2" charset="2"/>
              <a:buNone/>
              <a:defRPr/>
            </a:pPr>
            <a:r>
              <a:rPr lang="ru-RU" sz="3200" dirty="0">
                <a:solidFill>
                  <a:schemeClr val="tx2"/>
                </a:solidFill>
                <a:latin typeface="+mn-lt"/>
                <a:cs typeface="+mn-cs"/>
              </a:rPr>
              <a:t>Философия техники</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719138" y="404813"/>
            <a:ext cx="9366250" cy="673100"/>
          </a:xfrm>
        </p:spPr>
        <p:txBody>
          <a:bodyPr/>
          <a:lstStyle/>
          <a:p>
            <a:pPr eaLnBrk="1" hangingPunct="1"/>
            <a:r>
              <a:rPr lang="ru-RU" altLang="ru-RU" sz="4800" dirty="0" smtClean="0">
                <a:solidFill>
                  <a:srgbClr val="0070C0"/>
                </a:solidFill>
              </a:rPr>
              <a:t>Вопросы:</a:t>
            </a:r>
          </a:p>
        </p:txBody>
      </p:sp>
      <p:sp>
        <p:nvSpPr>
          <p:cNvPr id="11267" name="Объект 2"/>
          <p:cNvSpPr>
            <a:spLocks noGrp="1"/>
          </p:cNvSpPr>
          <p:nvPr>
            <p:ph idx="1"/>
          </p:nvPr>
        </p:nvSpPr>
        <p:spPr bwMode="auto">
          <a:xfrm>
            <a:off x="719138" y="1400174"/>
            <a:ext cx="7165229" cy="4935311"/>
          </a:xfrm>
        </p:spPr>
        <p:txBody>
          <a:bodyPr wrap="square" numCol="1" anchor="t" anchorCtr="0" compatLnSpc="1">
            <a:prstTxWarp prst="textNoShape">
              <a:avLst/>
            </a:prstTxWarp>
            <a:normAutofit/>
          </a:bodyPr>
          <a:lstStyle/>
          <a:p>
            <a:pPr marL="527050" indent="-457200" eaLnBrk="1" hangingPunct="1">
              <a:buFont typeface="Wingdings 2" pitchFamily="18" charset="2"/>
              <a:buAutoNum type="arabicPeriod"/>
            </a:pPr>
            <a:r>
              <a:rPr lang="ru-RU" altLang="ru-RU" sz="3600" dirty="0" smtClean="0">
                <a:solidFill>
                  <a:schemeClr val="tx2"/>
                </a:solidFill>
              </a:rPr>
              <a:t>Общие основания философии техники</a:t>
            </a:r>
          </a:p>
          <a:p>
            <a:pPr marL="527050" indent="-457200" eaLnBrk="1" hangingPunct="1">
              <a:buFont typeface="Wingdings 2" pitchFamily="18" charset="2"/>
              <a:buAutoNum type="arabicPeriod"/>
            </a:pPr>
            <a:r>
              <a:rPr lang="ru-RU" altLang="ru-RU" sz="3600" dirty="0" smtClean="0">
                <a:solidFill>
                  <a:schemeClr val="tx2"/>
                </a:solidFill>
              </a:rPr>
              <a:t>Философствующие инженеры</a:t>
            </a:r>
          </a:p>
          <a:p>
            <a:pPr marL="527050" indent="-457200" eaLnBrk="1" hangingPunct="1">
              <a:buFont typeface="Wingdings 2" pitchFamily="18" charset="2"/>
              <a:buAutoNum type="arabicPeriod"/>
            </a:pPr>
            <a:r>
              <a:rPr lang="ru-RU" altLang="ru-RU" sz="3600" dirty="0" smtClean="0">
                <a:solidFill>
                  <a:schemeClr val="tx2"/>
                </a:solidFill>
              </a:rPr>
              <a:t>Предпосылки развития философии техники в России XIX - н. XX вв. </a:t>
            </a:r>
          </a:p>
          <a:p>
            <a:pPr marL="527050" indent="-457200" eaLnBrk="1" hangingPunct="1">
              <a:buFont typeface="Wingdings 2" pitchFamily="18" charset="2"/>
              <a:buAutoNum type="arabicPeriod"/>
            </a:pPr>
            <a:r>
              <a:rPr lang="ru-RU" altLang="ru-RU" sz="3600" dirty="0" smtClean="0">
                <a:solidFill>
                  <a:schemeClr val="tx2"/>
                </a:solidFill>
              </a:rPr>
              <a:t>Сущность и природа техники</a:t>
            </a:r>
          </a:p>
        </p:txBody>
      </p:sp>
      <p:pic>
        <p:nvPicPr>
          <p:cNvPr id="4" name="Picture 2" descr="Приём педагогической техники ЗАДАЙ ВОПРОС — Дидакто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4367" y="1810429"/>
            <a:ext cx="4114800" cy="4114800"/>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79425"/>
            <a:ext cx="11176000" cy="663575"/>
          </a:xfrm>
        </p:spPr>
        <p:txBody>
          <a:bodyPr/>
          <a:lstStyle/>
          <a:p>
            <a:pPr marL="527050" indent="-457200" algn="ctr" eaLnBrk="1" hangingPunct="1">
              <a:buFont typeface="Wingdings 2" pitchFamily="18" charset="2"/>
              <a:buAutoNum type="arabicPeriod"/>
            </a:pPr>
            <a:r>
              <a:rPr lang="ru-RU" altLang="ru-RU" sz="4000" dirty="0">
                <a:solidFill>
                  <a:srgbClr val="0070C0"/>
                </a:solidFill>
              </a:rPr>
              <a:t>Общие основания философии техники</a:t>
            </a:r>
          </a:p>
        </p:txBody>
      </p:sp>
      <p:pic>
        <p:nvPicPr>
          <p:cNvPr id="5" name="Объект 4"/>
          <p:cNvPicPr>
            <a:picLocks noGrp="1" noChangeAspect="1"/>
          </p:cNvPicPr>
          <p:nvPr>
            <p:ph idx="1"/>
          </p:nvPr>
        </p:nvPicPr>
        <p:blipFill>
          <a:blip r:embed="rId2" cstate="print">
            <a:extLst/>
          </a:blip>
          <a:stretch>
            <a:fillRect/>
          </a:stretch>
        </p:blipFill>
        <p:spPr>
          <a:xfrm>
            <a:off x="3271630" y="1522884"/>
            <a:ext cx="5654890" cy="3220566"/>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Прямоугольник 2"/>
          <p:cNvSpPr/>
          <p:nvPr/>
        </p:nvSpPr>
        <p:spPr bwMode="auto">
          <a:xfrm>
            <a:off x="795338" y="4941888"/>
            <a:ext cx="10018842" cy="1655762"/>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lIns="91436" tIns="45718" rIns="91436" bIns="45718" anchor="ctr"/>
          <a:lstStyle/>
          <a:p>
            <a:pPr defTabSz="914099">
              <a:defRPr/>
            </a:pPr>
            <a:r>
              <a:rPr lang="ru-RU" sz="2800" i="1" dirty="0">
                <a:solidFill>
                  <a:schemeClr val="tx1"/>
                </a:solidFill>
                <a:latin typeface="Times New Roman" panose="02020603050405020304" pitchFamily="18" charset="0"/>
                <a:cs typeface="Times New Roman" panose="02020603050405020304" pitchFamily="18" charset="0"/>
              </a:rPr>
              <a:t>«Разумный человек приспосабливается к окружающему миру, неразумный упорствует в попытках приспособить его для себя. Поэтому судьба прогресса в руках неразумных людей»     </a:t>
            </a:r>
          </a:p>
          <a:p>
            <a:pPr algn="r" defTabSz="914099">
              <a:defRPr/>
            </a:pPr>
            <a:r>
              <a:rPr lang="ru-RU" sz="2800" dirty="0">
                <a:solidFill>
                  <a:schemeClr val="tx1"/>
                </a:solidFill>
                <a:latin typeface="Times New Roman" panose="02020603050405020304" pitchFamily="18" charset="0"/>
                <a:cs typeface="Times New Roman" panose="02020603050405020304" pitchFamily="18" charset="0"/>
              </a:rPr>
              <a:t>Джордж Бернард Шоу</a:t>
            </a:r>
          </a:p>
        </p:txBody>
      </p:sp>
      <p:sp>
        <p:nvSpPr>
          <p:cNvPr id="7" name="Номер слайда 6"/>
          <p:cNvSpPr txBox="1">
            <a:spLocks/>
          </p:cNvSpPr>
          <p:nvPr/>
        </p:nvSpPr>
        <p:spPr>
          <a:xfrm>
            <a:off x="11264900" y="6232525"/>
            <a:ext cx="523260" cy="365125"/>
          </a:xfrm>
          <a:prstGeom prst="rect">
            <a:avLst/>
          </a:prstGeom>
        </p:spPr>
        <p:txBody>
          <a:bodyPr vert="horz" lIns="0" tIns="45720" rIns="0" bIns="45720" rtlCol="0" anchor="ctr"/>
          <a:lstStyle>
            <a:defPPr>
              <a:defRPr lang="en-US"/>
            </a:defPPr>
            <a:lvl1pPr algn="r" rtl="0" fontAlgn="auto">
              <a:spcBef>
                <a:spcPts val="0"/>
              </a:spcBef>
              <a:spcAft>
                <a:spcPts val="0"/>
              </a:spcAft>
              <a:defRPr sz="1200" kern="1200">
                <a:solidFill>
                  <a:schemeClr val="tx1">
                    <a:lumMod val="60000"/>
                    <a:lumOff val="40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z="1800" smtClean="0">
                <a:solidFill>
                  <a:schemeClr val="tx2"/>
                </a:solidFill>
                <a:latin typeface="Arial" panose="020B0604020202020204" pitchFamily="34" charset="0"/>
                <a:cs typeface="Arial" panose="020B0604020202020204" pitchFamily="34" charset="0"/>
              </a:rPr>
              <a:pPr>
                <a:defRPr/>
              </a:pPr>
              <a:t>3</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500632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3"/>
          <p:cNvSpPr>
            <a:spLocks noGrp="1"/>
          </p:cNvSpPr>
          <p:nvPr>
            <p:ph type="title"/>
          </p:nvPr>
        </p:nvSpPr>
        <p:spPr>
          <a:xfrm>
            <a:off x="1082352" y="391886"/>
            <a:ext cx="10003162" cy="781277"/>
          </a:xfrm>
        </p:spPr>
        <p:txBody>
          <a:bodyPr/>
          <a:lstStyle/>
          <a:p>
            <a:pPr algn="ctr"/>
            <a:r>
              <a:rPr lang="ru-RU" sz="4400" dirty="0">
                <a:solidFill>
                  <a:srgbClr val="0070C0"/>
                </a:solidFill>
                <a:cs typeface="Times New Roman" panose="02020603050405020304" pitchFamily="18" charset="0"/>
              </a:rPr>
              <a:t>Карл Саган</a:t>
            </a:r>
            <a:endParaRPr lang="ru-RU" altLang="ru-RU" sz="4400" dirty="0" smtClean="0">
              <a:solidFill>
                <a:srgbClr val="0070C0"/>
              </a:solidFill>
            </a:endParaRPr>
          </a:p>
        </p:txBody>
      </p:sp>
      <p:pic>
        <p:nvPicPr>
          <p:cNvPr id="8" name="Содержимое 7" descr="250px-Carl_Sagan_Planetary_Society.JPG"/>
          <p:cNvPicPr>
            <a:picLocks noGrp="1" noChangeAspect="1"/>
          </p:cNvPicPr>
          <p:nvPr>
            <p:ph sz="half" idx="2"/>
          </p:nvPr>
        </p:nvPicPr>
        <p:blipFill>
          <a:blip r:embed="rId2" cstate="print"/>
          <a:stretch>
            <a:fillRect/>
          </a:stretch>
        </p:blipFill>
        <p:spPr>
          <a:xfrm>
            <a:off x="8210939" y="1417572"/>
            <a:ext cx="3073270" cy="4191940"/>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Содержимое 6"/>
          <p:cNvSpPr>
            <a:spLocks noGrp="1"/>
          </p:cNvSpPr>
          <p:nvPr>
            <p:ph sz="half" idx="1"/>
          </p:nvPr>
        </p:nvSpPr>
        <p:spPr bwMode="auto">
          <a:xfrm>
            <a:off x="419100" y="1333500"/>
            <a:ext cx="7162800" cy="5181600"/>
          </a:xfrm>
          <a:ln>
            <a:no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lIns="91436" tIns="45718" rIns="91436" bIns="45718" numCol="1" anchor="ctr" anchorCtr="0" compatLnSpc="1">
            <a:prstTxWarp prst="textNoShape">
              <a:avLst/>
            </a:prstTxWarp>
            <a:noAutofit/>
          </a:bodyPr>
          <a:lstStyle/>
          <a:p>
            <a:pPr defTabSz="914099">
              <a:spcBef>
                <a:spcPts val="600"/>
              </a:spcBef>
              <a:buFont typeface="Arial" panose="020B0604020202020204" pitchFamily="34" charset="0"/>
              <a:buChar char="•"/>
              <a:defRPr/>
            </a:pPr>
            <a:r>
              <a:rPr lang="ru-RU" sz="2400" dirty="0" smtClean="0">
                <a:solidFill>
                  <a:schemeClr val="tx2"/>
                </a:solidFill>
                <a:cs typeface="Times New Roman" panose="02020603050405020304" pitchFamily="18" charset="0"/>
              </a:rPr>
              <a:t>«</a:t>
            </a:r>
            <a:r>
              <a:rPr lang="ru-RU" sz="2400" i="1" dirty="0" smtClean="0">
                <a:solidFill>
                  <a:schemeClr val="tx2"/>
                </a:solidFill>
                <a:cs typeface="Times New Roman" panose="02020603050405020304" pitchFamily="18" charset="0"/>
              </a:rPr>
              <a:t>Мы </a:t>
            </a:r>
            <a:r>
              <a:rPr lang="ru-RU" sz="2400" i="1" dirty="0">
                <a:solidFill>
                  <a:schemeClr val="tx2"/>
                </a:solidFill>
                <a:cs typeface="Times New Roman" panose="02020603050405020304" pitchFamily="18" charset="0"/>
              </a:rPr>
              <a:t>живем в обществе, абсолютно зависящем от науки и техники, в котором почти никто почти ничего не знает ни о науке, ни о </a:t>
            </a:r>
            <a:r>
              <a:rPr lang="ru-RU" sz="2400" i="1" dirty="0" smtClean="0">
                <a:solidFill>
                  <a:schemeClr val="tx2"/>
                </a:solidFill>
                <a:cs typeface="Times New Roman" panose="02020603050405020304" pitchFamily="18" charset="0"/>
              </a:rPr>
              <a:t>технике</a:t>
            </a:r>
            <a:r>
              <a:rPr lang="ru-RU" sz="2400" dirty="0" smtClean="0">
                <a:solidFill>
                  <a:schemeClr val="tx2"/>
                </a:solidFill>
                <a:cs typeface="Times New Roman" panose="02020603050405020304" pitchFamily="18" charset="0"/>
              </a:rPr>
              <a:t>»</a:t>
            </a:r>
            <a:endParaRPr lang="ru-RU" sz="2400" dirty="0">
              <a:solidFill>
                <a:schemeClr val="tx2"/>
              </a:solidFill>
              <a:cs typeface="Times New Roman" panose="02020603050405020304" pitchFamily="18" charset="0"/>
            </a:endParaRPr>
          </a:p>
          <a:p>
            <a:pPr>
              <a:spcBef>
                <a:spcPts val="600"/>
              </a:spcBef>
              <a:buFont typeface="Arial" panose="020B0604020202020204" pitchFamily="34" charset="0"/>
              <a:buChar char="•"/>
              <a:defRPr/>
            </a:pPr>
            <a:r>
              <a:rPr lang="ru-RU" sz="2400" dirty="0" smtClean="0">
                <a:solidFill>
                  <a:schemeClr val="tx2"/>
                </a:solidFill>
              </a:rPr>
              <a:t>американский</a:t>
            </a:r>
            <a:r>
              <a:rPr lang="ru-RU" sz="2400" dirty="0" smtClean="0">
                <a:solidFill>
                  <a:schemeClr val="tx2"/>
                </a:solidFill>
              </a:rPr>
              <a:t> астроном, астрофизик и выдающийся популяризатор науки. </a:t>
            </a:r>
            <a:endParaRPr lang="ru-RU" sz="2400" dirty="0" smtClean="0">
              <a:solidFill>
                <a:schemeClr val="tx2"/>
              </a:solidFill>
            </a:endParaRPr>
          </a:p>
          <a:p>
            <a:pPr>
              <a:spcBef>
                <a:spcPts val="600"/>
              </a:spcBef>
              <a:buFont typeface="Arial" panose="020B0604020202020204" pitchFamily="34" charset="0"/>
              <a:buChar char="•"/>
              <a:defRPr/>
            </a:pPr>
            <a:r>
              <a:rPr lang="ru-RU" sz="2400" dirty="0" smtClean="0">
                <a:solidFill>
                  <a:schemeClr val="tx2"/>
                </a:solidFill>
              </a:rPr>
              <a:t>получил </a:t>
            </a:r>
            <a:r>
              <a:rPr lang="ru-RU" sz="2400" dirty="0" smtClean="0">
                <a:solidFill>
                  <a:schemeClr val="tx2"/>
                </a:solidFill>
              </a:rPr>
              <a:t>мировую известность за свои научно-популярные книги и телевизионный мини-сериал «Космос: персональное путешествие»</a:t>
            </a:r>
            <a:endParaRPr lang="ru-RU" sz="2400" baseline="30000" dirty="0" smtClean="0">
              <a:solidFill>
                <a:schemeClr val="tx2"/>
              </a:solidFill>
            </a:endParaRPr>
          </a:p>
          <a:p>
            <a:pPr>
              <a:spcBef>
                <a:spcPts val="600"/>
              </a:spcBef>
              <a:buFont typeface="Arial" panose="020B0604020202020204" pitchFamily="34" charset="0"/>
              <a:buChar char="•"/>
              <a:defRPr/>
            </a:pPr>
            <a:r>
              <a:rPr lang="ru-RU" sz="2400" dirty="0" smtClean="0">
                <a:solidFill>
                  <a:schemeClr val="tx2"/>
                </a:solidFill>
              </a:rPr>
              <a:t>автор </a:t>
            </a:r>
            <a:r>
              <a:rPr lang="ru-RU" sz="2400" dirty="0" smtClean="0">
                <a:solidFill>
                  <a:schemeClr val="tx2"/>
                </a:solidFill>
              </a:rPr>
              <a:t>научно-фантастического романа «Контакт», на основе которого в 1997 году был снят фильм.</a:t>
            </a:r>
            <a:endParaRPr lang="ru-RU" sz="2400" dirty="0" smtClean="0">
              <a:solidFill>
                <a:schemeClr val="tx2"/>
              </a:solidFill>
              <a:cs typeface="Times New Roman" panose="02020603050405020304" pitchFamily="18" charset="0"/>
            </a:endParaRPr>
          </a:p>
        </p:txBody>
      </p:sp>
      <p:sp>
        <p:nvSpPr>
          <p:cNvPr id="2" name="Прямоугольник 1"/>
          <p:cNvSpPr/>
          <p:nvPr/>
        </p:nvSpPr>
        <p:spPr>
          <a:xfrm>
            <a:off x="7581900" y="5853921"/>
            <a:ext cx="4441985" cy="369332"/>
          </a:xfrm>
          <a:prstGeom prst="rect">
            <a:avLst/>
          </a:prstGeom>
        </p:spPr>
        <p:txBody>
          <a:bodyPr wrap="none">
            <a:spAutoFit/>
          </a:bodyPr>
          <a:lstStyle/>
          <a:p>
            <a:pPr defTabSz="914099">
              <a:spcBef>
                <a:spcPts val="600"/>
              </a:spcBef>
              <a:defRPr/>
            </a:pPr>
            <a:r>
              <a:rPr lang="ru-RU" dirty="0">
                <a:solidFill>
                  <a:schemeClr val="tx2"/>
                </a:solidFill>
              </a:rPr>
              <a:t> (англ. </a:t>
            </a:r>
            <a:r>
              <a:rPr lang="ru-RU" i="1" dirty="0" err="1">
                <a:solidFill>
                  <a:schemeClr val="tx2"/>
                </a:solidFill>
              </a:rPr>
              <a:t>Carl</a:t>
            </a:r>
            <a:r>
              <a:rPr lang="ru-RU" i="1" dirty="0">
                <a:solidFill>
                  <a:schemeClr val="tx2"/>
                </a:solidFill>
              </a:rPr>
              <a:t> </a:t>
            </a:r>
            <a:r>
              <a:rPr lang="ru-RU" i="1" dirty="0" err="1">
                <a:solidFill>
                  <a:schemeClr val="tx2"/>
                </a:solidFill>
              </a:rPr>
              <a:t>Edward</a:t>
            </a:r>
            <a:r>
              <a:rPr lang="ru-RU" i="1" dirty="0">
                <a:solidFill>
                  <a:schemeClr val="tx2"/>
                </a:solidFill>
              </a:rPr>
              <a:t> </a:t>
            </a:r>
            <a:r>
              <a:rPr lang="ru-RU" i="1" dirty="0" err="1">
                <a:solidFill>
                  <a:schemeClr val="tx2"/>
                </a:solidFill>
              </a:rPr>
              <a:t>Sagan</a:t>
            </a:r>
            <a:r>
              <a:rPr lang="ru-RU" dirty="0">
                <a:solidFill>
                  <a:schemeClr val="tx2"/>
                </a:solidFill>
              </a:rPr>
              <a:t> 1934 - 1996) </a:t>
            </a:r>
          </a:p>
        </p:txBody>
      </p:sp>
      <p:sp>
        <p:nvSpPr>
          <p:cNvPr id="9"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17144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Текст 7"/>
          <p:cNvSpPr>
            <a:spLocks noGrp="1"/>
          </p:cNvSpPr>
          <p:nvPr>
            <p:ph type="body" sz="quarter" idx="10"/>
          </p:nvPr>
        </p:nvSpPr>
        <p:spPr>
          <a:xfrm>
            <a:off x="4895850" y="1504950"/>
            <a:ext cx="6655448" cy="4876800"/>
          </a:xfrm>
          <a:ln w="63500">
            <a:noFill/>
          </a:ln>
        </p:spPr>
        <p:txBody>
          <a:bodyPr>
            <a:normAutofit/>
          </a:bodyPr>
          <a:lstStyle/>
          <a:p>
            <a:pPr marL="0" indent="0">
              <a:buFont typeface="Wingdings" pitchFamily="2" charset="2"/>
              <a:buNone/>
              <a:defRPr/>
            </a:pPr>
            <a:r>
              <a:rPr lang="ru-RU" sz="3200" dirty="0" smtClean="0">
                <a:solidFill>
                  <a:srgbClr val="000000"/>
                </a:solidFill>
                <a:cs typeface="Times New Roman" panose="02020603050405020304" pitchFamily="18" charset="0"/>
              </a:rPr>
              <a:t>«</a:t>
            </a:r>
            <a:r>
              <a:rPr lang="ru-RU" sz="3000" dirty="0" smtClean="0">
                <a:solidFill>
                  <a:srgbClr val="000000"/>
                </a:solidFill>
                <a:cs typeface="Times New Roman" panose="02020603050405020304" pitchFamily="18" charset="0"/>
              </a:rPr>
              <a:t>Придет </a:t>
            </a:r>
            <a:r>
              <a:rPr lang="ru-RU" sz="3000" dirty="0">
                <a:solidFill>
                  <a:srgbClr val="000000"/>
                </a:solidFill>
                <a:cs typeface="Times New Roman" panose="02020603050405020304" pitchFamily="18" charset="0"/>
              </a:rPr>
              <a:t>день, и человечество перехитрит само себя. Придет день, когда мы замеханизируемся до того, что на Земле не останется места людям, только </a:t>
            </a:r>
            <a:r>
              <a:rPr lang="ru-RU" sz="3000" dirty="0" smtClean="0">
                <a:solidFill>
                  <a:srgbClr val="000000"/>
                </a:solidFill>
                <a:cs typeface="Times New Roman" panose="02020603050405020304" pitchFamily="18" charset="0"/>
              </a:rPr>
              <a:t>машинам»</a:t>
            </a:r>
            <a:endParaRPr lang="ru-RU" sz="3000" dirty="0">
              <a:solidFill>
                <a:srgbClr val="000000"/>
              </a:solidFill>
              <a:cs typeface="Times New Roman" panose="02020603050405020304" pitchFamily="18" charset="0"/>
            </a:endParaRPr>
          </a:p>
          <a:p>
            <a:pPr>
              <a:spcBef>
                <a:spcPts val="600"/>
              </a:spcBef>
              <a:buFont typeface="Arial" panose="020B0604020202020204" pitchFamily="34" charset="0"/>
              <a:buChar char="•"/>
              <a:defRPr/>
            </a:pPr>
            <a:r>
              <a:rPr lang="ru-RU" sz="3000" dirty="0" smtClean="0">
                <a:solidFill>
                  <a:schemeClr val="tx2"/>
                </a:solidFill>
              </a:rPr>
              <a:t>американский</a:t>
            </a:r>
            <a:r>
              <a:rPr lang="ru-RU" sz="3000" dirty="0" smtClean="0">
                <a:solidFill>
                  <a:schemeClr val="tx2"/>
                </a:solidFill>
              </a:rPr>
              <a:t> писатель в жанре научной фантастики и </a:t>
            </a:r>
            <a:r>
              <a:rPr lang="ru-RU" sz="3000" dirty="0" err="1" smtClean="0">
                <a:solidFill>
                  <a:schemeClr val="tx2"/>
                </a:solidFill>
              </a:rPr>
              <a:t>фэнтези</a:t>
            </a:r>
            <a:r>
              <a:rPr lang="ru-RU" sz="3000" dirty="0" smtClean="0">
                <a:solidFill>
                  <a:schemeClr val="tx2"/>
                </a:solidFill>
              </a:rPr>
              <a:t> </a:t>
            </a:r>
          </a:p>
          <a:p>
            <a:pPr>
              <a:spcBef>
                <a:spcPts val="600"/>
              </a:spcBef>
              <a:buFont typeface="Arial" panose="020B0604020202020204" pitchFamily="34" charset="0"/>
              <a:buChar char="•"/>
              <a:defRPr/>
            </a:pPr>
            <a:r>
              <a:rPr lang="ru-RU" sz="3000" dirty="0" smtClean="0">
                <a:solidFill>
                  <a:schemeClr val="tx2"/>
                </a:solidFill>
              </a:rPr>
              <a:t>один </a:t>
            </a:r>
            <a:r>
              <a:rPr lang="ru-RU" sz="3000" dirty="0" smtClean="0">
                <a:solidFill>
                  <a:schemeClr val="tx2"/>
                </a:solidFill>
              </a:rPr>
              <a:t>из основателей современной американской </a:t>
            </a:r>
            <a:r>
              <a:rPr lang="ru-RU" sz="3000" dirty="0" smtClean="0">
                <a:solidFill>
                  <a:schemeClr val="tx2"/>
                </a:solidFill>
              </a:rPr>
              <a:t>фантастики</a:t>
            </a:r>
            <a:r>
              <a:rPr lang="ru-RU" sz="3000" dirty="0" smtClean="0">
                <a:solidFill>
                  <a:schemeClr val="tx2"/>
                </a:solidFill>
              </a:rPr>
              <a:t> </a:t>
            </a:r>
            <a:endParaRPr lang="ru-RU" sz="3000" dirty="0"/>
          </a:p>
        </p:txBody>
      </p:sp>
      <p:pic>
        <p:nvPicPr>
          <p:cNvPr id="102402" name="Picture 2" descr="Clifford Donald Simak.jpg"/>
          <p:cNvPicPr>
            <a:picLocks noChangeAspect="1" noChangeArrowheads="1"/>
          </p:cNvPicPr>
          <p:nvPr/>
        </p:nvPicPr>
        <p:blipFill>
          <a:blip r:embed="rId2" cstate="print"/>
          <a:srcRect/>
          <a:stretch>
            <a:fillRect/>
          </a:stretch>
        </p:blipFill>
        <p:spPr bwMode="auto">
          <a:xfrm>
            <a:off x="1120266" y="1408080"/>
            <a:ext cx="3260271" cy="43144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Прямоугольник 2"/>
          <p:cNvSpPr/>
          <p:nvPr/>
        </p:nvSpPr>
        <p:spPr>
          <a:xfrm>
            <a:off x="2001801" y="277199"/>
            <a:ext cx="7615996" cy="769441"/>
          </a:xfrm>
          <a:prstGeom prst="rect">
            <a:avLst/>
          </a:prstGeom>
        </p:spPr>
        <p:txBody>
          <a:bodyPr wrap="none">
            <a:spAutoFit/>
          </a:bodyPr>
          <a:lstStyle/>
          <a:p>
            <a:r>
              <a:rPr lang="ru-RU" sz="4400" dirty="0">
                <a:solidFill>
                  <a:srgbClr val="0070C0"/>
                </a:solidFill>
                <a:latin typeface="+mj-lt"/>
              </a:rPr>
              <a:t>Клиффорд Дональд </a:t>
            </a:r>
            <a:r>
              <a:rPr lang="ru-RU" sz="4400" dirty="0" err="1">
                <a:solidFill>
                  <a:srgbClr val="0070C0"/>
                </a:solidFill>
                <a:latin typeface="+mj-lt"/>
              </a:rPr>
              <a:t>Са́ймак</a:t>
            </a:r>
            <a:endParaRPr lang="ru-RU" sz="4400" dirty="0">
              <a:solidFill>
                <a:srgbClr val="0070C0"/>
              </a:solidFill>
              <a:latin typeface="+mj-lt"/>
            </a:endParaRPr>
          </a:p>
        </p:txBody>
      </p:sp>
      <p:sp>
        <p:nvSpPr>
          <p:cNvPr id="4" name="Прямоугольник 3"/>
          <p:cNvSpPr/>
          <p:nvPr/>
        </p:nvSpPr>
        <p:spPr>
          <a:xfrm>
            <a:off x="1120265" y="5858530"/>
            <a:ext cx="3442403" cy="523220"/>
          </a:xfrm>
          <a:prstGeom prst="rect">
            <a:avLst/>
          </a:prstGeom>
        </p:spPr>
        <p:txBody>
          <a:bodyPr wrap="square">
            <a:spAutoFit/>
          </a:bodyPr>
          <a:lstStyle/>
          <a:p>
            <a:pPr algn="ctr"/>
            <a:r>
              <a:rPr lang="ru-RU" sz="2800" dirty="0">
                <a:solidFill>
                  <a:schemeClr val="tx2"/>
                </a:solidFill>
              </a:rPr>
              <a:t>(1904 - </a:t>
            </a:r>
            <a:r>
              <a:rPr lang="ru-RU" sz="2800" dirty="0" smtClean="0">
                <a:solidFill>
                  <a:schemeClr val="tx2"/>
                </a:solidFill>
              </a:rPr>
              <a:t>1988</a:t>
            </a:r>
            <a:r>
              <a:rPr lang="ru-RU" dirty="0" smtClean="0">
                <a:solidFill>
                  <a:schemeClr val="tx2"/>
                </a:solidFill>
              </a:rPr>
              <a:t>)</a:t>
            </a:r>
            <a:endParaRPr lang="ru-RU" dirty="0"/>
          </a:p>
        </p:txBody>
      </p:sp>
      <p:sp>
        <p:nvSpPr>
          <p:cNvPr id="9"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pPr>
                <a:defRPr/>
              </a:pPr>
              <a:t>5</a:t>
            </a:fld>
            <a:endParaRPr lang="ru-RU" dirty="0"/>
          </a:p>
        </p:txBody>
      </p:sp>
    </p:spTree>
    <p:extLst>
      <p:ext uri="{BB962C8B-B14F-4D97-AF65-F5344CB8AC3E}">
        <p14:creationId xmlns:p14="http://schemas.microsoft.com/office/powerpoint/2010/main" val="209168512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quarter" idx="10"/>
          </p:nvPr>
        </p:nvSpPr>
        <p:spPr bwMode="auto">
          <a:xfrm>
            <a:off x="508000" y="1436686"/>
            <a:ext cx="5549900" cy="5059364"/>
          </a:xfrm>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wrap="square" lIns="91436" tIns="45718" rIns="91436" bIns="45718" numCol="1" anchor="ctr" anchorCtr="0" compatLnSpc="1">
            <a:prstTxWarp prst="textNoShape">
              <a:avLst/>
            </a:prstTxWarp>
            <a:normAutofit/>
          </a:bodyPr>
          <a:lstStyle/>
          <a:p>
            <a:pPr indent="0" defTabSz="914099">
              <a:spcBef>
                <a:spcPct val="0"/>
              </a:spcBef>
              <a:buFont typeface="Wingdings" pitchFamily="2" charset="2"/>
              <a:buNone/>
              <a:defRPr/>
            </a:pPr>
            <a:r>
              <a:rPr lang="ru-RU" sz="3200" dirty="0" smtClean="0">
                <a:solidFill>
                  <a:schemeClr val="tx2"/>
                </a:solidFill>
                <a:cs typeface="Times New Roman" panose="02020603050405020304" pitchFamily="18" charset="0"/>
              </a:rPr>
              <a:t>«Ученые </a:t>
            </a:r>
            <a:r>
              <a:rPr lang="ru-RU" sz="3200" dirty="0">
                <a:solidFill>
                  <a:schemeClr val="tx2"/>
                </a:solidFill>
                <a:cs typeface="Times New Roman" panose="02020603050405020304" pitchFamily="18" charset="0"/>
              </a:rPr>
              <a:t>не спасут мир. Они не найдут правильных решений, они лишь смогут указать на негативные последствия неправильных </a:t>
            </a:r>
            <a:r>
              <a:rPr lang="ru-RU" sz="3200" dirty="0" smtClean="0">
                <a:solidFill>
                  <a:schemeClr val="tx2"/>
                </a:solidFill>
                <a:cs typeface="Times New Roman" panose="02020603050405020304" pitchFamily="18" charset="0"/>
              </a:rPr>
              <a:t>решений» </a:t>
            </a:r>
            <a:endParaRPr lang="ru-RU" sz="3200" dirty="0">
              <a:solidFill>
                <a:schemeClr val="tx2"/>
              </a:solidFill>
              <a:cs typeface="Times New Roman" panose="02020603050405020304" pitchFamily="18" charset="0"/>
            </a:endParaRPr>
          </a:p>
          <a:p>
            <a:pPr indent="0" algn="r" defTabSz="914099">
              <a:spcBef>
                <a:spcPct val="0"/>
              </a:spcBef>
              <a:buFont typeface="Wingdings" pitchFamily="2" charset="2"/>
              <a:buNone/>
              <a:defRPr/>
            </a:pPr>
            <a:endParaRPr lang="ru-RU" sz="3200" dirty="0" smtClean="0">
              <a:solidFill>
                <a:schemeClr val="tx2"/>
              </a:solidFill>
              <a:cs typeface="Times New Roman" panose="02020603050405020304" pitchFamily="18" charset="0"/>
            </a:endParaRPr>
          </a:p>
          <a:p>
            <a:pPr indent="0" algn="r" defTabSz="914099">
              <a:spcBef>
                <a:spcPct val="0"/>
              </a:spcBef>
              <a:buFont typeface="Wingdings" pitchFamily="2" charset="2"/>
              <a:buNone/>
              <a:defRPr/>
            </a:pPr>
            <a:r>
              <a:rPr lang="ru-RU" sz="3200" dirty="0" smtClean="0">
                <a:solidFill>
                  <a:schemeClr val="tx2"/>
                </a:solidFill>
                <a:cs typeface="Times New Roman" panose="02020603050405020304" pitchFamily="18" charset="0"/>
              </a:rPr>
              <a:t>«</a:t>
            </a:r>
            <a:r>
              <a:rPr lang="ru-RU" sz="3200" dirty="0">
                <a:solidFill>
                  <a:schemeClr val="tx2"/>
                </a:solidFill>
                <a:cs typeface="Times New Roman" panose="02020603050405020304" pitchFamily="18" charset="0"/>
              </a:rPr>
              <a:t>Империя ангелов»</a:t>
            </a:r>
          </a:p>
        </p:txBody>
      </p:sp>
      <p:pic>
        <p:nvPicPr>
          <p:cNvPr id="69634" name="Picture 2" descr="http://img.vz.ru/upimg/m39/m397443.jpg"/>
          <p:cNvPicPr>
            <a:picLocks noChangeAspect="1" noChangeArrowheads="1"/>
          </p:cNvPicPr>
          <p:nvPr/>
        </p:nvPicPr>
        <p:blipFill>
          <a:blip r:embed="rId2" cstate="print"/>
          <a:srcRect/>
          <a:stretch>
            <a:fillRect/>
          </a:stretch>
        </p:blipFill>
        <p:spPr bwMode="auto">
          <a:xfrm>
            <a:off x="6670674" y="1436686"/>
            <a:ext cx="4993469" cy="387826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Прямоугольник 5"/>
          <p:cNvSpPr/>
          <p:nvPr/>
        </p:nvSpPr>
        <p:spPr>
          <a:xfrm>
            <a:off x="6057900" y="5467350"/>
            <a:ext cx="5848350" cy="1200150"/>
          </a:xfrm>
          <a:prstGeom prst="rect">
            <a:avLst/>
          </a:prstGeom>
        </p:spPr>
        <p:txBody>
          <a:bodyPr>
            <a:spAutoFit/>
          </a:bodyPr>
          <a:lstStyle/>
          <a:p>
            <a:pPr>
              <a:defRPr/>
            </a:pPr>
            <a:r>
              <a:rPr lang="ru-RU" sz="2400" dirty="0">
                <a:solidFill>
                  <a:schemeClr val="tx2"/>
                </a:solidFill>
                <a:latin typeface="+mn-lt"/>
                <a:cs typeface="Arial" charset="0"/>
              </a:rPr>
              <a:t>(фр. </a:t>
            </a:r>
            <a:r>
              <a:rPr lang="ru-RU" sz="2400" i="1" dirty="0" err="1">
                <a:solidFill>
                  <a:schemeClr val="tx2"/>
                </a:solidFill>
                <a:latin typeface="+mn-lt"/>
                <a:cs typeface="Arial" charset="0"/>
              </a:rPr>
              <a:t>Bernard</a:t>
            </a:r>
            <a:r>
              <a:rPr lang="ru-RU" sz="2400" i="1" dirty="0">
                <a:solidFill>
                  <a:schemeClr val="tx2"/>
                </a:solidFill>
                <a:latin typeface="+mn-lt"/>
                <a:cs typeface="Arial" charset="0"/>
              </a:rPr>
              <a:t> </a:t>
            </a:r>
            <a:r>
              <a:rPr lang="ru-RU" sz="2400" i="1" dirty="0" err="1">
                <a:solidFill>
                  <a:schemeClr val="tx2"/>
                </a:solidFill>
                <a:latin typeface="+mn-lt"/>
                <a:cs typeface="Arial" charset="0"/>
              </a:rPr>
              <a:t>Werber</a:t>
            </a:r>
            <a:r>
              <a:rPr lang="ru-RU" sz="2400" dirty="0">
                <a:solidFill>
                  <a:schemeClr val="tx2"/>
                </a:solidFill>
                <a:latin typeface="+mn-lt"/>
                <a:cs typeface="Arial" charset="0"/>
              </a:rPr>
              <a:t>; род. 1961, Тулуза) - современный французский писатель, философ.</a:t>
            </a:r>
          </a:p>
        </p:txBody>
      </p:sp>
      <p:sp>
        <p:nvSpPr>
          <p:cNvPr id="3" name="Прямоугольник 2"/>
          <p:cNvSpPr/>
          <p:nvPr/>
        </p:nvSpPr>
        <p:spPr>
          <a:xfrm>
            <a:off x="4031402" y="295861"/>
            <a:ext cx="4387741" cy="769441"/>
          </a:xfrm>
          <a:prstGeom prst="rect">
            <a:avLst/>
          </a:prstGeom>
        </p:spPr>
        <p:txBody>
          <a:bodyPr wrap="none">
            <a:spAutoFit/>
          </a:bodyPr>
          <a:lstStyle/>
          <a:p>
            <a:pPr algn="ctr" defTabSz="914099">
              <a:defRPr/>
            </a:pPr>
            <a:r>
              <a:rPr lang="vi-VN" sz="4400" dirty="0">
                <a:solidFill>
                  <a:srgbClr val="0070C0"/>
                </a:solidFill>
                <a:latin typeface="+mj-lt"/>
                <a:cs typeface="Times New Roman" panose="02020603050405020304" pitchFamily="18" charset="0"/>
              </a:rPr>
              <a:t>Берна́р Вербе́р </a:t>
            </a:r>
            <a:endParaRPr lang="ru-RU" sz="4400" dirty="0">
              <a:solidFill>
                <a:srgbClr val="0070C0"/>
              </a:solidFill>
              <a:latin typeface="+mj-lt"/>
              <a:cs typeface="Times New Roman" panose="02020603050405020304" pitchFamily="18" charset="0"/>
            </a:endParaRPr>
          </a:p>
        </p:txBody>
      </p:sp>
      <p:sp>
        <p:nvSpPr>
          <p:cNvPr id="8"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pPr>
                <a:defRPr/>
              </a:pPr>
              <a:t>6</a:t>
            </a:fld>
            <a:endParaRPr lang="ru-RU" dirty="0"/>
          </a:p>
        </p:txBody>
      </p:sp>
    </p:spTree>
    <p:extLst>
      <p:ext uri="{BB962C8B-B14F-4D97-AF65-F5344CB8AC3E}">
        <p14:creationId xmlns:p14="http://schemas.microsoft.com/office/powerpoint/2010/main" val="70189813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0"/>
          </p:nvPr>
        </p:nvSpPr>
        <p:spPr>
          <a:xfrm>
            <a:off x="4933950" y="1506538"/>
            <a:ext cx="6934200" cy="4951412"/>
          </a:xfrm>
          <a:ln w="63500">
            <a:noFill/>
          </a:ln>
        </p:spPr>
        <p:txBody>
          <a:bodyPr>
            <a:normAutofit/>
          </a:bodyPr>
          <a:lstStyle/>
          <a:p>
            <a:pPr>
              <a:buFont typeface="Wingdings" pitchFamily="2" charset="2"/>
              <a:buNone/>
              <a:defRPr/>
            </a:pPr>
            <a:r>
              <a:rPr lang="ru-RU" sz="3600" dirty="0" smtClean="0">
                <a:solidFill>
                  <a:schemeClr val="tx2"/>
                </a:solidFill>
              </a:rPr>
              <a:t>«</a:t>
            </a:r>
            <a:r>
              <a:rPr lang="ru-RU" sz="3200" dirty="0" smtClean="0">
                <a:solidFill>
                  <a:schemeClr val="tx2"/>
                </a:solidFill>
              </a:rPr>
              <a:t>Я боюсь, что обязательно наступит день, когда технологии превзойдут простое человеческое общение. И тогда мир получит поколение идиотов»</a:t>
            </a:r>
          </a:p>
          <a:p>
            <a:pPr algn="r">
              <a:buFont typeface="Wingdings" pitchFamily="2" charset="2"/>
              <a:buNone/>
              <a:defRPr/>
            </a:pPr>
            <a:endParaRPr lang="ru-RU" sz="3200" dirty="0" smtClean="0">
              <a:solidFill>
                <a:schemeClr val="tx2"/>
              </a:solidFill>
            </a:endParaRPr>
          </a:p>
        </p:txBody>
      </p:sp>
      <p:pic>
        <p:nvPicPr>
          <p:cNvPr id="118786" name="Picture 2" descr="Einstein 1921 portrait2.jpg"/>
          <p:cNvPicPr>
            <a:picLocks noChangeAspect="1" noChangeArrowheads="1"/>
          </p:cNvPicPr>
          <p:nvPr/>
        </p:nvPicPr>
        <p:blipFill>
          <a:blip r:embed="rId2" cstate="print"/>
          <a:srcRect/>
          <a:stretch>
            <a:fillRect/>
          </a:stretch>
        </p:blipFill>
        <p:spPr bwMode="auto">
          <a:xfrm>
            <a:off x="699354" y="1417079"/>
            <a:ext cx="3730625" cy="465582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Прямоугольник 3"/>
          <p:cNvSpPr/>
          <p:nvPr/>
        </p:nvSpPr>
        <p:spPr>
          <a:xfrm>
            <a:off x="2627835" y="318668"/>
            <a:ext cx="5209055" cy="769441"/>
          </a:xfrm>
          <a:prstGeom prst="rect">
            <a:avLst/>
          </a:prstGeom>
        </p:spPr>
        <p:txBody>
          <a:bodyPr wrap="none">
            <a:spAutoFit/>
          </a:bodyPr>
          <a:lstStyle/>
          <a:p>
            <a:pPr algn="r">
              <a:buFont typeface="Wingdings" pitchFamily="2" charset="2"/>
              <a:buNone/>
              <a:defRPr/>
            </a:pPr>
            <a:r>
              <a:rPr lang="ru-RU" sz="4400" dirty="0">
                <a:solidFill>
                  <a:srgbClr val="0070C0"/>
                </a:solidFill>
                <a:latin typeface="+mj-lt"/>
              </a:rPr>
              <a:t>Альберт Эйнштейн</a:t>
            </a:r>
          </a:p>
        </p:txBody>
      </p:sp>
      <p:sp>
        <p:nvSpPr>
          <p:cNvPr id="5" name="Прямоугольник 4"/>
          <p:cNvSpPr/>
          <p:nvPr/>
        </p:nvSpPr>
        <p:spPr>
          <a:xfrm>
            <a:off x="1141530" y="6273284"/>
            <a:ext cx="2103461" cy="461665"/>
          </a:xfrm>
          <a:prstGeom prst="rect">
            <a:avLst/>
          </a:prstGeom>
        </p:spPr>
        <p:txBody>
          <a:bodyPr wrap="none">
            <a:spAutoFit/>
          </a:bodyPr>
          <a:lstStyle/>
          <a:p>
            <a:pPr algn="r">
              <a:buFont typeface="Wingdings" pitchFamily="2" charset="2"/>
              <a:buNone/>
              <a:defRPr/>
            </a:pPr>
            <a:r>
              <a:rPr lang="ru-RU" sz="2400" dirty="0">
                <a:solidFill>
                  <a:schemeClr val="tx2"/>
                </a:solidFill>
              </a:rPr>
              <a:t>(1879 – 1955)</a:t>
            </a:r>
            <a:endParaRPr lang="ru-RU" sz="2400" dirty="0"/>
          </a:p>
        </p:txBody>
      </p:sp>
      <p:sp>
        <p:nvSpPr>
          <p:cNvPr id="8"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pPr>
                <a:defRPr/>
              </a:pPr>
              <a:t>7</a:t>
            </a:fld>
            <a:endParaRPr lang="ru-RU" dirty="0"/>
          </a:p>
        </p:txBody>
      </p:sp>
    </p:spTree>
    <p:extLst>
      <p:ext uri="{BB962C8B-B14F-4D97-AF65-F5344CB8AC3E}">
        <p14:creationId xmlns:p14="http://schemas.microsoft.com/office/powerpoint/2010/main" val="170351809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1184988" y="326571"/>
            <a:ext cx="9995775" cy="770392"/>
          </a:xfrm>
        </p:spPr>
        <p:txBody>
          <a:bodyPr/>
          <a:lstStyle/>
          <a:p>
            <a:pPr algn="ctr"/>
            <a:r>
              <a:rPr lang="ru-RU" altLang="ru-RU" sz="4400" dirty="0" err="1" smtClean="0">
                <a:solidFill>
                  <a:srgbClr val="0070C0"/>
                </a:solidFill>
              </a:rPr>
              <a:t>Рэй</a:t>
            </a:r>
            <a:r>
              <a:rPr lang="ru-RU" altLang="ru-RU" sz="4400" dirty="0" smtClean="0">
                <a:solidFill>
                  <a:srgbClr val="0070C0"/>
                </a:solidFill>
              </a:rPr>
              <a:t> </a:t>
            </a:r>
            <a:r>
              <a:rPr lang="ru-RU" altLang="ru-RU" sz="4400" dirty="0" err="1" smtClean="0">
                <a:solidFill>
                  <a:srgbClr val="0070C0"/>
                </a:solidFill>
              </a:rPr>
              <a:t>Курцвейл</a:t>
            </a:r>
            <a:endParaRPr lang="ru-RU" altLang="ru-RU" sz="4400" dirty="0" smtClean="0">
              <a:solidFill>
                <a:srgbClr val="0070C0"/>
              </a:solidFill>
            </a:endParaRPr>
          </a:p>
        </p:txBody>
      </p:sp>
      <p:pic>
        <p:nvPicPr>
          <p:cNvPr id="5" name="Рисунок 4" descr="250px-Raymond_Kurzweil_Fantastic_Voyage.jpg"/>
          <p:cNvPicPr>
            <a:picLocks noGrp="1" noChangeAspect="1"/>
          </p:cNvPicPr>
          <p:nvPr>
            <p:ph type="pic" idx="1"/>
          </p:nvPr>
        </p:nvPicPr>
        <p:blipFill>
          <a:blip r:embed="rId2" cstate="print"/>
          <a:srcRect t="21333" b="21333"/>
          <a:stretch>
            <a:fillRect/>
          </a:stretch>
        </p:blipFill>
        <p:spPr>
          <a:xfrm>
            <a:off x="6783356" y="1636988"/>
            <a:ext cx="4999328" cy="3827573"/>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412" name="Текст 2"/>
          <p:cNvSpPr>
            <a:spLocks noGrp="1"/>
          </p:cNvSpPr>
          <p:nvPr>
            <p:ph type="body" sz="half" idx="2"/>
          </p:nvPr>
        </p:nvSpPr>
        <p:spPr bwMode="auto">
          <a:xfrm>
            <a:off x="285750" y="1295400"/>
            <a:ext cx="6357646" cy="5202238"/>
          </a:xfrm>
        </p:spPr>
        <p:txBody>
          <a:bodyPr wrap="square" numCol="1" anchor="t" anchorCtr="0" compatLnSpc="1">
            <a:prstTxWarp prst="textNoShape">
              <a:avLst/>
            </a:prstTxWarp>
            <a:noAutofit/>
          </a:bodyPr>
          <a:lstStyle/>
          <a:p>
            <a:pPr marL="342900" indent="-342900">
              <a:lnSpc>
                <a:spcPct val="80000"/>
              </a:lnSpc>
              <a:spcBef>
                <a:spcPts val="600"/>
              </a:spcBef>
              <a:buFont typeface="Arial" panose="020B0604020202020204" pitchFamily="34" charset="0"/>
              <a:buChar char="•"/>
            </a:pPr>
            <a:r>
              <a:rPr lang="ru-RU" altLang="ru-RU" sz="2800" dirty="0" smtClean="0">
                <a:solidFill>
                  <a:schemeClr val="tx2"/>
                </a:solidFill>
              </a:rPr>
              <a:t>известный </a:t>
            </a:r>
            <a:r>
              <a:rPr lang="ru-RU" altLang="ru-RU" sz="2800" dirty="0" smtClean="0">
                <a:solidFill>
                  <a:schemeClr val="tx2"/>
                </a:solidFill>
              </a:rPr>
              <a:t>американский изобретатель и футуролог. </a:t>
            </a:r>
          </a:p>
          <a:p>
            <a:pPr marL="342900" indent="-342900">
              <a:lnSpc>
                <a:spcPct val="80000"/>
              </a:lnSpc>
              <a:spcBef>
                <a:spcPts val="600"/>
              </a:spcBef>
              <a:buFont typeface="Arial" panose="020B0604020202020204" pitchFamily="34" charset="0"/>
              <a:buChar char="•"/>
            </a:pPr>
            <a:r>
              <a:rPr lang="ru-RU" altLang="ru-RU" sz="2800" dirty="0" smtClean="0">
                <a:solidFill>
                  <a:schemeClr val="tx2"/>
                </a:solidFill>
              </a:rPr>
              <a:t>создал </a:t>
            </a:r>
            <a:r>
              <a:rPr lang="ru-RU" altLang="ru-RU" sz="2800" dirty="0" smtClean="0">
                <a:solidFill>
                  <a:schemeClr val="tx2"/>
                </a:solidFill>
              </a:rPr>
              <a:t>многочисленные системы для распознавания речи. </a:t>
            </a:r>
          </a:p>
          <a:p>
            <a:pPr marL="342900" indent="-342900">
              <a:lnSpc>
                <a:spcPct val="80000"/>
              </a:lnSpc>
              <a:spcBef>
                <a:spcPts val="600"/>
              </a:spcBef>
              <a:buFont typeface="Arial" panose="020B0604020202020204" pitchFamily="34" charset="0"/>
              <a:buChar char="•"/>
            </a:pPr>
            <a:r>
              <a:rPr lang="ru-RU" altLang="ru-RU" sz="2800" dirty="0" smtClean="0">
                <a:solidFill>
                  <a:schemeClr val="tx2"/>
                </a:solidFill>
              </a:rPr>
              <a:t>известен </a:t>
            </a:r>
            <a:r>
              <a:rPr lang="ru-RU" altLang="ru-RU" sz="2800" dirty="0" smtClean="0">
                <a:solidFill>
                  <a:schemeClr val="tx2"/>
                </a:solidFill>
              </a:rPr>
              <a:t>научными технологическими прогнозами, учитывающими появление искусственного интеллекта и средств радикального продления жизни людей. </a:t>
            </a:r>
          </a:p>
          <a:p>
            <a:pPr marL="342900" indent="-342900">
              <a:lnSpc>
                <a:spcPct val="80000"/>
              </a:lnSpc>
              <a:spcBef>
                <a:spcPts val="600"/>
              </a:spcBef>
              <a:buFont typeface="Arial" panose="020B0604020202020204" pitchFamily="34" charset="0"/>
              <a:buChar char="•"/>
            </a:pPr>
            <a:r>
              <a:rPr lang="ru-RU" altLang="ru-RU" sz="2800" dirty="0" smtClean="0">
                <a:solidFill>
                  <a:schemeClr val="tx2"/>
                </a:solidFill>
              </a:rPr>
              <a:t>В будущем человечество достигнет почти неограниченного материального изобилия, а люди могут стать бессмертными.</a:t>
            </a:r>
          </a:p>
        </p:txBody>
      </p:sp>
      <p:sp>
        <p:nvSpPr>
          <p:cNvPr id="2" name="Прямоугольник 1"/>
          <p:cNvSpPr/>
          <p:nvPr/>
        </p:nvSpPr>
        <p:spPr>
          <a:xfrm>
            <a:off x="6980847" y="5847620"/>
            <a:ext cx="4129400" cy="313932"/>
          </a:xfrm>
          <a:prstGeom prst="rect">
            <a:avLst/>
          </a:prstGeom>
        </p:spPr>
        <p:txBody>
          <a:bodyPr wrap="none">
            <a:spAutoFit/>
          </a:bodyPr>
          <a:lstStyle/>
          <a:p>
            <a:pPr>
              <a:lnSpc>
                <a:spcPct val="80000"/>
              </a:lnSpc>
              <a:spcBef>
                <a:spcPts val="600"/>
              </a:spcBef>
            </a:pPr>
            <a:r>
              <a:rPr lang="ru-RU" altLang="ru-RU" dirty="0">
                <a:solidFill>
                  <a:schemeClr val="tx2"/>
                </a:solidFill>
              </a:rPr>
              <a:t> </a:t>
            </a:r>
            <a:r>
              <a:rPr lang="ru-RU" altLang="ru-RU" i="1" dirty="0" err="1">
                <a:solidFill>
                  <a:schemeClr val="tx2"/>
                </a:solidFill>
              </a:rPr>
              <a:t>Raymond</a:t>
            </a:r>
            <a:r>
              <a:rPr lang="ru-RU" altLang="ru-RU" i="1" dirty="0">
                <a:solidFill>
                  <a:schemeClr val="tx2"/>
                </a:solidFill>
              </a:rPr>
              <a:t> </a:t>
            </a:r>
            <a:r>
              <a:rPr lang="ru-RU" altLang="ru-RU" i="1" dirty="0" err="1" smtClean="0">
                <a:solidFill>
                  <a:schemeClr val="tx2"/>
                </a:solidFill>
              </a:rPr>
              <a:t>Kurzweil</a:t>
            </a:r>
            <a:r>
              <a:rPr lang="ru-RU" altLang="ru-RU" i="1" dirty="0" smtClean="0">
                <a:solidFill>
                  <a:schemeClr val="tx2"/>
                </a:solidFill>
              </a:rPr>
              <a:t>,</a:t>
            </a:r>
            <a:r>
              <a:rPr lang="ru-RU" altLang="ru-RU" dirty="0" smtClean="0">
                <a:solidFill>
                  <a:schemeClr val="tx2"/>
                </a:solidFill>
              </a:rPr>
              <a:t> </a:t>
            </a:r>
            <a:r>
              <a:rPr lang="ru-RU" altLang="ru-RU" dirty="0">
                <a:solidFill>
                  <a:schemeClr val="tx2"/>
                </a:solidFill>
              </a:rPr>
              <a:t>род. 1948, </a:t>
            </a:r>
            <a:r>
              <a:rPr lang="ru-RU" altLang="ru-RU" dirty="0" smtClean="0">
                <a:solidFill>
                  <a:schemeClr val="tx2"/>
                </a:solidFill>
              </a:rPr>
              <a:t>США</a:t>
            </a:r>
            <a:r>
              <a:rPr lang="ru-RU" altLang="ru-RU" dirty="0">
                <a:solidFill>
                  <a:schemeClr val="tx2"/>
                </a:solidFill>
              </a:rPr>
              <a:t> </a:t>
            </a:r>
          </a:p>
        </p:txBody>
      </p:sp>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8</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174279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6"/>
          <p:cNvSpPr>
            <a:spLocks noGrp="1"/>
          </p:cNvSpPr>
          <p:nvPr>
            <p:ph type="title"/>
          </p:nvPr>
        </p:nvSpPr>
        <p:spPr>
          <a:xfrm>
            <a:off x="488950" y="247650"/>
            <a:ext cx="11176000" cy="834701"/>
          </a:xfrm>
        </p:spPr>
        <p:txBody>
          <a:bodyPr/>
          <a:lstStyle/>
          <a:p>
            <a:pPr algn="ctr"/>
            <a:r>
              <a:rPr lang="ru-RU" altLang="ru-RU" sz="4000" dirty="0">
                <a:solidFill>
                  <a:srgbClr val="0070C0"/>
                </a:solidFill>
                <a:cs typeface="Times New Roman" pitchFamily="18" charset="0"/>
              </a:rPr>
              <a:t>Феномен и </a:t>
            </a:r>
            <a:r>
              <a:rPr lang="ru-RU" altLang="ru-RU" sz="4000" dirty="0" smtClean="0">
                <a:solidFill>
                  <a:srgbClr val="0070C0"/>
                </a:solidFill>
                <a:cs typeface="Times New Roman" pitchFamily="18" charset="0"/>
              </a:rPr>
              <a:t>сущность техники</a:t>
            </a:r>
            <a:endParaRPr lang="ru-RU" altLang="ru-RU" sz="4000" dirty="0" smtClean="0">
              <a:solidFill>
                <a:srgbClr val="0070C0"/>
              </a:solidFill>
            </a:endParaRPr>
          </a:p>
        </p:txBody>
      </p:sp>
      <p:sp>
        <p:nvSpPr>
          <p:cNvPr id="20483" name="Текст 7"/>
          <p:cNvSpPr>
            <a:spLocks noGrp="1"/>
          </p:cNvSpPr>
          <p:nvPr>
            <p:ph type="body" sz="quarter" idx="10"/>
          </p:nvPr>
        </p:nvSpPr>
        <p:spPr bwMode="auto">
          <a:xfrm>
            <a:off x="1054358" y="1399592"/>
            <a:ext cx="5430417" cy="5122505"/>
          </a:xfrm>
        </p:spPr>
        <p:txBody>
          <a:bodyPr wrap="square" numCol="1" anchor="t" anchorCtr="0" compatLnSpc="1">
            <a:prstTxWarp prst="textNoShape">
              <a:avLst/>
            </a:prstTxWarp>
            <a:normAutofit/>
          </a:bodyPr>
          <a:lstStyle/>
          <a:p>
            <a:pPr>
              <a:lnSpc>
                <a:spcPct val="100000"/>
              </a:lnSpc>
              <a:spcBef>
                <a:spcPct val="0"/>
              </a:spcBef>
            </a:pPr>
            <a:r>
              <a:rPr lang="ru-RU" altLang="ru-RU" sz="2800" b="1" dirty="0" smtClean="0">
                <a:solidFill>
                  <a:schemeClr val="tx2"/>
                </a:solidFill>
                <a:cs typeface="Times New Roman" pitchFamily="18" charset="0"/>
              </a:rPr>
              <a:t>Феномен</a:t>
            </a:r>
            <a:r>
              <a:rPr lang="ru-RU" altLang="ru-RU" sz="2800" dirty="0" smtClean="0">
                <a:solidFill>
                  <a:schemeClr val="tx2"/>
                </a:solidFill>
                <a:cs typeface="Times New Roman" pitchFamily="18" charset="0"/>
              </a:rPr>
              <a:t>: машины и орудия, технические сооружения, техническая среда</a:t>
            </a:r>
          </a:p>
          <a:p>
            <a:pPr>
              <a:lnSpc>
                <a:spcPct val="100000"/>
              </a:lnSpc>
              <a:spcBef>
                <a:spcPct val="0"/>
              </a:spcBef>
            </a:pPr>
            <a:r>
              <a:rPr lang="ru-RU" altLang="ru-RU" sz="2800" b="1" dirty="0" smtClean="0">
                <a:solidFill>
                  <a:schemeClr val="tx2"/>
                </a:solidFill>
                <a:cs typeface="Times New Roman" pitchFamily="18" charset="0"/>
              </a:rPr>
              <a:t>Феноменальные характеристики</a:t>
            </a:r>
            <a:r>
              <a:rPr lang="ru-RU" altLang="ru-RU" sz="2800" dirty="0" smtClean="0">
                <a:solidFill>
                  <a:schemeClr val="tx2"/>
                </a:solidFill>
                <a:cs typeface="Times New Roman" pitchFamily="18" charset="0"/>
              </a:rPr>
              <a:t>: </a:t>
            </a:r>
            <a:endParaRPr lang="ru-RU" altLang="ru-RU" sz="2800" dirty="0" smtClean="0">
              <a:solidFill>
                <a:schemeClr val="tx2"/>
              </a:solidFill>
              <a:cs typeface="Times New Roman" pitchFamily="18" charset="0"/>
            </a:endParaRPr>
          </a:p>
          <a:p>
            <a:pPr>
              <a:lnSpc>
                <a:spcPct val="100000"/>
              </a:lnSpc>
              <a:spcBef>
                <a:spcPct val="0"/>
              </a:spcBef>
            </a:pPr>
            <a:r>
              <a:rPr lang="ru-RU" altLang="ru-RU" sz="2800" dirty="0" smtClean="0">
                <a:solidFill>
                  <a:schemeClr val="tx2"/>
                </a:solidFill>
                <a:cs typeface="Times New Roman" pitchFamily="18" charset="0"/>
              </a:rPr>
              <a:t>знания</a:t>
            </a:r>
            <a:r>
              <a:rPr lang="ru-RU" altLang="ru-RU" sz="2800" dirty="0" smtClean="0">
                <a:solidFill>
                  <a:schemeClr val="tx2"/>
                </a:solidFill>
                <a:cs typeface="Times New Roman" pitchFamily="18" charset="0"/>
              </a:rPr>
              <a:t>, используемые в технике, </a:t>
            </a:r>
            <a:endParaRPr lang="ru-RU" altLang="ru-RU" sz="2800" dirty="0" smtClean="0">
              <a:solidFill>
                <a:schemeClr val="tx2"/>
              </a:solidFill>
              <a:cs typeface="Times New Roman" pitchFamily="18" charset="0"/>
            </a:endParaRPr>
          </a:p>
          <a:p>
            <a:pPr>
              <a:lnSpc>
                <a:spcPct val="100000"/>
              </a:lnSpc>
              <a:spcBef>
                <a:spcPct val="0"/>
              </a:spcBef>
            </a:pPr>
            <a:r>
              <a:rPr lang="ru-RU" altLang="ru-RU" sz="2800" dirty="0" smtClean="0">
                <a:solidFill>
                  <a:schemeClr val="tx2"/>
                </a:solidFill>
                <a:cs typeface="Times New Roman" pitchFamily="18" charset="0"/>
              </a:rPr>
              <a:t>различные </a:t>
            </a:r>
            <a:r>
              <a:rPr lang="ru-RU" altLang="ru-RU" sz="2800" dirty="0" smtClean="0">
                <a:solidFill>
                  <a:schemeClr val="tx2"/>
                </a:solidFill>
                <a:cs typeface="Times New Roman" pitchFamily="18" charset="0"/>
              </a:rPr>
              <a:t>культурные </a:t>
            </a:r>
            <a:r>
              <a:rPr lang="ru-RU" altLang="ru-RU" sz="2800" dirty="0" smtClean="0">
                <a:solidFill>
                  <a:schemeClr val="tx2"/>
                </a:solidFill>
                <a:cs typeface="Times New Roman" pitchFamily="18" charset="0"/>
              </a:rPr>
              <a:t>тексты, </a:t>
            </a:r>
            <a:r>
              <a:rPr lang="ru-RU" altLang="ru-RU" sz="2800" dirty="0" smtClean="0">
                <a:solidFill>
                  <a:schemeClr val="tx2"/>
                </a:solidFill>
                <a:cs typeface="Times New Roman" pitchFamily="18" charset="0"/>
              </a:rPr>
              <a:t>в которых обсуждается техника, и техническое поведение </a:t>
            </a:r>
            <a:r>
              <a:rPr lang="ru-RU" altLang="ru-RU" sz="2800" dirty="0" smtClean="0">
                <a:solidFill>
                  <a:schemeClr val="tx2"/>
                </a:solidFill>
                <a:cs typeface="Times New Roman" pitchFamily="18" charset="0"/>
              </a:rPr>
              <a:t>людей</a:t>
            </a:r>
            <a:endParaRPr lang="ru-RU" altLang="ru-RU" sz="2400" dirty="0" smtClean="0">
              <a:latin typeface="Times New Roman" pitchFamily="18" charset="0"/>
              <a:cs typeface="Times New Roman" pitchFamily="18" charset="0"/>
            </a:endParaRPr>
          </a:p>
        </p:txBody>
      </p:sp>
      <p:pic>
        <p:nvPicPr>
          <p:cNvPr id="4098" name="Picture 2" descr="Философия техни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9517" y="1492899"/>
            <a:ext cx="4544007" cy="4544007"/>
          </a:xfrm>
          <a:prstGeom prst="rect">
            <a:avLst/>
          </a:prstGeom>
          <a:noFill/>
          <a:extLst>
            <a:ext uri="{909E8E84-426E-40DD-AFC4-6F175D3DCCD1}">
              <a14:hiddenFill xmlns:a14="http://schemas.microsoft.com/office/drawing/2010/main">
                <a:solidFill>
                  <a:srgbClr val="FFFFFF"/>
                </a:solidFill>
              </a14:hiddenFill>
            </a:ext>
          </a:extLst>
        </p:spPr>
      </p:pic>
      <p:sp>
        <p:nvSpPr>
          <p:cNvPr id="8"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solidFill>
                  <a:schemeClr val="tx2"/>
                </a:solidFill>
              </a:rPr>
              <a:pPr>
                <a:defRPr/>
              </a:pPr>
              <a:t>9</a:t>
            </a:fld>
            <a:endParaRPr lang="ru-RU" dirty="0">
              <a:solidFill>
                <a:schemeClr val="tx2"/>
              </a:solidFill>
            </a:endParaRPr>
          </a:p>
        </p:txBody>
      </p:sp>
    </p:spTree>
    <p:extLst>
      <p:ext uri="{BB962C8B-B14F-4D97-AF65-F5344CB8AC3E}">
        <p14:creationId xmlns:p14="http://schemas.microsoft.com/office/powerpoint/2010/main" val="222010210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lgn="ctr" eaLnBrk="1" hangingPunct="1"/>
            <a:r>
              <a:rPr lang="ru-RU" altLang="ru-RU" sz="4000" dirty="0" smtClean="0">
                <a:solidFill>
                  <a:srgbClr val="0070C0"/>
                </a:solidFill>
              </a:rPr>
              <a:t>Предмет философии техники</a:t>
            </a:r>
          </a:p>
        </p:txBody>
      </p:sp>
      <p:sp>
        <p:nvSpPr>
          <p:cNvPr id="4099" name="Rectangle 3"/>
          <p:cNvSpPr>
            <a:spLocks noGrp="1" noChangeArrowheads="1"/>
          </p:cNvSpPr>
          <p:nvPr>
            <p:ph type="body" idx="1"/>
          </p:nvPr>
        </p:nvSpPr>
        <p:spPr>
          <a:xfrm>
            <a:off x="699796" y="1530220"/>
            <a:ext cx="10387304" cy="4641980"/>
          </a:xfrm>
        </p:spPr>
        <p:txBody>
          <a:bodyPr>
            <a:normAutofit lnSpcReduction="10000"/>
          </a:bodyPr>
          <a:lstStyle/>
          <a:p>
            <a:pPr eaLnBrk="1" hangingPunct="1">
              <a:buFont typeface="Arial" panose="020B0604020202020204" pitchFamily="34" charset="0"/>
              <a:buChar char="•"/>
              <a:defRPr/>
            </a:pPr>
            <a:r>
              <a:rPr lang="ru-RU" sz="2800" dirty="0" smtClean="0">
                <a:solidFill>
                  <a:schemeClr val="tx2"/>
                </a:solidFill>
              </a:rPr>
              <a:t>Осмысление понятия «техника</a:t>
            </a:r>
            <a:r>
              <a:rPr lang="ru-RU" sz="2800" dirty="0" smtClean="0">
                <a:solidFill>
                  <a:schemeClr val="tx2"/>
                </a:solidFill>
              </a:rPr>
              <a:t>»</a:t>
            </a:r>
          </a:p>
          <a:p>
            <a:pPr eaLnBrk="1" hangingPunct="1">
              <a:buFont typeface="Arial" panose="020B0604020202020204" pitchFamily="34" charset="0"/>
              <a:buChar char="•"/>
              <a:defRPr/>
            </a:pPr>
            <a:r>
              <a:rPr lang="ru-RU" sz="2800" dirty="0" smtClean="0">
                <a:solidFill>
                  <a:schemeClr val="tx2"/>
                </a:solidFill>
              </a:rPr>
              <a:t>Вопрос </a:t>
            </a:r>
            <a:r>
              <a:rPr lang="ru-RU" sz="2800" dirty="0" smtClean="0">
                <a:solidFill>
                  <a:schemeClr val="tx2"/>
                </a:solidFill>
              </a:rPr>
              <a:t>о природе </a:t>
            </a:r>
            <a:r>
              <a:rPr lang="ru-RU" sz="2800" dirty="0" smtClean="0">
                <a:solidFill>
                  <a:schemeClr val="tx2"/>
                </a:solidFill>
              </a:rPr>
              <a:t>техники</a:t>
            </a:r>
            <a:endParaRPr lang="ru-RU" sz="2800" dirty="0" smtClean="0">
              <a:solidFill>
                <a:schemeClr val="tx2"/>
              </a:solidFill>
            </a:endParaRPr>
          </a:p>
          <a:p>
            <a:pPr eaLnBrk="1" hangingPunct="1">
              <a:buFont typeface="Arial" panose="020B0604020202020204" pitchFamily="34" charset="0"/>
              <a:buChar char="•"/>
              <a:defRPr/>
            </a:pPr>
            <a:r>
              <a:rPr lang="ru-RU" sz="2800" dirty="0" smtClean="0">
                <a:solidFill>
                  <a:schemeClr val="tx2"/>
                </a:solidFill>
              </a:rPr>
              <a:t>Вопрос об истории техники и этапах ее </a:t>
            </a:r>
            <a:r>
              <a:rPr lang="ru-RU" sz="2800" dirty="0" smtClean="0">
                <a:solidFill>
                  <a:schemeClr val="tx2"/>
                </a:solidFill>
              </a:rPr>
              <a:t>развития</a:t>
            </a:r>
            <a:endParaRPr lang="ru-RU" sz="2800" dirty="0" smtClean="0">
              <a:solidFill>
                <a:schemeClr val="tx2"/>
              </a:solidFill>
            </a:endParaRPr>
          </a:p>
          <a:p>
            <a:pPr eaLnBrk="1" hangingPunct="1">
              <a:buFont typeface="Arial" panose="020B0604020202020204" pitchFamily="34" charset="0"/>
              <a:buChar char="•"/>
              <a:defRPr/>
            </a:pPr>
            <a:r>
              <a:rPr lang="ru-RU" sz="2800" dirty="0" smtClean="0">
                <a:solidFill>
                  <a:schemeClr val="tx2"/>
                </a:solidFill>
              </a:rPr>
              <a:t>Вопрос о соотношении техники с другими отраслями человеческой деятельности (техника и наука, техника и культура</a:t>
            </a:r>
            <a:r>
              <a:rPr lang="ru-RU" sz="2800" dirty="0" smtClean="0">
                <a:solidFill>
                  <a:schemeClr val="tx2"/>
                </a:solidFill>
              </a:rPr>
              <a:t>)</a:t>
            </a:r>
            <a:endParaRPr lang="ru-RU" sz="2800" dirty="0" smtClean="0">
              <a:solidFill>
                <a:schemeClr val="tx2"/>
              </a:solidFill>
            </a:endParaRPr>
          </a:p>
          <a:p>
            <a:pPr eaLnBrk="1" hangingPunct="1">
              <a:buFont typeface="Arial" panose="020B0604020202020204" pitchFamily="34" charset="0"/>
              <a:buChar char="•"/>
              <a:defRPr/>
            </a:pPr>
            <a:r>
              <a:rPr lang="ru-RU" sz="2800" dirty="0" smtClean="0">
                <a:solidFill>
                  <a:schemeClr val="tx2"/>
                </a:solidFill>
              </a:rPr>
              <a:t>Проблемы инженерного </a:t>
            </a:r>
            <a:r>
              <a:rPr lang="ru-RU" sz="2800" dirty="0" smtClean="0">
                <a:solidFill>
                  <a:schemeClr val="tx2"/>
                </a:solidFill>
              </a:rPr>
              <a:t>образования</a:t>
            </a:r>
            <a:endParaRPr lang="ru-RU" sz="2800" dirty="0" smtClean="0">
              <a:solidFill>
                <a:schemeClr val="tx2"/>
              </a:solidFill>
            </a:endParaRPr>
          </a:p>
          <a:p>
            <a:pPr eaLnBrk="1" hangingPunct="1">
              <a:buFont typeface="Arial" panose="020B0604020202020204" pitchFamily="34" charset="0"/>
              <a:buChar char="•"/>
              <a:defRPr/>
            </a:pPr>
            <a:r>
              <a:rPr lang="ru-RU" sz="2800" dirty="0" smtClean="0">
                <a:solidFill>
                  <a:schemeClr val="tx2"/>
                </a:solidFill>
              </a:rPr>
              <a:t>Осмысление влияния техники на человека и будущее </a:t>
            </a:r>
            <a:r>
              <a:rPr lang="ru-RU" sz="2800" dirty="0" smtClean="0">
                <a:solidFill>
                  <a:schemeClr val="tx2"/>
                </a:solidFill>
              </a:rPr>
              <a:t>человечества</a:t>
            </a:r>
            <a:endParaRPr lang="ru-RU" sz="2800" dirty="0" smtClean="0">
              <a:solidFill>
                <a:schemeClr val="tx2"/>
              </a:solidFill>
            </a:endParaRPr>
          </a:p>
        </p:txBody>
      </p:sp>
      <p:sp>
        <p:nvSpPr>
          <p:cNvPr id="5" name="Номер слайда 6"/>
          <p:cNvSpPr txBox="1">
            <a:spLocks/>
          </p:cNvSpPr>
          <p:nvPr/>
        </p:nvSpPr>
        <p:spPr>
          <a:xfrm>
            <a:off x="11159153" y="6319838"/>
            <a:ext cx="523260" cy="365125"/>
          </a:xfrm>
          <a:prstGeom prst="rect">
            <a:avLst/>
          </a:prstGeom>
        </p:spPr>
        <p:txBody>
          <a:bodyPr vert="horz" lIns="0" tIns="45720" rIns="0" bIns="45720" rtlCol="0" anchor="ctr"/>
          <a:lstStyle>
            <a:defPPr>
              <a:defRPr lang="en-US"/>
            </a:defPPr>
            <a:lvl1pPr algn="r" rtl="0" fontAlgn="auto">
              <a:spcBef>
                <a:spcPts val="0"/>
              </a:spcBef>
              <a:spcAft>
                <a:spcPts val="0"/>
              </a:spcAft>
              <a:defRPr sz="1200" kern="1200">
                <a:solidFill>
                  <a:schemeClr val="tx1">
                    <a:lumMod val="60000"/>
                    <a:lumOff val="40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z="1800" smtClean="0">
                <a:solidFill>
                  <a:schemeClr val="tx2"/>
                </a:solidFill>
                <a:latin typeface="Arial" panose="020B0604020202020204" pitchFamily="34" charset="0"/>
                <a:cs typeface="Arial" panose="020B0604020202020204" pitchFamily="34" charset="0"/>
              </a:rPr>
              <a:pPr>
                <a:defRPr/>
              </a:pPr>
              <a:t>10</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709534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p:cNvSpPr>
            <a:spLocks noGrp="1" noChangeArrowheads="1"/>
          </p:cNvSpPr>
          <p:nvPr>
            <p:ph type="title"/>
          </p:nvPr>
        </p:nvSpPr>
        <p:spPr>
          <a:xfrm>
            <a:off x="609600" y="274638"/>
            <a:ext cx="10972800" cy="849312"/>
          </a:xfrm>
        </p:spPr>
        <p:txBody>
          <a:bodyPr/>
          <a:lstStyle/>
          <a:p>
            <a:pPr algn="ctr" eaLnBrk="1" hangingPunct="1"/>
            <a:r>
              <a:rPr lang="ru-RU" altLang="ru-RU" sz="4000" dirty="0" smtClean="0">
                <a:solidFill>
                  <a:srgbClr val="0070C0"/>
                </a:solidFill>
              </a:rPr>
              <a:t>Древний мир</a:t>
            </a:r>
          </a:p>
        </p:txBody>
      </p:sp>
      <p:sp>
        <p:nvSpPr>
          <p:cNvPr id="8197" name="Rectangle 5"/>
          <p:cNvSpPr>
            <a:spLocks noGrp="1" noChangeArrowheads="1"/>
          </p:cNvSpPr>
          <p:nvPr>
            <p:ph type="body" sz="half" idx="1"/>
          </p:nvPr>
        </p:nvSpPr>
        <p:spPr>
          <a:xfrm>
            <a:off x="609600" y="1352550"/>
            <a:ext cx="5505450" cy="5143500"/>
          </a:xfrm>
        </p:spPr>
        <p:txBody>
          <a:bodyPr>
            <a:normAutofit/>
          </a:bodyPr>
          <a:lstStyle/>
          <a:p>
            <a:pPr eaLnBrk="1" hangingPunct="1">
              <a:buFont typeface="Arial" panose="020B0604020202020204" pitchFamily="34" charset="0"/>
              <a:buChar char="•"/>
              <a:defRPr/>
            </a:pPr>
            <a:r>
              <a:rPr lang="ru-RU" sz="2800" dirty="0" smtClean="0">
                <a:solidFill>
                  <a:schemeClr val="tx2"/>
                </a:solidFill>
              </a:rPr>
              <a:t>анимистическое понимание техники</a:t>
            </a:r>
          </a:p>
          <a:p>
            <a:pPr eaLnBrk="1" hangingPunct="1">
              <a:buFont typeface="Arial" panose="020B0604020202020204" pitchFamily="34" charset="0"/>
              <a:buChar char="•"/>
              <a:defRPr/>
            </a:pPr>
            <a:r>
              <a:rPr lang="ru-RU" sz="2800" dirty="0" smtClean="0">
                <a:solidFill>
                  <a:schemeClr val="tx2"/>
                </a:solidFill>
              </a:rPr>
              <a:t>Техника = магия</a:t>
            </a:r>
          </a:p>
          <a:p>
            <a:pPr eaLnBrk="1" hangingPunct="1">
              <a:buFont typeface="Arial" panose="020B0604020202020204" pitchFamily="34" charset="0"/>
              <a:buChar char="•"/>
              <a:defRPr/>
            </a:pPr>
            <a:r>
              <a:rPr lang="ru-RU" sz="2800" dirty="0" smtClean="0">
                <a:solidFill>
                  <a:schemeClr val="tx2"/>
                </a:solidFill>
              </a:rPr>
              <a:t>Орудия труда позднего палеолита (40 – 10 тыс.л.назад)</a:t>
            </a:r>
          </a:p>
          <a:p>
            <a:pPr eaLnBrk="1" hangingPunct="1">
              <a:buFont typeface="Arial" panose="020B0604020202020204" pitchFamily="34" charset="0"/>
              <a:buChar char="•"/>
              <a:defRPr/>
            </a:pPr>
            <a:r>
              <a:rPr lang="ru-RU" sz="2800" dirty="0" smtClean="0">
                <a:solidFill>
                  <a:schemeClr val="tx2"/>
                </a:solidFill>
              </a:rPr>
              <a:t>Орудия труда среднего палеолита (150-40 тыс.л.назад)</a:t>
            </a:r>
          </a:p>
          <a:p>
            <a:pPr eaLnBrk="1" hangingPunct="1">
              <a:buFont typeface="Arial" panose="020B0604020202020204" pitchFamily="34" charset="0"/>
              <a:buChar char="•"/>
              <a:defRPr/>
            </a:pPr>
            <a:r>
              <a:rPr lang="ru-RU" sz="2800" dirty="0" smtClean="0">
                <a:solidFill>
                  <a:schemeClr val="tx2"/>
                </a:solidFill>
              </a:rPr>
              <a:t>Орудия труда раннего палеолита (3 млн л.назад)</a:t>
            </a:r>
          </a:p>
        </p:txBody>
      </p:sp>
      <p:pic>
        <p:nvPicPr>
          <p:cNvPr id="23557" name="Picture 8" descr="Изображение “http://users.iptelecom.net.ua/~histryd/images/RIS_PAL2.jpg” не может быть показано, так как содержит ошиб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1463" y="1576388"/>
            <a:ext cx="5060950" cy="429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11</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715606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
          <p:cNvSpPr>
            <a:spLocks noGrp="1" noChangeArrowheads="1"/>
          </p:cNvSpPr>
          <p:nvPr>
            <p:ph type="title"/>
          </p:nvPr>
        </p:nvSpPr>
        <p:spPr>
          <a:xfrm>
            <a:off x="609600" y="274638"/>
            <a:ext cx="10972800" cy="963612"/>
          </a:xfrm>
        </p:spPr>
        <p:txBody>
          <a:bodyPr/>
          <a:lstStyle/>
          <a:p>
            <a:pPr algn="ctr" eaLnBrk="1" hangingPunct="1"/>
            <a:r>
              <a:rPr lang="ru-RU" altLang="ru-RU" sz="4000" dirty="0" smtClean="0">
                <a:solidFill>
                  <a:srgbClr val="0070C0"/>
                </a:solidFill>
              </a:rPr>
              <a:t>«</a:t>
            </a:r>
            <a:r>
              <a:rPr lang="ru-RU" altLang="ru-RU" sz="4000" dirty="0" err="1" smtClean="0">
                <a:solidFill>
                  <a:srgbClr val="0070C0"/>
                </a:solidFill>
              </a:rPr>
              <a:t>Технэ</a:t>
            </a:r>
            <a:r>
              <a:rPr lang="ru-RU" altLang="ru-RU" sz="4000" dirty="0" smtClean="0">
                <a:solidFill>
                  <a:srgbClr val="0070C0"/>
                </a:solidFill>
              </a:rPr>
              <a:t>» в Античности </a:t>
            </a:r>
            <a:r>
              <a:rPr lang="ru-RU" altLang="ru-RU" sz="4000" dirty="0" smtClean="0">
                <a:solidFill>
                  <a:srgbClr val="0070C0"/>
                </a:solidFill>
              </a:rPr>
              <a:t> </a:t>
            </a:r>
            <a:br>
              <a:rPr lang="ru-RU" altLang="ru-RU" sz="4000" dirty="0" smtClean="0">
                <a:solidFill>
                  <a:srgbClr val="0070C0"/>
                </a:solidFill>
              </a:rPr>
            </a:br>
            <a:r>
              <a:rPr lang="ru-RU" altLang="ru-RU" sz="4000" dirty="0" smtClean="0">
                <a:solidFill>
                  <a:srgbClr val="0070C0"/>
                </a:solidFill>
              </a:rPr>
              <a:t>искусство </a:t>
            </a:r>
            <a:r>
              <a:rPr lang="ru-RU" altLang="ru-RU" sz="4000" dirty="0" smtClean="0">
                <a:solidFill>
                  <a:srgbClr val="0070C0"/>
                </a:solidFill>
              </a:rPr>
              <a:t>создания вещей</a:t>
            </a:r>
          </a:p>
        </p:txBody>
      </p:sp>
      <p:pic>
        <p:nvPicPr>
          <p:cNvPr id="24580" name="Picture 9" descr="http://www.yachtsmarin.ru/img.php?img=306_71b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88" y="1443038"/>
            <a:ext cx="5408612"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13" descr="Изображение “http://www.roman-glory.com/images/img020105-07.jpg” не может быть показано, так как содержит ошибк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4700" y="3933825"/>
            <a:ext cx="362426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Прямоугольник 9"/>
          <p:cNvSpPr>
            <a:spLocks noChangeArrowheads="1"/>
          </p:cNvSpPr>
          <p:nvPr/>
        </p:nvSpPr>
        <p:spPr bwMode="auto">
          <a:xfrm>
            <a:off x="6496050" y="1447800"/>
            <a:ext cx="52768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ru-RU" altLang="ru-RU" sz="2400">
                <a:solidFill>
                  <a:schemeClr val="tx2"/>
                </a:solidFill>
                <a:cs typeface="Times New Roman" pitchFamily="18" charset="0"/>
              </a:rPr>
              <a:t>«</a:t>
            </a:r>
            <a:r>
              <a:rPr lang="ru-RU" altLang="ru-RU" sz="2400" b="1">
                <a:solidFill>
                  <a:schemeClr val="tx2"/>
                </a:solidFill>
                <a:cs typeface="Times New Roman" pitchFamily="18" charset="0"/>
              </a:rPr>
              <a:t>Технэ</a:t>
            </a:r>
            <a:r>
              <a:rPr lang="ru-RU" altLang="ru-RU" sz="2400">
                <a:solidFill>
                  <a:schemeClr val="tx2"/>
                </a:solidFill>
                <a:cs typeface="Times New Roman" pitchFamily="18" charset="0"/>
              </a:rPr>
              <a:t>» означает не технику, а всякое </a:t>
            </a:r>
            <a:r>
              <a:rPr lang="ru-RU" altLang="ru-RU" sz="2400" i="1">
                <a:solidFill>
                  <a:schemeClr val="tx2"/>
                </a:solidFill>
                <a:cs typeface="Times New Roman" pitchFamily="18" charset="0"/>
              </a:rPr>
              <a:t>искусство делания вещей</a:t>
            </a:r>
            <a:r>
              <a:rPr lang="ru-RU" altLang="ru-RU" sz="2400">
                <a:solidFill>
                  <a:schemeClr val="tx2"/>
                </a:solidFill>
                <a:cs typeface="Times New Roman" pitchFamily="18" charset="0"/>
              </a:rPr>
              <a:t>, начиная от создания картин и скульптуры, кончая техническими изделиями (например военных машин)</a:t>
            </a:r>
            <a:endParaRPr lang="ru-RU" altLang="ru-RU" sz="2400"/>
          </a:p>
        </p:txBody>
      </p:sp>
      <p:sp>
        <p:nvSpPr>
          <p:cNvPr id="7"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12</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902158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609600" y="274638"/>
            <a:ext cx="10972800" cy="906462"/>
          </a:xfrm>
        </p:spPr>
        <p:txBody>
          <a:bodyPr/>
          <a:lstStyle/>
          <a:p>
            <a:pPr algn="ctr" eaLnBrk="1" hangingPunct="1"/>
            <a:r>
              <a:rPr lang="ru-RU" altLang="ru-RU" sz="4000" dirty="0" smtClean="0">
                <a:solidFill>
                  <a:srgbClr val="0070C0"/>
                </a:solidFill>
              </a:rPr>
              <a:t>Новое время</a:t>
            </a:r>
          </a:p>
        </p:txBody>
      </p:sp>
      <p:sp>
        <p:nvSpPr>
          <p:cNvPr id="25604" name="Rectangle 4"/>
          <p:cNvSpPr>
            <a:spLocks noGrp="1" noChangeArrowheads="1"/>
          </p:cNvSpPr>
          <p:nvPr>
            <p:ph type="body" sz="half" idx="1"/>
          </p:nvPr>
        </p:nvSpPr>
        <p:spPr bwMode="auto">
          <a:xfrm>
            <a:off x="361950" y="1333500"/>
            <a:ext cx="6457950" cy="5067300"/>
          </a:xfrm>
        </p:spPr>
        <p:txBody>
          <a:bodyPr wrap="square" numCol="1" anchor="t" anchorCtr="0" compatLnSpc="1">
            <a:prstTxWarp prst="textNoShape">
              <a:avLst/>
            </a:prstTxWarp>
          </a:bodyPr>
          <a:lstStyle/>
          <a:p>
            <a:pPr marL="179388" indent="179388" eaLnBrk="1" hangingPunct="1">
              <a:spcBef>
                <a:spcPts val="600"/>
              </a:spcBef>
            </a:pPr>
            <a:r>
              <a:rPr lang="ru-RU" altLang="ru-RU" sz="2400" smtClean="0">
                <a:solidFill>
                  <a:schemeClr val="tx2"/>
                </a:solidFill>
              </a:rPr>
              <a:t>Техника - действие законов природы  и собственно инженерное творчество </a:t>
            </a:r>
          </a:p>
          <a:p>
            <a:pPr marL="179388" indent="179388" eaLnBrk="1" hangingPunct="1">
              <a:spcBef>
                <a:spcPts val="600"/>
              </a:spcBef>
            </a:pPr>
            <a:r>
              <a:rPr lang="ru-RU" altLang="ru-RU" sz="2400" b="1" smtClean="0">
                <a:solidFill>
                  <a:schemeClr val="tx2"/>
                </a:solidFill>
                <a:cs typeface="Times New Roman" pitchFamily="18" charset="0"/>
              </a:rPr>
              <a:t>Ф.Бэкон</a:t>
            </a:r>
            <a:r>
              <a:rPr lang="ru-RU" altLang="ru-RU" sz="2400" smtClean="0">
                <a:solidFill>
                  <a:schemeClr val="tx2"/>
                </a:solidFill>
                <a:cs typeface="Times New Roman" pitchFamily="18" charset="0"/>
              </a:rPr>
              <a:t> - возможность изготовления машин и технических изделий и пользу, которую они могут принести людям. </a:t>
            </a:r>
          </a:p>
          <a:p>
            <a:pPr marL="179388" indent="179388" eaLnBrk="1" hangingPunct="1">
              <a:spcBef>
                <a:spcPts val="600"/>
              </a:spcBef>
            </a:pPr>
            <a:r>
              <a:rPr lang="ru-RU" altLang="ru-RU" sz="2400" smtClean="0">
                <a:solidFill>
                  <a:schemeClr val="tx2"/>
                </a:solidFill>
                <a:cs typeface="Times New Roman" pitchFamily="18" charset="0"/>
              </a:rPr>
              <a:t>Техника еще не выделилась в сознании новоевропейского человека в качестве самостоятельной и, главное, проблемной реальности </a:t>
            </a:r>
          </a:p>
          <a:p>
            <a:pPr marL="179388" indent="179388" eaLnBrk="1" hangingPunct="1">
              <a:spcBef>
                <a:spcPts val="600"/>
              </a:spcBef>
            </a:pPr>
            <a:r>
              <a:rPr lang="ru-RU" altLang="ru-RU" sz="2400" i="1" smtClean="0">
                <a:solidFill>
                  <a:schemeClr val="tx2"/>
                </a:solidFill>
              </a:rPr>
              <a:t>Паровая Водоподъемная машина Т.Сэвери для откачивания воды из угольных шахт</a:t>
            </a:r>
            <a:endParaRPr lang="ru-RU" altLang="ru-RU" sz="2400" smtClean="0">
              <a:solidFill>
                <a:schemeClr val="tx2"/>
              </a:solidFill>
            </a:endParaRPr>
          </a:p>
          <a:p>
            <a:pPr marL="179388" indent="179388" eaLnBrk="1" hangingPunct="1">
              <a:spcBef>
                <a:spcPts val="600"/>
              </a:spcBef>
              <a:buFont typeface="Wingdings" pitchFamily="2" charset="2"/>
              <a:buNone/>
            </a:pPr>
            <a:r>
              <a:rPr lang="ru-RU" altLang="ru-RU" sz="2400" smtClean="0">
                <a:solidFill>
                  <a:schemeClr val="tx2"/>
                </a:solidFill>
              </a:rPr>
              <a:t>1 - котел, 2 - бак с водой, 3 - приемная емкость, 4 - источник воды; А, Б - клапаны </a:t>
            </a:r>
          </a:p>
        </p:txBody>
      </p:sp>
      <p:pic>
        <p:nvPicPr>
          <p:cNvPr id="25605"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91350" y="1600200"/>
            <a:ext cx="4591050" cy="4565650"/>
          </a:xfrm>
        </p:spPr>
      </p:pic>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13</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941742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Текст 2"/>
          <p:cNvSpPr>
            <a:spLocks noGrp="1"/>
          </p:cNvSpPr>
          <p:nvPr>
            <p:ph type="body" sz="quarter" idx="10"/>
          </p:nvPr>
        </p:nvSpPr>
        <p:spPr bwMode="auto">
          <a:xfrm>
            <a:off x="876300" y="1333500"/>
            <a:ext cx="6047014" cy="5051425"/>
          </a:xfrm>
        </p:spPr>
        <p:txBody>
          <a:bodyPr wrap="square" numCol="1" anchor="t" anchorCtr="0" compatLnSpc="1">
            <a:prstTxWarp prst="textNoShape">
              <a:avLst/>
            </a:prstTxWarp>
          </a:bodyPr>
          <a:lstStyle/>
          <a:p>
            <a:pPr marL="0" indent="358775">
              <a:lnSpc>
                <a:spcPct val="100000"/>
              </a:lnSpc>
              <a:spcBef>
                <a:spcPts val="600"/>
              </a:spcBef>
            </a:pPr>
            <a:r>
              <a:rPr lang="ru-RU" altLang="ru-RU" sz="3200" dirty="0" smtClean="0">
                <a:solidFill>
                  <a:schemeClr val="tx2"/>
                </a:solidFill>
                <a:cs typeface="Times New Roman" pitchFamily="18" charset="0"/>
              </a:rPr>
              <a:t>В </a:t>
            </a:r>
            <a:r>
              <a:rPr lang="ru-RU" altLang="ru-RU" sz="3200" b="1" dirty="0" smtClean="0">
                <a:solidFill>
                  <a:schemeClr val="tx2"/>
                </a:solidFill>
                <a:cs typeface="Times New Roman" pitchFamily="18" charset="0"/>
              </a:rPr>
              <a:t>ХIХ</a:t>
            </a:r>
            <a:r>
              <a:rPr lang="ru-RU" altLang="ru-RU" sz="3200" dirty="0" smtClean="0">
                <a:solidFill>
                  <a:schemeClr val="tx2"/>
                </a:solidFill>
                <a:cs typeface="Times New Roman" pitchFamily="18" charset="0"/>
              </a:rPr>
              <a:t> столетии техника не только осознается как самостоятельная реальность, но и появляются </a:t>
            </a:r>
            <a:r>
              <a:rPr lang="ru-RU" altLang="ru-RU" sz="3200" dirty="0" smtClean="0">
                <a:solidFill>
                  <a:srgbClr val="0070C0"/>
                </a:solidFill>
                <a:cs typeface="Times New Roman" pitchFamily="18" charset="0"/>
              </a:rPr>
              <a:t>специфические формы рефлексии этой реальности</a:t>
            </a:r>
            <a:r>
              <a:rPr lang="ru-RU" altLang="ru-RU" sz="3200" dirty="0" smtClean="0">
                <a:solidFill>
                  <a:schemeClr val="tx2"/>
                </a:solidFill>
                <a:cs typeface="Times New Roman" pitchFamily="18" charset="0"/>
              </a:rPr>
              <a:t>, сначала в методологии технических наук, потом или почти одновременно в философии</a:t>
            </a:r>
          </a:p>
        </p:txBody>
      </p:sp>
      <p:sp>
        <p:nvSpPr>
          <p:cNvPr id="5"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solidFill>
                  <a:schemeClr val="tx2"/>
                </a:solidFill>
              </a:rPr>
              <a:pPr>
                <a:defRPr/>
              </a:pPr>
              <a:t>14</a:t>
            </a:fld>
            <a:endParaRPr lang="ru-RU" dirty="0">
              <a:solidFill>
                <a:schemeClr val="tx2"/>
              </a:solidFill>
            </a:endParaRPr>
          </a:p>
        </p:txBody>
      </p:sp>
    </p:spTree>
    <p:extLst>
      <p:ext uri="{BB962C8B-B14F-4D97-AF65-F5344CB8AC3E}">
        <p14:creationId xmlns:p14="http://schemas.microsoft.com/office/powerpoint/2010/main" val="226258481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p:cNvSpPr>
            <a:spLocks noGrp="1"/>
          </p:cNvSpPr>
          <p:nvPr>
            <p:ph type="title"/>
          </p:nvPr>
        </p:nvSpPr>
        <p:spPr>
          <a:xfrm>
            <a:off x="527050" y="115888"/>
            <a:ext cx="11176000" cy="1103312"/>
          </a:xfrm>
        </p:spPr>
        <p:txBody>
          <a:bodyPr/>
          <a:lstStyle/>
          <a:p>
            <a:pPr algn="ctr"/>
            <a:r>
              <a:rPr lang="ru-RU" altLang="ru-RU" sz="3600" dirty="0" smtClean="0">
                <a:solidFill>
                  <a:srgbClr val="0070C0"/>
                </a:solidFill>
              </a:rPr>
              <a:t>2. Философствующие </a:t>
            </a:r>
            <a:r>
              <a:rPr lang="ru-RU" altLang="ru-RU" sz="3600" dirty="0" smtClean="0">
                <a:solidFill>
                  <a:srgbClr val="0070C0"/>
                </a:solidFill>
              </a:rPr>
              <a:t>инженеры</a:t>
            </a:r>
            <a:br>
              <a:rPr lang="ru-RU" altLang="ru-RU" sz="3600" dirty="0" smtClean="0">
                <a:solidFill>
                  <a:srgbClr val="0070C0"/>
                </a:solidFill>
              </a:rPr>
            </a:br>
            <a:r>
              <a:rPr lang="ru-RU" altLang="ru-RU" sz="3200" dirty="0" smtClean="0">
                <a:solidFill>
                  <a:schemeClr val="tx2"/>
                </a:solidFill>
                <a:cs typeface="Times New Roman" pitchFamily="18" charset="0"/>
              </a:rPr>
              <a:t>Германия и Россия ( конец XIX – начало XX веков)</a:t>
            </a:r>
            <a:endParaRPr lang="ru-RU" altLang="ru-RU" sz="3200" b="1" dirty="0" smtClean="0"/>
          </a:p>
        </p:txBody>
      </p:sp>
      <p:sp>
        <p:nvSpPr>
          <p:cNvPr id="3" name="Текст 2"/>
          <p:cNvSpPr>
            <a:spLocks noGrp="1"/>
          </p:cNvSpPr>
          <p:nvPr>
            <p:ph type="body" sz="quarter" idx="10"/>
          </p:nvPr>
        </p:nvSpPr>
        <p:spPr>
          <a:xfrm>
            <a:off x="933062" y="1446245"/>
            <a:ext cx="4963886" cy="4919630"/>
          </a:xfrm>
        </p:spPr>
        <p:txBody>
          <a:bodyPr wrap="square" numCol="1" anchor="t" anchorCtr="0" compatLnSpc="1">
            <a:prstTxWarp prst="textNoShape">
              <a:avLst/>
            </a:prstTxWarp>
            <a:noAutofit/>
          </a:bodyPr>
          <a:lstStyle/>
          <a:p>
            <a:pPr marL="0" indent="0">
              <a:lnSpc>
                <a:spcPct val="100000"/>
              </a:lnSpc>
              <a:spcBef>
                <a:spcPct val="0"/>
              </a:spcBef>
              <a:buNone/>
            </a:pPr>
            <a:r>
              <a:rPr lang="ru-RU" altLang="ru-RU" sz="2800" dirty="0">
                <a:solidFill>
                  <a:schemeClr val="tx2"/>
                </a:solidFill>
                <a:cs typeface="Times New Roman" pitchFamily="18" charset="0"/>
              </a:rPr>
              <a:t>Философствующие инженеры, избегали говорить прямо о философии техники, но, «</a:t>
            </a:r>
            <a:r>
              <a:rPr lang="ru-RU" altLang="ru-RU" sz="2800" i="1" dirty="0">
                <a:solidFill>
                  <a:schemeClr val="tx2"/>
                </a:solidFill>
                <a:cs typeface="Times New Roman" pitchFamily="18" charset="0"/>
              </a:rPr>
              <a:t>не покидая инженерной профессии, они тоже стали задумываться над тем, что такое техника</a:t>
            </a:r>
            <a:r>
              <a:rPr lang="ru-RU" altLang="ru-RU" sz="2800" dirty="0">
                <a:solidFill>
                  <a:schemeClr val="tx2"/>
                </a:solidFill>
                <a:cs typeface="Times New Roman" pitchFamily="18" charset="0"/>
              </a:rPr>
              <a:t>»</a:t>
            </a:r>
            <a:endParaRPr lang="ru-RU" altLang="ru-RU" sz="2800" dirty="0" smtClean="0">
              <a:solidFill>
                <a:schemeClr val="tx2"/>
              </a:solidFill>
              <a:cs typeface="Times New Roman" pitchFamily="18" charset="0"/>
            </a:endParaRPr>
          </a:p>
        </p:txBody>
      </p:sp>
      <p:pic>
        <p:nvPicPr>
          <p:cNvPr id="1026" name="Picture 2" descr="Технология: что это, виды | Новости Mail.ru - Навигатор - Новости Mail.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0391" y="1721498"/>
            <a:ext cx="5349486" cy="309707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solidFill>
                  <a:schemeClr val="tx2"/>
                </a:solidFill>
              </a:rPr>
              <a:pPr>
                <a:defRPr/>
              </a:pPr>
              <a:t>15</a:t>
            </a:fld>
            <a:endParaRPr lang="ru-RU" dirty="0">
              <a:solidFill>
                <a:schemeClr val="tx2"/>
              </a:solidFill>
            </a:endParaRPr>
          </a:p>
        </p:txBody>
      </p:sp>
    </p:spTree>
    <p:extLst>
      <p:ext uri="{BB962C8B-B14F-4D97-AF65-F5344CB8AC3E}">
        <p14:creationId xmlns:p14="http://schemas.microsoft.com/office/powerpoint/2010/main" val="129467356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6"/>
          <p:cNvSpPr>
            <a:spLocks noGrp="1"/>
          </p:cNvSpPr>
          <p:nvPr>
            <p:ph type="title"/>
          </p:nvPr>
        </p:nvSpPr>
        <p:spPr>
          <a:xfrm>
            <a:off x="952500" y="323850"/>
            <a:ext cx="10228263" cy="895350"/>
          </a:xfrm>
        </p:spPr>
        <p:txBody>
          <a:bodyPr/>
          <a:lstStyle/>
          <a:p>
            <a:pPr algn="ctr"/>
            <a:r>
              <a:rPr lang="ru-RU" altLang="ru-RU" sz="3600" b="1" smtClean="0"/>
              <a:t>Пётр Климентьевич Энгельме</a:t>
            </a:r>
            <a:r>
              <a:rPr lang="ru-RU" altLang="ru-RU" sz="4000" b="1" smtClean="0"/>
              <a:t>йер</a:t>
            </a:r>
            <a:r>
              <a:rPr lang="ru-RU" altLang="ru-RU" sz="4000" smtClean="0"/>
              <a:t> </a:t>
            </a:r>
            <a:br>
              <a:rPr lang="ru-RU" altLang="ru-RU" sz="4000" smtClean="0"/>
            </a:br>
            <a:r>
              <a:rPr lang="ru-RU" altLang="ru-RU" sz="3200" smtClean="0"/>
              <a:t>(1855 - приблиз. 1940-1942) </a:t>
            </a:r>
          </a:p>
        </p:txBody>
      </p:sp>
      <p:sp>
        <p:nvSpPr>
          <p:cNvPr id="29699" name="Содержимое 7"/>
          <p:cNvSpPr>
            <a:spLocks noGrp="1"/>
          </p:cNvSpPr>
          <p:nvPr>
            <p:ph sz="half" idx="1"/>
          </p:nvPr>
        </p:nvSpPr>
        <p:spPr bwMode="auto">
          <a:xfrm>
            <a:off x="381000" y="1295400"/>
            <a:ext cx="7334250" cy="5143500"/>
          </a:xfrm>
        </p:spPr>
        <p:txBody>
          <a:bodyPr wrap="square" numCol="1" anchor="t" anchorCtr="0" compatLnSpc="1">
            <a:prstTxWarp prst="textNoShape">
              <a:avLst/>
            </a:prstTxWarp>
          </a:bodyPr>
          <a:lstStyle/>
          <a:p>
            <a:pPr>
              <a:spcBef>
                <a:spcPts val="600"/>
              </a:spcBef>
              <a:buFont typeface="Arial" panose="020B0604020202020204" pitchFamily="34" charset="0"/>
              <a:buChar char="•"/>
            </a:pPr>
            <a:r>
              <a:rPr lang="ru-RU" altLang="ru-RU" sz="2400" dirty="0" smtClean="0">
                <a:solidFill>
                  <a:schemeClr val="tx2"/>
                </a:solidFill>
              </a:rPr>
              <a:t>первый философ техники в </a:t>
            </a:r>
            <a:r>
              <a:rPr lang="ru-RU" altLang="ru-RU" sz="2400" dirty="0" smtClean="0">
                <a:solidFill>
                  <a:schemeClr val="tx2"/>
                </a:solidFill>
              </a:rPr>
              <a:t>России</a:t>
            </a:r>
          </a:p>
          <a:p>
            <a:pPr>
              <a:spcBef>
                <a:spcPts val="600"/>
              </a:spcBef>
              <a:buFont typeface="Arial" panose="020B0604020202020204" pitchFamily="34" charset="0"/>
              <a:buChar char="•"/>
            </a:pPr>
            <a:r>
              <a:rPr lang="ru-RU" altLang="ru-RU" sz="2400" dirty="0" smtClean="0">
                <a:solidFill>
                  <a:schemeClr val="tx2"/>
                </a:solidFill>
              </a:rPr>
              <a:t>автор </a:t>
            </a:r>
            <a:r>
              <a:rPr lang="ru-RU" altLang="ru-RU" sz="2400" dirty="0" smtClean="0">
                <a:solidFill>
                  <a:schemeClr val="tx2"/>
                </a:solidFill>
              </a:rPr>
              <a:t>целого ряда трудов, являющихся классикой философии техники. </a:t>
            </a:r>
          </a:p>
          <a:p>
            <a:pPr>
              <a:spcBef>
                <a:spcPts val="600"/>
              </a:spcBef>
              <a:buFont typeface="Arial" panose="020B0604020202020204" pitchFamily="34" charset="0"/>
              <a:buChar char="•"/>
            </a:pPr>
            <a:r>
              <a:rPr lang="ru-RU" altLang="ru-RU" sz="2400" dirty="0" smtClean="0">
                <a:solidFill>
                  <a:schemeClr val="tx2"/>
                </a:solidFill>
              </a:rPr>
              <a:t>При жизни его труды больше были известны в Германии, чем в России. </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Дворянин, инженер-механик</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1874-1881 Императорское Московское техническое училище (механическое отделение)</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1885 г.  - преподаватель механики Технического Железнодорожного училища</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1884-89 – редактор журнала Техник</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Политехническое общество</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Императорское русское техническое общество</a:t>
            </a:r>
          </a:p>
          <a:p>
            <a:pPr marL="0" indent="358775">
              <a:spcBef>
                <a:spcPts val="600"/>
              </a:spcBef>
              <a:buFont typeface="Arial" pitchFamily="34" charset="0"/>
              <a:buChar char="•"/>
            </a:pPr>
            <a:endParaRPr lang="ru-RU" altLang="ru-RU" sz="2400" dirty="0" smtClean="0">
              <a:solidFill>
                <a:schemeClr val="tx2"/>
              </a:solidFill>
              <a:cs typeface="Times New Roman" pitchFamily="18" charset="0"/>
            </a:endParaRPr>
          </a:p>
        </p:txBody>
      </p:sp>
      <p:pic>
        <p:nvPicPr>
          <p:cNvPr id="10" name="Содержимое 9" descr="Энгельмейер,_Пётр_Климентьевич.jpg"/>
          <p:cNvPicPr>
            <a:picLocks noGrp="1" noChangeAspect="1"/>
          </p:cNvPicPr>
          <p:nvPr>
            <p:ph sz="half" idx="2"/>
          </p:nvPr>
        </p:nvPicPr>
        <p:blipFill>
          <a:blip r:embed="rId2" cstate="print"/>
          <a:stretch>
            <a:fillRect/>
          </a:stretch>
        </p:blipFill>
        <p:spPr>
          <a:xfrm>
            <a:off x="7886701" y="1504950"/>
            <a:ext cx="3589952" cy="4666938"/>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16</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425794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0"/>
          </p:nvPr>
        </p:nvSpPr>
        <p:spPr>
          <a:xfrm>
            <a:off x="489339" y="1439546"/>
            <a:ext cx="11537820" cy="5203850"/>
          </a:xfrm>
        </p:spPr>
        <p:txBody>
          <a:bodyPr>
            <a:noAutofit/>
          </a:bodyPr>
          <a:lstStyle/>
          <a:p>
            <a:pPr>
              <a:lnSpc>
                <a:spcPct val="100000"/>
              </a:lnSpc>
              <a:spcBef>
                <a:spcPct val="0"/>
              </a:spcBef>
              <a:buNone/>
            </a:pPr>
            <a:r>
              <a:rPr lang="ru-RU" altLang="ru-RU" sz="2400" dirty="0">
                <a:solidFill>
                  <a:schemeClr val="tx2"/>
                </a:solidFill>
                <a:cs typeface="Times New Roman" pitchFamily="18" charset="0"/>
              </a:rPr>
              <a:t>Доклад на IV Международном конгрессе по философии в 1911 г. в Болонье был посвящен обоснованию права философии техники на существование как особого важного направления </a:t>
            </a:r>
            <a:r>
              <a:rPr lang="ru-RU" altLang="ru-RU" sz="2400" dirty="0" smtClean="0">
                <a:solidFill>
                  <a:schemeClr val="tx2"/>
                </a:solidFill>
                <a:cs typeface="Times New Roman" pitchFamily="18" charset="0"/>
              </a:rPr>
              <a:t>науки:</a:t>
            </a:r>
          </a:p>
          <a:p>
            <a:pPr>
              <a:lnSpc>
                <a:spcPct val="100000"/>
              </a:lnSpc>
              <a:spcBef>
                <a:spcPct val="0"/>
              </a:spcBef>
              <a:buNone/>
            </a:pPr>
            <a:endParaRPr lang="ru-RU" altLang="ru-RU" sz="2400" dirty="0">
              <a:solidFill>
                <a:schemeClr val="tx2"/>
              </a:solidFill>
              <a:cs typeface="Times New Roman" pitchFamily="18" charset="0"/>
            </a:endParaRPr>
          </a:p>
          <a:p>
            <a:pPr>
              <a:lnSpc>
                <a:spcPct val="100000"/>
              </a:lnSpc>
              <a:spcBef>
                <a:spcPct val="0"/>
              </a:spcBef>
              <a:buNone/>
            </a:pPr>
            <a:r>
              <a:rPr lang="ru-RU" altLang="ru-RU" sz="2400" dirty="0" smtClean="0">
                <a:solidFill>
                  <a:schemeClr val="tx2"/>
                </a:solidFill>
                <a:cs typeface="Times New Roman" pitchFamily="18" charset="0"/>
              </a:rPr>
              <a:t>«</a:t>
            </a:r>
            <a:r>
              <a:rPr lang="ru-RU" altLang="ru-RU" sz="2400" i="1" dirty="0">
                <a:solidFill>
                  <a:schemeClr val="tx2"/>
                </a:solidFill>
                <a:cs typeface="Times New Roman" pitchFamily="18" charset="0"/>
              </a:rPr>
              <a:t>Современную нам эпоху недаром называют технической: машинная техника распространяет свое влияние далеко за пределы промышленности и воздействие ее сказывается чуть ли не на всех сторонах современной жизни культурных государств... И вот: мыслители и ученые самых разнообразных сфер начинают изучать этот, доселе не вполне еще оцененный фактор. И здесь по мере изучения открываются все новые и новые умозрительные горизонты. Тем не менее, все, что до сих пор сделано, можно назвать только расчисткой места для будущего здания, которое можно пока, за недостатком более подходящего слова, назвать философией техники</a:t>
            </a:r>
            <a:r>
              <a:rPr lang="ru-RU" altLang="ru-RU" sz="2400" dirty="0">
                <a:solidFill>
                  <a:schemeClr val="tx2"/>
                </a:solidFill>
                <a:cs typeface="Times New Roman" pitchFamily="18" charset="0"/>
              </a:rPr>
              <a:t>»</a:t>
            </a:r>
          </a:p>
          <a:p>
            <a:pPr>
              <a:lnSpc>
                <a:spcPct val="100000"/>
              </a:lnSpc>
            </a:pPr>
            <a:endParaRPr lang="ru-RU" sz="800" dirty="0"/>
          </a:p>
        </p:txBody>
      </p:sp>
      <p:sp>
        <p:nvSpPr>
          <p:cNvPr id="4" name="Прямоугольник 3"/>
          <p:cNvSpPr/>
          <p:nvPr/>
        </p:nvSpPr>
        <p:spPr>
          <a:xfrm>
            <a:off x="1175657" y="363894"/>
            <a:ext cx="8668139" cy="584775"/>
          </a:xfrm>
          <a:prstGeom prst="rect">
            <a:avLst/>
          </a:prstGeom>
        </p:spPr>
        <p:txBody>
          <a:bodyPr wrap="square">
            <a:spAutoFit/>
          </a:bodyPr>
          <a:lstStyle/>
          <a:p>
            <a:r>
              <a:rPr lang="ru-RU" altLang="ru-RU" sz="3200" dirty="0">
                <a:solidFill>
                  <a:schemeClr val="tx2"/>
                </a:solidFill>
                <a:cs typeface="Times New Roman" pitchFamily="18" charset="0"/>
              </a:rPr>
              <a:t>П.К. </a:t>
            </a:r>
            <a:r>
              <a:rPr lang="ru-RU" altLang="ru-RU" sz="3200" dirty="0" err="1" smtClean="0">
                <a:solidFill>
                  <a:schemeClr val="tx2"/>
                </a:solidFill>
                <a:cs typeface="Times New Roman" pitchFamily="18" charset="0"/>
              </a:rPr>
              <a:t>Энгельмейер</a:t>
            </a:r>
            <a:endParaRPr lang="ru-RU" altLang="ru-RU" sz="3200" dirty="0">
              <a:solidFill>
                <a:schemeClr val="tx2"/>
              </a:solidFill>
              <a:cs typeface="Times New Roman" pitchFamily="18" charset="0"/>
            </a:endParaRPr>
          </a:p>
        </p:txBody>
      </p:sp>
      <p:sp>
        <p:nvSpPr>
          <p:cNvPr id="5"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solidFill>
                  <a:schemeClr val="tx2"/>
                </a:solidFill>
              </a:rPr>
              <a:pPr>
                <a:defRPr/>
              </a:pPr>
              <a:t>17</a:t>
            </a:fld>
            <a:endParaRPr lang="ru-RU" dirty="0">
              <a:solidFill>
                <a:schemeClr val="tx2"/>
              </a:solidFill>
            </a:endParaRPr>
          </a:p>
        </p:txBody>
      </p:sp>
    </p:spTree>
    <p:extLst>
      <p:ext uri="{BB962C8B-B14F-4D97-AF65-F5344CB8AC3E}">
        <p14:creationId xmlns:p14="http://schemas.microsoft.com/office/powerpoint/2010/main" val="56548746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a:xfrm>
            <a:off x="1104900" y="361950"/>
            <a:ext cx="9980613" cy="811213"/>
          </a:xfrm>
        </p:spPr>
        <p:txBody>
          <a:bodyPr/>
          <a:lstStyle/>
          <a:p>
            <a:pPr algn="ctr"/>
            <a:r>
              <a:rPr lang="ru-RU" altLang="ru-RU" sz="4000" dirty="0" smtClean="0">
                <a:solidFill>
                  <a:srgbClr val="0070C0"/>
                </a:solidFill>
                <a:cs typeface="Times New Roman" pitchFamily="18" charset="0"/>
              </a:rPr>
              <a:t>Иоганн </a:t>
            </a:r>
            <a:r>
              <a:rPr lang="ru-RU" altLang="ru-RU" sz="4000" dirty="0" err="1" smtClean="0">
                <a:solidFill>
                  <a:srgbClr val="0070C0"/>
                </a:solidFill>
                <a:cs typeface="Times New Roman" pitchFamily="18" charset="0"/>
              </a:rPr>
              <a:t>Бекманн</a:t>
            </a:r>
            <a:r>
              <a:rPr lang="ru-RU" altLang="ru-RU" sz="4000" dirty="0" smtClean="0">
                <a:solidFill>
                  <a:srgbClr val="0070C0"/>
                </a:solidFill>
                <a:cs typeface="Times New Roman" pitchFamily="18" charset="0"/>
              </a:rPr>
              <a:t> (1739–1811)</a:t>
            </a:r>
            <a:endParaRPr lang="ru-RU" altLang="ru-RU" sz="4000" dirty="0" smtClean="0">
              <a:solidFill>
                <a:srgbClr val="0070C0"/>
              </a:solidFill>
            </a:endParaRPr>
          </a:p>
        </p:txBody>
      </p:sp>
      <p:sp>
        <p:nvSpPr>
          <p:cNvPr id="31747" name="Текст 2"/>
          <p:cNvSpPr>
            <a:spLocks noGrp="1"/>
          </p:cNvSpPr>
          <p:nvPr>
            <p:ph sz="half" idx="1"/>
          </p:nvPr>
        </p:nvSpPr>
        <p:spPr bwMode="auto">
          <a:xfrm>
            <a:off x="361950" y="1276350"/>
            <a:ext cx="8267700" cy="5276850"/>
          </a:xfrm>
        </p:spPr>
        <p:txBody>
          <a:bodyPr wrap="square" numCol="1" anchor="t" anchorCtr="0" compatLnSpc="1">
            <a:prstTxWarp prst="textNoShape">
              <a:avLst/>
            </a:prstTxWarp>
            <a:normAutofit fontScale="92500"/>
          </a:bodyPr>
          <a:lstStyle/>
          <a:p>
            <a:pPr marL="0" indent="358775">
              <a:lnSpc>
                <a:spcPct val="100000"/>
              </a:lnSpc>
              <a:spcBef>
                <a:spcPts val="600"/>
              </a:spcBef>
              <a:defRPr/>
            </a:pPr>
            <a:r>
              <a:rPr lang="ru-RU" sz="2200" dirty="0" smtClean="0">
                <a:solidFill>
                  <a:schemeClr val="tx2"/>
                </a:solidFill>
              </a:rPr>
              <a:t>немецкий учёный, придумавший термин «</a:t>
            </a:r>
            <a:r>
              <a:rPr lang="ru-RU" sz="2200" b="1" dirty="0" smtClean="0">
                <a:solidFill>
                  <a:schemeClr val="tx2"/>
                </a:solidFill>
              </a:rPr>
              <a:t>технология</a:t>
            </a:r>
            <a:r>
              <a:rPr lang="ru-RU" sz="2200" dirty="0" smtClean="0">
                <a:solidFill>
                  <a:schemeClr val="tx2"/>
                </a:solidFill>
              </a:rPr>
              <a:t>» для обозначения «науки о ремесле». Он был первым, кто стал преподавать технологию, и писать о ней как о научном предмете, </a:t>
            </a:r>
            <a:r>
              <a:rPr lang="ru-RU" sz="2200" dirty="0" smtClean="0">
                <a:solidFill>
                  <a:schemeClr val="tx2"/>
                </a:solidFill>
                <a:cs typeface="Times New Roman" pitchFamily="18" charset="0"/>
              </a:rPr>
              <a:t>основоположник новой технологической науки и общей технологии (</a:t>
            </a:r>
            <a:r>
              <a:rPr lang="ru-RU" sz="2200" dirty="0" err="1" smtClean="0">
                <a:solidFill>
                  <a:schemeClr val="tx2"/>
                </a:solidFill>
                <a:cs typeface="Times New Roman" pitchFamily="18" charset="0"/>
              </a:rPr>
              <a:t>Allgemeine</a:t>
            </a:r>
            <a:r>
              <a:rPr lang="ru-RU" sz="2200" dirty="0" smtClean="0">
                <a:solidFill>
                  <a:schemeClr val="tx2"/>
                </a:solidFill>
                <a:cs typeface="Times New Roman" pitchFamily="18" charset="0"/>
              </a:rPr>
              <a:t> </a:t>
            </a:r>
            <a:r>
              <a:rPr lang="ru-RU" sz="2200" dirty="0" err="1" smtClean="0">
                <a:solidFill>
                  <a:schemeClr val="tx2"/>
                </a:solidFill>
                <a:cs typeface="Times New Roman" pitchFamily="18" charset="0"/>
              </a:rPr>
              <a:t>Technologie</a:t>
            </a:r>
            <a:r>
              <a:rPr lang="ru-RU" sz="2200" dirty="0" smtClean="0">
                <a:solidFill>
                  <a:schemeClr val="tx2"/>
                </a:solidFill>
                <a:cs typeface="Times New Roman" pitchFamily="18" charset="0"/>
              </a:rPr>
              <a:t>)</a:t>
            </a:r>
          </a:p>
          <a:p>
            <a:pPr marL="0" indent="358775">
              <a:lnSpc>
                <a:spcPct val="100000"/>
              </a:lnSpc>
              <a:spcBef>
                <a:spcPts val="600"/>
              </a:spcBef>
              <a:defRPr/>
            </a:pPr>
            <a:r>
              <a:rPr lang="ru-RU" sz="2200" dirty="0" smtClean="0">
                <a:solidFill>
                  <a:schemeClr val="tx2"/>
                </a:solidFill>
                <a:cs typeface="Times New Roman" pitchFamily="18" charset="0"/>
              </a:rPr>
              <a:t>1777 «Введение в технологию или о знании цехов, фабрик и мануфактур...»</a:t>
            </a:r>
          </a:p>
          <a:p>
            <a:pPr marL="0" indent="358775">
              <a:lnSpc>
                <a:spcPct val="100000"/>
              </a:lnSpc>
              <a:spcBef>
                <a:spcPts val="600"/>
              </a:spcBef>
              <a:defRPr/>
            </a:pPr>
            <a:r>
              <a:rPr lang="ru-RU" sz="2400" b="1" u="sng" dirty="0" smtClean="0">
                <a:solidFill>
                  <a:schemeClr val="tx2"/>
                </a:solidFill>
              </a:rPr>
              <a:t>Технология </a:t>
            </a:r>
            <a:r>
              <a:rPr lang="ru-RU" sz="2400" b="1" dirty="0" smtClean="0">
                <a:solidFill>
                  <a:schemeClr val="tx2"/>
                </a:solidFill>
              </a:rPr>
              <a:t>- самостоятельная наука, область исследования которой – материально-техническая сторона процесса производства. </a:t>
            </a:r>
          </a:p>
          <a:p>
            <a:pPr marL="0" indent="358775">
              <a:lnSpc>
                <a:spcPct val="100000"/>
              </a:lnSpc>
              <a:spcBef>
                <a:spcPts val="600"/>
              </a:spcBef>
              <a:defRPr/>
            </a:pPr>
            <a:r>
              <a:rPr lang="ru-RU" sz="2200" dirty="0" smtClean="0">
                <a:solidFill>
                  <a:schemeClr val="tx2"/>
                </a:solidFill>
                <a:cs typeface="Times New Roman" pitchFamily="18" charset="0"/>
              </a:rPr>
              <a:t>Технология дает систематическое упорядочение и фундаментальное введение, а также научное основание действиям и знаниям, необходимым для дальнейшего развития производства</a:t>
            </a:r>
          </a:p>
          <a:p>
            <a:pPr marL="0" indent="358775">
              <a:lnSpc>
                <a:spcPct val="100000"/>
              </a:lnSpc>
              <a:spcBef>
                <a:spcPts val="600"/>
              </a:spcBef>
              <a:defRPr/>
            </a:pPr>
            <a:r>
              <a:rPr lang="ru-RU" sz="2200" dirty="0" smtClean="0">
                <a:solidFill>
                  <a:schemeClr val="tx2"/>
                </a:solidFill>
                <a:cs typeface="Times New Roman" pitchFamily="18" charset="0"/>
              </a:rPr>
              <a:t>Ставит проблему «переработать технологическую терминологию философски или систематически»</a:t>
            </a:r>
            <a:endParaRPr lang="ru-RU" sz="2400" dirty="0" smtClean="0">
              <a:latin typeface="Times New Roman" pitchFamily="18" charset="0"/>
              <a:cs typeface="Times New Roman" pitchFamily="18" charset="0"/>
            </a:endParaRPr>
          </a:p>
        </p:txBody>
      </p:sp>
      <p:pic>
        <p:nvPicPr>
          <p:cNvPr id="32772" name="Содержимое 4" descr="250px-Johann-Beckmann.pn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629650" y="1851025"/>
            <a:ext cx="3219450" cy="4044950"/>
          </a:xfrm>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18</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8024516"/>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a:xfrm>
            <a:off x="1151553" y="0"/>
            <a:ext cx="9980613" cy="1301750"/>
          </a:xfrm>
        </p:spPr>
        <p:txBody>
          <a:bodyPr/>
          <a:lstStyle/>
          <a:p>
            <a:pPr algn="ctr"/>
            <a:r>
              <a:rPr lang="ru-RU" altLang="ru-RU" sz="4000" dirty="0" smtClean="0">
                <a:solidFill>
                  <a:srgbClr val="0070C0"/>
                </a:solidFill>
                <a:cs typeface="Times New Roman" pitchFamily="18" charset="0"/>
              </a:rPr>
              <a:t>Иоганн Генрих </a:t>
            </a:r>
            <a:r>
              <a:rPr lang="ru-RU" altLang="ru-RU" sz="4000" dirty="0" err="1" smtClean="0">
                <a:solidFill>
                  <a:srgbClr val="0070C0"/>
                </a:solidFill>
                <a:cs typeface="Times New Roman" pitchFamily="18" charset="0"/>
              </a:rPr>
              <a:t>Мориц</a:t>
            </a:r>
            <a:r>
              <a:rPr lang="ru-RU" altLang="ru-RU" sz="4000" dirty="0" smtClean="0">
                <a:solidFill>
                  <a:srgbClr val="0070C0"/>
                </a:solidFill>
                <a:cs typeface="Times New Roman" pitchFamily="18" charset="0"/>
              </a:rPr>
              <a:t> </a:t>
            </a:r>
            <a:r>
              <a:rPr lang="ru-RU" altLang="ru-RU" sz="4000" dirty="0" err="1" smtClean="0">
                <a:solidFill>
                  <a:srgbClr val="0070C0"/>
                </a:solidFill>
                <a:cs typeface="Times New Roman" pitchFamily="18" charset="0"/>
              </a:rPr>
              <a:t>Поппе</a:t>
            </a:r>
            <a:r>
              <a:rPr lang="ru-RU" altLang="ru-RU" sz="4000" dirty="0" smtClean="0">
                <a:solidFill>
                  <a:srgbClr val="0070C0"/>
                </a:solidFill>
                <a:cs typeface="Times New Roman" pitchFamily="18" charset="0"/>
              </a:rPr>
              <a:t> </a:t>
            </a:r>
            <a:r>
              <a:rPr lang="ru-RU" altLang="ru-RU" sz="4000" dirty="0" smtClean="0">
                <a:solidFill>
                  <a:srgbClr val="0070C0"/>
                </a:solidFill>
                <a:cs typeface="Times New Roman" pitchFamily="18" charset="0"/>
              </a:rPr>
              <a:t/>
            </a:r>
            <a:br>
              <a:rPr lang="ru-RU" altLang="ru-RU" sz="4000" dirty="0" smtClean="0">
                <a:solidFill>
                  <a:srgbClr val="0070C0"/>
                </a:solidFill>
                <a:cs typeface="Times New Roman" pitchFamily="18" charset="0"/>
              </a:rPr>
            </a:br>
            <a:r>
              <a:rPr lang="ru-RU" altLang="ru-RU" sz="4000" dirty="0" smtClean="0">
                <a:solidFill>
                  <a:srgbClr val="0070C0"/>
                </a:solidFill>
                <a:cs typeface="Times New Roman" pitchFamily="18" charset="0"/>
              </a:rPr>
              <a:t>(</a:t>
            </a:r>
            <a:r>
              <a:rPr lang="ru-RU" altLang="ru-RU" sz="4000" dirty="0" smtClean="0">
                <a:solidFill>
                  <a:srgbClr val="0070C0"/>
                </a:solidFill>
                <a:cs typeface="Times New Roman" pitchFamily="18" charset="0"/>
              </a:rPr>
              <a:t>1776–1854)</a:t>
            </a:r>
            <a:endParaRPr lang="ru-RU" altLang="ru-RU" sz="4000" b="1" dirty="0" smtClean="0">
              <a:solidFill>
                <a:srgbClr val="0070C0"/>
              </a:solidFill>
            </a:endParaRPr>
          </a:p>
        </p:txBody>
      </p:sp>
      <p:sp>
        <p:nvSpPr>
          <p:cNvPr id="33795" name="Текст 2"/>
          <p:cNvSpPr>
            <a:spLocks noGrp="1"/>
          </p:cNvSpPr>
          <p:nvPr>
            <p:ph sz="half" idx="1"/>
          </p:nvPr>
        </p:nvSpPr>
        <p:spPr bwMode="auto">
          <a:xfrm>
            <a:off x="1151552" y="1474236"/>
            <a:ext cx="5534997" cy="5021813"/>
          </a:xfrm>
        </p:spPr>
        <p:txBody>
          <a:bodyPr wrap="square" numCol="1" anchor="t" anchorCtr="0" compatLnSpc="1">
            <a:prstTxWarp prst="textNoShape">
              <a:avLst/>
            </a:prstTxWarp>
          </a:bodyPr>
          <a:lstStyle/>
          <a:p>
            <a:pPr marL="0" indent="0"/>
            <a:r>
              <a:rPr lang="ru-RU" altLang="ru-RU" sz="3200" dirty="0" smtClean="0">
                <a:cs typeface="Times New Roman" pitchFamily="18" charset="0"/>
              </a:rPr>
              <a:t> </a:t>
            </a:r>
            <a:r>
              <a:rPr lang="ru-RU" altLang="ru-RU" sz="3200" dirty="0" smtClean="0">
                <a:solidFill>
                  <a:schemeClr val="tx2"/>
                </a:solidFill>
                <a:cs typeface="Times New Roman" pitchFamily="18" charset="0"/>
              </a:rPr>
              <a:t>Часовщик, преподаватель физики и математики в гимназии, с 1818 года – профессор </a:t>
            </a:r>
            <a:r>
              <a:rPr lang="ru-RU" altLang="ru-RU" sz="3200" dirty="0" err="1" smtClean="0">
                <a:solidFill>
                  <a:schemeClr val="tx2"/>
                </a:solidFill>
                <a:cs typeface="Times New Roman" pitchFamily="18" charset="0"/>
              </a:rPr>
              <a:t>Тюбингенского</a:t>
            </a:r>
            <a:r>
              <a:rPr lang="ru-RU" altLang="ru-RU" sz="3200" dirty="0" smtClean="0">
                <a:solidFill>
                  <a:schemeClr val="tx2"/>
                </a:solidFill>
                <a:cs typeface="Times New Roman" pitchFamily="18" charset="0"/>
              </a:rPr>
              <a:t> университета</a:t>
            </a:r>
          </a:p>
          <a:p>
            <a:pPr marL="0" indent="0"/>
            <a:r>
              <a:rPr lang="ru-RU" altLang="ru-RU" sz="3200" dirty="0" smtClean="0">
                <a:solidFill>
                  <a:schemeClr val="tx2"/>
                </a:solidFill>
                <a:cs typeface="Times New Roman" pitchFamily="18" charset="0"/>
              </a:rPr>
              <a:t>1821 «Руководство к общей технологии» - история техники </a:t>
            </a:r>
          </a:p>
        </p:txBody>
      </p:sp>
      <p:pic>
        <p:nvPicPr>
          <p:cNvPr id="32772" name="Рисунок 4" descr="220px-Johann_Georg_Poppe_-_1906.jpg"/>
          <p:cNvPicPr>
            <a:picLocks noChangeAspect="1"/>
          </p:cNvPicPr>
          <p:nvPr/>
        </p:nvPicPr>
        <p:blipFill>
          <a:blip r:embed="rId2" cstate="print"/>
          <a:srcRect/>
          <a:stretch>
            <a:fillRect/>
          </a:stretch>
        </p:blipFill>
        <p:spPr bwMode="auto">
          <a:xfrm>
            <a:off x="7986875" y="1558212"/>
            <a:ext cx="3263708" cy="47473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Номер слайда 6"/>
          <p:cNvSpPr>
            <a:spLocks noGrp="1"/>
          </p:cNvSpPr>
          <p:nvPr>
            <p:ph type="sldNum" sz="quarter" idx="12"/>
          </p:nvPr>
        </p:nvSpPr>
        <p:spPr>
          <a:xfrm>
            <a:off x="11355096" y="6313486"/>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19</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0387609"/>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p:txBody>
          <a:bodyPr/>
          <a:lstStyle/>
          <a:p>
            <a:pPr algn="ctr"/>
            <a:r>
              <a:rPr lang="ru-RU" altLang="ru-RU" sz="4400" dirty="0" smtClean="0">
                <a:solidFill>
                  <a:srgbClr val="0070C0"/>
                </a:solidFill>
                <a:cs typeface="Times New Roman" pitchFamily="18" charset="0"/>
              </a:rPr>
              <a:t>Эрнст </a:t>
            </a:r>
            <a:r>
              <a:rPr lang="ru-RU" altLang="ru-RU" sz="4400" dirty="0" err="1" smtClean="0">
                <a:solidFill>
                  <a:srgbClr val="0070C0"/>
                </a:solidFill>
                <a:cs typeface="Times New Roman" pitchFamily="18" charset="0"/>
              </a:rPr>
              <a:t>Гартиг</a:t>
            </a:r>
            <a:r>
              <a:rPr lang="ru-RU" altLang="ru-RU" sz="4400" dirty="0" smtClean="0">
                <a:solidFill>
                  <a:srgbClr val="0070C0"/>
                </a:solidFill>
                <a:cs typeface="Times New Roman" pitchFamily="18" charset="0"/>
              </a:rPr>
              <a:t> (1836–1900)</a:t>
            </a:r>
            <a:endParaRPr lang="ru-RU" altLang="ru-RU" sz="3200" dirty="0" smtClean="0">
              <a:solidFill>
                <a:srgbClr val="0070C0"/>
              </a:solidFill>
            </a:endParaRPr>
          </a:p>
        </p:txBody>
      </p:sp>
      <p:sp>
        <p:nvSpPr>
          <p:cNvPr id="35843" name="Текст 2"/>
          <p:cNvSpPr>
            <a:spLocks noGrp="1"/>
          </p:cNvSpPr>
          <p:nvPr>
            <p:ph sz="half" idx="1"/>
          </p:nvPr>
        </p:nvSpPr>
        <p:spPr bwMode="auto">
          <a:xfrm>
            <a:off x="438150" y="1314450"/>
            <a:ext cx="11220450" cy="5238750"/>
          </a:xfrm>
        </p:spPr>
        <p:txBody>
          <a:bodyPr wrap="square" numCol="1" anchor="t" anchorCtr="0" compatLnSpc="1">
            <a:prstTxWarp prst="textNoShape">
              <a:avLst/>
            </a:prstTxWarp>
          </a:bodyPr>
          <a:lstStyle/>
          <a:p>
            <a:pPr marL="0" indent="358775">
              <a:spcBef>
                <a:spcPts val="600"/>
              </a:spcBef>
            </a:pPr>
            <a:r>
              <a:rPr lang="ru-RU" altLang="ru-RU" sz="2400" dirty="0" smtClean="0">
                <a:solidFill>
                  <a:schemeClr val="tx2"/>
                </a:solidFill>
                <a:cs typeface="Times New Roman" pitchFamily="18" charset="0"/>
              </a:rPr>
              <a:t>известный </a:t>
            </a:r>
            <a:r>
              <a:rPr lang="ru-RU" altLang="ru-RU" sz="2400" dirty="0" smtClean="0">
                <a:solidFill>
                  <a:schemeClr val="tx2"/>
                </a:solidFill>
                <a:cs typeface="Times New Roman" pitchFamily="18" charset="0"/>
              </a:rPr>
              <a:t>технолог</a:t>
            </a:r>
          </a:p>
          <a:p>
            <a:pPr marL="0" indent="358775">
              <a:spcBef>
                <a:spcPts val="600"/>
              </a:spcBef>
              <a:buFont typeface="Wingdings" pitchFamily="2" charset="2"/>
              <a:buChar char="Ø"/>
            </a:pPr>
            <a:r>
              <a:rPr lang="ru-RU" altLang="ru-RU" sz="2400" dirty="0" smtClean="0">
                <a:solidFill>
                  <a:schemeClr val="tx2"/>
                </a:solidFill>
                <a:cs typeface="Times New Roman" pitchFamily="18" charset="0"/>
              </a:rPr>
              <a:t>«</a:t>
            </a:r>
            <a:r>
              <a:rPr lang="ru-RU" altLang="ru-RU" sz="2400" i="1" dirty="0" smtClean="0">
                <a:solidFill>
                  <a:schemeClr val="tx2"/>
                </a:solidFill>
                <a:cs typeface="Times New Roman" pitchFamily="18" charset="0"/>
              </a:rPr>
              <a:t>отстаивал надобность в логической чистке тех понятий и отношений между ними, которые возникли в технике чисто эмпирическим путем</a:t>
            </a:r>
            <a:r>
              <a:rPr lang="ru-RU" altLang="ru-RU" sz="2400" dirty="0" smtClean="0">
                <a:solidFill>
                  <a:schemeClr val="tx2"/>
                </a:solidFill>
                <a:cs typeface="Times New Roman" pitchFamily="18" charset="0"/>
              </a:rPr>
              <a:t>» </a:t>
            </a:r>
          </a:p>
          <a:p>
            <a:pPr marL="0" indent="358775">
              <a:spcBef>
                <a:spcPts val="600"/>
              </a:spcBef>
              <a:buFont typeface="Wingdings" pitchFamily="2" charset="2"/>
              <a:buChar char="Ø"/>
            </a:pPr>
            <a:r>
              <a:rPr lang="ru-RU" altLang="ru-RU" sz="2400" dirty="0" smtClean="0">
                <a:solidFill>
                  <a:schemeClr val="tx2"/>
                </a:solidFill>
                <a:cs typeface="Times New Roman" pitchFamily="18" charset="0"/>
              </a:rPr>
              <a:t>ратовал за создание новой науки «</a:t>
            </a:r>
            <a:r>
              <a:rPr lang="ru-RU" altLang="ru-RU" sz="2400" dirty="0" err="1" smtClean="0">
                <a:solidFill>
                  <a:schemeClr val="tx2"/>
                </a:solidFill>
                <a:cs typeface="Times New Roman" pitchFamily="18" charset="0"/>
              </a:rPr>
              <a:t>технологики</a:t>
            </a:r>
            <a:r>
              <a:rPr lang="ru-RU" altLang="ru-RU" sz="2400" dirty="0" smtClean="0">
                <a:solidFill>
                  <a:schemeClr val="tx2"/>
                </a:solidFill>
                <a:cs typeface="Times New Roman" pitchFamily="18" charset="0"/>
              </a:rPr>
              <a:t>», направленной на логическую разработку технического материала</a:t>
            </a:r>
          </a:p>
          <a:p>
            <a:pPr marL="0" indent="358775">
              <a:spcBef>
                <a:spcPts val="600"/>
              </a:spcBef>
              <a:buFont typeface="Wingdings" pitchFamily="2" charset="2"/>
              <a:buChar char="Ø"/>
            </a:pPr>
            <a:r>
              <a:rPr lang="ru-RU" altLang="ru-RU" sz="2400" dirty="0" smtClean="0">
                <a:solidFill>
                  <a:schemeClr val="tx2"/>
                </a:solidFill>
                <a:cs typeface="Times New Roman" pitchFamily="18" charset="0"/>
              </a:rPr>
              <a:t>«</a:t>
            </a:r>
            <a:r>
              <a:rPr lang="ru-RU" altLang="ru-RU" sz="2400" i="1" dirty="0" smtClean="0">
                <a:solidFill>
                  <a:schemeClr val="tx2"/>
                </a:solidFill>
                <a:cs typeface="Times New Roman" pitchFamily="18" charset="0"/>
              </a:rPr>
              <a:t>мы имеем одно из таких своеобразных технологических подчинений между понятием данного способа производства и понятием тех орудий, которые служат для осуществления этого способа понятие кузнечной ковки является высшим и подчиняющим по отношению к понятиям молоток, наковальня, горн</a:t>
            </a:r>
            <a:r>
              <a:rPr lang="ru-RU" altLang="ru-RU" sz="2400" dirty="0" smtClean="0">
                <a:solidFill>
                  <a:schemeClr val="tx2"/>
                </a:solidFill>
                <a:cs typeface="Times New Roman" pitchFamily="18" charset="0"/>
              </a:rPr>
              <a:t>»</a:t>
            </a:r>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20</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1768919"/>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p:cNvSpPr>
            <a:spLocks noGrp="1"/>
          </p:cNvSpPr>
          <p:nvPr>
            <p:ph type="title"/>
          </p:nvPr>
        </p:nvSpPr>
        <p:spPr/>
        <p:txBody>
          <a:bodyPr/>
          <a:lstStyle/>
          <a:p>
            <a:pPr algn="ctr">
              <a:lnSpc>
                <a:spcPct val="100000"/>
              </a:lnSpc>
            </a:pPr>
            <a:r>
              <a:rPr lang="vi-VN" altLang="ru-RU" sz="4000" dirty="0" smtClean="0">
                <a:solidFill>
                  <a:srgbClr val="0070C0"/>
                </a:solidFill>
              </a:rPr>
              <a:t>Франц Рёло́</a:t>
            </a:r>
            <a:r>
              <a:rPr lang="ru-RU" altLang="ru-RU" sz="4000" dirty="0" smtClean="0">
                <a:solidFill>
                  <a:srgbClr val="0070C0"/>
                </a:solidFill>
              </a:rPr>
              <a:t> </a:t>
            </a:r>
            <a:r>
              <a:rPr lang="vi-VN" altLang="ru-RU" sz="4000" dirty="0" smtClean="0">
                <a:solidFill>
                  <a:srgbClr val="0070C0"/>
                </a:solidFill>
              </a:rPr>
              <a:t>(1829–1905)</a:t>
            </a:r>
            <a:endParaRPr lang="ru-RU" altLang="ru-RU" sz="4000" dirty="0" smtClean="0">
              <a:solidFill>
                <a:srgbClr val="0070C0"/>
              </a:solidFill>
            </a:endParaRPr>
          </a:p>
        </p:txBody>
      </p:sp>
      <p:sp>
        <p:nvSpPr>
          <p:cNvPr id="36867" name="Текст 2"/>
          <p:cNvSpPr>
            <a:spLocks noGrp="1"/>
          </p:cNvSpPr>
          <p:nvPr>
            <p:ph sz="half" idx="1"/>
          </p:nvPr>
        </p:nvSpPr>
        <p:spPr bwMode="auto">
          <a:xfrm>
            <a:off x="4038600" y="1333500"/>
            <a:ext cx="7848600" cy="5257800"/>
          </a:xfrm>
        </p:spPr>
        <p:txBody>
          <a:bodyPr wrap="square" numCol="1" anchor="t" anchorCtr="0" compatLnSpc="1">
            <a:prstTxWarp prst="textNoShape">
              <a:avLst/>
            </a:prstTxWarp>
          </a:bodyPr>
          <a:lstStyle/>
          <a:p>
            <a:pPr eaLnBrk="1" hangingPunct="1">
              <a:spcBef>
                <a:spcPts val="600"/>
              </a:spcBef>
              <a:buFont typeface="Arial" panose="020B0604020202020204" pitchFamily="34" charset="0"/>
              <a:buChar char="•"/>
            </a:pPr>
            <a:r>
              <a:rPr lang="ru-RU" altLang="ru-RU" sz="2400" dirty="0" smtClean="0">
                <a:solidFill>
                  <a:schemeClr val="tx2"/>
                </a:solidFill>
              </a:rPr>
              <a:t>1854–56 г. –инженер на Кельнской фабрике машин </a:t>
            </a:r>
          </a:p>
          <a:p>
            <a:pPr eaLnBrk="1" hangingPunct="1">
              <a:spcBef>
                <a:spcPts val="600"/>
              </a:spcBef>
              <a:buFont typeface="Arial" panose="020B0604020202020204" pitchFamily="34" charset="0"/>
              <a:buChar char="•"/>
            </a:pPr>
            <a:r>
              <a:rPr lang="ru-RU" altLang="ru-RU" sz="2400" dirty="0" smtClean="0">
                <a:solidFill>
                  <a:schemeClr val="tx2"/>
                </a:solidFill>
              </a:rPr>
              <a:t>1856г. – профессор механико-технического отделения </a:t>
            </a:r>
            <a:r>
              <a:rPr lang="ru-RU" altLang="ru-RU" sz="2400" dirty="0" err="1" smtClean="0">
                <a:solidFill>
                  <a:schemeClr val="tx2"/>
                </a:solidFill>
              </a:rPr>
              <a:t>Цюрихского</a:t>
            </a:r>
            <a:r>
              <a:rPr lang="ru-RU" altLang="ru-RU" sz="2400" dirty="0" smtClean="0">
                <a:solidFill>
                  <a:schemeClr val="tx2"/>
                </a:solidFill>
              </a:rPr>
              <a:t> политехникума</a:t>
            </a:r>
          </a:p>
          <a:p>
            <a:pPr eaLnBrk="1" hangingPunct="1">
              <a:spcBef>
                <a:spcPts val="600"/>
              </a:spcBef>
              <a:buFont typeface="Arial" panose="020B0604020202020204" pitchFamily="34" charset="0"/>
              <a:buChar char="•"/>
            </a:pPr>
            <a:r>
              <a:rPr lang="ru-RU" altLang="ru-RU" sz="2400" dirty="0" smtClean="0">
                <a:solidFill>
                  <a:schemeClr val="tx2"/>
                </a:solidFill>
              </a:rPr>
              <a:t>1867-1879 гг. – директор Ремесленной академии  </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1884 «Техника и культура»</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взгляд на синтез двух субкультур: гуманитарной и технической «</a:t>
            </a:r>
            <a:r>
              <a:rPr lang="ru-RU" altLang="ru-RU" sz="2400" i="1" dirty="0" smtClean="0">
                <a:solidFill>
                  <a:schemeClr val="tx2"/>
                </a:solidFill>
                <a:cs typeface="Times New Roman" pitchFamily="18" charset="0"/>
              </a:rPr>
              <a:t>Искусство и научная техника не исключают друг друга. Требуются только усилия, чтобы удовлетворить обоим, большая стойкость и духовное углубление в тонкие эстетические законы, чтобы отразить напор разрушительных влияний машины</a:t>
            </a:r>
            <a:r>
              <a:rPr lang="ru-RU" altLang="ru-RU" sz="2400" dirty="0" smtClean="0">
                <a:solidFill>
                  <a:schemeClr val="tx2"/>
                </a:solidFill>
                <a:cs typeface="Times New Roman" pitchFamily="18" charset="0"/>
              </a:rPr>
              <a:t>» </a:t>
            </a:r>
          </a:p>
          <a:p>
            <a:pPr>
              <a:spcBef>
                <a:spcPts val="600"/>
              </a:spcBef>
              <a:buFont typeface="Arial" panose="020B0604020202020204" pitchFamily="34" charset="0"/>
              <a:buChar char="•"/>
            </a:pPr>
            <a:r>
              <a:rPr lang="ru-RU" altLang="ru-RU" sz="2400" dirty="0" smtClean="0">
                <a:solidFill>
                  <a:schemeClr val="tx2"/>
                </a:solidFill>
                <a:cs typeface="Times New Roman" pitchFamily="18" charset="0"/>
              </a:rPr>
              <a:t>«техник философской складки» </a:t>
            </a:r>
            <a:r>
              <a:rPr lang="ru-RU" altLang="ru-RU" sz="2400" dirty="0" err="1" smtClean="0">
                <a:solidFill>
                  <a:schemeClr val="tx2"/>
                </a:solidFill>
                <a:cs typeface="Times New Roman" pitchFamily="18" charset="0"/>
              </a:rPr>
              <a:t>Энгельмейер</a:t>
            </a:r>
            <a:endParaRPr lang="ru-RU" altLang="ru-RU" sz="2400" dirty="0" smtClean="0">
              <a:solidFill>
                <a:schemeClr val="tx2"/>
              </a:solidFill>
              <a:cs typeface="Times New Roman" pitchFamily="18" charset="0"/>
            </a:endParaRPr>
          </a:p>
        </p:txBody>
      </p:sp>
      <p:pic>
        <p:nvPicPr>
          <p:cNvPr id="5" name="Содержимое 4" descr="Franz_Reuleaux.jpg"/>
          <p:cNvPicPr>
            <a:picLocks noGrp="1" noChangeAspect="1"/>
          </p:cNvPicPr>
          <p:nvPr>
            <p:ph sz="half" idx="2"/>
          </p:nvPr>
        </p:nvPicPr>
        <p:blipFill>
          <a:blip r:embed="rId2" cstate="print"/>
          <a:stretch>
            <a:fillRect/>
          </a:stretch>
        </p:blipFill>
        <p:spPr>
          <a:xfrm>
            <a:off x="762000" y="1403350"/>
            <a:ext cx="2960774" cy="4654550"/>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21</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8974820"/>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p:cNvSpPr>
            <a:spLocks noGrp="1"/>
          </p:cNvSpPr>
          <p:nvPr>
            <p:ph type="title"/>
          </p:nvPr>
        </p:nvSpPr>
        <p:spPr/>
        <p:txBody>
          <a:bodyPr/>
          <a:lstStyle/>
          <a:p>
            <a:pPr algn="ctr"/>
            <a:r>
              <a:rPr lang="ru-RU" altLang="ru-RU" sz="4000" dirty="0" smtClean="0">
                <a:solidFill>
                  <a:srgbClr val="0070C0"/>
                </a:solidFill>
                <a:cs typeface="Times New Roman" pitchFamily="18" charset="0"/>
              </a:rPr>
              <a:t>Эдуард фон Майер</a:t>
            </a:r>
          </a:p>
        </p:txBody>
      </p:sp>
      <p:sp>
        <p:nvSpPr>
          <p:cNvPr id="39939" name="Текст 2"/>
          <p:cNvSpPr>
            <a:spLocks noGrp="1"/>
          </p:cNvSpPr>
          <p:nvPr>
            <p:ph sz="half" idx="1"/>
          </p:nvPr>
        </p:nvSpPr>
        <p:spPr bwMode="auto">
          <a:xfrm>
            <a:off x="514350" y="1352550"/>
            <a:ext cx="6838950" cy="5238750"/>
          </a:xfrm>
        </p:spPr>
        <p:txBody>
          <a:bodyPr wrap="square" numCol="1" anchor="t" anchorCtr="0" compatLnSpc="1">
            <a:prstTxWarp prst="textNoShape">
              <a:avLst/>
            </a:prstTxWarp>
          </a:bodyPr>
          <a:lstStyle/>
          <a:p>
            <a:pPr>
              <a:spcBef>
                <a:spcPts val="600"/>
              </a:spcBef>
              <a:buFont typeface="Arial" panose="020B0604020202020204" pitchFamily="34" charset="0"/>
              <a:buChar char="•"/>
            </a:pPr>
            <a:r>
              <a:rPr lang="ru-RU" altLang="ru-RU" sz="3200" dirty="0" smtClean="0">
                <a:solidFill>
                  <a:schemeClr val="tx2"/>
                </a:solidFill>
                <a:cs typeface="Times New Roman" pitchFamily="18" charset="0"/>
              </a:rPr>
              <a:t>историко-культурный аспект</a:t>
            </a:r>
          </a:p>
          <a:p>
            <a:pPr>
              <a:spcBef>
                <a:spcPts val="600"/>
              </a:spcBef>
              <a:buFont typeface="Arial" panose="020B0604020202020204" pitchFamily="34" charset="0"/>
              <a:buChar char="•"/>
            </a:pPr>
            <a:r>
              <a:rPr lang="ru-RU" altLang="ru-RU" sz="3200" dirty="0" smtClean="0">
                <a:solidFill>
                  <a:schemeClr val="tx2"/>
                </a:solidFill>
                <a:cs typeface="Times New Roman" pitchFamily="18" charset="0"/>
              </a:rPr>
              <a:t>«</a:t>
            </a:r>
            <a:r>
              <a:rPr lang="ru-RU" altLang="ru-RU" sz="3200" b="1" dirty="0" smtClean="0">
                <a:solidFill>
                  <a:schemeClr val="tx2"/>
                </a:solidFill>
                <a:cs typeface="Times New Roman" pitchFamily="18" charset="0"/>
              </a:rPr>
              <a:t>Культура и техника</a:t>
            </a:r>
            <a:r>
              <a:rPr lang="ru-RU" altLang="ru-RU" sz="3200" dirty="0" smtClean="0">
                <a:solidFill>
                  <a:schemeClr val="tx2"/>
                </a:solidFill>
                <a:cs typeface="Times New Roman" pitchFamily="18" charset="0"/>
              </a:rPr>
              <a:t>» 20-30 </a:t>
            </a:r>
            <a:r>
              <a:rPr lang="ru-RU" altLang="ru-RU" sz="3200" dirty="0" err="1" smtClean="0">
                <a:solidFill>
                  <a:schemeClr val="tx2"/>
                </a:solidFill>
                <a:cs typeface="Times New Roman" pitchFamily="18" charset="0"/>
              </a:rPr>
              <a:t>г.г</a:t>
            </a:r>
            <a:r>
              <a:rPr lang="ru-RU" altLang="ru-RU" sz="3200" dirty="0" smtClean="0">
                <a:solidFill>
                  <a:schemeClr val="tx2"/>
                </a:solidFill>
                <a:cs typeface="Times New Roman" pitchFamily="18" charset="0"/>
              </a:rPr>
              <a:t>. Союз нем. дипломированных инженеров // статья 1906 г.</a:t>
            </a:r>
          </a:p>
          <a:p>
            <a:pPr>
              <a:spcBef>
                <a:spcPts val="600"/>
              </a:spcBef>
              <a:buFont typeface="Arial" panose="020B0604020202020204" pitchFamily="34" charset="0"/>
              <a:buChar char="•"/>
            </a:pPr>
            <a:r>
              <a:rPr lang="ru-RU" altLang="ru-RU" sz="3200" dirty="0" smtClean="0">
                <a:solidFill>
                  <a:schemeClr val="tx2"/>
                </a:solidFill>
                <a:cs typeface="Times New Roman" pitchFamily="18" charset="0"/>
              </a:rPr>
              <a:t>Техника представлена в самом широком смысле как присутствующая везде, в любой деятельности (организация, а любой человек – техник)</a:t>
            </a:r>
          </a:p>
        </p:txBody>
      </p:sp>
      <p:pic>
        <p:nvPicPr>
          <p:cNvPr id="39940" name="Содержимое 4" descr="250px-Eduard_Meyer.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353300" y="1352550"/>
            <a:ext cx="3454716" cy="4491718"/>
          </a:xfrm>
        </p:spPr>
      </p:pic>
      <p:sp>
        <p:nvSpPr>
          <p:cNvPr id="5" name="Номер слайда 6"/>
          <p:cNvSpPr>
            <a:spLocks noGrp="1"/>
          </p:cNvSpPr>
          <p:nvPr>
            <p:ph type="sldNum" sz="quarter" idx="12"/>
          </p:nvPr>
        </p:nvSpPr>
        <p:spPr>
          <a:xfrm>
            <a:off x="11085513" y="6226175"/>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22</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4093956"/>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p:nvPr>
        </p:nvSpPr>
        <p:spPr/>
        <p:txBody>
          <a:bodyPr/>
          <a:lstStyle/>
          <a:p>
            <a:pPr algn="ctr"/>
            <a:r>
              <a:rPr lang="ru-RU" altLang="ru-RU" sz="4000" dirty="0" err="1" smtClean="0">
                <a:solidFill>
                  <a:srgbClr val="0070C0"/>
                </a:solidFill>
              </a:rPr>
              <a:t>Алоиз</a:t>
            </a:r>
            <a:r>
              <a:rPr lang="ru-RU" altLang="ru-RU" sz="4000" dirty="0" smtClean="0">
                <a:solidFill>
                  <a:srgbClr val="0070C0"/>
                </a:solidFill>
              </a:rPr>
              <a:t> </a:t>
            </a:r>
            <a:r>
              <a:rPr lang="ru-RU" altLang="ru-RU" sz="4000" dirty="0" err="1" smtClean="0">
                <a:solidFill>
                  <a:srgbClr val="0070C0"/>
                </a:solidFill>
              </a:rPr>
              <a:t>Ридлер</a:t>
            </a:r>
            <a:r>
              <a:rPr lang="ru-RU" altLang="ru-RU" sz="4000" dirty="0" smtClean="0">
                <a:solidFill>
                  <a:srgbClr val="0070C0"/>
                </a:solidFill>
              </a:rPr>
              <a:t> (1850–1936) </a:t>
            </a:r>
          </a:p>
        </p:txBody>
      </p:sp>
      <p:sp>
        <p:nvSpPr>
          <p:cNvPr id="40963" name="Содержимое 2"/>
          <p:cNvSpPr>
            <a:spLocks noGrp="1"/>
          </p:cNvSpPr>
          <p:nvPr>
            <p:ph sz="half" idx="1"/>
          </p:nvPr>
        </p:nvSpPr>
        <p:spPr bwMode="auto">
          <a:xfrm>
            <a:off x="742950" y="1333500"/>
            <a:ext cx="5276850" cy="5257800"/>
          </a:xfrm>
        </p:spPr>
        <p:txBody>
          <a:bodyPr wrap="square" numCol="1" anchor="t" anchorCtr="0" compatLnSpc="1">
            <a:prstTxWarp prst="textNoShape">
              <a:avLst/>
            </a:prstTxWarp>
          </a:bodyPr>
          <a:lstStyle/>
          <a:p>
            <a:pPr marL="636588" indent="-457200" eaLnBrk="1" hangingPunct="1">
              <a:spcBef>
                <a:spcPts val="600"/>
              </a:spcBef>
            </a:pPr>
            <a:r>
              <a:rPr lang="ru-RU" altLang="ru-RU" sz="2800" dirty="0" smtClean="0">
                <a:solidFill>
                  <a:schemeClr val="tx2"/>
                </a:solidFill>
              </a:rPr>
              <a:t>возглавлял лабораторию научного испытания автомобилей и Берлинский политехникум.</a:t>
            </a:r>
          </a:p>
          <a:p>
            <a:pPr marL="179388" indent="0" eaLnBrk="1" hangingPunct="1">
              <a:spcBef>
                <a:spcPts val="600"/>
              </a:spcBef>
              <a:buNone/>
            </a:pPr>
            <a:r>
              <a:rPr lang="ru-RU" altLang="ru-RU" sz="2800" dirty="0" smtClean="0">
                <a:solidFill>
                  <a:schemeClr val="tx2"/>
                </a:solidFill>
              </a:rPr>
              <a:t>Работы:</a:t>
            </a:r>
          </a:p>
          <a:p>
            <a:pPr marL="636588" indent="-457200" eaLnBrk="1" hangingPunct="1">
              <a:spcBef>
                <a:spcPts val="600"/>
              </a:spcBef>
            </a:pPr>
            <a:r>
              <a:rPr lang="ru-RU" altLang="ru-RU" sz="2800" dirty="0" smtClean="0">
                <a:solidFill>
                  <a:schemeClr val="tx2"/>
                </a:solidFill>
              </a:rPr>
              <a:t>«Германские высшие технические заведения и запросы двадцатого столетия»</a:t>
            </a:r>
          </a:p>
          <a:p>
            <a:pPr marL="636588" indent="-457200" eaLnBrk="1" hangingPunct="1">
              <a:spcBef>
                <a:spcPts val="600"/>
              </a:spcBef>
            </a:pPr>
            <a:r>
              <a:rPr lang="ru-RU" altLang="ru-RU" sz="2800" dirty="0" smtClean="0">
                <a:solidFill>
                  <a:schemeClr val="tx2"/>
                </a:solidFill>
              </a:rPr>
              <a:t>«Цели высших технических школ»</a:t>
            </a:r>
          </a:p>
        </p:txBody>
      </p:sp>
      <p:sp>
        <p:nvSpPr>
          <p:cNvPr id="40964" name="Содержимое 3"/>
          <p:cNvSpPr>
            <a:spLocks noGrp="1"/>
          </p:cNvSpPr>
          <p:nvPr>
            <p:ph sz="half" idx="2"/>
          </p:nvPr>
        </p:nvSpPr>
        <p:spPr bwMode="auto">
          <a:xfrm>
            <a:off x="6172200" y="1409700"/>
            <a:ext cx="5581650" cy="5143500"/>
          </a:xfrm>
        </p:spPr>
        <p:txBody>
          <a:bodyPr wrap="square" numCol="1" anchor="t" anchorCtr="0" compatLnSpc="1">
            <a:prstTxWarp prst="textNoShape">
              <a:avLst/>
            </a:prstTxWarp>
          </a:bodyPr>
          <a:lstStyle/>
          <a:p>
            <a:pPr eaLnBrk="1" hangingPunct="1"/>
            <a:r>
              <a:rPr lang="ru-RU" altLang="ru-RU" sz="2800" smtClean="0">
                <a:solidFill>
                  <a:schemeClr val="tx2"/>
                </a:solidFill>
              </a:rPr>
              <a:t>Техника «является крупной частью истории человеческой культуры и по своему значению и содержанию может померяться с историей любой науки». </a:t>
            </a:r>
          </a:p>
          <a:p>
            <a:pPr eaLnBrk="1" hangingPunct="1"/>
            <a:r>
              <a:rPr lang="ru-RU" altLang="ru-RU" sz="2800" smtClean="0">
                <a:solidFill>
                  <a:schemeClr val="tx2"/>
                </a:solidFill>
              </a:rPr>
              <a:t>В основе техники лежит "творческий разум". При этом «умственная деятельность инженеров расширяет и сами естественные науки». </a:t>
            </a:r>
          </a:p>
          <a:p>
            <a:endParaRPr lang="ru-RU" altLang="ru-RU" smtClean="0"/>
          </a:p>
        </p:txBody>
      </p:sp>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23</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882578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p:txBody>
          <a:bodyPr/>
          <a:lstStyle/>
          <a:p>
            <a:pPr algn="ctr"/>
            <a:r>
              <a:rPr lang="ru-RU" altLang="ru-RU" sz="3600" dirty="0" smtClean="0">
                <a:solidFill>
                  <a:schemeClr val="tx2"/>
                </a:solidFill>
              </a:rPr>
              <a:t>Человек – мера всех вещей</a:t>
            </a:r>
            <a:br>
              <a:rPr lang="ru-RU" altLang="ru-RU" sz="3600" dirty="0" smtClean="0">
                <a:solidFill>
                  <a:schemeClr val="tx2"/>
                </a:solidFill>
              </a:rPr>
            </a:br>
            <a:r>
              <a:rPr lang="ru-RU" altLang="ru-RU" sz="3600" dirty="0" smtClean="0">
                <a:solidFill>
                  <a:schemeClr val="tx2"/>
                </a:solidFill>
              </a:rPr>
              <a:t> – </a:t>
            </a:r>
            <a:r>
              <a:rPr lang="ru-RU" altLang="ru-RU" sz="3600" dirty="0" smtClean="0">
                <a:solidFill>
                  <a:srgbClr val="0070C0"/>
                </a:solidFill>
              </a:rPr>
              <a:t>антропологический критерий</a:t>
            </a:r>
          </a:p>
        </p:txBody>
      </p:sp>
      <p:sp>
        <p:nvSpPr>
          <p:cNvPr id="43011" name="Содержимое 2"/>
          <p:cNvSpPr>
            <a:spLocks noGrp="1"/>
          </p:cNvSpPr>
          <p:nvPr>
            <p:ph sz="half" idx="1"/>
          </p:nvPr>
        </p:nvSpPr>
        <p:spPr bwMode="auto">
          <a:xfrm>
            <a:off x="2038350" y="1600200"/>
            <a:ext cx="3981450" cy="4572000"/>
          </a:xfrm>
        </p:spPr>
        <p:txBody>
          <a:bodyPr wrap="square" numCol="1" anchor="t" anchorCtr="0" compatLnSpc="1">
            <a:prstTxWarp prst="textNoShape">
              <a:avLst/>
            </a:prstTxWarp>
          </a:bodyPr>
          <a:lstStyle/>
          <a:p>
            <a:pPr eaLnBrk="1" hangingPunct="1">
              <a:buFont typeface="Wingdings" pitchFamily="2" charset="2"/>
              <a:buNone/>
            </a:pPr>
            <a:r>
              <a:rPr lang="ru-RU" altLang="ru-RU" sz="3200" smtClean="0">
                <a:solidFill>
                  <a:schemeClr val="tx2"/>
                </a:solidFill>
              </a:rPr>
              <a:t>Разграничение </a:t>
            </a:r>
          </a:p>
          <a:p>
            <a:pPr eaLnBrk="1" hangingPunct="1">
              <a:buFont typeface="Wingdings" pitchFamily="2" charset="2"/>
              <a:buNone/>
            </a:pPr>
            <a:r>
              <a:rPr lang="ru-RU" altLang="ru-RU" sz="3200" smtClean="0">
                <a:solidFill>
                  <a:schemeClr val="tx2"/>
                </a:solidFill>
              </a:rPr>
              <a:t>"естественного" и </a:t>
            </a:r>
          </a:p>
          <a:p>
            <a:pPr eaLnBrk="1" hangingPunct="1">
              <a:buFont typeface="Wingdings" pitchFamily="2" charset="2"/>
              <a:buNone/>
            </a:pPr>
            <a:r>
              <a:rPr lang="ru-RU" altLang="ru-RU" sz="3200" smtClean="0">
                <a:solidFill>
                  <a:schemeClr val="tx2"/>
                </a:solidFill>
              </a:rPr>
              <a:t>"искусственного" </a:t>
            </a:r>
          </a:p>
          <a:p>
            <a:endParaRPr lang="ru-RU" altLang="ru-RU" sz="3200" smtClean="0">
              <a:solidFill>
                <a:schemeClr val="tx2"/>
              </a:solidFill>
            </a:endParaRPr>
          </a:p>
        </p:txBody>
      </p:sp>
      <p:pic>
        <p:nvPicPr>
          <p:cNvPr id="43012" name="Содержимое 4" descr="Витрувиан.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91238" y="1409700"/>
            <a:ext cx="3586162" cy="5049838"/>
          </a:xfrm>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24</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05724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a:xfrm>
            <a:off x="660400" y="228600"/>
            <a:ext cx="11176000" cy="952500"/>
          </a:xfrm>
        </p:spPr>
        <p:txBody>
          <a:bodyPr/>
          <a:lstStyle/>
          <a:p>
            <a:pPr algn="ctr"/>
            <a:r>
              <a:rPr lang="ru-RU" altLang="ru-RU" sz="3600" dirty="0" smtClean="0">
                <a:solidFill>
                  <a:srgbClr val="0070C0"/>
                </a:solidFill>
              </a:rPr>
              <a:t>Первые философы </a:t>
            </a:r>
            <a:r>
              <a:rPr lang="ru-RU" altLang="ru-RU" sz="3600" dirty="0" smtClean="0">
                <a:solidFill>
                  <a:srgbClr val="0070C0"/>
                </a:solidFill>
              </a:rPr>
              <a:t>техники</a:t>
            </a:r>
            <a:endParaRPr lang="ru-RU" altLang="ru-RU" sz="3600" dirty="0" smtClean="0">
              <a:solidFill>
                <a:srgbClr val="0070C0"/>
              </a:solidFill>
            </a:endParaRPr>
          </a:p>
        </p:txBody>
      </p:sp>
      <p:sp>
        <p:nvSpPr>
          <p:cNvPr id="44035" name="Текст 2"/>
          <p:cNvSpPr>
            <a:spLocks noGrp="1"/>
          </p:cNvSpPr>
          <p:nvPr>
            <p:ph type="body" sz="quarter" idx="10"/>
          </p:nvPr>
        </p:nvSpPr>
        <p:spPr bwMode="auto">
          <a:xfrm>
            <a:off x="514350" y="1276350"/>
            <a:ext cx="11342688" cy="5176838"/>
          </a:xfrm>
        </p:spPr>
        <p:txBody>
          <a:bodyPr wrap="square" numCol="1" anchor="t" anchorCtr="0" compatLnSpc="1">
            <a:prstTxWarp prst="textNoShape">
              <a:avLst/>
            </a:prstTxWarp>
          </a:bodyPr>
          <a:lstStyle/>
          <a:p>
            <a:pPr marL="0" indent="358775">
              <a:lnSpc>
                <a:spcPct val="100000"/>
              </a:lnSpc>
              <a:spcBef>
                <a:spcPts val="600"/>
              </a:spcBef>
            </a:pPr>
            <a:r>
              <a:rPr lang="ru-RU" altLang="ru-RU" sz="2400" dirty="0" smtClean="0">
                <a:solidFill>
                  <a:schemeClr val="tx2"/>
                </a:solidFill>
                <a:cs typeface="Times New Roman" pitchFamily="18" charset="0"/>
              </a:rPr>
              <a:t>Эрнст Капп был </a:t>
            </a:r>
            <a:r>
              <a:rPr lang="ru-RU" altLang="ru-RU" sz="2400" dirty="0" smtClean="0">
                <a:solidFill>
                  <a:schemeClr val="tx2"/>
                </a:solidFill>
                <a:cs typeface="Times New Roman" pitchFamily="18" charset="0"/>
              </a:rPr>
              <a:t>первым, кто совершил смелый шаг – в заголовке своей работы он соединил вместе два ранее казавшиеся несовместимыми понятия «философия» и «техника» </a:t>
            </a:r>
          </a:p>
          <a:p>
            <a:pPr marL="0" indent="358775">
              <a:lnSpc>
                <a:spcPct val="100000"/>
              </a:lnSpc>
              <a:spcBef>
                <a:spcPts val="600"/>
              </a:spcBef>
            </a:pPr>
            <a:r>
              <a:rPr lang="ru-RU" altLang="ru-RU" sz="2400" dirty="0" smtClean="0">
                <a:solidFill>
                  <a:schemeClr val="tx2"/>
                </a:solidFill>
                <a:cs typeface="Times New Roman" pitchFamily="18" charset="0"/>
              </a:rPr>
              <a:t>Что такое техника и каков ее генезис?</a:t>
            </a:r>
          </a:p>
          <a:p>
            <a:pPr marL="0" indent="358775">
              <a:lnSpc>
                <a:spcPct val="100000"/>
              </a:lnSpc>
              <a:spcBef>
                <a:spcPts val="600"/>
              </a:spcBef>
            </a:pPr>
            <a:r>
              <a:rPr lang="ru-RU" altLang="ru-RU" sz="2400" b="1" dirty="0" smtClean="0">
                <a:solidFill>
                  <a:schemeClr val="tx2"/>
                </a:solidFill>
                <a:cs typeface="Times New Roman" pitchFamily="18" charset="0"/>
              </a:rPr>
              <a:t>«антропологический критерий»: «</a:t>
            </a:r>
            <a:r>
              <a:rPr lang="ru-RU" altLang="ru-RU" sz="2400" dirty="0" smtClean="0">
                <a:solidFill>
                  <a:schemeClr val="tx2"/>
                </a:solidFill>
                <a:cs typeface="Times New Roman" pitchFamily="18" charset="0"/>
              </a:rPr>
              <a:t>каковы бы ни были предметы мышления, то, что мысль находит в результате всех своих исканий, всегда есть человек. Поэтому содержанием науки в исследовательском процессе вообще является ничто иное, как возвращающийся к себе человек» </a:t>
            </a:r>
          </a:p>
          <a:p>
            <a:pPr marL="0" indent="358775">
              <a:lnSpc>
                <a:spcPct val="100000"/>
              </a:lnSpc>
              <a:spcBef>
                <a:spcPts val="600"/>
              </a:spcBef>
            </a:pPr>
            <a:r>
              <a:rPr lang="ru-RU" altLang="ru-RU" sz="2400" dirty="0" smtClean="0">
                <a:solidFill>
                  <a:schemeClr val="tx2"/>
                </a:solidFill>
                <a:cs typeface="Times New Roman" pitchFamily="18" charset="0"/>
              </a:rPr>
              <a:t>Протагор  «Человек есть мера всех вещей» - ядро человеческого знания и деятельности</a:t>
            </a:r>
          </a:p>
        </p:txBody>
      </p:sp>
      <p:sp>
        <p:nvSpPr>
          <p:cNvPr id="4" name="Номер слайда 6"/>
          <p:cNvSpPr txBox="1">
            <a:spLocks/>
          </p:cNvSpPr>
          <p:nvPr/>
        </p:nvSpPr>
        <p:spPr>
          <a:xfrm>
            <a:off x="11159153" y="6319838"/>
            <a:ext cx="52326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A46202A-F258-47B6-A3D3-F6C2AEEE8CDA}" type="slidenum">
              <a:rPr lang="ru-RU" smtClean="0">
                <a:solidFill>
                  <a:schemeClr val="tx2"/>
                </a:solidFill>
              </a:rPr>
              <a:pPr>
                <a:defRPr/>
              </a:pPr>
              <a:t>25</a:t>
            </a:fld>
            <a:endParaRPr lang="ru-RU" dirty="0">
              <a:solidFill>
                <a:schemeClr val="tx2"/>
              </a:solidFill>
            </a:endParaRPr>
          </a:p>
        </p:txBody>
      </p:sp>
    </p:spTree>
    <p:extLst>
      <p:ext uri="{BB962C8B-B14F-4D97-AF65-F5344CB8AC3E}">
        <p14:creationId xmlns:p14="http://schemas.microsoft.com/office/powerpoint/2010/main" val="1445613001"/>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p:nvPr>
        </p:nvSpPr>
        <p:spPr>
          <a:xfrm>
            <a:off x="4133460" y="1903445"/>
            <a:ext cx="7810889" cy="4364005"/>
          </a:xfrm>
        </p:spPr>
        <p:txBody>
          <a:bodyPr/>
          <a:lstStyle/>
          <a:p>
            <a:pPr>
              <a:lnSpc>
                <a:spcPct val="100000"/>
              </a:lnSpc>
              <a:spcBef>
                <a:spcPts val="0"/>
              </a:spcBef>
            </a:pPr>
            <a:r>
              <a:rPr lang="ru-RU" altLang="ru-RU" dirty="0" smtClean="0">
                <a:solidFill>
                  <a:schemeClr val="tx2"/>
                </a:solidFill>
                <a:cs typeface="Times New Roman" pitchFamily="18" charset="0"/>
              </a:rPr>
              <a:t>«Основные направления философии техники» 1877.  </a:t>
            </a:r>
            <a:r>
              <a:rPr lang="ru-RU" altLang="ru-RU" dirty="0">
                <a:solidFill>
                  <a:schemeClr val="tx2"/>
                </a:solidFill>
                <a:cs typeface="Times New Roman" pitchFamily="18" charset="0"/>
              </a:rPr>
              <a:t/>
            </a:r>
            <a:br>
              <a:rPr lang="ru-RU" altLang="ru-RU" dirty="0">
                <a:solidFill>
                  <a:schemeClr val="tx2"/>
                </a:solidFill>
                <a:cs typeface="Times New Roman" pitchFamily="18" charset="0"/>
              </a:rPr>
            </a:br>
            <a:r>
              <a:rPr lang="ru-RU" altLang="ru-RU" dirty="0" smtClean="0">
                <a:solidFill>
                  <a:schemeClr val="tx2"/>
                </a:solidFill>
                <a:cs typeface="Times New Roman" pitchFamily="18" charset="0"/>
              </a:rPr>
              <a:t>П</a:t>
            </a:r>
            <a:r>
              <a:rPr lang="ru-RU" altLang="ru-RU" b="1" dirty="0" smtClean="0">
                <a:solidFill>
                  <a:schemeClr val="tx2"/>
                </a:solidFill>
                <a:cs typeface="Times New Roman" pitchFamily="18" charset="0"/>
              </a:rPr>
              <a:t>ринцип </a:t>
            </a:r>
            <a:r>
              <a:rPr lang="ru-RU" altLang="ru-RU" b="1" dirty="0" smtClean="0">
                <a:solidFill>
                  <a:schemeClr val="tx2"/>
                </a:solidFill>
                <a:cs typeface="Times New Roman" pitchFamily="18" charset="0"/>
              </a:rPr>
              <a:t>«</a:t>
            </a:r>
            <a:r>
              <a:rPr lang="ru-RU" altLang="ru-RU" b="1" dirty="0" err="1" smtClean="0">
                <a:solidFill>
                  <a:schemeClr val="tx2"/>
                </a:solidFill>
                <a:cs typeface="Times New Roman" pitchFamily="18" charset="0"/>
              </a:rPr>
              <a:t>органопроекции</a:t>
            </a:r>
            <a:r>
              <a:rPr lang="ru-RU" altLang="ru-RU" b="1" dirty="0" smtClean="0">
                <a:solidFill>
                  <a:schemeClr val="tx2"/>
                </a:solidFill>
                <a:cs typeface="Times New Roman" pitchFamily="18" charset="0"/>
              </a:rPr>
              <a:t>»: «</a:t>
            </a:r>
            <a:r>
              <a:rPr lang="ru-RU" altLang="ru-RU" dirty="0" smtClean="0">
                <a:solidFill>
                  <a:schemeClr val="tx2"/>
                </a:solidFill>
                <a:cs typeface="Times New Roman" pitchFamily="18" charset="0"/>
              </a:rPr>
              <a:t>человек во всех своих созданиях бессознательно воспроизводит свои органы и сам познает себя, исходя из этих искусственных созданий»</a:t>
            </a:r>
            <a:br>
              <a:rPr lang="ru-RU" altLang="ru-RU" dirty="0" smtClean="0">
                <a:solidFill>
                  <a:schemeClr val="tx2"/>
                </a:solidFill>
                <a:cs typeface="Times New Roman" pitchFamily="18" charset="0"/>
              </a:rPr>
            </a:br>
            <a:r>
              <a:rPr lang="ru-RU" altLang="ru-RU" dirty="0" smtClean="0">
                <a:solidFill>
                  <a:schemeClr val="tx2"/>
                </a:solidFill>
              </a:rPr>
              <a:t>Паровая </a:t>
            </a:r>
            <a:r>
              <a:rPr lang="ru-RU" altLang="ru-RU" dirty="0" smtClean="0">
                <a:solidFill>
                  <a:schemeClr val="tx2"/>
                </a:solidFill>
              </a:rPr>
              <a:t>машина – аналог человеческого организма</a:t>
            </a:r>
            <a:br>
              <a:rPr lang="ru-RU" altLang="ru-RU" dirty="0" smtClean="0">
                <a:solidFill>
                  <a:schemeClr val="tx2"/>
                </a:solidFill>
              </a:rPr>
            </a:br>
            <a:r>
              <a:rPr lang="ru-RU" altLang="ru-RU" dirty="0" smtClean="0">
                <a:solidFill>
                  <a:schemeClr val="tx2"/>
                </a:solidFill>
              </a:rPr>
              <a:t>Ж/Д</a:t>
            </a:r>
            <a:r>
              <a:rPr lang="ru-RU" altLang="ru-RU" dirty="0" smtClean="0">
                <a:solidFill>
                  <a:schemeClr val="tx2"/>
                </a:solidFill>
              </a:rPr>
              <a:t>– аналог кровеносной системы</a:t>
            </a:r>
            <a:br>
              <a:rPr lang="ru-RU" altLang="ru-RU" dirty="0" smtClean="0">
                <a:solidFill>
                  <a:schemeClr val="tx2"/>
                </a:solidFill>
              </a:rPr>
            </a:br>
            <a:r>
              <a:rPr lang="ru-RU" altLang="ru-RU" dirty="0" smtClean="0">
                <a:solidFill>
                  <a:schemeClr val="tx2"/>
                </a:solidFill>
              </a:rPr>
              <a:t>Телеграф </a:t>
            </a:r>
            <a:r>
              <a:rPr lang="ru-RU" altLang="ru-RU" dirty="0" smtClean="0">
                <a:solidFill>
                  <a:schemeClr val="tx2"/>
                </a:solidFill>
              </a:rPr>
              <a:t>– аналог нервной системы</a:t>
            </a:r>
          </a:p>
        </p:txBody>
      </p:sp>
      <p:pic>
        <p:nvPicPr>
          <p:cNvPr id="45059" name="Содержимое 4" descr="1.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36588" y="1504950"/>
            <a:ext cx="3108325" cy="4572000"/>
          </a:xfrm>
        </p:spPr>
      </p:pic>
      <p:sp>
        <p:nvSpPr>
          <p:cNvPr id="5" name="Прямоугольник 4"/>
          <p:cNvSpPr/>
          <p:nvPr/>
        </p:nvSpPr>
        <p:spPr>
          <a:xfrm>
            <a:off x="2617237" y="334348"/>
            <a:ext cx="7410450" cy="708025"/>
          </a:xfrm>
          <a:prstGeom prst="rect">
            <a:avLst/>
          </a:prstGeom>
        </p:spPr>
        <p:txBody>
          <a:bodyPr>
            <a:spAutoFit/>
          </a:bodyPr>
          <a:lstStyle/>
          <a:p>
            <a:pPr algn="ctr">
              <a:defRPr/>
            </a:pPr>
            <a:r>
              <a:rPr lang="ru-RU" sz="4000" dirty="0">
                <a:solidFill>
                  <a:srgbClr val="0070C0"/>
                </a:solidFill>
                <a:latin typeface="+mj-lt"/>
                <a:cs typeface="Arial" charset="0"/>
              </a:rPr>
              <a:t>Эрнст Капп (1808–1896) </a:t>
            </a:r>
          </a:p>
        </p:txBody>
      </p:sp>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26</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459326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3"/>
          <p:cNvSpPr>
            <a:spLocks noGrp="1"/>
          </p:cNvSpPr>
          <p:nvPr>
            <p:ph type="title"/>
          </p:nvPr>
        </p:nvSpPr>
        <p:spPr/>
        <p:txBody>
          <a:bodyPr/>
          <a:lstStyle/>
          <a:p>
            <a:pPr algn="ctr"/>
            <a:r>
              <a:rPr lang="ru-RU" altLang="ru-RU" sz="4400" dirty="0" smtClean="0">
                <a:solidFill>
                  <a:srgbClr val="0070C0"/>
                </a:solidFill>
                <a:cs typeface="Times New Roman" pitchFamily="18" charset="0"/>
              </a:rPr>
              <a:t>Ульрих </a:t>
            </a:r>
            <a:r>
              <a:rPr lang="ru-RU" altLang="ru-RU" sz="4400" dirty="0" err="1" smtClean="0">
                <a:solidFill>
                  <a:srgbClr val="0070C0"/>
                </a:solidFill>
                <a:cs typeface="Times New Roman" pitchFamily="18" charset="0"/>
              </a:rPr>
              <a:t>Вендт</a:t>
            </a:r>
            <a:r>
              <a:rPr lang="ru-RU" altLang="ru-RU" sz="4400" dirty="0" smtClean="0">
                <a:solidFill>
                  <a:srgbClr val="0070C0"/>
                </a:solidFill>
                <a:cs typeface="Times New Roman" pitchFamily="18" charset="0"/>
              </a:rPr>
              <a:t>  </a:t>
            </a:r>
            <a:endParaRPr lang="ru-RU" altLang="ru-RU" sz="4400" dirty="0" smtClean="0">
              <a:solidFill>
                <a:srgbClr val="0070C0"/>
              </a:solidFill>
            </a:endParaRPr>
          </a:p>
        </p:txBody>
      </p:sp>
      <p:sp>
        <p:nvSpPr>
          <p:cNvPr id="46083" name="Содержимое 4"/>
          <p:cNvSpPr>
            <a:spLocks noGrp="1"/>
          </p:cNvSpPr>
          <p:nvPr>
            <p:ph sz="half" idx="1"/>
          </p:nvPr>
        </p:nvSpPr>
        <p:spPr bwMode="auto">
          <a:xfrm>
            <a:off x="552450" y="1428750"/>
            <a:ext cx="10934700" cy="4933950"/>
          </a:xfrm>
        </p:spPr>
        <p:txBody>
          <a:bodyPr wrap="square" numCol="1" anchor="t" anchorCtr="0" compatLnSpc="1">
            <a:prstTxWarp prst="textNoShape">
              <a:avLst/>
            </a:prstTxWarp>
          </a:bodyPr>
          <a:lstStyle/>
          <a:p>
            <a:pPr marL="0" indent="358775">
              <a:spcBef>
                <a:spcPts val="600"/>
              </a:spcBef>
            </a:pPr>
            <a:r>
              <a:rPr lang="ru-RU" altLang="ru-RU" sz="3200" dirty="0" smtClean="0">
                <a:solidFill>
                  <a:schemeClr val="tx2"/>
                </a:solidFill>
                <a:cs typeface="Times New Roman" pitchFamily="18" charset="0"/>
              </a:rPr>
              <a:t>Техника</a:t>
            </a:r>
            <a:r>
              <a:rPr lang="ru-RU" altLang="ru-RU" sz="3200" b="1" dirty="0" smtClean="0">
                <a:solidFill>
                  <a:schemeClr val="tx2"/>
                </a:solidFill>
                <a:cs typeface="Times New Roman" pitchFamily="18" charset="0"/>
              </a:rPr>
              <a:t> </a:t>
            </a:r>
            <a:r>
              <a:rPr lang="ru-RU" altLang="ru-RU" sz="3200" dirty="0" smtClean="0">
                <a:solidFill>
                  <a:schemeClr val="tx2"/>
                </a:solidFill>
                <a:cs typeface="Times New Roman" pitchFamily="18" charset="0"/>
              </a:rPr>
              <a:t>в узком смысле </a:t>
            </a:r>
            <a:r>
              <a:rPr lang="ru-RU" altLang="ru-RU" sz="3200" b="1" dirty="0" smtClean="0">
                <a:solidFill>
                  <a:schemeClr val="tx2"/>
                </a:solidFill>
                <a:cs typeface="Times New Roman" pitchFamily="18" charset="0"/>
              </a:rPr>
              <a:t>- </a:t>
            </a:r>
            <a:r>
              <a:rPr lang="ru-RU" altLang="ru-RU" sz="3200" dirty="0" smtClean="0">
                <a:solidFill>
                  <a:schemeClr val="tx2"/>
                </a:solidFill>
                <a:cs typeface="Times New Roman" pitchFamily="18" charset="0"/>
              </a:rPr>
              <a:t>деятельность сознательного духа по преобразованию сырого материала для целей культуры, сознательное преобразование материи определенной формы, одна из форм духовной деятельности человека</a:t>
            </a:r>
          </a:p>
          <a:p>
            <a:pPr marL="0" indent="358775">
              <a:spcBef>
                <a:spcPts val="600"/>
              </a:spcBef>
            </a:pPr>
            <a:r>
              <a:rPr lang="ru-RU" altLang="ru-RU" sz="3200" dirty="0" smtClean="0">
                <a:solidFill>
                  <a:schemeClr val="tx2"/>
                </a:solidFill>
                <a:cs typeface="Times New Roman" pitchFamily="18" charset="0"/>
              </a:rPr>
              <a:t>Задача техники: «</a:t>
            </a:r>
            <a:r>
              <a:rPr lang="ru-RU" altLang="ru-RU" sz="3200" i="1" dirty="0" smtClean="0">
                <a:solidFill>
                  <a:schemeClr val="tx2"/>
                </a:solidFill>
                <a:cs typeface="Times New Roman" pitchFamily="18" charset="0"/>
              </a:rPr>
              <a:t>Человечество поставлено перед задачей установления связей между двумя вечными силами – Природой и Духом</a:t>
            </a:r>
            <a:r>
              <a:rPr lang="ru-RU" altLang="ru-RU" sz="3200" dirty="0" smtClean="0">
                <a:solidFill>
                  <a:schemeClr val="tx2"/>
                </a:solidFill>
                <a:cs typeface="Times New Roman" pitchFamily="18" charset="0"/>
              </a:rPr>
              <a:t>»</a:t>
            </a:r>
            <a:endParaRPr lang="ru-RU" altLang="ru-RU" sz="3200" dirty="0" smtClean="0">
              <a:solidFill>
                <a:schemeClr val="tx2"/>
              </a:solidFill>
            </a:endParaRPr>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27</a:t>
            </a:fld>
            <a:endParaRPr lang="ru-RU"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609089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4"/>
          <p:cNvSpPr>
            <a:spLocks noGrp="1" noChangeArrowheads="1"/>
          </p:cNvSpPr>
          <p:nvPr>
            <p:ph type="title" idx="4294967295"/>
          </p:nvPr>
        </p:nvSpPr>
        <p:spPr>
          <a:xfrm>
            <a:off x="609600" y="274637"/>
            <a:ext cx="10972800" cy="984995"/>
          </a:xfrm>
        </p:spPr>
        <p:txBody>
          <a:bodyPr/>
          <a:lstStyle/>
          <a:p>
            <a:pPr algn="ctr" eaLnBrk="1" hangingPunct="1"/>
            <a:r>
              <a:rPr lang="ru-RU" altLang="ru-RU" sz="4000" dirty="0" smtClean="0">
                <a:solidFill>
                  <a:srgbClr val="0070C0"/>
                </a:solidFill>
              </a:rPr>
              <a:t>3. Предпосылки развития философии техники в России XIX - н. XX вв.</a:t>
            </a:r>
          </a:p>
        </p:txBody>
      </p:sp>
      <p:pic>
        <p:nvPicPr>
          <p:cNvPr id="2050" name="Picture 2" descr="Brick of knowled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948" y="1495893"/>
            <a:ext cx="6823006" cy="4550344"/>
          </a:xfrm>
          <a:prstGeom prst="rect">
            <a:avLst/>
          </a:prstGeom>
          <a:noFill/>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28</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4"/>
          <p:cNvSpPr>
            <a:spLocks noGrp="1" noChangeArrowheads="1"/>
          </p:cNvSpPr>
          <p:nvPr>
            <p:ph type="title" idx="4294967295"/>
          </p:nvPr>
        </p:nvSpPr>
        <p:spPr>
          <a:xfrm>
            <a:off x="609600" y="274638"/>
            <a:ext cx="10972800" cy="811212"/>
          </a:xfrm>
        </p:spPr>
        <p:txBody>
          <a:bodyPr/>
          <a:lstStyle/>
          <a:p>
            <a:pPr algn="ctr" eaLnBrk="1" hangingPunct="1"/>
            <a:r>
              <a:rPr lang="ru-RU" altLang="ru-RU" sz="4000" dirty="0" smtClean="0">
                <a:solidFill>
                  <a:srgbClr val="0070C0"/>
                </a:solidFill>
              </a:rPr>
              <a:t>Возникновение инженерного образования</a:t>
            </a:r>
          </a:p>
        </p:txBody>
      </p:sp>
      <p:sp>
        <p:nvSpPr>
          <p:cNvPr id="90116" name="Rectangle 5"/>
          <p:cNvSpPr>
            <a:spLocks noGrp="1" noChangeArrowheads="1"/>
          </p:cNvSpPr>
          <p:nvPr>
            <p:ph type="body" sz="half" idx="4294967295"/>
          </p:nvPr>
        </p:nvSpPr>
        <p:spPr bwMode="auto">
          <a:xfrm>
            <a:off x="609600" y="1600200"/>
            <a:ext cx="592455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altLang="ru-RU" sz="3200" smtClean="0">
                <a:solidFill>
                  <a:schemeClr val="tx2"/>
                </a:solidFill>
              </a:rPr>
              <a:t>Инженерная школа (1700 г.)  </a:t>
            </a:r>
          </a:p>
          <a:p>
            <a:pPr eaLnBrk="1" hangingPunct="1"/>
            <a:r>
              <a:rPr lang="ru-RU" altLang="ru-RU" sz="3200" smtClean="0">
                <a:solidFill>
                  <a:schemeClr val="tx2"/>
                </a:solidFill>
              </a:rPr>
              <a:t>Математико-навигатская школы (1701 г.)</a:t>
            </a:r>
          </a:p>
          <a:p>
            <a:pPr eaLnBrk="1" hangingPunct="1"/>
            <a:r>
              <a:rPr lang="ru-RU" altLang="ru-RU" sz="3200" smtClean="0">
                <a:solidFill>
                  <a:schemeClr val="tx2"/>
                </a:solidFill>
              </a:rPr>
              <a:t> Полковые школы</a:t>
            </a:r>
          </a:p>
          <a:p>
            <a:pPr eaLnBrk="1" hangingPunct="1"/>
            <a:r>
              <a:rPr lang="ru-RU" altLang="ru-RU" sz="3200" smtClean="0">
                <a:solidFill>
                  <a:schemeClr val="tx2"/>
                </a:solidFill>
              </a:rPr>
              <a:t> Духовные семинарии</a:t>
            </a:r>
          </a:p>
        </p:txBody>
      </p:sp>
      <p:pic>
        <p:nvPicPr>
          <p:cNvPr id="90117" name="Picture 8" descr="http://www.artlib.ru/objects/gallery_224/artlib_gallery-112492-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524000"/>
            <a:ext cx="37782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29</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4"/>
          <p:cNvSpPr>
            <a:spLocks noGrp="1" noChangeArrowheads="1"/>
          </p:cNvSpPr>
          <p:nvPr>
            <p:ph type="title" idx="4294967295"/>
          </p:nvPr>
        </p:nvSpPr>
        <p:spPr>
          <a:xfrm>
            <a:off x="609600" y="274638"/>
            <a:ext cx="10972800" cy="887412"/>
          </a:xfrm>
        </p:spPr>
        <p:txBody>
          <a:bodyPr/>
          <a:lstStyle/>
          <a:p>
            <a:pPr eaLnBrk="1" hangingPunct="1"/>
            <a:r>
              <a:rPr lang="ru-RU" altLang="ru-RU" sz="4000" dirty="0" err="1" smtClean="0">
                <a:solidFill>
                  <a:srgbClr val="0070C0"/>
                </a:solidFill>
              </a:rPr>
              <a:t>Соймонов</a:t>
            </a:r>
            <a:r>
              <a:rPr lang="ru-RU" altLang="ru-RU" sz="4000" dirty="0" smtClean="0">
                <a:solidFill>
                  <a:srgbClr val="0070C0"/>
                </a:solidFill>
              </a:rPr>
              <a:t> Михаил Федорович (1730 </a:t>
            </a:r>
            <a:r>
              <a:rPr lang="ru-RU" altLang="ru-RU" sz="4000" dirty="0" smtClean="0">
                <a:solidFill>
                  <a:srgbClr val="0070C0"/>
                </a:solidFill>
              </a:rPr>
              <a:t>-1804</a:t>
            </a:r>
            <a:r>
              <a:rPr lang="ru-RU" altLang="ru-RU" sz="4000" dirty="0" smtClean="0">
                <a:solidFill>
                  <a:srgbClr val="0070C0"/>
                </a:solidFill>
              </a:rPr>
              <a:t>) </a:t>
            </a:r>
          </a:p>
        </p:txBody>
      </p:sp>
      <p:sp>
        <p:nvSpPr>
          <p:cNvPr id="91140" name="Rectangle 5"/>
          <p:cNvSpPr>
            <a:spLocks noGrp="1" noChangeArrowheads="1"/>
          </p:cNvSpPr>
          <p:nvPr>
            <p:ph type="body" sz="half" idx="4294967295"/>
          </p:nvPr>
        </p:nvSpPr>
        <p:spPr bwMode="auto">
          <a:xfrm>
            <a:off x="609600" y="1600200"/>
            <a:ext cx="588645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altLang="ru-RU" sz="3600" smtClean="0">
                <a:solidFill>
                  <a:schemeClr val="tx2"/>
                </a:solidFill>
              </a:rPr>
              <a:t>Горное училище 1773 г. </a:t>
            </a:r>
          </a:p>
          <a:p>
            <a:pPr eaLnBrk="1" hangingPunct="1"/>
            <a:r>
              <a:rPr lang="ru-RU" altLang="ru-RU" sz="3600" smtClean="0">
                <a:solidFill>
                  <a:schemeClr val="tx2"/>
                </a:solidFill>
              </a:rPr>
              <a:t>Построил при училище специальный горный рудник и лаборатории</a:t>
            </a:r>
          </a:p>
          <a:p>
            <a:pPr eaLnBrk="1" hangingPunct="1"/>
            <a:endParaRPr lang="ru-RU" altLang="ru-RU" sz="2800" smtClean="0"/>
          </a:p>
        </p:txBody>
      </p:sp>
      <p:pic>
        <p:nvPicPr>
          <p:cNvPr id="91141" name="Picture 6"/>
          <p:cNvPicPr>
            <a:picLocks noGrp="1" noChangeAspect="1" noChangeArrowheads="1"/>
          </p:cNvPicPr>
          <p:nvPr>
            <p:ph sz="half" idx="4294967295"/>
          </p:nvPr>
        </p:nvPicPr>
        <p:blipFill>
          <a:blip r:embed="rId2">
            <a:lum contrast="30000"/>
            <a:extLst>
              <a:ext uri="{28A0092B-C50C-407E-A947-70E740481C1C}">
                <a14:useLocalDpi xmlns:a14="http://schemas.microsoft.com/office/drawing/2010/main" val="0"/>
              </a:ext>
            </a:extLst>
          </a:blip>
          <a:srcRect/>
          <a:stretch>
            <a:fillRect/>
          </a:stretch>
        </p:blipFill>
        <p:spPr bwMode="auto">
          <a:xfrm>
            <a:off x="7734300" y="1628775"/>
            <a:ext cx="3732213" cy="4495800"/>
          </a:xfrm>
        </p:spPr>
      </p:pic>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30</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4"/>
          <p:cNvSpPr>
            <a:spLocks noGrp="1" noChangeArrowheads="1"/>
          </p:cNvSpPr>
          <p:nvPr>
            <p:ph type="title" idx="4294967295"/>
          </p:nvPr>
        </p:nvSpPr>
        <p:spPr>
          <a:xfrm>
            <a:off x="609600" y="0"/>
            <a:ext cx="10972800" cy="1417638"/>
          </a:xfrm>
        </p:spPr>
        <p:txBody>
          <a:bodyPr/>
          <a:lstStyle/>
          <a:p>
            <a:pPr algn="ctr" eaLnBrk="1" hangingPunct="1"/>
            <a:r>
              <a:rPr lang="ru-RU" sz="4000" dirty="0">
                <a:solidFill>
                  <a:srgbClr val="0070C0"/>
                </a:solidFill>
              </a:rPr>
              <a:t>Августин </a:t>
            </a:r>
            <a:r>
              <a:rPr lang="ru-RU" sz="4000" dirty="0" err="1">
                <a:solidFill>
                  <a:srgbClr val="0070C0"/>
                </a:solidFill>
              </a:rPr>
              <a:t>Августинович</a:t>
            </a:r>
            <a:r>
              <a:rPr lang="ru-RU" sz="4000" dirty="0">
                <a:solidFill>
                  <a:srgbClr val="0070C0"/>
                </a:solidFill>
              </a:rPr>
              <a:t> </a:t>
            </a:r>
            <a:r>
              <a:rPr lang="ru-RU" sz="4000" dirty="0" err="1">
                <a:solidFill>
                  <a:srgbClr val="0070C0"/>
                </a:solidFill>
              </a:rPr>
              <a:t>Бетанкур</a:t>
            </a:r>
            <a:r>
              <a:rPr lang="ru-RU" sz="4000" dirty="0">
                <a:solidFill>
                  <a:srgbClr val="0070C0"/>
                </a:solidFill>
              </a:rPr>
              <a:t> </a:t>
            </a:r>
            <a:br>
              <a:rPr lang="ru-RU" sz="4000" dirty="0">
                <a:solidFill>
                  <a:srgbClr val="0070C0"/>
                </a:solidFill>
              </a:rPr>
            </a:br>
            <a:endParaRPr lang="ru-RU" altLang="ru-RU" sz="4000" dirty="0" smtClean="0">
              <a:solidFill>
                <a:srgbClr val="0070C0"/>
              </a:solidFill>
            </a:endParaRPr>
          </a:p>
        </p:txBody>
      </p:sp>
      <p:sp>
        <p:nvSpPr>
          <p:cNvPr id="49156" name="Rectangle 5"/>
          <p:cNvSpPr>
            <a:spLocks noGrp="1" noChangeArrowheads="1"/>
          </p:cNvSpPr>
          <p:nvPr>
            <p:ph type="body" sz="half" idx="4294967295"/>
          </p:nvPr>
        </p:nvSpPr>
        <p:spPr bwMode="auto">
          <a:xfrm>
            <a:off x="609600" y="1417639"/>
            <a:ext cx="5657850" cy="4678362"/>
          </a:xfrm>
        </p:spPr>
        <p:txBody>
          <a:bodyPr wrap="square" numCol="1" anchor="t" anchorCtr="0" compatLnSpc="1">
            <a:prstTxWarp prst="textNoShape">
              <a:avLst/>
            </a:prstTxWarp>
            <a:normAutofit/>
          </a:bodyPr>
          <a:lstStyle/>
          <a:p>
            <a:pPr marL="0" indent="0" eaLnBrk="1" hangingPunct="1">
              <a:defRPr/>
            </a:pPr>
            <a:r>
              <a:rPr lang="ru-RU" sz="2800" dirty="0" smtClean="0">
                <a:solidFill>
                  <a:schemeClr val="tx2"/>
                </a:solidFill>
              </a:rPr>
              <a:t>объединил </a:t>
            </a:r>
            <a:r>
              <a:rPr lang="ru-RU" sz="2800" dirty="0" smtClean="0">
                <a:solidFill>
                  <a:schemeClr val="tx2"/>
                </a:solidFill>
              </a:rPr>
              <a:t>в программе обучения в единое целое гуманитарные, естественнонаучные и технические знания; </a:t>
            </a:r>
          </a:p>
          <a:p>
            <a:pPr marL="0" indent="0" eaLnBrk="1" hangingPunct="1">
              <a:defRPr/>
            </a:pPr>
            <a:r>
              <a:rPr lang="ru-RU" sz="2800" dirty="0" smtClean="0">
                <a:solidFill>
                  <a:schemeClr val="tx2"/>
                </a:solidFill>
              </a:rPr>
              <a:t>разработал проект, в соответствии с которым были учреждены училища для подготовки среднего </a:t>
            </a:r>
            <a:r>
              <a:rPr lang="ru-RU" sz="2800" dirty="0" smtClean="0"/>
              <a:t>технического персонала.</a:t>
            </a:r>
          </a:p>
        </p:txBody>
      </p:sp>
      <p:pic>
        <p:nvPicPr>
          <p:cNvPr id="92165" name="Picture 8" descr="Изображение “http://www.zdt-magazine.ru/publik/date/2008/images/pav08-02_9.jpg” не может быть показано, так как содержит ошиб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875" y="1308327"/>
            <a:ext cx="5089525"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6621139" y="5651250"/>
            <a:ext cx="5089525" cy="677108"/>
          </a:xfrm>
          <a:prstGeom prst="rect">
            <a:avLst/>
          </a:prstGeom>
        </p:spPr>
        <p:txBody>
          <a:bodyPr wrap="square">
            <a:spAutoFit/>
          </a:bodyPr>
          <a:lstStyle/>
          <a:p>
            <a:pPr algn="ctr"/>
            <a:r>
              <a:rPr lang="ru-RU" altLang="ru-RU" dirty="0">
                <a:solidFill>
                  <a:schemeClr val="tx2"/>
                </a:solidFill>
              </a:rPr>
              <a:t>Институт корпуса инженеров путей сообщения </a:t>
            </a:r>
            <a:r>
              <a:rPr lang="ru-RU" altLang="ru-RU" dirty="0" smtClean="0">
                <a:solidFill>
                  <a:schemeClr val="tx2"/>
                </a:solidFill>
              </a:rPr>
              <a:t>2 </a:t>
            </a:r>
            <a:r>
              <a:rPr lang="ru-RU" altLang="ru-RU" dirty="0">
                <a:solidFill>
                  <a:schemeClr val="tx2"/>
                </a:solidFill>
              </a:rPr>
              <a:t>декабря 1809 г.</a:t>
            </a:r>
            <a:r>
              <a:rPr lang="ru-RU" altLang="ru-RU" sz="2000" dirty="0">
                <a:solidFill>
                  <a:schemeClr val="tx2"/>
                </a:solidFill>
              </a:rPr>
              <a:t> </a:t>
            </a:r>
            <a:endParaRPr lang="ru-RU" dirty="0"/>
          </a:p>
        </p:txBody>
      </p:sp>
      <p:sp>
        <p:nvSpPr>
          <p:cNvPr id="9"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31</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2"/>
          <p:cNvSpPr>
            <a:spLocks noGrp="1" noChangeArrowheads="1"/>
          </p:cNvSpPr>
          <p:nvPr>
            <p:ph type="title" idx="4294967295"/>
          </p:nvPr>
        </p:nvSpPr>
        <p:spPr/>
        <p:txBody>
          <a:bodyPr/>
          <a:lstStyle/>
          <a:p>
            <a:pPr algn="ctr" eaLnBrk="1" hangingPunct="1"/>
            <a:r>
              <a:rPr lang="ru-RU" altLang="ru-RU" sz="3600" dirty="0" smtClean="0">
                <a:solidFill>
                  <a:srgbClr val="0070C0"/>
                </a:solidFill>
              </a:rPr>
              <a:t>Технические издания в России</a:t>
            </a:r>
          </a:p>
        </p:txBody>
      </p:sp>
      <p:sp>
        <p:nvSpPr>
          <p:cNvPr id="63491" name="Rectangle 3"/>
          <p:cNvSpPr>
            <a:spLocks noGrp="1" noChangeArrowheads="1"/>
          </p:cNvSpPr>
          <p:nvPr>
            <p:ph type="body" idx="4294967295"/>
          </p:nvPr>
        </p:nvSpPr>
        <p:spPr>
          <a:xfrm>
            <a:off x="609600" y="1600200"/>
            <a:ext cx="6838950" cy="4572000"/>
          </a:xfrm>
        </p:spPr>
        <p:txBody>
          <a:bodyPr>
            <a:normAutofit lnSpcReduction="10000"/>
          </a:bodyPr>
          <a:lstStyle/>
          <a:p>
            <a:pPr eaLnBrk="1" hangingPunct="1">
              <a:defRPr/>
            </a:pPr>
            <a:r>
              <a:rPr lang="ru-RU" sz="3200" dirty="0" smtClean="0">
                <a:solidFill>
                  <a:schemeClr val="tx2"/>
                </a:solidFill>
              </a:rPr>
              <a:t>«Записки Императорского русского технического общества» (с 1867 г.);</a:t>
            </a:r>
          </a:p>
          <a:p>
            <a:pPr eaLnBrk="1" hangingPunct="1">
              <a:defRPr/>
            </a:pPr>
            <a:r>
              <a:rPr lang="ru-RU" sz="3200" dirty="0" smtClean="0">
                <a:solidFill>
                  <a:schemeClr val="tx2"/>
                </a:solidFill>
              </a:rPr>
              <a:t>«Техническое образование» (с 1868 г.);</a:t>
            </a:r>
          </a:p>
          <a:p>
            <a:pPr eaLnBrk="1" hangingPunct="1">
              <a:defRPr/>
            </a:pPr>
            <a:r>
              <a:rPr lang="ru-RU" sz="3200" dirty="0" smtClean="0">
                <a:solidFill>
                  <a:schemeClr val="tx2"/>
                </a:solidFill>
              </a:rPr>
              <a:t>«Технический сборник и вестник промышленности»</a:t>
            </a:r>
          </a:p>
          <a:p>
            <a:pPr eaLnBrk="1" hangingPunct="1">
              <a:defRPr/>
            </a:pPr>
            <a:r>
              <a:rPr lang="ru-RU" sz="3200" dirty="0" smtClean="0">
                <a:solidFill>
                  <a:schemeClr val="tx2"/>
                </a:solidFill>
              </a:rPr>
              <a:t>«Техник» </a:t>
            </a:r>
          </a:p>
          <a:p>
            <a:pPr eaLnBrk="1" hangingPunct="1">
              <a:defRPr/>
            </a:pPr>
            <a:r>
              <a:rPr lang="ru-RU" sz="3200" dirty="0" smtClean="0">
                <a:solidFill>
                  <a:schemeClr val="tx2"/>
                </a:solidFill>
              </a:rPr>
              <a:t>«Вестник инженеров» (с 1915 г.)</a:t>
            </a:r>
          </a:p>
        </p:txBody>
      </p:sp>
      <p:pic>
        <p:nvPicPr>
          <p:cNvPr id="50181" name="Рисунок 4" descr="записки.jpg"/>
          <p:cNvPicPr>
            <a:picLocks noChangeAspect="1"/>
          </p:cNvPicPr>
          <p:nvPr/>
        </p:nvPicPr>
        <p:blipFill>
          <a:blip r:embed="rId2" cstate="print"/>
          <a:srcRect/>
          <a:stretch>
            <a:fillRect/>
          </a:stretch>
        </p:blipFill>
        <p:spPr bwMode="auto">
          <a:xfrm>
            <a:off x="7448550" y="1431245"/>
            <a:ext cx="3703076" cy="43257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32</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ChangeArrowheads="1"/>
          </p:cNvSpPr>
          <p:nvPr>
            <p:ph type="title" idx="4294967295"/>
          </p:nvPr>
        </p:nvSpPr>
        <p:spPr/>
        <p:txBody>
          <a:bodyPr/>
          <a:lstStyle/>
          <a:p>
            <a:pPr algn="ctr" eaLnBrk="1" hangingPunct="1"/>
            <a:r>
              <a:rPr lang="ru-RU" altLang="ru-RU" sz="4000" dirty="0" smtClean="0">
                <a:solidFill>
                  <a:srgbClr val="0070C0"/>
                </a:solidFill>
              </a:rPr>
              <a:t>Общество содействия успехам опытных наук 1909 - 1918</a:t>
            </a:r>
          </a:p>
        </p:txBody>
      </p:sp>
      <p:sp>
        <p:nvSpPr>
          <p:cNvPr id="94212" name="Rectangle 3"/>
          <p:cNvSpPr>
            <a:spLocks noGrp="1" noChangeArrowheads="1"/>
          </p:cNvSpPr>
          <p:nvPr>
            <p:ph type="body" idx="4294967295"/>
          </p:nvPr>
        </p:nvSpPr>
        <p:spPr bwMode="auto">
          <a:xfrm>
            <a:off x="800100" y="1557338"/>
            <a:ext cx="10972800" cy="3890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 typeface="Wingdings" pitchFamily="2" charset="2"/>
              <a:buNone/>
            </a:pPr>
            <a:r>
              <a:rPr lang="ru-RU" altLang="ru-RU" smtClean="0"/>
              <a:t> </a:t>
            </a:r>
            <a:r>
              <a:rPr lang="ru-RU" altLang="ru-RU" sz="3600" smtClean="0">
                <a:solidFill>
                  <a:schemeClr val="tx2"/>
                </a:solidFill>
              </a:rPr>
              <a:t>Профессор Императорского Московского технического училища Христофор Семенович Леденцов 100 000 рублей с целью содействия «изобретениям, которые при наименьшей затрате капитала могли бы принести возможно большую пользу для населения».</a:t>
            </a:r>
          </a:p>
        </p:txBody>
      </p:sp>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33</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Заголовок 1"/>
          <p:cNvSpPr>
            <a:spLocks noGrp="1"/>
          </p:cNvSpPr>
          <p:nvPr>
            <p:ph type="title" idx="4294967295"/>
          </p:nvPr>
        </p:nvSpPr>
        <p:spPr/>
        <p:txBody>
          <a:bodyPr/>
          <a:lstStyle/>
          <a:p>
            <a:pPr algn="ctr"/>
            <a:r>
              <a:rPr lang="ru-RU" altLang="ru-RU" sz="4400" dirty="0" smtClean="0">
                <a:solidFill>
                  <a:srgbClr val="0070C0"/>
                </a:solidFill>
              </a:rPr>
              <a:t>4. Сущность </a:t>
            </a:r>
            <a:r>
              <a:rPr lang="ru-RU" altLang="ru-RU" sz="4400" dirty="0" smtClean="0">
                <a:solidFill>
                  <a:srgbClr val="0070C0"/>
                </a:solidFill>
              </a:rPr>
              <a:t>и природа техники</a:t>
            </a:r>
          </a:p>
        </p:txBody>
      </p:sp>
      <p:sp>
        <p:nvSpPr>
          <p:cNvPr id="3" name="Текст 2"/>
          <p:cNvSpPr>
            <a:spLocks noGrp="1"/>
          </p:cNvSpPr>
          <p:nvPr>
            <p:ph type="body" sz="quarter" idx="4294967295"/>
          </p:nvPr>
        </p:nvSpPr>
        <p:spPr>
          <a:xfrm>
            <a:off x="457200" y="1352550"/>
            <a:ext cx="11226800" cy="5238750"/>
          </a:xfrm>
        </p:spPr>
        <p:txBody>
          <a:bodyPr>
            <a:normAutofit fontScale="92500"/>
          </a:bodyPr>
          <a:lstStyle/>
          <a:p>
            <a:pPr marL="0" indent="360000">
              <a:lnSpc>
                <a:spcPct val="100000"/>
              </a:lnSpc>
              <a:spcBef>
                <a:spcPts val="600"/>
              </a:spcBef>
              <a:buFont typeface="+mj-lt"/>
              <a:buAutoNum type="arabicPeriod"/>
              <a:defRPr/>
            </a:pPr>
            <a:r>
              <a:rPr lang="ru-RU" sz="2400" dirty="0">
                <a:solidFill>
                  <a:schemeClr val="tx2"/>
                </a:solidFill>
                <a:cs typeface="Times New Roman" panose="02020603050405020304" pitchFamily="18" charset="0"/>
              </a:rPr>
              <a:t>Техника представляет собой </a:t>
            </a:r>
            <a:r>
              <a:rPr lang="ru-RU" sz="2400" b="1" dirty="0">
                <a:solidFill>
                  <a:schemeClr val="tx2"/>
                </a:solidFill>
                <a:cs typeface="Times New Roman" panose="02020603050405020304" pitchFamily="18" charset="0"/>
              </a:rPr>
              <a:t>артефакт</a:t>
            </a:r>
            <a:r>
              <a:rPr lang="ru-RU" sz="2400" dirty="0">
                <a:solidFill>
                  <a:schemeClr val="tx2"/>
                </a:solidFill>
                <a:cs typeface="Times New Roman" panose="02020603050405020304" pitchFamily="18" charset="0"/>
              </a:rPr>
              <a:t> (искусственное образование), она специально изготавливается, создается человеком (мастером, техником, </a:t>
            </a:r>
            <a:r>
              <a:rPr lang="ru-RU" sz="2400" dirty="0" smtClean="0">
                <a:solidFill>
                  <a:schemeClr val="tx2"/>
                </a:solidFill>
                <a:cs typeface="Times New Roman" panose="02020603050405020304" pitchFamily="18" charset="0"/>
              </a:rPr>
              <a:t>инженером):</a:t>
            </a:r>
          </a:p>
          <a:p>
            <a:pPr marL="0" indent="360000">
              <a:lnSpc>
                <a:spcPct val="100000"/>
              </a:lnSpc>
              <a:spcBef>
                <a:spcPts val="600"/>
              </a:spcBef>
              <a:buFont typeface="Wingdings" pitchFamily="2" charset="2"/>
              <a:buChar char="ü"/>
              <a:defRPr/>
            </a:pPr>
            <a:r>
              <a:rPr lang="ru-RU" sz="2400" dirty="0">
                <a:solidFill>
                  <a:schemeClr val="tx2"/>
                </a:solidFill>
                <a:cs typeface="Times New Roman" panose="02020603050405020304" pitchFamily="18" charset="0"/>
              </a:rPr>
              <a:t>замыслы, идеи, знания, </a:t>
            </a:r>
            <a:r>
              <a:rPr lang="ru-RU" sz="2400" dirty="0" smtClean="0">
                <a:solidFill>
                  <a:schemeClr val="tx2"/>
                </a:solidFill>
                <a:cs typeface="Times New Roman" panose="02020603050405020304" pitchFamily="18" charset="0"/>
              </a:rPr>
              <a:t>опыт</a:t>
            </a:r>
          </a:p>
          <a:p>
            <a:pPr marL="0" indent="360000">
              <a:lnSpc>
                <a:spcPct val="100000"/>
              </a:lnSpc>
              <a:spcBef>
                <a:spcPts val="600"/>
              </a:spcBef>
              <a:buFont typeface="Wingdings" pitchFamily="2" charset="2"/>
              <a:buChar char="ü"/>
              <a:defRPr/>
            </a:pPr>
            <a:r>
              <a:rPr lang="ru-RU" sz="2400" dirty="0" smtClean="0">
                <a:solidFill>
                  <a:schemeClr val="tx2"/>
                </a:solidFill>
                <a:cs typeface="Times New Roman" panose="02020603050405020304" pitchFamily="18" charset="0"/>
              </a:rPr>
              <a:t>организация деятельности (технологии)</a:t>
            </a:r>
          </a:p>
          <a:p>
            <a:pPr marL="0" indent="360000">
              <a:lnSpc>
                <a:spcPct val="100000"/>
              </a:lnSpc>
              <a:spcBef>
                <a:spcPts val="600"/>
              </a:spcBef>
              <a:buFont typeface="Wingdings" pitchFamily="2" charset="2"/>
              <a:buChar char="ü"/>
              <a:defRPr/>
            </a:pPr>
            <a:r>
              <a:rPr lang="ru-RU" sz="2400" dirty="0" smtClean="0">
                <a:solidFill>
                  <a:schemeClr val="tx2"/>
                </a:solidFill>
                <a:cs typeface="Times New Roman" panose="02020603050405020304" pitchFamily="18" charset="0"/>
              </a:rPr>
              <a:t>создание технических устройств</a:t>
            </a:r>
          </a:p>
          <a:p>
            <a:pPr marL="0" indent="360000">
              <a:lnSpc>
                <a:spcPct val="100000"/>
              </a:lnSpc>
              <a:spcBef>
                <a:spcPts val="600"/>
              </a:spcBef>
              <a:buFont typeface="Wingdings" pitchFamily="2" charset="2"/>
              <a:buChar char="ü"/>
              <a:defRPr/>
            </a:pPr>
            <a:r>
              <a:rPr lang="ru-RU" sz="2400" dirty="0" smtClean="0">
                <a:solidFill>
                  <a:schemeClr val="tx2"/>
                </a:solidFill>
                <a:cs typeface="Times New Roman" panose="02020603050405020304" pitchFamily="18" charset="0"/>
              </a:rPr>
              <a:t>замыслы</a:t>
            </a:r>
            <a:r>
              <a:rPr lang="ru-RU" sz="2400" dirty="0">
                <a:solidFill>
                  <a:schemeClr val="tx2"/>
                </a:solidFill>
                <a:cs typeface="Times New Roman" panose="02020603050405020304" pitchFamily="18" charset="0"/>
              </a:rPr>
              <a:t>, идеи, знания, </a:t>
            </a:r>
            <a:r>
              <a:rPr lang="ru-RU" sz="2400" dirty="0" smtClean="0">
                <a:solidFill>
                  <a:schemeClr val="tx2"/>
                </a:solidFill>
                <a:cs typeface="Times New Roman" panose="02020603050405020304" pitchFamily="18" charset="0"/>
              </a:rPr>
              <a:t>опыт</a:t>
            </a:r>
          </a:p>
          <a:p>
            <a:pPr marL="0" indent="360000">
              <a:lnSpc>
                <a:spcPct val="100000"/>
              </a:lnSpc>
              <a:spcBef>
                <a:spcPts val="600"/>
              </a:spcBef>
              <a:buFont typeface="Wingdings" pitchFamily="2" charset="2"/>
              <a:buNone/>
              <a:defRPr/>
            </a:pPr>
            <a:r>
              <a:rPr lang="ru-RU" sz="2400" dirty="0" smtClean="0">
                <a:solidFill>
                  <a:schemeClr val="tx2"/>
                </a:solidFill>
                <a:cs typeface="Times New Roman" panose="02020603050405020304" pitchFamily="18" charset="0"/>
              </a:rPr>
              <a:t>2</a:t>
            </a:r>
            <a:r>
              <a:rPr lang="ru-RU" sz="2400" dirty="0">
                <a:solidFill>
                  <a:schemeClr val="tx2"/>
                </a:solidFill>
                <a:cs typeface="Times New Roman" panose="02020603050405020304" pitchFamily="18" charset="0"/>
              </a:rPr>
              <a:t>. Техника является </a:t>
            </a:r>
            <a:r>
              <a:rPr lang="ru-RU" sz="2400" dirty="0" smtClean="0">
                <a:solidFill>
                  <a:schemeClr val="tx2"/>
                </a:solidFill>
                <a:cs typeface="Times New Roman" panose="02020603050405020304" pitchFamily="18" charset="0"/>
              </a:rPr>
              <a:t>«</a:t>
            </a:r>
            <a:r>
              <a:rPr lang="ru-RU" sz="2400" b="1" dirty="0" smtClean="0">
                <a:solidFill>
                  <a:schemeClr val="tx2"/>
                </a:solidFill>
                <a:cs typeface="Times New Roman" panose="02020603050405020304" pitchFamily="18" charset="0"/>
              </a:rPr>
              <a:t>инструментом</a:t>
            </a:r>
            <a:r>
              <a:rPr lang="ru-RU" sz="2400" dirty="0" smtClean="0">
                <a:solidFill>
                  <a:schemeClr val="tx2"/>
                </a:solidFill>
                <a:cs typeface="Times New Roman" panose="02020603050405020304" pitchFamily="18" charset="0"/>
              </a:rPr>
              <a:t>», как </a:t>
            </a:r>
            <a:r>
              <a:rPr lang="ru-RU" sz="2400" dirty="0">
                <a:solidFill>
                  <a:schemeClr val="tx2"/>
                </a:solidFill>
                <a:cs typeface="Times New Roman" panose="02020603050405020304" pitchFamily="18" charset="0"/>
              </a:rPr>
              <a:t>средство, орудие, удовлетворяющее или разрешающее определенную человеческую потребность (в силе, движении, энергии, защите и т.д.). </a:t>
            </a:r>
            <a:endParaRPr lang="ru-RU" sz="2400" dirty="0" smtClean="0">
              <a:solidFill>
                <a:schemeClr val="tx2"/>
              </a:solidFill>
              <a:cs typeface="Times New Roman" panose="02020603050405020304" pitchFamily="18" charset="0"/>
            </a:endParaRPr>
          </a:p>
          <a:p>
            <a:pPr marL="0" indent="360000">
              <a:lnSpc>
                <a:spcPct val="100000"/>
              </a:lnSpc>
              <a:spcBef>
                <a:spcPts val="600"/>
              </a:spcBef>
              <a:buFont typeface="Wingdings" pitchFamily="2" charset="2"/>
              <a:buNone/>
              <a:defRPr/>
            </a:pPr>
            <a:r>
              <a:rPr lang="ru-RU" sz="2400" dirty="0" smtClean="0">
                <a:solidFill>
                  <a:schemeClr val="tx2"/>
                </a:solidFill>
                <a:cs typeface="Times New Roman" panose="02020603050405020304" pitchFamily="18" charset="0"/>
              </a:rPr>
              <a:t>Инструментальная </a:t>
            </a:r>
            <a:r>
              <a:rPr lang="ru-RU" sz="2400" dirty="0">
                <a:solidFill>
                  <a:schemeClr val="tx2"/>
                </a:solidFill>
                <a:cs typeface="Times New Roman" panose="02020603050405020304" pitchFamily="18" charset="0"/>
              </a:rPr>
              <a:t>функция </a:t>
            </a:r>
            <a:r>
              <a:rPr lang="ru-RU" sz="2400" dirty="0" smtClean="0">
                <a:solidFill>
                  <a:schemeClr val="tx2"/>
                </a:solidFill>
                <a:cs typeface="Times New Roman" panose="02020603050405020304" pitchFamily="18" charset="0"/>
              </a:rPr>
              <a:t>техники: </a:t>
            </a:r>
          </a:p>
          <a:p>
            <a:pPr marL="0" indent="360000">
              <a:lnSpc>
                <a:spcPct val="100000"/>
              </a:lnSpc>
              <a:spcBef>
                <a:spcPts val="600"/>
              </a:spcBef>
              <a:buFont typeface="Wingdings" pitchFamily="2" charset="2"/>
              <a:buChar char="ü"/>
              <a:defRPr/>
            </a:pPr>
            <a:r>
              <a:rPr lang="ru-RU" sz="2400" dirty="0" smtClean="0">
                <a:solidFill>
                  <a:schemeClr val="tx2"/>
                </a:solidFill>
                <a:cs typeface="Times New Roman" panose="02020603050405020304" pitchFamily="18" charset="0"/>
              </a:rPr>
              <a:t>простые </a:t>
            </a:r>
            <a:r>
              <a:rPr lang="ru-RU" sz="2400" dirty="0">
                <a:solidFill>
                  <a:schemeClr val="tx2"/>
                </a:solidFill>
                <a:cs typeface="Times New Roman" panose="02020603050405020304" pitchFamily="18" charset="0"/>
              </a:rPr>
              <a:t>орудия или механизмы (топор, рычаг, лук и т.д</a:t>
            </a:r>
            <a:r>
              <a:rPr lang="ru-RU" sz="2400" dirty="0" smtClean="0">
                <a:solidFill>
                  <a:schemeClr val="tx2"/>
                </a:solidFill>
                <a:cs typeface="Times New Roman" panose="02020603050405020304" pitchFamily="18" charset="0"/>
              </a:rPr>
              <a:t>.)</a:t>
            </a:r>
          </a:p>
          <a:p>
            <a:pPr marL="0" indent="360000">
              <a:lnSpc>
                <a:spcPct val="100000"/>
              </a:lnSpc>
              <a:spcBef>
                <a:spcPts val="600"/>
              </a:spcBef>
              <a:buFont typeface="Wingdings" pitchFamily="2" charset="2"/>
              <a:buChar char="ü"/>
              <a:defRPr/>
            </a:pPr>
            <a:r>
              <a:rPr lang="ru-RU" sz="2400" dirty="0" smtClean="0">
                <a:solidFill>
                  <a:schemeClr val="tx2"/>
                </a:solidFill>
                <a:cs typeface="Times New Roman" panose="02020603050405020304" pitchFamily="18" charset="0"/>
              </a:rPr>
              <a:t>сложная техническая среда </a:t>
            </a:r>
            <a:r>
              <a:rPr lang="ru-RU" sz="2400" dirty="0">
                <a:solidFill>
                  <a:schemeClr val="tx2"/>
                </a:solidFill>
                <a:cs typeface="Times New Roman" panose="02020603050405020304" pitchFamily="18" charset="0"/>
              </a:rPr>
              <a:t>(современные здания или инженерные коммуникации</a:t>
            </a:r>
            <a:r>
              <a:rPr lang="ru-RU" sz="2400" dirty="0">
                <a:latin typeface="Times New Roman" panose="02020603050405020304" pitchFamily="18" charset="0"/>
                <a:cs typeface="Times New Roman" panose="02020603050405020304" pitchFamily="18" charset="0"/>
              </a:rPr>
              <a:t>)</a:t>
            </a:r>
            <a:endParaRPr lang="ru-RU" sz="2400" dirty="0" smtClean="0">
              <a:latin typeface="Times New Roman" panose="02020603050405020304" pitchFamily="18" charset="0"/>
              <a:cs typeface="Times New Roman" panose="02020603050405020304" pitchFamily="18" charset="0"/>
            </a:endParaRPr>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34</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Заголовок 1"/>
          <p:cNvSpPr>
            <a:spLocks noGrp="1"/>
          </p:cNvSpPr>
          <p:nvPr>
            <p:ph type="title" idx="4294967295"/>
          </p:nvPr>
        </p:nvSpPr>
        <p:spPr/>
        <p:txBody>
          <a:bodyPr/>
          <a:lstStyle/>
          <a:p>
            <a:pPr algn="ctr"/>
            <a:r>
              <a:rPr lang="ru-RU" altLang="ru-RU" sz="3600" dirty="0" smtClean="0">
                <a:solidFill>
                  <a:srgbClr val="0070C0"/>
                </a:solidFill>
              </a:rPr>
              <a:t>Сущность и природа техники</a:t>
            </a:r>
          </a:p>
        </p:txBody>
      </p:sp>
      <p:sp>
        <p:nvSpPr>
          <p:cNvPr id="3" name="Текст 2"/>
          <p:cNvSpPr>
            <a:spLocks noGrp="1"/>
          </p:cNvSpPr>
          <p:nvPr>
            <p:ph type="body" sz="quarter" idx="4294967295"/>
          </p:nvPr>
        </p:nvSpPr>
        <p:spPr>
          <a:xfrm>
            <a:off x="514350" y="1390650"/>
            <a:ext cx="11169650" cy="4991100"/>
          </a:xfrm>
        </p:spPr>
        <p:txBody>
          <a:bodyPr>
            <a:normAutofit fontScale="92500" lnSpcReduction="10000"/>
          </a:bodyPr>
          <a:lstStyle/>
          <a:p>
            <a:pPr marL="0" indent="360000">
              <a:spcBef>
                <a:spcPts val="600"/>
              </a:spcBef>
              <a:buFont typeface="Wingdings" pitchFamily="2" charset="2"/>
              <a:buNone/>
              <a:defRPr/>
            </a:pPr>
            <a:r>
              <a:rPr lang="ru-RU" sz="2400" dirty="0" smtClean="0">
                <a:latin typeface="Times New Roman" panose="02020603050405020304" pitchFamily="18" charset="0"/>
                <a:cs typeface="Times New Roman" panose="02020603050405020304" pitchFamily="18" charset="0"/>
              </a:rPr>
              <a:t>3. </a:t>
            </a:r>
            <a:r>
              <a:rPr lang="ru-RU" sz="2600" dirty="0" smtClean="0">
                <a:solidFill>
                  <a:schemeClr val="tx2"/>
                </a:solidFill>
                <a:cs typeface="Times New Roman" panose="02020603050405020304" pitchFamily="18" charset="0"/>
              </a:rPr>
              <a:t>Техника </a:t>
            </a:r>
            <a:r>
              <a:rPr lang="ru-RU" sz="2600" dirty="0">
                <a:solidFill>
                  <a:schemeClr val="tx2"/>
                </a:solidFill>
                <a:cs typeface="Times New Roman" panose="02020603050405020304" pitchFamily="18" charset="0"/>
              </a:rPr>
              <a:t>представляет собой специфически </a:t>
            </a:r>
            <a:r>
              <a:rPr lang="ru-RU" sz="2600" b="1" dirty="0">
                <a:solidFill>
                  <a:schemeClr val="tx2"/>
                </a:solidFill>
                <a:cs typeface="Times New Roman" panose="02020603050405020304" pitchFamily="18" charset="0"/>
              </a:rPr>
              <a:t>инженерный способ</a:t>
            </a:r>
            <a:r>
              <a:rPr lang="ru-RU" sz="2600" dirty="0">
                <a:solidFill>
                  <a:schemeClr val="tx2"/>
                </a:solidFill>
                <a:cs typeface="Times New Roman" panose="02020603050405020304" pitchFamily="18" charset="0"/>
              </a:rPr>
              <a:t> использования сил и энергий </a:t>
            </a:r>
            <a:r>
              <a:rPr lang="ru-RU" sz="2600" dirty="0" smtClean="0">
                <a:solidFill>
                  <a:schemeClr val="tx2"/>
                </a:solidFill>
                <a:cs typeface="Times New Roman" panose="02020603050405020304" pitchFamily="18" charset="0"/>
              </a:rPr>
              <a:t>природы</a:t>
            </a:r>
          </a:p>
          <a:p>
            <a:pPr marL="0" indent="360000">
              <a:spcBef>
                <a:spcPts val="600"/>
              </a:spcBef>
              <a:buFont typeface="Wingdings" pitchFamily="2" charset="2"/>
              <a:buChar char="ü"/>
              <a:defRPr/>
            </a:pPr>
            <a:r>
              <a:rPr lang="ru-RU" sz="2600" dirty="0" smtClean="0">
                <a:solidFill>
                  <a:schemeClr val="tx2"/>
                </a:solidFill>
                <a:cs typeface="Times New Roman" panose="02020603050405020304" pitchFamily="18" charset="0"/>
              </a:rPr>
              <a:t>техническое </a:t>
            </a:r>
            <a:r>
              <a:rPr lang="ru-RU" sz="2600" dirty="0">
                <a:solidFill>
                  <a:schemeClr val="tx2"/>
                </a:solidFill>
                <a:cs typeface="Times New Roman" panose="02020603050405020304" pitchFamily="18" charset="0"/>
              </a:rPr>
              <a:t>творчество </a:t>
            </a:r>
            <a:r>
              <a:rPr lang="ru-RU" sz="2600" dirty="0" smtClean="0">
                <a:solidFill>
                  <a:schemeClr val="tx2"/>
                </a:solidFill>
                <a:cs typeface="Times New Roman" panose="02020603050405020304" pitchFamily="18" charset="0"/>
              </a:rPr>
              <a:t>было </a:t>
            </a:r>
            <a:r>
              <a:rPr lang="ru-RU" sz="2600" dirty="0">
                <a:solidFill>
                  <a:schemeClr val="tx2"/>
                </a:solidFill>
                <a:cs typeface="Times New Roman" panose="02020603050405020304" pitchFamily="18" charset="0"/>
              </a:rPr>
              <a:t>именно хитростью, непонятно почему получавшимся творением вещей и машин (на самом деле творить мог только </a:t>
            </a:r>
            <a:r>
              <a:rPr lang="ru-RU" sz="2600" dirty="0" smtClean="0">
                <a:solidFill>
                  <a:schemeClr val="tx2"/>
                </a:solidFill>
                <a:cs typeface="Times New Roman" panose="02020603050405020304" pitchFamily="18" charset="0"/>
              </a:rPr>
              <a:t>Бог)</a:t>
            </a:r>
          </a:p>
          <a:p>
            <a:pPr marL="0" indent="360000">
              <a:spcBef>
                <a:spcPts val="600"/>
              </a:spcBef>
              <a:buFont typeface="Wingdings" pitchFamily="2" charset="2"/>
              <a:buChar char="ü"/>
              <a:defRPr/>
            </a:pPr>
            <a:r>
              <a:rPr lang="ru-RU" sz="2600" dirty="0" smtClean="0">
                <a:solidFill>
                  <a:schemeClr val="tx2"/>
                </a:solidFill>
                <a:cs typeface="Times New Roman" panose="02020603050405020304" pitchFamily="18" charset="0"/>
              </a:rPr>
              <a:t>техническое </a:t>
            </a:r>
            <a:r>
              <a:rPr lang="ru-RU" sz="2600" dirty="0">
                <a:solidFill>
                  <a:schemeClr val="tx2"/>
                </a:solidFill>
                <a:cs typeface="Times New Roman" panose="02020603050405020304" pitchFamily="18" charset="0"/>
              </a:rPr>
              <a:t>творчество – сознательный расчет сил (процессов, энергий) природы, сознательное приспособление их для нужд и деятельности </a:t>
            </a:r>
            <a:r>
              <a:rPr lang="ru-RU" sz="2600" dirty="0" smtClean="0">
                <a:solidFill>
                  <a:schemeClr val="tx2"/>
                </a:solidFill>
                <a:cs typeface="Times New Roman" panose="02020603050405020304" pitchFamily="18" charset="0"/>
              </a:rPr>
              <a:t>человека</a:t>
            </a:r>
          </a:p>
          <a:p>
            <a:pPr marL="0" indent="360000">
              <a:spcBef>
                <a:spcPts val="600"/>
              </a:spcBef>
              <a:buFont typeface="Wingdings" pitchFamily="2" charset="2"/>
              <a:buChar char="ü"/>
              <a:defRPr/>
            </a:pPr>
            <a:r>
              <a:rPr lang="ru-RU" sz="2600" dirty="0" smtClean="0">
                <a:solidFill>
                  <a:schemeClr val="tx2"/>
                </a:solidFill>
                <a:cs typeface="Times New Roman" panose="02020603050405020304" pitchFamily="18" charset="0"/>
              </a:rPr>
              <a:t>В </a:t>
            </a:r>
            <a:r>
              <a:rPr lang="ru-RU" sz="2600" dirty="0">
                <a:solidFill>
                  <a:schemeClr val="tx2"/>
                </a:solidFill>
                <a:cs typeface="Times New Roman" panose="02020603050405020304" pitchFamily="18" charset="0"/>
              </a:rPr>
              <a:t>инженерии техника создается на основе знаний естественных наук и технических </a:t>
            </a:r>
            <a:r>
              <a:rPr lang="ru-RU" sz="2600" dirty="0" smtClean="0">
                <a:solidFill>
                  <a:schemeClr val="tx2"/>
                </a:solidFill>
                <a:cs typeface="Times New Roman" panose="02020603050405020304" pitchFamily="18" charset="0"/>
              </a:rPr>
              <a:t>знаний</a:t>
            </a:r>
          </a:p>
          <a:p>
            <a:pPr marL="0" indent="360000">
              <a:spcBef>
                <a:spcPts val="600"/>
              </a:spcBef>
              <a:buFont typeface="Wingdings" pitchFamily="2" charset="2"/>
              <a:buChar char="ü"/>
              <a:defRPr/>
            </a:pPr>
            <a:r>
              <a:rPr lang="ru-RU" sz="2600" dirty="0" smtClean="0">
                <a:solidFill>
                  <a:schemeClr val="tx2"/>
                </a:solidFill>
                <a:cs typeface="Times New Roman" panose="02020603050405020304" pitchFamily="18" charset="0"/>
              </a:rPr>
              <a:t>Основные </a:t>
            </a:r>
            <a:r>
              <a:rPr lang="ru-RU" sz="2600" dirty="0">
                <a:solidFill>
                  <a:schemeClr val="tx2"/>
                </a:solidFill>
                <a:cs typeface="Times New Roman" panose="02020603050405020304" pitchFamily="18" charset="0"/>
              </a:rPr>
              <a:t>деятельности </a:t>
            </a:r>
            <a:r>
              <a:rPr lang="ru-RU" sz="2600" dirty="0" smtClean="0">
                <a:solidFill>
                  <a:schemeClr val="tx2"/>
                </a:solidFill>
                <a:cs typeface="Times New Roman" panose="02020603050405020304" pitchFamily="18" charset="0"/>
              </a:rPr>
              <a:t>современного </a:t>
            </a:r>
            <a:r>
              <a:rPr lang="ru-RU" sz="2600" dirty="0">
                <a:solidFill>
                  <a:schemeClr val="tx2"/>
                </a:solidFill>
                <a:cs typeface="Times New Roman" panose="02020603050405020304" pitchFamily="18" charset="0"/>
              </a:rPr>
              <a:t>периода – изобретение и инженерное </a:t>
            </a:r>
            <a:r>
              <a:rPr lang="ru-RU" sz="2600" dirty="0" smtClean="0">
                <a:solidFill>
                  <a:schemeClr val="tx2"/>
                </a:solidFill>
                <a:cs typeface="Times New Roman" panose="02020603050405020304" pitchFamily="18" charset="0"/>
              </a:rPr>
              <a:t>конструирование</a:t>
            </a:r>
          </a:p>
          <a:p>
            <a:pPr marL="0" indent="360000">
              <a:spcBef>
                <a:spcPts val="600"/>
              </a:spcBef>
              <a:buFont typeface="Wingdings" pitchFamily="2" charset="2"/>
              <a:buChar char="ü"/>
              <a:defRPr/>
            </a:pPr>
            <a:r>
              <a:rPr lang="ru-RU" sz="2600" dirty="0" smtClean="0">
                <a:solidFill>
                  <a:schemeClr val="tx2"/>
                </a:solidFill>
                <a:cs typeface="Times New Roman" panose="02020603050405020304" pitchFamily="18" charset="0"/>
              </a:rPr>
              <a:t>Оба </a:t>
            </a:r>
            <a:r>
              <a:rPr lang="ru-RU" sz="2600" dirty="0">
                <a:solidFill>
                  <a:schemeClr val="tx2"/>
                </a:solidFill>
                <a:cs typeface="Times New Roman" panose="02020603050405020304" pitchFamily="18" charset="0"/>
              </a:rPr>
              <a:t>эти вида инженерной деятельности предполагают естественнонаучную и техническую </a:t>
            </a:r>
            <a:r>
              <a:rPr lang="ru-RU" sz="2600" dirty="0" smtClean="0">
                <a:solidFill>
                  <a:schemeClr val="tx2"/>
                </a:solidFill>
                <a:cs typeface="Times New Roman" panose="02020603050405020304" pitchFamily="18" charset="0"/>
              </a:rPr>
              <a:t>рациональность</a:t>
            </a:r>
            <a:endParaRPr lang="ru-RU" sz="2600" dirty="0">
              <a:solidFill>
                <a:schemeClr val="tx2"/>
              </a:solidFill>
              <a:cs typeface="Times New Roman" panose="02020603050405020304" pitchFamily="18" charset="0"/>
            </a:endParaRPr>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35</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Заголовок 1"/>
          <p:cNvSpPr>
            <a:spLocks noGrp="1"/>
          </p:cNvSpPr>
          <p:nvPr>
            <p:ph type="title" idx="4294967295"/>
          </p:nvPr>
        </p:nvSpPr>
        <p:spPr>
          <a:xfrm>
            <a:off x="1200150" y="266700"/>
            <a:ext cx="9980613" cy="838200"/>
          </a:xfrm>
        </p:spPr>
        <p:txBody>
          <a:bodyPr/>
          <a:lstStyle/>
          <a:p>
            <a:pPr algn="ctr"/>
            <a:r>
              <a:rPr lang="ru-RU" altLang="ru-RU" sz="4000" dirty="0" smtClean="0">
                <a:solidFill>
                  <a:srgbClr val="0070C0"/>
                </a:solidFill>
              </a:rPr>
              <a:t>Сущность и природа техники</a:t>
            </a:r>
          </a:p>
        </p:txBody>
      </p:sp>
      <p:sp>
        <p:nvSpPr>
          <p:cNvPr id="97283" name="Текст 2"/>
          <p:cNvSpPr>
            <a:spLocks noGrp="1"/>
          </p:cNvSpPr>
          <p:nvPr>
            <p:ph type="body" sz="quarter" idx="4294967295"/>
          </p:nvPr>
        </p:nvSpPr>
        <p:spPr bwMode="auto">
          <a:xfrm>
            <a:off x="623888" y="1341438"/>
            <a:ext cx="11176000" cy="5302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Wingdings" pitchFamily="2" charset="2"/>
              <a:buNone/>
            </a:pPr>
            <a:r>
              <a:rPr lang="ru-RU" altLang="ru-RU" sz="2400" dirty="0" smtClean="0">
                <a:solidFill>
                  <a:srgbClr val="000000"/>
                </a:solidFill>
                <a:latin typeface="Times New Roman" pitchFamily="18" charset="0"/>
                <a:cs typeface="Times New Roman" pitchFamily="18" charset="0"/>
              </a:rPr>
              <a:t>4. </a:t>
            </a:r>
            <a:r>
              <a:rPr lang="ru-RU" altLang="ru-RU" sz="2800" dirty="0" smtClean="0">
                <a:solidFill>
                  <a:srgbClr val="000000"/>
                </a:solidFill>
                <a:latin typeface="Times New Roman" pitchFamily="18" charset="0"/>
                <a:cs typeface="Times New Roman" pitchFamily="18" charset="0"/>
              </a:rPr>
              <a:t>Техника в современном мире неотделима от широко понимаемой </a:t>
            </a:r>
            <a:r>
              <a:rPr lang="ru-RU" altLang="ru-RU" sz="2800" b="1" dirty="0" smtClean="0">
                <a:solidFill>
                  <a:srgbClr val="000000"/>
                </a:solidFill>
                <a:latin typeface="Times New Roman" pitchFamily="18" charset="0"/>
                <a:cs typeface="Times New Roman" pitchFamily="18" charset="0"/>
              </a:rPr>
              <a:t>технологии</a:t>
            </a:r>
            <a:endParaRPr lang="ru-RU" altLang="ru-RU" sz="2800" dirty="0" smtClean="0">
              <a:solidFill>
                <a:srgbClr val="000000"/>
              </a:solidFill>
              <a:latin typeface="Times New Roman" pitchFamily="18" charset="0"/>
              <a:cs typeface="Times New Roman" pitchFamily="18" charset="0"/>
            </a:endParaRPr>
          </a:p>
          <a:p>
            <a:pPr marL="0" indent="0">
              <a:buFont typeface="Wingdings" pitchFamily="2" charset="2"/>
              <a:buNone/>
            </a:pPr>
            <a:r>
              <a:rPr lang="ru-RU" altLang="ru-RU" sz="2800" dirty="0" smtClean="0">
                <a:solidFill>
                  <a:srgbClr val="000000"/>
                </a:solidFill>
                <a:latin typeface="Times New Roman" pitchFamily="18" charset="0"/>
                <a:cs typeface="Times New Roman" pitchFamily="18" charset="0"/>
              </a:rPr>
              <a:t>Технология - определенная сторона организации производственных процессов, существующая наряду с другими – организационной, ресурсной, технической и т.д. </a:t>
            </a:r>
          </a:p>
          <a:p>
            <a:pPr marL="0" indent="0" algn="ctr">
              <a:buFont typeface="Wingdings" pitchFamily="2" charset="2"/>
              <a:buNone/>
            </a:pPr>
            <a:r>
              <a:rPr lang="ru-RU" altLang="ru-RU" sz="2800" b="1" dirty="0" smtClean="0">
                <a:solidFill>
                  <a:srgbClr val="0070C0"/>
                </a:solidFill>
                <a:latin typeface="Times New Roman" pitchFamily="18" charset="0"/>
                <a:cs typeface="Times New Roman" pitchFamily="18" charset="0"/>
              </a:rPr>
              <a:t>Существует новая техническая действительность!</a:t>
            </a:r>
          </a:p>
          <a:p>
            <a:pPr marL="0" indent="0">
              <a:buFont typeface="Wingdings" pitchFamily="2" charset="2"/>
              <a:buNone/>
            </a:pPr>
            <a:r>
              <a:rPr lang="ru-RU" altLang="ru-RU" sz="2800" dirty="0" smtClean="0">
                <a:solidFill>
                  <a:srgbClr val="000000"/>
                </a:solidFill>
                <a:latin typeface="Times New Roman" pitchFamily="18" charset="0"/>
                <a:cs typeface="Times New Roman" pitchFamily="18" charset="0"/>
              </a:rPr>
              <a:t>Технологию следует рассматривать в широком смысле - между технологическими процессами и различными социальными и культурными процессами и системами существует тесная взаимосвязь</a:t>
            </a:r>
          </a:p>
          <a:p>
            <a:pPr marL="0" indent="0">
              <a:buFont typeface="Wingdings" pitchFamily="2" charset="2"/>
              <a:buNone/>
            </a:pPr>
            <a:endParaRPr lang="ru-RU" altLang="ru-RU" sz="2800" dirty="0" smtClean="0">
              <a:solidFill>
                <a:srgbClr val="000000"/>
              </a:solidFill>
              <a:latin typeface="Times New Roman" pitchFamily="18" charset="0"/>
              <a:cs typeface="Times New Roman" pitchFamily="18" charset="0"/>
            </a:endParaRPr>
          </a:p>
          <a:p>
            <a:pPr marL="0" indent="0">
              <a:buFont typeface="Wingdings" pitchFamily="2" charset="2"/>
              <a:buNone/>
            </a:pPr>
            <a:endParaRPr lang="ru-RU" altLang="ru-RU" sz="1800" dirty="0" smtClean="0">
              <a:latin typeface="Times New Roman" pitchFamily="18" charset="0"/>
              <a:cs typeface="Times New Roman" pitchFamily="18" charset="0"/>
            </a:endParaRPr>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36</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Заголовок 1"/>
          <p:cNvSpPr>
            <a:spLocks noGrp="1"/>
          </p:cNvSpPr>
          <p:nvPr>
            <p:ph type="title" idx="4294967295"/>
          </p:nvPr>
        </p:nvSpPr>
        <p:spPr>
          <a:xfrm>
            <a:off x="476250" y="76200"/>
            <a:ext cx="10609263" cy="1096963"/>
          </a:xfrm>
        </p:spPr>
        <p:txBody>
          <a:bodyPr/>
          <a:lstStyle/>
          <a:p>
            <a:pPr algn="ctr" eaLnBrk="1" hangingPunct="1"/>
            <a:r>
              <a:rPr lang="ru-RU" altLang="ru-RU" sz="3600" dirty="0" err="1" smtClean="0">
                <a:solidFill>
                  <a:srgbClr val="0070C0"/>
                </a:solidFill>
              </a:rPr>
              <a:t>Альтшуллер</a:t>
            </a:r>
            <a:r>
              <a:rPr lang="ru-RU" altLang="ru-RU" sz="3600" dirty="0" smtClean="0">
                <a:solidFill>
                  <a:srgbClr val="0070C0"/>
                </a:solidFill>
              </a:rPr>
              <a:t> Генрих </a:t>
            </a:r>
            <a:r>
              <a:rPr lang="ru-RU" altLang="ru-RU" sz="3600" dirty="0" err="1" smtClean="0">
                <a:solidFill>
                  <a:srgbClr val="0070C0"/>
                </a:solidFill>
              </a:rPr>
              <a:t>Саулович</a:t>
            </a:r>
            <a:r>
              <a:rPr lang="ru-RU" altLang="ru-RU" sz="3600" dirty="0" smtClean="0">
                <a:solidFill>
                  <a:srgbClr val="0070C0"/>
                </a:solidFill>
              </a:rPr>
              <a:t/>
            </a:r>
            <a:br>
              <a:rPr lang="ru-RU" altLang="ru-RU" sz="3600" dirty="0" smtClean="0">
                <a:solidFill>
                  <a:srgbClr val="0070C0"/>
                </a:solidFill>
              </a:rPr>
            </a:br>
            <a:r>
              <a:rPr lang="ru-RU" altLang="ru-RU" sz="3600" dirty="0" smtClean="0">
                <a:solidFill>
                  <a:srgbClr val="0070C0"/>
                </a:solidFill>
              </a:rPr>
              <a:t>(15.10.1926 - 24.09.1998 )</a:t>
            </a:r>
          </a:p>
        </p:txBody>
      </p:sp>
      <p:sp>
        <p:nvSpPr>
          <p:cNvPr id="3" name="Текст 2"/>
          <p:cNvSpPr>
            <a:spLocks noGrp="1"/>
          </p:cNvSpPr>
          <p:nvPr>
            <p:ph type="body" sz="quarter" idx="4294967295"/>
          </p:nvPr>
        </p:nvSpPr>
        <p:spPr>
          <a:xfrm>
            <a:off x="508000" y="1411288"/>
            <a:ext cx="6216650" cy="5199062"/>
          </a:xfrm>
        </p:spPr>
        <p:txBody>
          <a:bodyPr>
            <a:normAutofit fontScale="85000" lnSpcReduction="20000"/>
          </a:bodyPr>
          <a:lstStyle/>
          <a:p>
            <a:pPr>
              <a:defRPr/>
            </a:pPr>
            <a:r>
              <a:rPr lang="ru-RU" sz="3200" dirty="0" smtClean="0">
                <a:solidFill>
                  <a:schemeClr val="tx2"/>
                </a:solidFill>
              </a:rPr>
              <a:t>ТРИЗ (теории решения инструментальных задач)</a:t>
            </a:r>
          </a:p>
          <a:p>
            <a:pPr>
              <a:defRPr/>
            </a:pPr>
            <a:r>
              <a:rPr lang="ru-RU" sz="3200" dirty="0" smtClean="0">
                <a:solidFill>
                  <a:schemeClr val="tx2"/>
                </a:solidFill>
              </a:rPr>
              <a:t>технические системы развиваются по определенным законам, эти законы можно выявить и использовать для создания алгоритма решен.</a:t>
            </a:r>
          </a:p>
          <a:p>
            <a:pPr marL="0" indent="0" eaLnBrk="1" hangingPunct="1">
              <a:buFont typeface="Wingdings" pitchFamily="2" charset="2"/>
              <a:buNone/>
              <a:defRPr/>
            </a:pPr>
            <a:r>
              <a:rPr lang="ru-RU" sz="3200" dirty="0" smtClean="0">
                <a:solidFill>
                  <a:schemeClr val="tx2"/>
                </a:solidFill>
              </a:rPr>
              <a:t>Техническое противоречие - ситуация, когда попытка улучшить одну характеристику технической системы вызывает ухудшение другой. </a:t>
            </a:r>
            <a:br>
              <a:rPr lang="ru-RU" sz="3200" dirty="0" smtClean="0">
                <a:solidFill>
                  <a:schemeClr val="tx2"/>
                </a:solidFill>
              </a:rPr>
            </a:br>
            <a:endParaRPr lang="ru-RU" sz="3200" dirty="0" smtClean="0">
              <a:solidFill>
                <a:schemeClr val="tx2"/>
              </a:solidFill>
            </a:endParaRPr>
          </a:p>
          <a:p>
            <a:pPr marL="0" indent="0" eaLnBrk="1" hangingPunct="1">
              <a:buFont typeface="Wingdings" pitchFamily="2" charset="2"/>
              <a:buNone/>
              <a:defRPr/>
            </a:pPr>
            <a:r>
              <a:rPr lang="ru-RU" sz="3200" dirty="0" smtClean="0">
                <a:solidFill>
                  <a:schemeClr val="tx2"/>
                </a:solidFill>
              </a:rPr>
              <a:t>Например, при увеличении прочности конструкции самолета или ракеты увеличивается ее вес. </a:t>
            </a:r>
            <a:endParaRPr lang="ru-RU" sz="3200" dirty="0">
              <a:solidFill>
                <a:schemeClr val="tx2"/>
              </a:solidFill>
            </a:endParaRPr>
          </a:p>
        </p:txBody>
      </p:sp>
      <p:pic>
        <p:nvPicPr>
          <p:cNvPr id="4" name="Рисунок 3" descr="Альтшулер.jpg"/>
          <p:cNvPicPr>
            <a:picLocks noChangeAspect="1"/>
          </p:cNvPicPr>
          <p:nvPr/>
        </p:nvPicPr>
        <p:blipFill>
          <a:blip r:embed="rId2" cstate="print"/>
          <a:stretch>
            <a:fillRect/>
          </a:stretch>
        </p:blipFill>
        <p:spPr>
          <a:xfrm>
            <a:off x="7239000" y="1428749"/>
            <a:ext cx="4049217" cy="47854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37</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Заголовок 1"/>
          <p:cNvSpPr>
            <a:spLocks noGrp="1"/>
          </p:cNvSpPr>
          <p:nvPr>
            <p:ph type="title" idx="4294967295"/>
          </p:nvPr>
        </p:nvSpPr>
        <p:spPr/>
        <p:txBody>
          <a:bodyPr/>
          <a:lstStyle/>
          <a:p>
            <a:pPr algn="ctr"/>
            <a:r>
              <a:rPr lang="ru-RU" altLang="ru-RU" sz="3600" dirty="0" smtClean="0">
                <a:solidFill>
                  <a:srgbClr val="0070C0"/>
                </a:solidFill>
              </a:rPr>
              <a:t>Влияние </a:t>
            </a:r>
            <a:r>
              <a:rPr lang="ru-RU" altLang="ru-RU" sz="3600" dirty="0" smtClean="0">
                <a:solidFill>
                  <a:srgbClr val="0070C0"/>
                </a:solidFill>
              </a:rPr>
              <a:t>техники на будущее человечества</a:t>
            </a:r>
          </a:p>
        </p:txBody>
      </p:sp>
      <p:sp>
        <p:nvSpPr>
          <p:cNvPr id="99331" name="Текст 2"/>
          <p:cNvSpPr>
            <a:spLocks noGrp="1"/>
          </p:cNvSpPr>
          <p:nvPr>
            <p:ph type="body" sz="quarter" idx="4294967295"/>
          </p:nvPr>
        </p:nvSpPr>
        <p:spPr bwMode="auto">
          <a:xfrm>
            <a:off x="508000" y="1411288"/>
            <a:ext cx="11176000" cy="4779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 typeface="Wingdings" pitchFamily="2" charset="2"/>
              <a:buNone/>
            </a:pPr>
            <a:r>
              <a:rPr lang="ru-RU" altLang="ru-RU" sz="3600" dirty="0" smtClean="0">
                <a:solidFill>
                  <a:schemeClr val="tx2"/>
                </a:solidFill>
              </a:rPr>
              <a:t>Философские работы по теме футурологии:</a:t>
            </a:r>
          </a:p>
          <a:p>
            <a:pPr eaLnBrk="1" hangingPunct="1"/>
            <a:r>
              <a:rPr lang="ru-RU" altLang="ru-RU" sz="3600" dirty="0" err="1" smtClean="0">
                <a:solidFill>
                  <a:schemeClr val="tx2"/>
                </a:solidFill>
              </a:rPr>
              <a:t>Элвин</a:t>
            </a:r>
            <a:r>
              <a:rPr lang="ru-RU" altLang="ru-RU" sz="3600" dirty="0" smtClean="0">
                <a:solidFill>
                  <a:schemeClr val="tx2"/>
                </a:solidFill>
              </a:rPr>
              <a:t> </a:t>
            </a:r>
            <a:r>
              <a:rPr lang="ru-RU" altLang="ru-RU" sz="3600" dirty="0" err="1" smtClean="0">
                <a:solidFill>
                  <a:schemeClr val="tx2"/>
                </a:solidFill>
              </a:rPr>
              <a:t>Тоффлер</a:t>
            </a:r>
            <a:r>
              <a:rPr lang="ru-RU" altLang="ru-RU" sz="3600" dirty="0" smtClean="0">
                <a:solidFill>
                  <a:schemeClr val="tx2"/>
                </a:solidFill>
              </a:rPr>
              <a:t> «Шок будущего»1970г., «Третья волна» 1980г.</a:t>
            </a:r>
          </a:p>
          <a:p>
            <a:pPr eaLnBrk="1" hangingPunct="1"/>
            <a:r>
              <a:rPr lang="ru-RU" altLang="ru-RU" sz="3600" dirty="0" smtClean="0">
                <a:solidFill>
                  <a:schemeClr val="tx2"/>
                </a:solidFill>
              </a:rPr>
              <a:t>Маршалл </a:t>
            </a:r>
            <a:r>
              <a:rPr lang="ru-RU" altLang="ru-RU" sz="3600" dirty="0" err="1" smtClean="0">
                <a:solidFill>
                  <a:schemeClr val="tx2"/>
                </a:solidFill>
              </a:rPr>
              <a:t>Маклюэн</a:t>
            </a:r>
            <a:r>
              <a:rPr lang="ru-RU" altLang="ru-RU" sz="3600" dirty="0" smtClean="0">
                <a:solidFill>
                  <a:schemeClr val="tx2"/>
                </a:solidFill>
              </a:rPr>
              <a:t> «Война и мир в глобальной деревне», «Наш бизнес - культура» 1960-1970 гг.</a:t>
            </a:r>
          </a:p>
          <a:p>
            <a:pPr eaLnBrk="1" hangingPunct="1"/>
            <a:r>
              <a:rPr lang="ru-RU" altLang="ru-RU" sz="3600" dirty="0" err="1" smtClean="0">
                <a:solidFill>
                  <a:schemeClr val="tx2"/>
                </a:solidFill>
              </a:rPr>
              <a:t>Фрэнсис</a:t>
            </a:r>
            <a:r>
              <a:rPr lang="ru-RU" altLang="ru-RU" sz="3600" dirty="0" smtClean="0">
                <a:solidFill>
                  <a:schemeClr val="tx2"/>
                </a:solidFill>
              </a:rPr>
              <a:t> </a:t>
            </a:r>
            <a:r>
              <a:rPr lang="ru-RU" altLang="ru-RU" sz="3600" dirty="0" err="1" smtClean="0">
                <a:solidFill>
                  <a:schemeClr val="tx2"/>
                </a:solidFill>
              </a:rPr>
              <a:t>Фукуяма</a:t>
            </a:r>
            <a:r>
              <a:rPr lang="ru-RU" altLang="ru-RU" sz="3600" dirty="0" smtClean="0">
                <a:solidFill>
                  <a:schemeClr val="tx2"/>
                </a:solidFill>
              </a:rPr>
              <a:t> «Конец истории и последний человек» 1992г.</a:t>
            </a:r>
          </a:p>
          <a:p>
            <a:endParaRPr lang="ru-RU" altLang="ru-RU" dirty="0" smtClean="0"/>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38</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Заголовок 1"/>
          <p:cNvSpPr>
            <a:spLocks noGrp="1"/>
          </p:cNvSpPr>
          <p:nvPr>
            <p:ph type="title" idx="4294967295"/>
          </p:nvPr>
        </p:nvSpPr>
        <p:spPr/>
        <p:txBody>
          <a:bodyPr/>
          <a:lstStyle/>
          <a:p>
            <a:pPr algn="ctr"/>
            <a:r>
              <a:rPr lang="ru-RU" altLang="ru-RU" sz="4000" dirty="0" smtClean="0">
                <a:solidFill>
                  <a:srgbClr val="0070C0"/>
                </a:solidFill>
              </a:rPr>
              <a:t>Основные подходы к пониманию </a:t>
            </a:r>
            <a:r>
              <a:rPr lang="ru-RU" altLang="ru-RU" sz="4000" dirty="0" smtClean="0">
                <a:solidFill>
                  <a:srgbClr val="0070C0"/>
                </a:solidFill>
              </a:rPr>
              <a:t>техники</a:t>
            </a:r>
            <a:endParaRPr lang="ru-RU" altLang="ru-RU" sz="4000" dirty="0" smtClean="0">
              <a:solidFill>
                <a:srgbClr val="0070C0"/>
              </a:solidFill>
            </a:endParaRPr>
          </a:p>
        </p:txBody>
      </p:sp>
      <p:sp>
        <p:nvSpPr>
          <p:cNvPr id="3" name="Текст 2"/>
          <p:cNvSpPr>
            <a:spLocks noGrp="1"/>
          </p:cNvSpPr>
          <p:nvPr>
            <p:ph type="body" sz="quarter" idx="4294967295"/>
          </p:nvPr>
        </p:nvSpPr>
        <p:spPr>
          <a:xfrm>
            <a:off x="508000" y="1411288"/>
            <a:ext cx="11176000" cy="5046662"/>
          </a:xfrm>
        </p:spPr>
        <p:txBody>
          <a:bodyPr/>
          <a:lstStyle/>
          <a:p>
            <a:pPr marL="609600" indent="-609600" eaLnBrk="1" hangingPunct="1">
              <a:buFont typeface="Wingdings" pitchFamily="2" charset="2"/>
              <a:buAutoNum type="arabicPeriod"/>
              <a:defRPr/>
            </a:pPr>
            <a:r>
              <a:rPr lang="ru-RU" sz="2800" dirty="0" smtClean="0">
                <a:solidFill>
                  <a:schemeClr val="tx2"/>
                </a:solidFill>
              </a:rPr>
              <a:t>Линейная модель: Техника – прикладная по отношению к фундаментальной науке дисциплина.</a:t>
            </a:r>
          </a:p>
          <a:p>
            <a:pPr marL="609600" indent="-609600" eaLnBrk="1" hangingPunct="1">
              <a:buFont typeface="Wingdings" pitchFamily="2" charset="2"/>
              <a:buAutoNum type="arabicPeriod"/>
              <a:defRPr/>
            </a:pPr>
            <a:r>
              <a:rPr lang="ru-RU" sz="2800" dirty="0" smtClean="0">
                <a:solidFill>
                  <a:schemeClr val="tx2"/>
                </a:solidFill>
              </a:rPr>
              <a:t>Эволюционная модель: Техника задает условия для выбора научных вариантов, а наука в свою очередь - технических </a:t>
            </a:r>
          </a:p>
          <a:p>
            <a:pPr marL="609600" indent="-609600" eaLnBrk="1" hangingPunct="1">
              <a:defRPr/>
            </a:pPr>
            <a:r>
              <a:rPr lang="ru-RU" sz="2800" dirty="0" smtClean="0">
                <a:solidFill>
                  <a:schemeClr val="tx2"/>
                </a:solidFill>
              </a:rPr>
              <a:t>Наука на некоторых стадиях своего развития использует технику инструментально для получения собственных результатов, и наоборот - бывает так, что техника использует научные результаты в качестве инструмента для достижения своих целей </a:t>
            </a:r>
          </a:p>
          <a:p>
            <a:pPr marL="609600" indent="-609600" eaLnBrk="1" hangingPunct="1">
              <a:buFont typeface="Wingdings" pitchFamily="2" charset="2"/>
              <a:buAutoNum type="arabicPeriod"/>
              <a:defRPr/>
            </a:pPr>
            <a:endParaRPr lang="ru-RU" sz="2800" dirty="0" smtClean="0">
              <a:solidFill>
                <a:schemeClr val="tx2"/>
              </a:solidFill>
            </a:endParaRPr>
          </a:p>
          <a:p>
            <a:pPr>
              <a:defRPr/>
            </a:pPr>
            <a:endParaRPr lang="ru-RU" dirty="0"/>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39</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Заголовок 1"/>
          <p:cNvSpPr>
            <a:spLocks noGrp="1"/>
          </p:cNvSpPr>
          <p:nvPr>
            <p:ph type="title" idx="4294967295"/>
          </p:nvPr>
        </p:nvSpPr>
        <p:spPr/>
        <p:txBody>
          <a:bodyPr/>
          <a:lstStyle/>
          <a:p>
            <a:pPr algn="ctr"/>
            <a:r>
              <a:rPr lang="ru-RU" altLang="ru-RU" sz="4000" dirty="0" smtClean="0">
                <a:solidFill>
                  <a:srgbClr val="0070C0"/>
                </a:solidFill>
              </a:rPr>
              <a:t>Стефан </a:t>
            </a:r>
            <a:r>
              <a:rPr lang="ru-RU" altLang="ru-RU" sz="4000" dirty="0" err="1" smtClean="0">
                <a:solidFill>
                  <a:srgbClr val="0070C0"/>
                </a:solidFill>
              </a:rPr>
              <a:t>Тулмин</a:t>
            </a:r>
            <a:r>
              <a:rPr lang="ru-RU" altLang="ru-RU" sz="4000" dirty="0" smtClean="0">
                <a:solidFill>
                  <a:srgbClr val="0070C0"/>
                </a:solidFill>
              </a:rPr>
              <a:t> </a:t>
            </a:r>
          </a:p>
        </p:txBody>
      </p:sp>
      <p:sp>
        <p:nvSpPr>
          <p:cNvPr id="101379" name="Текст 2"/>
          <p:cNvSpPr>
            <a:spLocks noGrp="1"/>
          </p:cNvSpPr>
          <p:nvPr>
            <p:ph type="body" sz="quarter" idx="4294967295"/>
          </p:nvPr>
        </p:nvSpPr>
        <p:spPr bwMode="auto">
          <a:xfrm>
            <a:off x="508000" y="1411288"/>
            <a:ext cx="11176000" cy="50466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altLang="ru-RU" sz="3200" smtClean="0">
                <a:solidFill>
                  <a:schemeClr val="tx2"/>
                </a:solidFill>
              </a:rPr>
              <a:t>Новая идея в технике, как и в науке, часто ведет к появлению совершенно новой технической дисциплины. </a:t>
            </a:r>
          </a:p>
          <a:p>
            <a:pPr eaLnBrk="1" hangingPunct="1"/>
            <a:r>
              <a:rPr lang="ru-RU" altLang="ru-RU" sz="3200" smtClean="0">
                <a:solidFill>
                  <a:schemeClr val="tx2"/>
                </a:solidFill>
              </a:rPr>
              <a:t>В технике  для оценки новаций важны не только собственно технические критерии (например, эффективность или простота изготовления), но и - оригинальность, конструктивность и отсутствие негативных последствий. </a:t>
            </a:r>
          </a:p>
          <a:p>
            <a:endParaRPr lang="ru-RU" altLang="ru-RU" smtClean="0"/>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40</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Заголовок 1"/>
          <p:cNvSpPr>
            <a:spLocks noGrp="1"/>
          </p:cNvSpPr>
          <p:nvPr>
            <p:ph type="title" idx="4294967295"/>
          </p:nvPr>
        </p:nvSpPr>
        <p:spPr/>
        <p:txBody>
          <a:bodyPr/>
          <a:lstStyle/>
          <a:p>
            <a:pPr algn="ctr"/>
            <a:r>
              <a:rPr lang="ru-RU" altLang="ru-RU" sz="4000" dirty="0" smtClean="0">
                <a:solidFill>
                  <a:srgbClr val="0070C0"/>
                </a:solidFill>
              </a:rPr>
              <a:t>Освальд Шпенглер (1880-1936)</a:t>
            </a:r>
          </a:p>
        </p:txBody>
      </p:sp>
      <p:sp>
        <p:nvSpPr>
          <p:cNvPr id="102403" name="Текст 2"/>
          <p:cNvSpPr>
            <a:spLocks noGrp="1"/>
          </p:cNvSpPr>
          <p:nvPr>
            <p:ph type="body" sz="quarter" idx="4294967295"/>
          </p:nvPr>
        </p:nvSpPr>
        <p:spPr bwMode="auto">
          <a:xfrm>
            <a:off x="609600" y="1468438"/>
            <a:ext cx="6381750" cy="5065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altLang="ru-RU" sz="3200" smtClean="0">
                <a:solidFill>
                  <a:schemeClr val="tx2"/>
                </a:solidFill>
              </a:rPr>
              <a:t>«Закат Европы» 1922 г.</a:t>
            </a:r>
          </a:p>
          <a:p>
            <a:pPr eaLnBrk="1" hangingPunct="1"/>
            <a:r>
              <a:rPr lang="ru-RU" altLang="ru-RU" sz="3200" smtClean="0">
                <a:solidFill>
                  <a:schemeClr val="tx2"/>
                </a:solidFill>
              </a:rPr>
              <a:t>Проблема культуры и цивилизации:</a:t>
            </a:r>
          </a:p>
          <a:p>
            <a:pPr eaLnBrk="1" hangingPunct="1"/>
            <a:r>
              <a:rPr lang="ru-RU" altLang="ru-RU" sz="3200" smtClean="0">
                <a:solidFill>
                  <a:schemeClr val="tx2"/>
                </a:solidFill>
              </a:rPr>
              <a:t>«Цивилизация - это те самые крайние и искусственные состояния, осуществить которые способен высший вид</a:t>
            </a:r>
            <a:br>
              <a:rPr lang="ru-RU" altLang="ru-RU" sz="3200" smtClean="0">
                <a:solidFill>
                  <a:schemeClr val="tx2"/>
                </a:solidFill>
              </a:rPr>
            </a:br>
            <a:r>
              <a:rPr lang="ru-RU" altLang="ru-RU" sz="3200" smtClean="0">
                <a:solidFill>
                  <a:schemeClr val="tx2"/>
                </a:solidFill>
              </a:rPr>
              <a:t>людей». </a:t>
            </a:r>
          </a:p>
          <a:p>
            <a:pPr eaLnBrk="1" hangingPunct="1"/>
            <a:r>
              <a:rPr lang="ru-RU" altLang="ru-RU" sz="3200" smtClean="0">
                <a:solidFill>
                  <a:schemeClr val="tx2"/>
                </a:solidFill>
              </a:rPr>
              <a:t>«Человек и техника» </a:t>
            </a:r>
          </a:p>
          <a:p>
            <a:endParaRPr lang="ru-RU" altLang="ru-RU" sz="3200" smtClean="0">
              <a:solidFill>
                <a:schemeClr val="tx2"/>
              </a:solidFill>
            </a:endParaRPr>
          </a:p>
        </p:txBody>
      </p:sp>
      <p:pic>
        <p:nvPicPr>
          <p:cNvPr id="4" name="Рисунок 3" descr="Шпенглер.jpg"/>
          <p:cNvPicPr>
            <a:picLocks noChangeAspect="1"/>
          </p:cNvPicPr>
          <p:nvPr/>
        </p:nvPicPr>
        <p:blipFill>
          <a:blip r:embed="rId2" cstate="print"/>
          <a:stretch>
            <a:fillRect/>
          </a:stretch>
        </p:blipFill>
        <p:spPr>
          <a:xfrm>
            <a:off x="7201662" y="1478466"/>
            <a:ext cx="3757538" cy="51128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41</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Заголовок 1"/>
          <p:cNvSpPr>
            <a:spLocks noGrp="1"/>
          </p:cNvSpPr>
          <p:nvPr>
            <p:ph type="title" idx="4294967295"/>
          </p:nvPr>
        </p:nvSpPr>
        <p:spPr/>
        <p:txBody>
          <a:bodyPr/>
          <a:lstStyle/>
          <a:p>
            <a:pPr algn="ctr"/>
            <a:r>
              <a:rPr lang="ru-RU" altLang="ru-RU" sz="4000" dirty="0" smtClean="0">
                <a:solidFill>
                  <a:srgbClr val="0070C0"/>
                </a:solidFill>
              </a:rPr>
              <a:t>Бердяев Николай Александрович </a:t>
            </a:r>
            <a:br>
              <a:rPr lang="ru-RU" altLang="ru-RU" sz="4000" dirty="0" smtClean="0">
                <a:solidFill>
                  <a:srgbClr val="0070C0"/>
                </a:solidFill>
              </a:rPr>
            </a:br>
            <a:r>
              <a:rPr lang="ru-RU" altLang="ru-RU" sz="4000" dirty="0" smtClean="0">
                <a:solidFill>
                  <a:srgbClr val="0070C0"/>
                </a:solidFill>
              </a:rPr>
              <a:t>(1874 - 1948)</a:t>
            </a:r>
          </a:p>
        </p:txBody>
      </p:sp>
      <p:sp>
        <p:nvSpPr>
          <p:cNvPr id="3" name="Текст 2"/>
          <p:cNvSpPr>
            <a:spLocks noGrp="1"/>
          </p:cNvSpPr>
          <p:nvPr>
            <p:ph type="body" sz="quarter" idx="4294967295"/>
          </p:nvPr>
        </p:nvSpPr>
        <p:spPr>
          <a:xfrm>
            <a:off x="508000" y="1411288"/>
            <a:ext cx="6292850" cy="5141912"/>
          </a:xfrm>
        </p:spPr>
        <p:txBody>
          <a:bodyPr>
            <a:normAutofit fontScale="92500" lnSpcReduction="20000"/>
          </a:bodyPr>
          <a:lstStyle/>
          <a:p>
            <a:pPr eaLnBrk="1" hangingPunct="1">
              <a:defRPr/>
            </a:pPr>
            <a:r>
              <a:rPr lang="ru-RU" sz="3200" dirty="0" smtClean="0">
                <a:solidFill>
                  <a:schemeClr val="tx2"/>
                </a:solidFill>
              </a:rPr>
              <a:t>«Дух и машина» 1915 г.</a:t>
            </a:r>
          </a:p>
          <a:p>
            <a:pPr eaLnBrk="1" hangingPunct="1">
              <a:defRPr/>
            </a:pPr>
            <a:r>
              <a:rPr lang="ru-RU" sz="3200" dirty="0" smtClean="0">
                <a:solidFill>
                  <a:schemeClr val="tx2"/>
                </a:solidFill>
              </a:rPr>
              <a:t>«Смысл истории» 1922 г.</a:t>
            </a:r>
          </a:p>
          <a:p>
            <a:pPr eaLnBrk="1" hangingPunct="1">
              <a:defRPr/>
            </a:pPr>
            <a:r>
              <a:rPr lang="ru-RU" sz="3200" dirty="0" smtClean="0">
                <a:solidFill>
                  <a:schemeClr val="tx2"/>
                </a:solidFill>
              </a:rPr>
              <a:t>«Человек и машина» 1933 г.</a:t>
            </a:r>
          </a:p>
          <a:p>
            <a:pPr eaLnBrk="1" hangingPunct="1">
              <a:defRPr/>
            </a:pPr>
            <a:r>
              <a:rPr lang="ru-RU" sz="3200" dirty="0" smtClean="0">
                <a:solidFill>
                  <a:schemeClr val="tx2"/>
                </a:solidFill>
              </a:rPr>
              <a:t>С конца XIX века единственной сильной верой современного цивилизованного человека остается вера в технику, в ее мощь и ее бесконечное развитие. Техника есть последняя любовь человека, и он готов изменить свой образ под влиянием предмета своей любви». </a:t>
            </a:r>
          </a:p>
          <a:p>
            <a:pPr eaLnBrk="1" hangingPunct="1">
              <a:defRPr/>
            </a:pPr>
            <a:endParaRPr lang="ru-RU" sz="3200" dirty="0" smtClean="0">
              <a:solidFill>
                <a:schemeClr val="tx2"/>
              </a:solidFill>
            </a:endParaRPr>
          </a:p>
          <a:p>
            <a:pPr>
              <a:defRPr/>
            </a:pPr>
            <a:endParaRPr lang="ru-RU" sz="2800" dirty="0"/>
          </a:p>
        </p:txBody>
      </p:sp>
      <p:pic>
        <p:nvPicPr>
          <p:cNvPr id="4" name="Рисунок 3" descr="Бердяев.png"/>
          <p:cNvPicPr>
            <a:picLocks noChangeAspect="1"/>
          </p:cNvPicPr>
          <p:nvPr/>
        </p:nvPicPr>
        <p:blipFill>
          <a:blip r:embed="rId2" cstate="print"/>
          <a:stretch>
            <a:fillRect/>
          </a:stretch>
        </p:blipFill>
        <p:spPr>
          <a:xfrm>
            <a:off x="7219951" y="1434688"/>
            <a:ext cx="3647407" cy="44622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42</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Текст 2"/>
          <p:cNvSpPr>
            <a:spLocks noGrp="1"/>
          </p:cNvSpPr>
          <p:nvPr>
            <p:ph type="body" sz="quarter" idx="4294967295"/>
          </p:nvPr>
        </p:nvSpPr>
        <p:spPr bwMode="auto">
          <a:xfrm>
            <a:off x="5309118" y="1352939"/>
            <a:ext cx="6374882" cy="527646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9388" indent="-179388">
              <a:lnSpc>
                <a:spcPct val="150000"/>
              </a:lnSpc>
              <a:spcBef>
                <a:spcPts val="1200"/>
              </a:spcBef>
            </a:pPr>
            <a:r>
              <a:rPr lang="ru-RU" altLang="ru-RU" sz="3200" dirty="0" smtClean="0">
                <a:solidFill>
                  <a:schemeClr val="tx2"/>
                </a:solidFill>
              </a:rPr>
              <a:t>Техника – реальность, которую создает человек. Посредством неё он подчиняет себе пространство и время, создавая </a:t>
            </a:r>
            <a:r>
              <a:rPr lang="ru-RU" altLang="ru-RU" sz="3200" dirty="0" err="1" smtClean="0">
                <a:solidFill>
                  <a:schemeClr val="tx2"/>
                </a:solidFill>
              </a:rPr>
              <a:t>т.о</a:t>
            </a:r>
            <a:r>
              <a:rPr lang="ru-RU" altLang="ru-RU" sz="3200" dirty="0" smtClean="0">
                <a:solidFill>
                  <a:schemeClr val="tx2"/>
                </a:solidFill>
              </a:rPr>
              <a:t>. коллективную, массовую культуру.</a:t>
            </a:r>
          </a:p>
        </p:txBody>
      </p:sp>
      <p:pic>
        <p:nvPicPr>
          <p:cNvPr id="104451" name="Рисунок 3" descr="XnnSd2iB14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485900"/>
            <a:ext cx="3898900"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43</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Заголовок 1"/>
          <p:cNvSpPr>
            <a:spLocks noGrp="1"/>
          </p:cNvSpPr>
          <p:nvPr>
            <p:ph type="title" idx="4294967295"/>
          </p:nvPr>
        </p:nvSpPr>
        <p:spPr/>
        <p:txBody>
          <a:bodyPr/>
          <a:lstStyle/>
          <a:p>
            <a:pPr algn="ctr"/>
            <a:r>
              <a:rPr lang="ru-RU" altLang="ru-RU" sz="4400" dirty="0" smtClean="0">
                <a:solidFill>
                  <a:srgbClr val="0070C0"/>
                </a:solidFill>
                <a:cs typeface="Times New Roman" pitchFamily="18" charset="0"/>
              </a:rPr>
              <a:t>Мартин Хайдеггер: </a:t>
            </a:r>
            <a:r>
              <a:rPr lang="ru-RU" altLang="ru-RU" sz="4400" dirty="0" smtClean="0">
                <a:solidFill>
                  <a:srgbClr val="0070C0"/>
                </a:solidFill>
              </a:rPr>
              <a:t>Плюсы </a:t>
            </a:r>
            <a:r>
              <a:rPr lang="ru-RU" altLang="ru-RU" sz="4400" dirty="0" smtClean="0">
                <a:solidFill>
                  <a:srgbClr val="0070C0"/>
                </a:solidFill>
              </a:rPr>
              <a:t>и минусы</a:t>
            </a:r>
          </a:p>
        </p:txBody>
      </p:sp>
      <p:sp>
        <p:nvSpPr>
          <p:cNvPr id="105475" name="Текст 2"/>
          <p:cNvSpPr>
            <a:spLocks noGrp="1"/>
          </p:cNvSpPr>
          <p:nvPr>
            <p:ph sz="half" idx="4294967295"/>
          </p:nvPr>
        </p:nvSpPr>
        <p:spPr bwMode="auto">
          <a:xfrm>
            <a:off x="4286250" y="1352550"/>
            <a:ext cx="7658100" cy="5086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358775">
              <a:spcBef>
                <a:spcPts val="600"/>
              </a:spcBef>
            </a:pPr>
            <a:r>
              <a:rPr lang="ru-RU" altLang="ru-RU" sz="2800" dirty="0" smtClean="0">
                <a:solidFill>
                  <a:schemeClr val="tx2"/>
                </a:solidFill>
                <a:cs typeface="Times New Roman" pitchFamily="18" charset="0"/>
              </a:rPr>
              <a:t>До немецкого философа М. Хайдеггера (1189 - 1976) техника  оценивалась только положительно, как последнее,  эффективное  орудие,  способствующее «триумфальному шествию Разума и  Добра»</a:t>
            </a:r>
          </a:p>
          <a:p>
            <a:pPr marL="0" indent="358775">
              <a:spcBef>
                <a:spcPts val="600"/>
              </a:spcBef>
            </a:pPr>
            <a:r>
              <a:rPr lang="ru-RU" altLang="ru-RU" sz="2800" dirty="0" smtClean="0">
                <a:solidFill>
                  <a:schemeClr val="tx2"/>
                </a:solidFill>
                <a:cs typeface="Times New Roman" pitchFamily="18" charset="0"/>
              </a:rPr>
              <a:t> Хайдеггер  сделал  сенсационное заявление: он первым увидел в технике величайшую опасность для  человека, поскольку человек «выдан» технике, «затребован» ею.</a:t>
            </a:r>
          </a:p>
          <a:p>
            <a:pPr marL="0" indent="358775">
              <a:spcBef>
                <a:spcPts val="600"/>
              </a:spcBef>
            </a:pPr>
            <a:r>
              <a:rPr lang="ru-RU" altLang="ru-RU" sz="2800" dirty="0" smtClean="0">
                <a:solidFill>
                  <a:schemeClr val="tx2"/>
                </a:solidFill>
              </a:rPr>
              <a:t>Трактат «Бытие и время» (нем. </a:t>
            </a:r>
            <a:r>
              <a:rPr lang="ru-RU" altLang="ru-RU" sz="2800" i="1" dirty="0" err="1" smtClean="0">
                <a:solidFill>
                  <a:schemeClr val="tx2"/>
                </a:solidFill>
              </a:rPr>
              <a:t>Sein</a:t>
            </a:r>
            <a:r>
              <a:rPr lang="ru-RU" altLang="ru-RU" sz="2800" i="1" dirty="0" smtClean="0">
                <a:solidFill>
                  <a:schemeClr val="tx2"/>
                </a:solidFill>
              </a:rPr>
              <a:t> </a:t>
            </a:r>
            <a:r>
              <a:rPr lang="ru-RU" altLang="ru-RU" sz="2800" i="1" dirty="0" err="1" smtClean="0">
                <a:solidFill>
                  <a:schemeClr val="tx2"/>
                </a:solidFill>
              </a:rPr>
              <a:t>und</a:t>
            </a:r>
            <a:r>
              <a:rPr lang="ru-RU" altLang="ru-RU" sz="2800" i="1" dirty="0" smtClean="0">
                <a:solidFill>
                  <a:schemeClr val="tx2"/>
                </a:solidFill>
              </a:rPr>
              <a:t> </a:t>
            </a:r>
            <a:r>
              <a:rPr lang="ru-RU" altLang="ru-RU" sz="2800" i="1" dirty="0" err="1" smtClean="0">
                <a:solidFill>
                  <a:schemeClr val="tx2"/>
                </a:solidFill>
              </a:rPr>
              <a:t>Zeit</a:t>
            </a:r>
            <a:r>
              <a:rPr lang="ru-RU" altLang="ru-RU" sz="2800" dirty="0" smtClean="0">
                <a:solidFill>
                  <a:schemeClr val="tx2"/>
                </a:solidFill>
              </a:rPr>
              <a:t>)</a:t>
            </a:r>
            <a:endParaRPr lang="ru-RU" altLang="ru-RU" sz="2800" dirty="0" smtClean="0">
              <a:solidFill>
                <a:schemeClr val="tx2"/>
              </a:solidFill>
              <a:cs typeface="Times New Roman" pitchFamily="18" charset="0"/>
            </a:endParaRPr>
          </a:p>
        </p:txBody>
      </p:sp>
      <p:pic>
        <p:nvPicPr>
          <p:cNvPr id="5" name="Содержимое 4" descr="Heidegger_4_(1960)_cropped.jpg"/>
          <p:cNvPicPr>
            <a:picLocks noGrp="1" noChangeAspect="1"/>
          </p:cNvPicPr>
          <p:nvPr>
            <p:ph sz="half" idx="4294967295"/>
          </p:nvPr>
        </p:nvPicPr>
        <p:blipFill>
          <a:blip r:embed="rId2" cstate="print"/>
          <a:stretch>
            <a:fillRect/>
          </a:stretch>
        </p:blipFill>
        <p:spPr>
          <a:xfrm>
            <a:off x="514350" y="1518336"/>
            <a:ext cx="3562350" cy="5083570"/>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44</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Заголовок 1"/>
          <p:cNvSpPr>
            <a:spLocks noGrp="1"/>
          </p:cNvSpPr>
          <p:nvPr>
            <p:ph type="title" idx="4294967295"/>
          </p:nvPr>
        </p:nvSpPr>
        <p:spPr/>
        <p:txBody>
          <a:bodyPr/>
          <a:lstStyle/>
          <a:p>
            <a:pPr algn="ctr"/>
            <a:r>
              <a:rPr lang="ru-RU" altLang="ru-RU" sz="4800" dirty="0" smtClean="0">
                <a:solidFill>
                  <a:srgbClr val="0070C0"/>
                </a:solidFill>
              </a:rPr>
              <a:t>Техника</a:t>
            </a:r>
          </a:p>
        </p:txBody>
      </p:sp>
      <p:sp>
        <p:nvSpPr>
          <p:cNvPr id="3" name="Содержимое 2"/>
          <p:cNvSpPr>
            <a:spLocks noGrp="1"/>
          </p:cNvSpPr>
          <p:nvPr>
            <p:ph sz="half" idx="4294967295"/>
          </p:nvPr>
        </p:nvSpPr>
        <p:spPr>
          <a:xfrm>
            <a:off x="1104900" y="1600200"/>
            <a:ext cx="4914900" cy="4572000"/>
          </a:xfrm>
        </p:spPr>
        <p:txBody>
          <a:bodyPr>
            <a:normAutofit lnSpcReduction="10000"/>
          </a:bodyPr>
          <a:lstStyle/>
          <a:p>
            <a:pPr eaLnBrk="1" hangingPunct="1">
              <a:buFont typeface="Wingdings" pitchFamily="2" charset="2"/>
              <a:buNone/>
              <a:defRPr/>
            </a:pPr>
            <a:r>
              <a:rPr lang="ru-RU" sz="3200" u="sng" dirty="0" smtClean="0">
                <a:solidFill>
                  <a:schemeClr val="tx2"/>
                </a:solidFill>
              </a:rPr>
              <a:t>Негативный аспект:</a:t>
            </a:r>
          </a:p>
          <a:p>
            <a:pPr eaLnBrk="1" hangingPunct="1">
              <a:defRPr/>
            </a:pPr>
            <a:r>
              <a:rPr lang="ru-RU" sz="3200" dirty="0" smtClean="0">
                <a:solidFill>
                  <a:schemeClr val="tx2"/>
                </a:solidFill>
              </a:rPr>
              <a:t>Техника подчиняет себе всё бытие</a:t>
            </a:r>
          </a:p>
          <a:p>
            <a:pPr eaLnBrk="1" hangingPunct="1">
              <a:defRPr/>
            </a:pPr>
            <a:r>
              <a:rPr lang="ru-RU" sz="3200" dirty="0" smtClean="0">
                <a:solidFill>
                  <a:schemeClr val="tx2"/>
                </a:solidFill>
              </a:rPr>
              <a:t>Последствия вторжения техники  в бытие; непредсказуемы</a:t>
            </a:r>
          </a:p>
          <a:p>
            <a:pPr eaLnBrk="1" hangingPunct="1">
              <a:defRPr/>
            </a:pPr>
            <a:r>
              <a:rPr lang="ru-RU" sz="3200" dirty="0" smtClean="0">
                <a:solidFill>
                  <a:schemeClr val="tx2"/>
                </a:solidFill>
              </a:rPr>
              <a:t>Техника задает модель мышления, поведения, сознания</a:t>
            </a:r>
          </a:p>
          <a:p>
            <a:pPr>
              <a:defRPr/>
            </a:pPr>
            <a:endParaRPr lang="ru-RU" dirty="0"/>
          </a:p>
        </p:txBody>
      </p:sp>
      <p:sp>
        <p:nvSpPr>
          <p:cNvPr id="4" name="Содержимое 3"/>
          <p:cNvSpPr>
            <a:spLocks noGrp="1"/>
          </p:cNvSpPr>
          <p:nvPr>
            <p:ph sz="half" idx="4294967295"/>
          </p:nvPr>
        </p:nvSpPr>
        <p:spPr>
          <a:xfrm>
            <a:off x="6172200" y="1600200"/>
            <a:ext cx="4914900" cy="4572000"/>
          </a:xfrm>
        </p:spPr>
        <p:txBody>
          <a:bodyPr>
            <a:normAutofit/>
          </a:bodyPr>
          <a:lstStyle/>
          <a:p>
            <a:pPr eaLnBrk="1" hangingPunct="1">
              <a:buFont typeface="Wingdings" pitchFamily="2" charset="2"/>
              <a:buNone/>
              <a:defRPr/>
            </a:pPr>
            <a:r>
              <a:rPr lang="ru-RU" sz="3600" u="sng" dirty="0" smtClean="0">
                <a:solidFill>
                  <a:schemeClr val="tx2"/>
                </a:solidFill>
              </a:rPr>
              <a:t>Позитивный аспект:</a:t>
            </a:r>
          </a:p>
          <a:p>
            <a:pPr eaLnBrk="1" hangingPunct="1">
              <a:defRPr/>
            </a:pPr>
            <a:r>
              <a:rPr lang="ru-RU" sz="3600" dirty="0" smtClean="0">
                <a:solidFill>
                  <a:schemeClr val="tx2"/>
                </a:solidFill>
              </a:rPr>
              <a:t>Техника = Истина</a:t>
            </a:r>
          </a:p>
          <a:p>
            <a:pPr eaLnBrk="1" hangingPunct="1">
              <a:defRPr/>
            </a:pPr>
            <a:endParaRPr lang="ru-RU" sz="3600" dirty="0" smtClean="0">
              <a:solidFill>
                <a:schemeClr val="tx2"/>
              </a:solidFill>
            </a:endParaRPr>
          </a:p>
          <a:p>
            <a:pPr eaLnBrk="1" hangingPunct="1">
              <a:defRPr/>
            </a:pPr>
            <a:r>
              <a:rPr lang="ru-RU" sz="3600" dirty="0" smtClean="0">
                <a:solidFill>
                  <a:schemeClr val="tx2"/>
                </a:solidFill>
              </a:rPr>
              <a:t>Средство раскрытия бытия</a:t>
            </a:r>
          </a:p>
          <a:p>
            <a:pPr>
              <a:defRPr/>
            </a:pPr>
            <a:endParaRPr lang="ru-RU" sz="3600" dirty="0">
              <a:solidFill>
                <a:schemeClr val="tx2"/>
              </a:solidFill>
            </a:endParaRPr>
          </a:p>
        </p:txBody>
      </p:sp>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45</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Заголовок 1"/>
          <p:cNvSpPr>
            <a:spLocks noGrp="1"/>
          </p:cNvSpPr>
          <p:nvPr>
            <p:ph type="title" idx="4294967295"/>
          </p:nvPr>
        </p:nvSpPr>
        <p:spPr>
          <a:xfrm>
            <a:off x="508000" y="230188"/>
            <a:ext cx="11176000" cy="969962"/>
          </a:xfrm>
        </p:spPr>
        <p:txBody>
          <a:bodyPr/>
          <a:lstStyle/>
          <a:p>
            <a:pPr algn="ctr"/>
            <a:r>
              <a:rPr lang="ru-RU" altLang="ru-RU" sz="3600" dirty="0" smtClean="0">
                <a:solidFill>
                  <a:srgbClr val="0070C0"/>
                </a:solidFill>
              </a:rPr>
              <a:t>Противоречия техногенной цивилизации</a:t>
            </a:r>
            <a:endParaRPr lang="ru-RU" altLang="ru-RU" dirty="0" smtClean="0">
              <a:solidFill>
                <a:srgbClr val="0070C0"/>
              </a:solidFill>
            </a:endParaRPr>
          </a:p>
        </p:txBody>
      </p:sp>
      <p:sp>
        <p:nvSpPr>
          <p:cNvPr id="3" name="Текст 2"/>
          <p:cNvSpPr>
            <a:spLocks noGrp="1"/>
          </p:cNvSpPr>
          <p:nvPr>
            <p:ph type="body" sz="quarter" idx="4294967295"/>
          </p:nvPr>
        </p:nvSpPr>
        <p:spPr>
          <a:xfrm>
            <a:off x="431800" y="1390650"/>
            <a:ext cx="6235700" cy="4857750"/>
          </a:xfrm>
        </p:spPr>
        <p:txBody>
          <a:bodyPr/>
          <a:lstStyle/>
          <a:p>
            <a:pPr marL="0" indent="0">
              <a:lnSpc>
                <a:spcPct val="100000"/>
              </a:lnSpc>
              <a:spcBef>
                <a:spcPts val="0"/>
              </a:spcBef>
              <a:buFont typeface="Wingdings" pitchFamily="2" charset="2"/>
              <a:buNone/>
              <a:defRPr/>
            </a:pPr>
            <a:r>
              <a:rPr lang="ru-RU" sz="2800" dirty="0">
                <a:solidFill>
                  <a:schemeClr val="tx2"/>
                </a:solidFill>
                <a:latin typeface="Times New Roman" panose="02020603050405020304" pitchFamily="18" charset="0"/>
                <a:cs typeface="Times New Roman" panose="02020603050405020304" pitchFamily="18" charset="0"/>
              </a:rPr>
              <a:t>Могущество инженерии подготавливает и ее </a:t>
            </a:r>
            <a:r>
              <a:rPr lang="ru-RU" sz="2800" dirty="0" smtClean="0">
                <a:solidFill>
                  <a:schemeClr val="tx2"/>
                </a:solidFill>
                <a:latin typeface="Times New Roman" panose="02020603050405020304" pitchFamily="18" charset="0"/>
                <a:cs typeface="Times New Roman" panose="02020603050405020304" pitchFamily="18" charset="0"/>
              </a:rPr>
              <a:t>кризис</a:t>
            </a:r>
          </a:p>
          <a:p>
            <a:pPr>
              <a:lnSpc>
                <a:spcPct val="100000"/>
              </a:lnSpc>
              <a:spcBef>
                <a:spcPts val="0"/>
              </a:spcBef>
              <a:buFont typeface="Wingdings" pitchFamily="2" charset="2"/>
              <a:buChar char="Ø"/>
              <a:defRPr/>
            </a:pPr>
            <a:r>
              <a:rPr lang="ru-RU" sz="2800" dirty="0" smtClean="0">
                <a:solidFill>
                  <a:schemeClr val="tx2"/>
                </a:solidFill>
                <a:latin typeface="Times New Roman" panose="02020603050405020304" pitchFamily="18" charset="0"/>
                <a:cs typeface="Times New Roman" panose="02020603050405020304" pitchFamily="18" charset="0"/>
              </a:rPr>
              <a:t>разрушение </a:t>
            </a:r>
            <a:r>
              <a:rPr lang="ru-RU" sz="2800" dirty="0">
                <a:solidFill>
                  <a:schemeClr val="tx2"/>
                </a:solidFill>
                <a:latin typeface="Times New Roman" panose="02020603050405020304" pitchFamily="18" charset="0"/>
                <a:cs typeface="Times New Roman" panose="02020603050405020304" pitchFamily="18" charset="0"/>
              </a:rPr>
              <a:t>и изменение природы (экологический </a:t>
            </a:r>
            <a:r>
              <a:rPr lang="ru-RU" sz="2800" dirty="0" smtClean="0">
                <a:solidFill>
                  <a:schemeClr val="tx2"/>
                </a:solidFill>
                <a:latin typeface="Times New Roman" panose="02020603050405020304" pitchFamily="18" charset="0"/>
                <a:cs typeface="Times New Roman" panose="02020603050405020304" pitchFamily="18" charset="0"/>
              </a:rPr>
              <a:t>кризис)</a:t>
            </a:r>
          </a:p>
          <a:p>
            <a:pPr>
              <a:lnSpc>
                <a:spcPct val="100000"/>
              </a:lnSpc>
              <a:spcBef>
                <a:spcPts val="0"/>
              </a:spcBef>
              <a:buFont typeface="Wingdings" pitchFamily="2" charset="2"/>
              <a:buChar char="Ø"/>
              <a:defRPr/>
            </a:pPr>
            <a:r>
              <a:rPr lang="ru-RU" sz="2800" dirty="0" smtClean="0">
                <a:solidFill>
                  <a:schemeClr val="tx2"/>
                </a:solidFill>
                <a:latin typeface="Times New Roman" panose="02020603050405020304" pitchFamily="18" charset="0"/>
                <a:cs typeface="Times New Roman" panose="02020603050405020304" pitchFamily="18" charset="0"/>
              </a:rPr>
              <a:t>изменение </a:t>
            </a:r>
            <a:r>
              <a:rPr lang="ru-RU" sz="2800" dirty="0">
                <a:solidFill>
                  <a:schemeClr val="tx2"/>
                </a:solidFill>
                <a:latin typeface="Times New Roman" panose="02020603050405020304" pitchFamily="18" charset="0"/>
                <a:cs typeface="Times New Roman" panose="02020603050405020304" pitchFamily="18" charset="0"/>
              </a:rPr>
              <a:t>и разрушение человека (антропологический кризис) </a:t>
            </a:r>
            <a:endParaRPr lang="ru-RU" sz="2800" dirty="0" smtClean="0">
              <a:solidFill>
                <a:schemeClr val="tx2"/>
              </a:solidFill>
              <a:latin typeface="Times New Roman" panose="02020603050405020304" pitchFamily="18" charset="0"/>
              <a:cs typeface="Times New Roman" panose="02020603050405020304" pitchFamily="18" charset="0"/>
            </a:endParaRPr>
          </a:p>
          <a:p>
            <a:pPr>
              <a:lnSpc>
                <a:spcPct val="100000"/>
              </a:lnSpc>
              <a:spcBef>
                <a:spcPts val="0"/>
              </a:spcBef>
              <a:buFont typeface="Wingdings" pitchFamily="2" charset="2"/>
              <a:buChar char="Ø"/>
              <a:defRPr/>
            </a:pPr>
            <a:r>
              <a:rPr lang="ru-RU" sz="2800" dirty="0" smtClean="0">
                <a:solidFill>
                  <a:schemeClr val="tx2"/>
                </a:solidFill>
                <a:latin typeface="Times New Roman" panose="02020603050405020304" pitchFamily="18" charset="0"/>
                <a:cs typeface="Times New Roman" panose="02020603050405020304" pitchFamily="18" charset="0"/>
              </a:rPr>
              <a:t>неконтролируемые </a:t>
            </a:r>
            <a:r>
              <a:rPr lang="ru-RU" sz="2800" dirty="0">
                <a:solidFill>
                  <a:schemeClr val="tx2"/>
                </a:solidFill>
                <a:latin typeface="Times New Roman" panose="02020603050405020304" pitchFamily="18" charset="0"/>
                <a:cs typeface="Times New Roman" panose="02020603050405020304" pitchFamily="18" charset="0"/>
              </a:rPr>
              <a:t>изменения </a:t>
            </a:r>
            <a:r>
              <a:rPr lang="ru-RU" sz="2800" dirty="0" smtClean="0">
                <a:solidFill>
                  <a:schemeClr val="tx2"/>
                </a:solidFill>
                <a:latin typeface="Times New Roman" panose="02020603050405020304" pitchFamily="18" charset="0"/>
                <a:cs typeface="Times New Roman" panose="02020603050405020304" pitchFamily="18" charset="0"/>
              </a:rPr>
              <a:t>деятельности </a:t>
            </a:r>
            <a:r>
              <a:rPr lang="ru-RU" sz="2800" dirty="0">
                <a:solidFill>
                  <a:schemeClr val="tx2"/>
                </a:solidFill>
                <a:latin typeface="Times New Roman" panose="02020603050405020304" pitchFamily="18" charset="0"/>
                <a:cs typeface="Times New Roman" panose="02020603050405020304" pitchFamily="18" charset="0"/>
              </a:rPr>
              <a:t>организаций, социальных инфраструктур (кризис развития)</a:t>
            </a:r>
          </a:p>
        </p:txBody>
      </p:sp>
      <p:pic>
        <p:nvPicPr>
          <p:cNvPr id="10752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150" y="2279650"/>
            <a:ext cx="4895850" cy="3644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46</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Заголовок 1"/>
          <p:cNvSpPr>
            <a:spLocks noGrp="1"/>
          </p:cNvSpPr>
          <p:nvPr>
            <p:ph type="title" idx="4294967295"/>
          </p:nvPr>
        </p:nvSpPr>
        <p:spPr>
          <a:xfrm>
            <a:off x="508000" y="230188"/>
            <a:ext cx="11176000" cy="908147"/>
          </a:xfrm>
        </p:spPr>
        <p:txBody>
          <a:bodyPr/>
          <a:lstStyle/>
          <a:p>
            <a:pPr algn="ctr"/>
            <a:r>
              <a:rPr lang="ru-RU" altLang="ru-RU" sz="3600" dirty="0" smtClean="0">
                <a:solidFill>
                  <a:srgbClr val="0070C0"/>
                </a:solidFill>
              </a:rPr>
              <a:t>Традиции развития  философии техники</a:t>
            </a:r>
          </a:p>
        </p:txBody>
      </p:sp>
      <p:sp>
        <p:nvSpPr>
          <p:cNvPr id="3" name="Текст 2"/>
          <p:cNvSpPr>
            <a:spLocks noGrp="1"/>
          </p:cNvSpPr>
          <p:nvPr>
            <p:ph type="body" sz="quarter" idx="4294967295"/>
          </p:nvPr>
        </p:nvSpPr>
        <p:spPr>
          <a:xfrm>
            <a:off x="508000" y="1504950"/>
            <a:ext cx="11176000" cy="5019675"/>
          </a:xfrm>
        </p:spPr>
        <p:txBody>
          <a:bodyPr/>
          <a:lstStyle/>
          <a:p>
            <a:pPr marL="0" indent="0">
              <a:buFont typeface="Wingdings" pitchFamily="2" charset="2"/>
              <a:buNone/>
              <a:defRPr/>
            </a:pPr>
            <a:r>
              <a:rPr lang="ru-RU" sz="2600" b="1" dirty="0" smtClean="0">
                <a:solidFill>
                  <a:srgbClr val="000000"/>
                </a:solidFill>
                <a:latin typeface="Times New Roman" panose="02020603050405020304" pitchFamily="18" charset="0"/>
                <a:cs typeface="Times New Roman" panose="02020603050405020304" pitchFamily="18" charset="0"/>
              </a:rPr>
              <a:t>Инженерная</a:t>
            </a:r>
            <a:r>
              <a:rPr lang="ru-RU" sz="2600" dirty="0" smtClean="0">
                <a:solidFill>
                  <a:srgbClr val="000000"/>
                </a:solidFill>
                <a:latin typeface="Times New Roman" panose="02020603050405020304" pitchFamily="18" charset="0"/>
                <a:cs typeface="Times New Roman" panose="02020603050405020304" pitchFamily="18" charset="0"/>
              </a:rPr>
              <a:t> </a:t>
            </a:r>
            <a:r>
              <a:rPr lang="ru-RU" sz="2600" dirty="0">
                <a:solidFill>
                  <a:srgbClr val="000000"/>
                </a:solidFill>
                <a:latin typeface="Times New Roman" panose="02020603050405020304" pitchFamily="18" charset="0"/>
                <a:cs typeface="Times New Roman" panose="02020603050405020304" pitchFamily="18" charset="0"/>
              </a:rPr>
              <a:t>философия </a:t>
            </a:r>
            <a:r>
              <a:rPr lang="ru-RU" sz="2600" dirty="0" smtClean="0">
                <a:solidFill>
                  <a:srgbClr val="000000"/>
                </a:solidFill>
                <a:latin typeface="Times New Roman" panose="02020603050405020304" pitchFamily="18" charset="0"/>
                <a:cs typeface="Times New Roman" panose="02020603050405020304" pitchFamily="18" charset="0"/>
              </a:rPr>
              <a:t>техники - рассматривает </a:t>
            </a:r>
            <a:r>
              <a:rPr lang="ru-RU" sz="2600" dirty="0">
                <a:solidFill>
                  <a:srgbClr val="000000"/>
                </a:solidFill>
                <a:latin typeface="Times New Roman" panose="02020603050405020304" pitchFamily="18" charset="0"/>
                <a:cs typeface="Times New Roman" panose="02020603050405020304" pitchFamily="18" charset="0"/>
              </a:rPr>
              <a:t>технику в субъективном аспекте ее возникновения и указывает, что является ее субъектом, деятельным </a:t>
            </a:r>
            <a:r>
              <a:rPr lang="ru-RU" sz="2600" dirty="0" smtClean="0">
                <a:solidFill>
                  <a:srgbClr val="000000"/>
                </a:solidFill>
                <a:latin typeface="Times New Roman" panose="02020603050405020304" pitchFamily="18" charset="0"/>
                <a:cs typeface="Times New Roman" panose="02020603050405020304" pitchFamily="18" charset="0"/>
              </a:rPr>
              <a:t>носителем</a:t>
            </a:r>
          </a:p>
          <a:p>
            <a:pPr>
              <a:buFont typeface="Wingdings" pitchFamily="2" charset="2"/>
              <a:buChar char="ü"/>
              <a:defRPr/>
            </a:pPr>
            <a:r>
              <a:rPr lang="ru-RU" sz="2600" dirty="0" smtClean="0">
                <a:solidFill>
                  <a:srgbClr val="000000"/>
                </a:solidFill>
                <a:latin typeface="Times New Roman" panose="02020603050405020304" pitchFamily="18" charset="0"/>
                <a:cs typeface="Times New Roman" panose="02020603050405020304" pitchFamily="18" charset="0"/>
              </a:rPr>
              <a:t>попытка </a:t>
            </a:r>
            <a:r>
              <a:rPr lang="ru-RU" sz="2600" dirty="0">
                <a:solidFill>
                  <a:srgbClr val="000000"/>
                </a:solidFill>
                <a:latin typeface="Times New Roman" panose="02020603050405020304" pitchFamily="18" charset="0"/>
                <a:cs typeface="Times New Roman" panose="02020603050405020304" pitchFamily="18" charset="0"/>
              </a:rPr>
              <a:t>техников и инженеров выработать некоторую философию своей сферы </a:t>
            </a:r>
            <a:r>
              <a:rPr lang="ru-RU" sz="2600" dirty="0" smtClean="0">
                <a:solidFill>
                  <a:srgbClr val="000000"/>
                </a:solidFill>
                <a:latin typeface="Times New Roman" panose="02020603050405020304" pitchFamily="18" charset="0"/>
                <a:cs typeface="Times New Roman" panose="02020603050405020304" pitchFamily="18" charset="0"/>
              </a:rPr>
              <a:t>деятельности</a:t>
            </a:r>
            <a:r>
              <a:rPr lang="ru-RU" sz="2600" dirty="0">
                <a:solidFill>
                  <a:srgbClr val="000000"/>
                </a:solidFill>
                <a:latin typeface="Times New Roman" panose="02020603050405020304" pitchFamily="18" charset="0"/>
                <a:cs typeface="Times New Roman" panose="02020603050405020304" pitchFamily="18" charset="0"/>
              </a:rPr>
              <a:t> </a:t>
            </a:r>
            <a:endParaRPr lang="ru-RU" sz="2600" dirty="0" smtClean="0">
              <a:latin typeface="Times New Roman" panose="02020603050405020304" pitchFamily="18" charset="0"/>
              <a:cs typeface="Times New Roman" panose="02020603050405020304" pitchFamily="18" charset="0"/>
            </a:endParaRPr>
          </a:p>
          <a:p>
            <a:pPr marL="0" indent="0">
              <a:buFont typeface="Wingdings" pitchFamily="2" charset="2"/>
              <a:buNone/>
              <a:defRPr/>
            </a:pPr>
            <a:r>
              <a:rPr lang="ru-RU" sz="2600" b="1" dirty="0" smtClean="0">
                <a:solidFill>
                  <a:srgbClr val="000000"/>
                </a:solidFill>
                <a:latin typeface="Times New Roman" panose="02020603050405020304" pitchFamily="18" charset="0"/>
                <a:cs typeface="Times New Roman" panose="02020603050405020304" pitchFamily="18" charset="0"/>
              </a:rPr>
              <a:t>Гуманитарная</a:t>
            </a:r>
            <a:r>
              <a:rPr lang="ru-RU" sz="2600" dirty="0" smtClean="0">
                <a:solidFill>
                  <a:srgbClr val="000000"/>
                </a:solidFill>
                <a:latin typeface="Times New Roman" panose="02020603050405020304" pitchFamily="18" charset="0"/>
                <a:cs typeface="Times New Roman" panose="02020603050405020304" pitchFamily="18" charset="0"/>
              </a:rPr>
              <a:t> философия техники  - рассматривает </a:t>
            </a:r>
            <a:r>
              <a:rPr lang="ru-RU" sz="2600" dirty="0">
                <a:solidFill>
                  <a:srgbClr val="000000"/>
                </a:solidFill>
                <a:latin typeface="Times New Roman" panose="02020603050405020304" pitchFamily="18" charset="0"/>
                <a:cs typeface="Times New Roman" panose="02020603050405020304" pitchFamily="18" charset="0"/>
              </a:rPr>
              <a:t>технику в объективном аспекте ее возникновения и представляет собой совокупность усилий ученых, литераторов, религии и философии (т.е. гуманитарных сфер </a:t>
            </a:r>
            <a:r>
              <a:rPr lang="ru-RU" sz="2600" dirty="0" smtClean="0">
                <a:solidFill>
                  <a:srgbClr val="000000"/>
                </a:solidFill>
                <a:latin typeface="Times New Roman" panose="02020603050405020304" pitchFamily="18" charset="0"/>
                <a:cs typeface="Times New Roman" panose="02020603050405020304" pitchFamily="18" charset="0"/>
              </a:rPr>
              <a:t>сознания)</a:t>
            </a:r>
          </a:p>
          <a:p>
            <a:pPr>
              <a:buFont typeface="Wingdings" pitchFamily="2" charset="2"/>
              <a:buChar char="ü"/>
              <a:defRPr/>
            </a:pPr>
            <a:r>
              <a:rPr lang="ru-RU" sz="2600" dirty="0" smtClean="0">
                <a:solidFill>
                  <a:srgbClr val="000000"/>
                </a:solidFill>
                <a:latin typeface="Times New Roman" panose="02020603050405020304" pitchFamily="18" charset="0"/>
                <a:cs typeface="Times New Roman" panose="02020603050405020304" pitchFamily="18" charset="0"/>
              </a:rPr>
              <a:t>пытается </a:t>
            </a:r>
            <a:r>
              <a:rPr lang="ru-RU" sz="2600" dirty="0">
                <a:solidFill>
                  <a:srgbClr val="000000"/>
                </a:solidFill>
                <a:latin typeface="Times New Roman" panose="02020603050405020304" pitchFamily="18" charset="0"/>
                <a:cs typeface="Times New Roman" panose="02020603050405020304" pitchFamily="18" charset="0"/>
              </a:rPr>
              <a:t>осмысливать технику в гуманитарном аспекте, в ее связи со всем спектром человечески духовных ценностей и действий, отдавать предпочтение гуманитарному началу перед техническим</a:t>
            </a:r>
            <a:endParaRPr lang="ru-RU" sz="2600" dirty="0">
              <a:latin typeface="Times New Roman" panose="02020603050405020304" pitchFamily="18" charset="0"/>
              <a:cs typeface="Times New Roman" panose="02020603050405020304" pitchFamily="18" charset="0"/>
            </a:endParaRPr>
          </a:p>
        </p:txBody>
      </p:sp>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47</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Текст 2"/>
          <p:cNvSpPr>
            <a:spLocks noGrp="1"/>
          </p:cNvSpPr>
          <p:nvPr>
            <p:ph type="body" sz="quarter" idx="4294967295"/>
          </p:nvPr>
        </p:nvSpPr>
        <p:spPr bwMode="auto">
          <a:xfrm>
            <a:off x="3543300" y="1409700"/>
            <a:ext cx="8324850" cy="5181600"/>
          </a:xfrm>
        </p:spPr>
        <p:txBody>
          <a:bodyPr wrap="square" numCol="1" anchor="t" anchorCtr="0" compatLnSpc="1">
            <a:prstTxWarp prst="textNoShape">
              <a:avLst/>
            </a:prstTxWarp>
            <a:normAutofit lnSpcReduction="10000"/>
          </a:bodyPr>
          <a:lstStyle/>
          <a:p>
            <a:pPr marL="0" indent="0">
              <a:lnSpc>
                <a:spcPct val="100000"/>
              </a:lnSpc>
              <a:spcBef>
                <a:spcPct val="0"/>
              </a:spcBef>
              <a:buFont typeface="Wingdings" pitchFamily="2" charset="2"/>
              <a:buNone/>
              <a:defRPr/>
            </a:pPr>
            <a:r>
              <a:rPr lang="ru-RU" sz="2200" dirty="0" smtClean="0">
                <a:latin typeface="Times New Roman" pitchFamily="18" charset="0"/>
                <a:cs typeface="Times New Roman" pitchFamily="18" charset="0"/>
              </a:rPr>
              <a:t>«</a:t>
            </a:r>
            <a:r>
              <a:rPr lang="ru-RU" sz="2400" i="1" dirty="0" smtClean="0">
                <a:cs typeface="Times New Roman" pitchFamily="18" charset="0"/>
              </a:rPr>
              <a:t>Реальность  техники привела к тому, что в истории человечества произошел невероятный перелом, все последствия которого не могут быть предвидены и не доступны даже  для самой пылкой фантазии. </a:t>
            </a:r>
          </a:p>
          <a:p>
            <a:pPr marL="0" indent="0">
              <a:lnSpc>
                <a:spcPct val="100000"/>
              </a:lnSpc>
              <a:spcBef>
                <a:spcPct val="0"/>
              </a:spcBef>
              <a:buFont typeface="Wingdings" pitchFamily="2" charset="2"/>
              <a:buNone/>
              <a:defRPr/>
            </a:pPr>
            <a:r>
              <a:rPr lang="ru-RU" sz="2400" i="1" dirty="0" smtClean="0">
                <a:cs typeface="Times New Roman" pitchFamily="18" charset="0"/>
              </a:rPr>
              <a:t>Но очевидно следующее: техника - только  средство, сама по себе она не хороша и не дурна. Всё зависит от того,  что  из  нее сделает человек, чему она служит, в какие  условия  он  ее  ставит.  </a:t>
            </a:r>
          </a:p>
          <a:p>
            <a:pPr marL="0" indent="0">
              <a:lnSpc>
                <a:spcPct val="100000"/>
              </a:lnSpc>
              <a:spcBef>
                <a:spcPct val="0"/>
              </a:spcBef>
              <a:buFont typeface="Wingdings" pitchFamily="2" charset="2"/>
              <a:buNone/>
              <a:defRPr/>
            </a:pPr>
            <a:r>
              <a:rPr lang="ru-RU" sz="2400" i="1" dirty="0" smtClean="0">
                <a:cs typeface="Times New Roman" pitchFamily="18" charset="0"/>
              </a:rPr>
              <a:t>Весь вопрос в том, что за человек подчиняет ее себе и каким образом он проявит себя с ее помощью.  Техника  не  зависит  от  того,  что  может  быть  ею достигнуто, то есть это не самостоятельная сущность,  это  скорее  триумф средств  над   целью</a:t>
            </a:r>
            <a:r>
              <a:rPr lang="ru-RU" sz="2400" dirty="0" smtClean="0">
                <a:cs typeface="Times New Roman" pitchFamily="18" charset="0"/>
              </a:rPr>
              <a:t>» </a:t>
            </a:r>
          </a:p>
          <a:p>
            <a:pPr marL="0" indent="0" algn="r">
              <a:lnSpc>
                <a:spcPct val="100000"/>
              </a:lnSpc>
              <a:spcBef>
                <a:spcPct val="0"/>
              </a:spcBef>
              <a:buFont typeface="Wingdings" pitchFamily="2" charset="2"/>
              <a:buNone/>
              <a:defRPr/>
            </a:pPr>
            <a:r>
              <a:rPr lang="ru-RU" sz="2400" dirty="0" smtClean="0">
                <a:cs typeface="Times New Roman" pitchFamily="18" charset="0"/>
              </a:rPr>
              <a:t>К. Ясперс </a:t>
            </a:r>
          </a:p>
        </p:txBody>
      </p:sp>
      <p:pic>
        <p:nvPicPr>
          <p:cNvPr id="1095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1223963"/>
            <a:ext cx="2667000" cy="538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48</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Заголовок 1"/>
          <p:cNvSpPr>
            <a:spLocks noGrp="1"/>
          </p:cNvSpPr>
          <p:nvPr>
            <p:ph type="title" idx="4294967295"/>
          </p:nvPr>
        </p:nvSpPr>
        <p:spPr>
          <a:xfrm>
            <a:off x="849086" y="251927"/>
            <a:ext cx="11009539" cy="876786"/>
          </a:xfrm>
        </p:spPr>
        <p:txBody>
          <a:bodyPr/>
          <a:lstStyle/>
          <a:p>
            <a:pPr algn="ctr" eaLnBrk="1" hangingPunct="1"/>
            <a:r>
              <a:rPr lang="ru-RU" altLang="ru-RU" sz="4000" dirty="0" smtClean="0">
                <a:solidFill>
                  <a:srgbClr val="0070C0"/>
                </a:solidFill>
              </a:rPr>
              <a:t>Задание для самостоятельной работы:</a:t>
            </a:r>
          </a:p>
        </p:txBody>
      </p:sp>
      <p:sp>
        <p:nvSpPr>
          <p:cNvPr id="110595" name="Содержимое 2"/>
          <p:cNvSpPr>
            <a:spLocks noGrp="1"/>
          </p:cNvSpPr>
          <p:nvPr>
            <p:ph idx="4294967295"/>
          </p:nvPr>
        </p:nvSpPr>
        <p:spPr bwMode="auto">
          <a:xfrm>
            <a:off x="5831633" y="1457325"/>
            <a:ext cx="6155580" cy="458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pPr>
            <a:r>
              <a:rPr lang="ru-RU" altLang="ru-RU" sz="3600" b="1" i="1" dirty="0" smtClean="0">
                <a:solidFill>
                  <a:schemeClr val="tx2"/>
                </a:solidFill>
                <a:latin typeface="Times New Roman" pitchFamily="18" charset="0"/>
                <a:cs typeface="Times New Roman" pitchFamily="18" charset="0"/>
              </a:rPr>
              <a:t>«Наука преследует истину, </a:t>
            </a:r>
          </a:p>
          <a:p>
            <a:pPr marL="0" indent="0" eaLnBrk="1" hangingPunct="1">
              <a:buNone/>
            </a:pPr>
            <a:r>
              <a:rPr lang="ru-RU" altLang="ru-RU" sz="3600" b="1" i="1" dirty="0" smtClean="0">
                <a:solidFill>
                  <a:schemeClr val="tx2"/>
                </a:solidFill>
                <a:latin typeface="Times New Roman" pitchFamily="18" charset="0"/>
                <a:cs typeface="Times New Roman" pitchFamily="18" charset="0"/>
              </a:rPr>
              <a:t>искусство </a:t>
            </a:r>
            <a:r>
              <a:rPr lang="ru-RU" altLang="ru-RU" sz="3600" b="1" i="1" dirty="0" smtClean="0">
                <a:solidFill>
                  <a:schemeClr val="tx2"/>
                </a:solidFill>
                <a:latin typeface="Times New Roman" pitchFamily="18" charset="0"/>
                <a:cs typeface="Times New Roman" pitchFamily="18" charset="0"/>
              </a:rPr>
              <a:t>-  </a:t>
            </a:r>
            <a:r>
              <a:rPr lang="ru-RU" altLang="ru-RU" sz="3600" b="1" i="1" dirty="0" smtClean="0">
                <a:solidFill>
                  <a:schemeClr val="tx2"/>
                </a:solidFill>
                <a:latin typeface="Times New Roman" pitchFamily="18" charset="0"/>
                <a:cs typeface="Times New Roman" pitchFamily="18" charset="0"/>
              </a:rPr>
              <a:t>красоту (в более общем плане </a:t>
            </a:r>
            <a:r>
              <a:rPr lang="ru-RU" altLang="ru-RU" sz="3600" b="1" i="1" dirty="0" smtClean="0">
                <a:solidFill>
                  <a:schemeClr val="tx2"/>
                </a:solidFill>
                <a:latin typeface="Times New Roman" pitchFamily="18" charset="0"/>
                <a:cs typeface="Times New Roman" pitchFamily="18" charset="0"/>
              </a:rPr>
              <a:t>- </a:t>
            </a:r>
            <a:r>
              <a:rPr lang="ru-RU" altLang="ru-RU" sz="3600" b="1" i="1" dirty="0" smtClean="0">
                <a:solidFill>
                  <a:schemeClr val="tx2"/>
                </a:solidFill>
                <a:latin typeface="Times New Roman" pitchFamily="18" charset="0"/>
                <a:cs typeface="Times New Roman" pitchFamily="18" charset="0"/>
              </a:rPr>
              <a:t>чувство),</a:t>
            </a:r>
          </a:p>
          <a:p>
            <a:pPr marL="0" indent="0" eaLnBrk="1" hangingPunct="1">
              <a:buNone/>
            </a:pPr>
            <a:r>
              <a:rPr lang="ru-RU" altLang="ru-RU" sz="3600" b="1" i="1" dirty="0" smtClean="0">
                <a:solidFill>
                  <a:schemeClr val="tx2"/>
                </a:solidFill>
                <a:latin typeface="Times New Roman" pitchFamily="18" charset="0"/>
                <a:cs typeface="Times New Roman" pitchFamily="18" charset="0"/>
              </a:rPr>
              <a:t> а техника </a:t>
            </a:r>
            <a:r>
              <a:rPr lang="ru-RU" altLang="ru-RU" sz="3600" b="1" i="1" dirty="0" smtClean="0">
                <a:solidFill>
                  <a:schemeClr val="tx2"/>
                </a:solidFill>
                <a:latin typeface="Times New Roman" pitchFamily="18" charset="0"/>
                <a:cs typeface="Times New Roman" pitchFamily="18" charset="0"/>
              </a:rPr>
              <a:t>- </a:t>
            </a:r>
            <a:r>
              <a:rPr lang="ru-RU" altLang="ru-RU" sz="3600" b="1" i="1" dirty="0" smtClean="0">
                <a:solidFill>
                  <a:schemeClr val="tx2"/>
                </a:solidFill>
                <a:latin typeface="Times New Roman" pitchFamily="18" charset="0"/>
                <a:cs typeface="Times New Roman" pitchFamily="18" charset="0"/>
              </a:rPr>
              <a:t>пользу»</a:t>
            </a:r>
            <a:endParaRPr lang="en-US" altLang="ru-RU" sz="3600" b="1" i="1" dirty="0" smtClean="0">
              <a:solidFill>
                <a:schemeClr val="tx2"/>
              </a:solidFill>
              <a:latin typeface="Times New Roman" pitchFamily="18" charset="0"/>
              <a:cs typeface="Times New Roman" pitchFamily="18" charset="0"/>
            </a:endParaRPr>
          </a:p>
          <a:p>
            <a:pPr algn="ctr" eaLnBrk="1" hangingPunct="1">
              <a:buFont typeface="Arial" pitchFamily="34" charset="0"/>
              <a:buNone/>
            </a:pPr>
            <a:endParaRPr lang="ru-RU" altLang="ru-RU" sz="3500" dirty="0" smtClean="0">
              <a:solidFill>
                <a:schemeClr val="tx2"/>
              </a:solidFill>
            </a:endParaRPr>
          </a:p>
          <a:p>
            <a:pPr algn="r" eaLnBrk="1" hangingPunct="1">
              <a:buFont typeface="Arial" pitchFamily="34" charset="0"/>
              <a:buNone/>
            </a:pPr>
            <a:r>
              <a:rPr lang="ru-RU" altLang="ru-RU" sz="3500" dirty="0" smtClean="0">
                <a:solidFill>
                  <a:schemeClr val="tx2"/>
                </a:solidFill>
              </a:rPr>
              <a:t>П.К. </a:t>
            </a:r>
            <a:r>
              <a:rPr lang="ru-RU" altLang="ru-RU" sz="3500" dirty="0" err="1" smtClean="0">
                <a:solidFill>
                  <a:schemeClr val="tx2"/>
                </a:solidFill>
              </a:rPr>
              <a:t>Энгельмейер</a:t>
            </a:r>
            <a:endParaRPr lang="ru-RU" altLang="ru-RU" sz="3500" dirty="0" smtClean="0">
              <a:solidFill>
                <a:schemeClr val="tx2"/>
              </a:solidFill>
            </a:endParaRPr>
          </a:p>
        </p:txBody>
      </p:sp>
      <p:pic>
        <p:nvPicPr>
          <p:cNvPr id="4" name="Рисунок 4" descr="Изображение крупным планом книг на полках с расплывчатым изображением других книг на переднем и заднем плане."/>
          <p:cNvPicPr>
            <a:picLocks noChangeAspect="1"/>
          </p:cNvPicPr>
          <p:nvPr/>
        </p:nvPicPr>
        <p:blipFill>
          <a:blip r:embed="rId2" cstate="print"/>
          <a:srcRect l="3156" r="3156"/>
          <a:stretch>
            <a:fillRect/>
          </a:stretch>
        </p:blipFill>
        <p:spPr bwMode="auto">
          <a:xfrm>
            <a:off x="468312" y="1561106"/>
            <a:ext cx="4303713" cy="432775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Номер слайда 6"/>
          <p:cNvSpPr>
            <a:spLocks noGrp="1"/>
          </p:cNvSpPr>
          <p:nvPr>
            <p:ph type="sldNum" sz="quarter" idx="12"/>
          </p:nvPr>
        </p:nvSpPr>
        <p:spPr>
          <a:xfrm>
            <a:off x="11159153" y="6319838"/>
            <a:ext cx="523260" cy="365125"/>
          </a:xfrm>
        </p:spPr>
        <p:txBody>
          <a:bodyPr/>
          <a:lstStyle/>
          <a:p>
            <a:pPr>
              <a:defRPr/>
            </a:pPr>
            <a:fld id="{4A46202A-F258-47B6-A3D3-F6C2AEEE8CDA}" type="slidenum">
              <a:rPr lang="ru-RU" sz="1800">
                <a:solidFill>
                  <a:schemeClr val="tx2"/>
                </a:solidFill>
                <a:latin typeface="Arial" panose="020B0604020202020204" pitchFamily="34" charset="0"/>
                <a:cs typeface="Arial" panose="020B0604020202020204" pitchFamily="34" charset="0"/>
              </a:rPr>
              <a:pPr>
                <a:defRPr/>
              </a:pPr>
              <a:t>49</a:t>
            </a:fld>
            <a:endParaRPr lang="ru-RU" sz="180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8" descr="ТПУ_Презентация_Квадраты нижние"/>
          <p:cNvPicPr>
            <a:picLocks noChangeAspect="1"/>
          </p:cNvPicPr>
          <p:nvPr/>
        </p:nvPicPr>
        <p:blipFill>
          <a:blip r:embed="rId2" cstate="print"/>
          <a:stretch>
            <a:fillRect/>
          </a:stretch>
        </p:blipFill>
        <p:spPr>
          <a:xfrm>
            <a:off x="623" y="5944198"/>
            <a:ext cx="4266653" cy="913803"/>
          </a:xfrm>
          <a:prstGeom prst="rect">
            <a:avLst/>
          </a:prstGeom>
          <a:noFill/>
          <a:ln w="9525">
            <a:noFill/>
          </a:ln>
        </p:spPr>
      </p:pic>
      <p:sp>
        <p:nvSpPr>
          <p:cNvPr id="12291" name="Rectangle 12"/>
          <p:cNvSpPr>
            <a:spLocks noGrp="1"/>
          </p:cNvSpPr>
          <p:nvPr>
            <p:ph idx="1"/>
          </p:nvPr>
        </p:nvSpPr>
        <p:spPr>
          <a:xfrm>
            <a:off x="1219027" y="1294556"/>
            <a:ext cx="10667752" cy="1321430"/>
          </a:xfrm>
        </p:spPr>
        <p:txBody>
          <a:bodyPr vert="horz" wrap="square" lIns="108844" tIns="54422" rIns="108844" bIns="54422" rtlCol="0" anchor="t">
            <a:normAutofit/>
          </a:bodyPr>
          <a:lstStyle/>
          <a:p>
            <a:pPr algn="ctr" eaLnBrk="1" hangingPunct="1">
              <a:lnSpc>
                <a:spcPct val="90000"/>
              </a:lnSpc>
              <a:buNone/>
            </a:pPr>
            <a:r>
              <a:rPr lang="ru-RU" altLang="ru-RU" sz="5643" b="1" dirty="0">
                <a:solidFill>
                  <a:srgbClr val="0070C0"/>
                </a:solidFill>
                <a:latin typeface="Calibri" panose="020F0502020204030204" pitchFamily="34" charset="0"/>
              </a:rPr>
              <a:t>СПАСИБО ЗА ВНИМАНИЕ!</a:t>
            </a:r>
          </a:p>
        </p:txBody>
      </p:sp>
      <p:grpSp>
        <p:nvGrpSpPr>
          <p:cNvPr id="12292" name="Group 27"/>
          <p:cNvGrpSpPr>
            <a:grpSpLocks noChangeAspect="1"/>
          </p:cNvGrpSpPr>
          <p:nvPr/>
        </p:nvGrpSpPr>
        <p:grpSpPr>
          <a:xfrm>
            <a:off x="399291" y="-22397"/>
            <a:ext cx="3664170" cy="1343828"/>
            <a:chOff x="363" y="562"/>
            <a:chExt cx="1768" cy="648"/>
          </a:xfrm>
        </p:grpSpPr>
        <p:sp>
          <p:nvSpPr>
            <p:cNvPr id="12294" name="AutoShape 26"/>
            <p:cNvSpPr>
              <a:spLocks noChangeAspect="1" noTextEdit="1"/>
            </p:cNvSpPr>
            <p:nvPr/>
          </p:nvSpPr>
          <p:spPr>
            <a:xfrm>
              <a:off x="363" y="562"/>
              <a:ext cx="1768" cy="648"/>
            </a:xfrm>
            <a:prstGeom prst="rect">
              <a:avLst/>
            </a:prstGeom>
            <a:noFill/>
            <a:ln w="9525">
              <a:noFill/>
            </a:ln>
          </p:spPr>
          <p:txBody>
            <a:bodyPr/>
            <a:lstStyle/>
            <a:p>
              <a:endParaRPr lang="ru-RU" altLang="en-US"/>
            </a:p>
          </p:txBody>
        </p:sp>
        <p:sp>
          <p:nvSpPr>
            <p:cNvPr id="12295" name="Rectangle 29"/>
            <p:cNvSpPr/>
            <p:nvPr/>
          </p:nvSpPr>
          <p:spPr>
            <a:xfrm>
              <a:off x="363" y="570"/>
              <a:ext cx="1766" cy="640"/>
            </a:xfrm>
            <a:prstGeom prst="rect">
              <a:avLst/>
            </a:prstGeom>
            <a:solidFill>
              <a:srgbClr val="FFFFFF"/>
            </a:solidFill>
            <a:ln w="0" cap="flat" cmpd="sng">
              <a:solidFill>
                <a:srgbClr val="FFFFFF"/>
              </a:solidFill>
              <a:prstDash val="solid"/>
              <a:miter/>
              <a:headEnd type="none" w="med" len="med"/>
              <a:tailEnd type="none" w="med" len="med"/>
            </a:ln>
          </p:spPr>
          <p:txBody>
            <a:bodyPr/>
            <a:lstStyle/>
            <a:p>
              <a:pPr eaLnBrk="1" hangingPunct="1"/>
              <a:endParaRPr lang="ru-RU" altLang="ru-RU" dirty="0">
                <a:latin typeface="Arial" panose="020B0604020202020204" pitchFamily="34" charset="0"/>
              </a:endParaRPr>
            </a:p>
          </p:txBody>
        </p:sp>
        <p:sp>
          <p:nvSpPr>
            <p:cNvPr id="12296" name="Freeform 30"/>
            <p:cNvSpPr>
              <a:spLocks noEditPoints="1"/>
            </p:cNvSpPr>
            <p:nvPr/>
          </p:nvSpPr>
          <p:spPr>
            <a:xfrm>
              <a:off x="913" y="736"/>
              <a:ext cx="1066" cy="324"/>
            </a:xfrm>
            <a:custGeom>
              <a:avLst/>
              <a:gdLst>
                <a:gd name="txL" fmla="*/ 0 w 2132"/>
                <a:gd name="txT" fmla="*/ 0 h 649"/>
                <a:gd name="txR" fmla="*/ 2132 w 2132"/>
                <a:gd name="txB" fmla="*/ 649 h 649"/>
              </a:gdLst>
              <a:ahLst/>
              <a:cxnLst>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Lst>
              <a:rect l="txL" t="txT" r="txR" b="tx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alpha val="100000"/>
              </a:srgbClr>
            </a:solidFill>
            <a:ln w="0">
              <a:noFill/>
            </a:ln>
          </p:spPr>
          <p:txBody>
            <a:bodyPr/>
            <a:lstStyle/>
            <a:p>
              <a:endParaRPr lang="ru-RU" altLang="en-US"/>
            </a:p>
          </p:txBody>
        </p:sp>
        <p:sp>
          <p:nvSpPr>
            <p:cNvPr id="12297" name="Freeform 31"/>
            <p:cNvSpPr>
              <a:spLocks noEditPoints="1"/>
            </p:cNvSpPr>
            <p:nvPr/>
          </p:nvSpPr>
          <p:spPr>
            <a:xfrm>
              <a:off x="513" y="839"/>
              <a:ext cx="340" cy="220"/>
            </a:xfrm>
            <a:custGeom>
              <a:avLst/>
              <a:gdLst>
                <a:gd name="txL" fmla="*/ 0 w 680"/>
                <a:gd name="txT" fmla="*/ 0 h 441"/>
                <a:gd name="txR" fmla="*/ 680 w 680"/>
                <a:gd name="txB" fmla="*/ 441 h 441"/>
              </a:gdLst>
              <a:ahLst/>
              <a:cxnLst>
                <a:cxn ang="0">
                  <a:pos x="1" y="0"/>
                </a:cxn>
                <a:cxn ang="0">
                  <a:pos x="1" y="0"/>
                </a:cxn>
                <a:cxn ang="0">
                  <a:pos x="1" y="0"/>
                </a:cxn>
                <a:cxn ang="0">
                  <a:pos x="1" y="0"/>
                </a:cxn>
                <a:cxn ang="0">
                  <a:pos x="1" y="0"/>
                </a:cxn>
                <a:cxn ang="0">
                  <a:pos x="1" y="0"/>
                </a:cxn>
                <a:cxn ang="0">
                  <a:pos x="1" y="0"/>
                </a:cxn>
                <a:cxn ang="0">
                  <a:pos x="1" y="0"/>
                </a:cxn>
                <a:cxn ang="0">
                  <a:pos x="1" y="0"/>
                </a:cxn>
                <a:cxn ang="0">
                  <a:pos x="1" y="0"/>
                </a:cxn>
                <a:cxn ang="0">
                  <a:pos x="0" y="0"/>
                </a:cxn>
                <a:cxn ang="0">
                  <a:pos x="1" y="0"/>
                </a:cxn>
                <a:cxn ang="0">
                  <a:pos x="1" y="0"/>
                </a:cxn>
                <a:cxn ang="0">
                  <a:pos x="0" y="0"/>
                </a:cxn>
                <a:cxn ang="0">
                  <a:pos x="0" y="0"/>
                </a:cxn>
              </a:cxnLst>
              <a:rect l="txL" t="txT" r="txR" b="tx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alpha val="100000"/>
              </a:srgbClr>
            </a:solidFill>
            <a:ln w="0">
              <a:noFill/>
            </a:ln>
          </p:spPr>
          <p:txBody>
            <a:bodyPr/>
            <a:lstStyle/>
            <a:p>
              <a:endParaRPr lang="ru-RU" altLang="en-US"/>
            </a:p>
          </p:txBody>
        </p:sp>
        <p:sp>
          <p:nvSpPr>
            <p:cNvPr id="12298" name="Freeform 32"/>
            <p:cNvSpPr>
              <a:spLocks noEditPoints="1"/>
            </p:cNvSpPr>
            <p:nvPr/>
          </p:nvSpPr>
          <p:spPr>
            <a:xfrm>
              <a:off x="513" y="719"/>
              <a:ext cx="340" cy="220"/>
            </a:xfrm>
            <a:custGeom>
              <a:avLst/>
              <a:gdLst>
                <a:gd name="txL" fmla="*/ 0 w 680"/>
                <a:gd name="txT" fmla="*/ 0 h 441"/>
                <a:gd name="txR" fmla="*/ 680 w 680"/>
                <a:gd name="txB" fmla="*/ 441 h 441"/>
              </a:gdLst>
              <a:ahLst/>
              <a:cxnLst>
                <a:cxn ang="0">
                  <a:pos x="1" y="0"/>
                </a:cxn>
                <a:cxn ang="0">
                  <a:pos x="1" y="0"/>
                </a:cxn>
                <a:cxn ang="0">
                  <a:pos x="1" y="0"/>
                </a:cxn>
                <a:cxn ang="0">
                  <a:pos x="1" y="0"/>
                </a:cxn>
                <a:cxn ang="0">
                  <a:pos x="1" y="0"/>
                </a:cxn>
                <a:cxn ang="0">
                  <a:pos x="1" y="0"/>
                </a:cxn>
                <a:cxn ang="0">
                  <a:pos x="1" y="0"/>
                </a:cxn>
                <a:cxn ang="0">
                  <a:pos x="1" y="0"/>
                </a:cxn>
                <a:cxn ang="0">
                  <a:pos x="1" y="0"/>
                </a:cxn>
                <a:cxn ang="0">
                  <a:pos x="1" y="0"/>
                </a:cxn>
                <a:cxn ang="0">
                  <a:pos x="0" y="0"/>
                </a:cxn>
                <a:cxn ang="0">
                  <a:pos x="1" y="0"/>
                </a:cxn>
                <a:cxn ang="0">
                  <a:pos x="1" y="0"/>
                </a:cxn>
                <a:cxn ang="0">
                  <a:pos x="0" y="0"/>
                </a:cxn>
                <a:cxn ang="0">
                  <a:pos x="0" y="0"/>
                </a:cxn>
              </a:cxnLst>
              <a:rect l="txL" t="txT" r="txR" b="tx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alpha val="100000"/>
              </a:srgbClr>
            </a:solidFill>
            <a:ln w="0" cap="flat" cmpd="sng">
              <a:solidFill>
                <a:schemeClr val="bg1">
                  <a:alpha val="100000"/>
                </a:schemeClr>
              </a:solidFill>
              <a:prstDash val="solid"/>
              <a:round/>
              <a:headEnd type="none" w="med" len="med"/>
              <a:tailEnd type="none" w="med" len="med"/>
            </a:ln>
          </p:spPr>
          <p:txBody>
            <a:bodyPr/>
            <a:lstStyle/>
            <a:p>
              <a:endParaRPr lang="ru-RU" altLang="en-US"/>
            </a:p>
          </p:txBody>
        </p:sp>
      </p:grpSp>
      <p:sp>
        <p:nvSpPr>
          <p:cNvPr id="12293" name="Прямоугольник 10"/>
          <p:cNvSpPr/>
          <p:nvPr/>
        </p:nvSpPr>
        <p:spPr>
          <a:xfrm>
            <a:off x="1828229" y="2615986"/>
            <a:ext cx="9653161" cy="3566617"/>
          </a:xfrm>
          <a:prstGeom prst="rect">
            <a:avLst/>
          </a:prstGeom>
          <a:noFill/>
          <a:ln w="9525">
            <a:noFill/>
          </a:ln>
        </p:spPr>
        <p:txBody>
          <a:bodyPr>
            <a:spAutoFit/>
          </a:bodyPr>
          <a:lstStyle/>
          <a:p>
            <a:pPr algn="ctr" eaLnBrk="1" hangingPunct="1"/>
            <a:r>
              <a:rPr lang="ru-RU" altLang="ru-RU" sz="2822" b="1" dirty="0">
                <a:latin typeface="Arial" panose="020B0604020202020204" pitchFamily="34" charset="0"/>
              </a:rPr>
              <a:t>Панькова Наталья Михайловна</a:t>
            </a:r>
            <a:endParaRPr lang="en-US" altLang="ru-RU" sz="2822" b="1" dirty="0">
              <a:latin typeface="Arial" panose="020B0604020202020204" pitchFamily="34" charset="0"/>
            </a:endParaRPr>
          </a:p>
          <a:p>
            <a:pPr algn="ctr" eaLnBrk="1" hangingPunct="1"/>
            <a:endParaRPr lang="ru-RU" altLang="ru-RU" sz="2822" dirty="0">
              <a:latin typeface="Arial" panose="020B0604020202020204" pitchFamily="34" charset="0"/>
            </a:endParaRPr>
          </a:p>
          <a:p>
            <a:pPr algn="ctr" eaLnBrk="1" hangingPunct="1"/>
            <a:r>
              <a:rPr lang="ru-RU" altLang="ru-RU" sz="2822" dirty="0">
                <a:latin typeface="Arial" panose="020B0604020202020204" pitchFamily="34" charset="0"/>
              </a:rPr>
              <a:t>к.ф.н., </a:t>
            </a:r>
            <a:r>
              <a:rPr lang="ru-RU" altLang="ru-RU" sz="2822" dirty="0" smtClean="0">
                <a:latin typeface="Arial" panose="020B0604020202020204" pitchFamily="34" charset="0"/>
              </a:rPr>
              <a:t>доцент </a:t>
            </a:r>
            <a:endParaRPr lang="ru-RU" altLang="ru-RU" sz="2822" dirty="0">
              <a:latin typeface="Arial" panose="020B0604020202020204" pitchFamily="34" charset="0"/>
            </a:endParaRPr>
          </a:p>
          <a:p>
            <a:pPr algn="ctr" eaLnBrk="1" hangingPunct="1"/>
            <a:r>
              <a:rPr lang="ru-RU" altLang="ru-RU" sz="2822" dirty="0">
                <a:latin typeface="Arial" panose="020B0604020202020204" pitchFamily="34" charset="0"/>
              </a:rPr>
              <a:t>Отделения социально-гуманитарных наук </a:t>
            </a:r>
          </a:p>
          <a:p>
            <a:pPr algn="ctr" eaLnBrk="1" hangingPunct="1"/>
            <a:r>
              <a:rPr lang="ru-RU" altLang="ru-RU" sz="2822" dirty="0">
                <a:latin typeface="Arial" panose="020B0604020202020204" pitchFamily="34" charset="0"/>
              </a:rPr>
              <a:t>Школы </a:t>
            </a:r>
            <a:r>
              <a:rPr lang="ru-RU" altLang="ru-RU" sz="2822" dirty="0" smtClean="0">
                <a:latin typeface="Arial" panose="020B0604020202020204" pitchFamily="34" charset="0"/>
              </a:rPr>
              <a:t>общественных наук</a:t>
            </a:r>
          </a:p>
          <a:p>
            <a:pPr algn="ctr" eaLnBrk="1" hangingPunct="1"/>
            <a:r>
              <a:rPr lang="ru-RU" altLang="ru-RU" sz="2822" dirty="0" smtClean="0">
                <a:latin typeface="Arial" panose="020B0604020202020204" pitchFamily="34" charset="0"/>
              </a:rPr>
              <a:t>НИ Томской политехнический университет</a:t>
            </a:r>
            <a:endParaRPr lang="ru-RU" altLang="ru-RU" sz="2822" dirty="0">
              <a:latin typeface="Arial" panose="020B0604020202020204" pitchFamily="34" charset="0"/>
            </a:endParaRPr>
          </a:p>
          <a:p>
            <a:pPr algn="ctr" eaLnBrk="1" hangingPunct="1"/>
            <a:r>
              <a:rPr lang="en-US" altLang="ru-RU" sz="2822" dirty="0">
                <a:latin typeface="Arial" panose="020B0604020202020204" pitchFamily="34" charset="0"/>
                <a:hlinkClick r:id="rId3"/>
              </a:rPr>
              <a:t>pankova_natalia@tpu.ru</a:t>
            </a:r>
            <a:endParaRPr lang="en-US" altLang="ru-RU" sz="2822" dirty="0">
              <a:latin typeface="Arial" panose="020B0604020202020204" pitchFamily="34" charset="0"/>
            </a:endParaRPr>
          </a:p>
          <a:p>
            <a:pPr algn="ctr" eaLnBrk="1" hangingPunct="1"/>
            <a:endParaRPr lang="en-US" altLang="ru-RU" sz="2822" dirty="0">
              <a:latin typeface="Arial" panose="020B0604020202020204" pitchFamily="34" charset="0"/>
            </a:endParaRPr>
          </a:p>
        </p:txBody>
      </p:sp>
    </p:spTree>
    <p:extLst>
      <p:ext uri="{BB962C8B-B14F-4D97-AF65-F5344CB8AC3E}">
        <p14:creationId xmlns:p14="http://schemas.microsoft.com/office/powerpoint/2010/main" val="225244742"/>
      </p:ext>
    </p:extLst>
  </p:cSld>
  <p:clrMapOvr>
    <a:masterClrMapping/>
  </p:clrMapOvr>
  <p:transition spd="med">
    <p:fade/>
  </p:transition>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cademicLiterature_16x9_TP103431361.potx" id="{2F0AAF73-AE41-486D-B6DC-0985ADE3F2EC}" vid="{EF7BD8ED-D7CC-46AA-8B96-4CA16C4A9ED2}"/>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2816</Words>
  <Application>Microsoft Office PowerPoint</Application>
  <PresentationFormat>Широкоэкранный</PresentationFormat>
  <Paragraphs>286</Paragraphs>
  <Slides>50</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50</vt:i4>
      </vt:variant>
    </vt:vector>
  </HeadingPairs>
  <TitlesOfParts>
    <vt:vector size="58" baseType="lpstr">
      <vt:lpstr>Arial</vt:lpstr>
      <vt:lpstr>Calibri</vt:lpstr>
      <vt:lpstr>Euphemia</vt:lpstr>
      <vt:lpstr>Plantagenet Cherokee</vt:lpstr>
      <vt:lpstr>Times New Roman</vt:lpstr>
      <vt:lpstr>Wingdings</vt:lpstr>
      <vt:lpstr>Wingdings 2</vt:lpstr>
      <vt:lpstr>Academic Literature 16x9</vt:lpstr>
      <vt:lpstr>Философские и методологические проблемы науки и техники </vt:lpstr>
      <vt:lpstr>Вопросы:</vt:lpstr>
      <vt:lpstr>Общие основания философии техники</vt:lpstr>
      <vt:lpstr>Карл Саган</vt:lpstr>
      <vt:lpstr>Презентация PowerPoint</vt:lpstr>
      <vt:lpstr>Презентация PowerPoint</vt:lpstr>
      <vt:lpstr>Презентация PowerPoint</vt:lpstr>
      <vt:lpstr>Рэй Курцвейл</vt:lpstr>
      <vt:lpstr>Феномен и сущность техники</vt:lpstr>
      <vt:lpstr>Предмет философии техники</vt:lpstr>
      <vt:lpstr>Древний мир</vt:lpstr>
      <vt:lpstr>«Технэ» в Античности   искусство создания вещей</vt:lpstr>
      <vt:lpstr>Новое время</vt:lpstr>
      <vt:lpstr>Презентация PowerPoint</vt:lpstr>
      <vt:lpstr>2. Философствующие инженеры Германия и Россия ( конец XIX – начало XX веков)</vt:lpstr>
      <vt:lpstr>Пётр Климентьевич Энгельмейер  (1855 - приблиз. 1940-1942) </vt:lpstr>
      <vt:lpstr>Презентация PowerPoint</vt:lpstr>
      <vt:lpstr>Иоганн Бекманн (1739–1811)</vt:lpstr>
      <vt:lpstr>Иоганн Генрих Мориц Поппе  (1776–1854)</vt:lpstr>
      <vt:lpstr>Эрнст Гартиг (1836–1900)</vt:lpstr>
      <vt:lpstr>Франц Рёло́ (1829–1905)</vt:lpstr>
      <vt:lpstr>Эдуард фон Майер</vt:lpstr>
      <vt:lpstr>Алоиз Ридлер (1850–1936) </vt:lpstr>
      <vt:lpstr>Человек – мера всех вещей  – антропологический критерий</vt:lpstr>
      <vt:lpstr>Первые философы техники</vt:lpstr>
      <vt:lpstr>«Основные направления философии техники» 1877.   Принцип «органопроекции»: «человек во всех своих созданиях бессознательно воспроизводит свои органы и сам познает себя, исходя из этих искусственных созданий» Паровая машина – аналог человеческого организма Ж/Д– аналог кровеносной системы Телеграф – аналог нервной системы</vt:lpstr>
      <vt:lpstr>Ульрих Вендт  </vt:lpstr>
      <vt:lpstr>3. Предпосылки развития философии техники в России XIX - н. XX вв.</vt:lpstr>
      <vt:lpstr>Возникновение инженерного образования</vt:lpstr>
      <vt:lpstr>Соймонов Михаил Федорович (1730 -1804) </vt:lpstr>
      <vt:lpstr>Августин Августинович Бетанкур  </vt:lpstr>
      <vt:lpstr>Технические издания в России</vt:lpstr>
      <vt:lpstr>Общество содействия успехам опытных наук 1909 - 1918</vt:lpstr>
      <vt:lpstr>4. Сущность и природа техники</vt:lpstr>
      <vt:lpstr>Сущность и природа техники</vt:lpstr>
      <vt:lpstr>Сущность и природа техники</vt:lpstr>
      <vt:lpstr>Альтшуллер Генрих Саулович (15.10.1926 - 24.09.1998 )</vt:lpstr>
      <vt:lpstr>Влияние техники на будущее человечества</vt:lpstr>
      <vt:lpstr>Основные подходы к пониманию техники</vt:lpstr>
      <vt:lpstr>Стефан Тулмин </vt:lpstr>
      <vt:lpstr>Освальд Шпенглер (1880-1936)</vt:lpstr>
      <vt:lpstr>Бердяев Николай Александрович  (1874 - 1948)</vt:lpstr>
      <vt:lpstr>Презентация PowerPoint</vt:lpstr>
      <vt:lpstr>Мартин Хайдеггер: Плюсы и минусы</vt:lpstr>
      <vt:lpstr>Техника</vt:lpstr>
      <vt:lpstr>Противоречия техногенной цивилизации</vt:lpstr>
      <vt:lpstr>Традиции развития  философии техники</vt:lpstr>
      <vt:lpstr>Презентация PowerPoint</vt:lpstr>
      <vt:lpstr>Задание для самостоятельной работы:</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ФИЛОСОФСКИЕ И МЕТОДОЛОГИЧЕСКИЕ ПРОБЛЕМЫ НАУКИ И ТЕХНИКИ</dc:title>
  <dc:creator/>
  <cp:lastModifiedBy/>
  <cp:revision>3</cp:revision>
  <dcterms:modified xsi:type="dcterms:W3CDTF">2024-04-30T11:09:23Z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TC034313809991</vt:lpwstr>
  </property>
</Properties>
</file>