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1"/>
  </p:notesMasterIdLst>
  <p:handoutMasterIdLst>
    <p:handoutMasterId r:id="rId42"/>
  </p:handoutMasterIdLst>
  <p:sldIdLst>
    <p:sldId id="256" r:id="rId3"/>
    <p:sldId id="345" r:id="rId4"/>
    <p:sldId id="523" r:id="rId5"/>
    <p:sldId id="529" r:id="rId6"/>
    <p:sldId id="530" r:id="rId7"/>
    <p:sldId id="531" r:id="rId8"/>
    <p:sldId id="536" r:id="rId9"/>
    <p:sldId id="532" r:id="rId10"/>
    <p:sldId id="533" r:id="rId11"/>
    <p:sldId id="534" r:id="rId12"/>
    <p:sldId id="535" r:id="rId13"/>
    <p:sldId id="537" r:id="rId14"/>
    <p:sldId id="538" r:id="rId15"/>
    <p:sldId id="539" r:id="rId16"/>
    <p:sldId id="540" r:id="rId17"/>
    <p:sldId id="541" r:id="rId18"/>
    <p:sldId id="542" r:id="rId19"/>
    <p:sldId id="501" r:id="rId20"/>
    <p:sldId id="502" r:id="rId21"/>
    <p:sldId id="504" r:id="rId22"/>
    <p:sldId id="505" r:id="rId23"/>
    <p:sldId id="543" r:id="rId24"/>
    <p:sldId id="545" r:id="rId25"/>
    <p:sldId id="507" r:id="rId26"/>
    <p:sldId id="544" r:id="rId27"/>
    <p:sldId id="527" r:id="rId28"/>
    <p:sldId id="515" r:id="rId29"/>
    <p:sldId id="516" r:id="rId30"/>
    <p:sldId id="518" r:id="rId31"/>
    <p:sldId id="546" r:id="rId32"/>
    <p:sldId id="519" r:id="rId33"/>
    <p:sldId id="547" r:id="rId34"/>
    <p:sldId id="548" r:id="rId35"/>
    <p:sldId id="520" r:id="rId36"/>
    <p:sldId id="521" r:id="rId37"/>
    <p:sldId id="522" r:id="rId38"/>
    <p:sldId id="525" r:id="rId39"/>
    <p:sldId id="494" r:id="rId4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9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96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2" y="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123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89EE8EB-AE03-4BDE-B97A-DDE51A0F43BD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159ED02-1715-4C5D-AF99-B03EF7F666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0085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043707F-3D90-46A0-A81D-A9CB4FE28B8A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EBA5793-8F67-47BB-8EC8-A02E1601D9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35840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>
                <a:solidFill>
                  <a:srgbClr val="000000"/>
                </a:solidFill>
                <a:latin typeface="Arial" charset="0"/>
              </a:rPr>
              <a:t>история философии</a:t>
            </a:r>
          </a:p>
        </p:txBody>
      </p:sp>
      <p:sp>
        <p:nvSpPr>
          <p:cNvPr id="634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43B478-5F2E-497C-89D7-CFB0A467FE00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>
                <a:solidFill>
                  <a:srgbClr val="000000"/>
                </a:solidFill>
                <a:latin typeface="Arial" charset="0"/>
              </a:rPr>
              <a:t>история философии</a:t>
            </a:r>
          </a:p>
        </p:txBody>
      </p:sp>
      <p:sp>
        <p:nvSpPr>
          <p:cNvPr id="645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3969EE-DE65-4F84-9E69-9C1ED5A00087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5778500"/>
            <a:ext cx="12192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2192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B850E-B6C2-4B7C-A10F-A40ACC972D86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2153B-34E8-47FA-A8B2-DC35A805E2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654743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5151E-4784-418A-844A-3865B2A9AC99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A60F9-4808-4805-89E9-15898D42ECA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746747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2"/>
          <p:cNvGrpSpPr>
            <a:grpSpLocks/>
          </p:cNvGrpSpPr>
          <p:nvPr/>
        </p:nvGrpSpPr>
        <p:grpSpPr bwMode="auto">
          <a:xfrm rot="10800000">
            <a:off x="0" y="5645150"/>
            <a:ext cx="12192000" cy="63500"/>
            <a:chOff x="507492" y="1501519"/>
            <a:chExt cx="8129016" cy="63125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526544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526544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13"/>
          <p:cNvGrpSpPr>
            <a:grpSpLocks/>
          </p:cNvGrpSpPr>
          <p:nvPr/>
        </p:nvGrpSpPr>
        <p:grpSpPr bwMode="auto">
          <a:xfrm>
            <a:off x="0" y="1143000"/>
            <a:ext cx="12192000" cy="63500"/>
            <a:chOff x="507492" y="1501519"/>
            <a:chExt cx="8129016" cy="63125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Прямоугольник 11"/>
          <p:cNvSpPr/>
          <p:nvPr/>
        </p:nvSpPr>
        <p:spPr>
          <a:xfrm>
            <a:off x="0" y="5778500"/>
            <a:ext cx="12192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12192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5" name="Инструкции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latin typeface="Arial"/>
                <a:cs typeface="Arial"/>
              </a:rPr>
              <a:t>ПРИМЕЧАНИЕ.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latin typeface="Arial"/>
                <a:cs typeface="Arial"/>
              </a:rPr>
              <a:t>Чтобы изменить изображение на этом слайде, выделите рисунок и удалите его. Затем щелкните значок "Рисунки" в заполнителе и вставьте свое изображение.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pPr lv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78194526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9"/>
          <p:cNvGrpSpPr>
            <a:grpSpLocks/>
          </p:cNvGrpSpPr>
          <p:nvPr/>
        </p:nvGrpSpPr>
        <p:grpSpPr bwMode="auto">
          <a:xfrm>
            <a:off x="0" y="2514600"/>
            <a:ext cx="12192000" cy="3194050"/>
            <a:chOff x="647402" y="2514600"/>
            <a:chExt cx="10838688" cy="3194035"/>
          </a:xfrm>
        </p:grpSpPr>
        <p:grpSp>
          <p:nvGrpSpPr>
            <p:cNvPr id="5" name="Группа 10"/>
            <p:cNvGrpSpPr>
              <a:grpSpLocks/>
            </p:cNvGrpSpPr>
            <p:nvPr/>
          </p:nvGrpSpPr>
          <p:grpSpPr bwMode="auto"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507492" y="1565019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Прямоугольник 5"/>
            <p:cNvSpPr/>
            <p:nvPr/>
          </p:nvSpPr>
          <p:spPr>
            <a:xfrm>
              <a:off x="647402" y="2641599"/>
              <a:ext cx="10838688" cy="29400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grpSp>
          <p:nvGrpSpPr>
            <p:cNvPr id="7" name="Группа 14"/>
            <p:cNvGrpSpPr>
              <a:grpSpLocks/>
            </p:cNvGrpSpPr>
            <p:nvPr/>
          </p:nvGrpSpPr>
          <p:grpSpPr bwMode="auto"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526544" y="1565019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526544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  <a:endParaRPr lang="ru-RU" dirty="0"/>
          </a:p>
        </p:txBody>
      </p:sp>
      <p:sp>
        <p:nvSpPr>
          <p:cNvPr id="1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F8212-E996-4F30-8160-9552957C7933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C8292-98E3-4C81-8F17-ED2D6CFF95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798456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4A484-AC5D-4D8A-A210-3BBD0221755D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274F5-A92A-4BA7-8F0A-15735A8153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969296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FA721-56CC-4109-A734-FD59D0300796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6757E-A288-4F92-9224-0C026659DD1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32436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8D0CE-42C9-430D-9BE8-4688CF9458C6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4F81D-49F7-400E-8774-2076DA1F0CF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66870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41B1A-4DF7-4268-9D31-50581B52219E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CFD9E-E822-4578-A392-DDA6B65ED8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758818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604C2-1570-4FA3-A4D9-EF61D206DE08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C5BD2-C7B8-45DC-B343-A49082D140A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01525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D6CCA-8899-4E5E-A294-7D26BB2E2F57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2030F-F873-4253-A112-AA3DF45070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599274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980B1-8D13-4CAE-B1E5-6099A1D11742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81921-149F-4B6A-9567-3C2BF23DAA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1793526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9"/>
          <p:cNvGrpSpPr>
            <a:grpSpLocks/>
          </p:cNvGrpSpPr>
          <p:nvPr/>
        </p:nvGrpSpPr>
        <p:grpSpPr bwMode="auto">
          <a:xfrm rot="5400000">
            <a:off x="6513513" y="3228975"/>
            <a:ext cx="5634038" cy="84137"/>
            <a:chOff x="1073150" y="1219201"/>
            <a:chExt cx="10058400" cy="63125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rot="10800000">
              <a:off x="1073151" y="1197763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rot="10800000">
              <a:off x="1073151" y="1260888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84D0A-CAE7-441E-B5D0-A0CB6ED19A4F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CA2A5-BEDF-4875-83F3-68ADF4DDD1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838832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xfrm>
            <a:off x="8737600" y="6351588"/>
            <a:ext cx="2844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356350"/>
            <a:ext cx="3860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1200" y="533400"/>
            <a:ext cx="1016000" cy="6096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3B2FFD-72D7-43D5-A942-17B666A9DF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971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9550400" y="6610350"/>
            <a:ext cx="2032000" cy="2286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609600" y="6610350"/>
            <a:ext cx="8839200" cy="2286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57013" y="6610350"/>
            <a:ext cx="508000" cy="2286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4E4F21-79F2-4D3D-A162-78C17E7A2FD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62342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1104900" y="76200"/>
            <a:ext cx="9980613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  <a:p>
            <a:pPr lvl="5"/>
            <a:r>
              <a:rPr lang="ru-RU" dirty="0" smtClean="0"/>
              <a:t>Шестой уровень</a:t>
            </a:r>
          </a:p>
          <a:p>
            <a:pPr lvl="6"/>
            <a:r>
              <a:rPr lang="ru-RU" dirty="0" smtClean="0"/>
              <a:t>Седьмой уровень</a:t>
            </a:r>
          </a:p>
          <a:p>
            <a:pPr lvl="7"/>
            <a:r>
              <a:rPr lang="ru-RU" dirty="0" smtClean="0"/>
              <a:t>Восьмой уровень</a:t>
            </a:r>
          </a:p>
          <a:p>
            <a:pPr lvl="8"/>
            <a:r>
              <a:rPr lang="ru-RU" dirty="0" smtClean="0"/>
              <a:t>Девятый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04900" y="6356350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5DCFDD-6F5D-4E1F-9C96-E42F2661D9BE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33700" y="6356350"/>
            <a:ext cx="6324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56713" y="6356350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31BABC1-9956-484D-99E8-834BCFE50F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031" name="Группа 14"/>
          <p:cNvGrpSpPr>
            <a:grpSpLocks/>
          </p:cNvGrpSpPr>
          <p:nvPr/>
        </p:nvGrpSpPr>
        <p:grpSpPr bwMode="auto">
          <a:xfrm>
            <a:off x="1103313" y="1219200"/>
            <a:ext cx="9985375" cy="84138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88" r:id="rId2"/>
    <p:sldLayoutId id="2147483996" r:id="rId3"/>
    <p:sldLayoutId id="2147483997" r:id="rId4"/>
    <p:sldLayoutId id="2147483989" r:id="rId5"/>
    <p:sldLayoutId id="2147483990" r:id="rId6"/>
    <p:sldLayoutId id="2147483991" r:id="rId7"/>
    <p:sldLayoutId id="2147483998" r:id="rId8"/>
    <p:sldLayoutId id="2147483992" r:id="rId9"/>
    <p:sldLayoutId id="2147483993" r:id="rId10"/>
    <p:sldLayoutId id="2147483994" r:id="rId11"/>
    <p:sldLayoutId id="2147483999" r:id="rId12"/>
    <p:sldLayoutId id="2147484000" r:id="rId13"/>
    <p:sldLayoutId id="2147484001" r:id="rId14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800"/>
        </a:spcBef>
        <a:spcAft>
          <a:spcPct val="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fROxJJ4AhJE&amp;list=PL48Q51pndTVncX3jgaoDdlXDslAx3YcDN" TargetMode="External"/><Relationship Id="rId2" Type="http://schemas.openxmlformats.org/officeDocument/2006/relationships/hyperlink" Target="http://www.youtube.com/watch?v=ml7vES2U5k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utube.com/watch?v=MujqPQ5AN8s&amp;index=3&amp;list=PL48Q51pndTVncX3jgaoDdlXDslAx3YcDN" TargetMode="External"/><Relationship Id="rId4" Type="http://schemas.openxmlformats.org/officeDocument/2006/relationships/hyperlink" Target="http://www.youtube.com/watch?v=NkB2zAwsKII&amp;list=PL48Q51pndTVncX3jgaoDdlXDslAx3YcDN&amp;index=2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22288" y="2292350"/>
            <a:ext cx="6316662" cy="22193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Bef>
                <a:spcPts val="1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algn="ctr">
                    <a:prstClr val="black">
                      <a:alpha val="40000"/>
                    </a:prstClr>
                  </a:outerShdw>
                </a:effectLst>
              </a:rPr>
              <a:t>Философские и методологические проблемы науки и техники</a:t>
            </a:r>
            <a:r>
              <a:rPr lang="ru-RU" b="1" dirty="0" smtClean="0">
                <a:solidFill>
                  <a:schemeClr val="tx2"/>
                </a:solidFill>
              </a:rPr>
              <a:t> 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219" name="Подзаголовок 6"/>
          <p:cNvSpPr>
            <a:spLocks noGrp="1"/>
          </p:cNvSpPr>
          <p:nvPr>
            <p:ph type="subTitle" idx="1"/>
          </p:nvPr>
        </p:nvSpPr>
        <p:spPr bwMode="auto">
          <a:xfrm>
            <a:off x="203200" y="5997575"/>
            <a:ext cx="6732588" cy="6159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0"/>
              </a:spcBef>
            </a:pPr>
            <a:r>
              <a:rPr lang="ru-RU" altLang="ru-RU" sz="3200" smtClean="0">
                <a:solidFill>
                  <a:schemeClr val="bg1"/>
                </a:solidFill>
              </a:rPr>
              <a:t>ПАНЬКОВА Наталья Михайловна</a:t>
            </a:r>
          </a:p>
        </p:txBody>
      </p:sp>
      <p:pic>
        <p:nvPicPr>
          <p:cNvPr id="4" name="Рисунок 3" descr="Открытая книга на столе на фоне расплывчатого изображения книжных полок.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8890" r="8890"/>
          <a:stretch>
            <a:fillRect/>
          </a:stretch>
        </p:blipFill>
        <p:spPr>
          <a:xfrm>
            <a:off x="6981825" y="1311275"/>
            <a:ext cx="4846638" cy="4208463"/>
          </a:xfrm>
        </p:spPr>
      </p:pic>
      <p:sp>
        <p:nvSpPr>
          <p:cNvPr id="5" name="Подзаголовок 6"/>
          <p:cNvSpPr txBox="1">
            <a:spLocks/>
          </p:cNvSpPr>
          <p:nvPr/>
        </p:nvSpPr>
        <p:spPr bwMode="auto">
          <a:xfrm>
            <a:off x="152400" y="4878388"/>
            <a:ext cx="6732588" cy="617537"/>
          </a:xfrm>
          <a:prstGeom prst="rect">
            <a:avLst/>
          </a:prstGeom>
        </p:spPr>
        <p:txBody>
          <a:bodyPr lIns="0" rIns="0">
            <a:norm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200" dirty="0">
                <a:solidFill>
                  <a:schemeClr val="accent3"/>
                </a:solidFill>
                <a:latin typeface="+mn-lt"/>
                <a:cs typeface="+mn-cs"/>
              </a:rPr>
              <a:t>Лекция </a:t>
            </a:r>
            <a:r>
              <a:rPr lang="ru-RU" sz="3200" b="1" dirty="0">
                <a:solidFill>
                  <a:schemeClr val="accent3"/>
                </a:solidFill>
                <a:latin typeface="+mn-lt"/>
                <a:cs typeface="+mn-cs"/>
              </a:rPr>
              <a:t>6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719138" y="404813"/>
            <a:ext cx="9366250" cy="673100"/>
          </a:xfrm>
        </p:spPr>
        <p:txBody>
          <a:bodyPr/>
          <a:lstStyle/>
          <a:p>
            <a:pPr eaLnBrk="1" hangingPunct="1"/>
            <a:r>
              <a:rPr lang="ru-RU" altLang="ru-RU" sz="4800" b="1" dirty="0" smtClean="0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 bwMode="auto">
          <a:xfrm>
            <a:off x="4404729" y="1512143"/>
            <a:ext cx="6745352" cy="407193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527050" indent="-457200" eaLnBrk="1" hangingPunct="1">
              <a:buFont typeface="Wingdings 2" pitchFamily="18" charset="2"/>
              <a:buAutoNum type="arabicPeriod"/>
            </a:pPr>
            <a:r>
              <a:rPr lang="ru-RU" altLang="ru-RU" sz="4000" dirty="0" smtClean="0">
                <a:solidFill>
                  <a:schemeClr val="tx2"/>
                </a:solidFill>
              </a:rPr>
              <a:t> Донаучное и научное знание.</a:t>
            </a:r>
          </a:p>
          <a:p>
            <a:pPr marL="527050" indent="-457200" eaLnBrk="1" hangingPunct="1">
              <a:buFont typeface="Wingdings 2" pitchFamily="18" charset="2"/>
              <a:buAutoNum type="arabicPeriod"/>
            </a:pPr>
            <a:r>
              <a:rPr lang="ru-RU" altLang="ru-RU" sz="4000" dirty="0" smtClean="0">
                <a:solidFill>
                  <a:schemeClr val="tx2"/>
                </a:solidFill>
              </a:rPr>
              <a:t>Философия и наука. Формы взаимодействия.</a:t>
            </a:r>
          </a:p>
          <a:p>
            <a:pPr marL="527050" indent="-457200" eaLnBrk="1" hangingPunct="1">
              <a:buFont typeface="Wingdings 2" pitchFamily="18" charset="2"/>
              <a:buAutoNum type="arabicPeriod"/>
            </a:pPr>
            <a:endParaRPr lang="ru-RU" altLang="ru-RU" sz="4000" dirty="0" smtClean="0">
              <a:solidFill>
                <a:schemeClr val="tx2"/>
              </a:solidFill>
            </a:endParaRPr>
          </a:p>
          <a:p>
            <a:pPr marL="527050" indent="-457200" eaLnBrk="1" hangingPunct="1">
              <a:buFont typeface="Wingdings 2" pitchFamily="18" charset="2"/>
              <a:buAutoNum type="arabicPeriod"/>
            </a:pPr>
            <a:endParaRPr lang="ru-RU" altLang="ru-RU" sz="4000" dirty="0" smtClean="0">
              <a:solidFill>
                <a:schemeClr val="tx2"/>
              </a:solidFill>
            </a:endParaRPr>
          </a:p>
        </p:txBody>
      </p:sp>
      <p:pic>
        <p:nvPicPr>
          <p:cNvPr id="1026" name="Picture 2" descr="Приём педагогической техники ЗАДАЙ ВОПРОС — Дидакто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43" y="1707501"/>
            <a:ext cx="3876579" cy="387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036637"/>
          </a:xfrm>
        </p:spPr>
        <p:txBody>
          <a:bodyPr/>
          <a:lstStyle/>
          <a:p>
            <a:pPr algn="ctr"/>
            <a:r>
              <a:rPr lang="ru-RU" altLang="ru-RU" sz="3600" smtClean="0"/>
              <a:t>Философия и наука: формы и перспективы взаимодействия</a:t>
            </a:r>
          </a:p>
        </p:txBody>
      </p:sp>
      <p:sp>
        <p:nvSpPr>
          <p:cNvPr id="11267" name="Текст 2"/>
          <p:cNvSpPr>
            <a:spLocks noGrp="1"/>
          </p:cNvSpPr>
          <p:nvPr>
            <p:ph type="body" sz="half" idx="1"/>
          </p:nvPr>
        </p:nvSpPr>
        <p:spPr bwMode="auto">
          <a:xfrm>
            <a:off x="609600" y="1600200"/>
            <a:ext cx="5384800" cy="45307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3600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«Кто мало думает, тот много ошибается»</a:t>
            </a:r>
            <a:endParaRPr lang="ru-RU" altLang="ru-RU" sz="360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3600" smtClean="0">
                <a:solidFill>
                  <a:srgbClr val="000000"/>
                </a:solidFill>
                <a:latin typeface="Times New Roman" pitchFamily="18" charset="0"/>
              </a:rPr>
              <a:t>Леонардо да Винчи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endParaRPr lang="ru-RU" altLang="ru-RU" sz="3600" b="1" i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3600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Философия – это единственная наука, помогающая жить (народная мудрость)</a:t>
            </a:r>
            <a:endParaRPr lang="ru-RU" altLang="ru-RU" sz="3600" smtClean="0"/>
          </a:p>
        </p:txBody>
      </p:sp>
      <p:pic>
        <p:nvPicPr>
          <p:cNvPr id="11268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013" y="1690688"/>
            <a:ext cx="4086225" cy="4032250"/>
          </a:xfr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936625"/>
          </a:xfrm>
        </p:spPr>
        <p:txBody>
          <a:bodyPr/>
          <a:lstStyle/>
          <a:p>
            <a:pPr algn="ctr"/>
            <a:r>
              <a:rPr lang="ru-RU" altLang="ru-RU" sz="4000" b="1" smtClean="0"/>
              <a:t>ДОНАУЧНОЕ ЗНАНИЕ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28613" y="1271588"/>
            <a:ext cx="8486775" cy="532923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400" dirty="0" smtClean="0"/>
              <a:t>Сравним следующие знания, описывающие вроде бы один и тот же объект – затмение солнца или луны: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400" dirty="0" smtClean="0"/>
              <a:t>«Ягуар съел солнце» (знание древних народов)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400" dirty="0" smtClean="0"/>
              <a:t>«Вавилонские таблицы числовых прогрессий», используемые для определения времени наступления </a:t>
            </a:r>
            <a:r>
              <a:rPr lang="ru-RU" sz="2400" dirty="0" smtClean="0"/>
              <a:t>затмений</a:t>
            </a:r>
            <a:endParaRPr lang="ru-RU" sz="2400" dirty="0" smtClean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400" dirty="0" smtClean="0"/>
              <a:t>«Если кто-либо видит, что против солнца луна всегда светится, он понимает, почему это так: именно вследствие освещения луны солнцем... а причина затмения – в том, что земля стала между солнцем и луной» - знание, приводимое Аристотелем.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400" dirty="0" smtClean="0"/>
              <a:t>Достаточно очевидно, что только третье, аристотелевское знание является научным.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2400" dirty="0" smtClean="0"/>
              <a:t>   Два первых можно назвать «донаучными». </a:t>
            </a:r>
            <a:endParaRPr lang="ru-RU" sz="2400" dirty="0"/>
          </a:p>
        </p:txBody>
      </p:sp>
      <p:pic>
        <p:nvPicPr>
          <p:cNvPr id="12292" name="Picture 2" descr="http://www.legendami.ru/bod/latin/image/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775" y="2009775"/>
            <a:ext cx="333375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>
                <a:solidFill>
                  <a:srgbClr val="0070C0"/>
                </a:solidFill>
              </a:rPr>
              <a:t>ДОНАУЧНОЕ ЗНАНИЕ</a:t>
            </a:r>
            <a:endParaRPr lang="ru-RU" altLang="ru-RU" dirty="0" smtClean="0">
              <a:solidFill>
                <a:srgbClr val="0070C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14325" y="1314450"/>
            <a:ext cx="11458575" cy="5100638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Три типа донаучных знаний</a:t>
            </a:r>
            <a:r>
              <a:rPr lang="ru-RU" sz="2800" dirty="0" smtClean="0">
                <a:solidFill>
                  <a:srgbClr val="0070C0"/>
                </a:solidFill>
              </a:rPr>
              <a:t>: 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«эмпирические знания», 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«объяснительные» и 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«алгоритмические».</a:t>
            </a:r>
          </a:p>
          <a:p>
            <a:pPr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Эмпирические знания </a:t>
            </a:r>
            <a:r>
              <a:rPr lang="ru-RU" sz="2800" dirty="0" smtClean="0">
                <a:solidFill>
                  <a:schemeClr val="tx2"/>
                </a:solidFill>
              </a:rPr>
              <a:t>получаются при сопоставлении некоторого явления (объекта) с общественно фиксированными эталонами. Результат подобного сопоставления выражается в определенной знаковой форме (как правило, с помощью слова) и относится затем непосредственно к явлению. </a:t>
            </a:r>
          </a:p>
          <a:p>
            <a:pPr>
              <a:spcBef>
                <a:spcPts val="600"/>
              </a:spcBef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Например, чтобы получить знание «это человек», отнесенное к конкретному человеку, нужно последнего опознать как человека (что предполагает его сопоставление с эталоном – «человек») и полученный результат выразить словесно.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3" y="1314450"/>
            <a:ext cx="9401175" cy="53149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tx2"/>
                </a:solidFill>
              </a:rPr>
              <a:t>Объяснительное знание </a:t>
            </a:r>
            <a:r>
              <a:rPr lang="ru-RU" dirty="0" smtClean="0">
                <a:solidFill>
                  <a:schemeClr val="tx2"/>
                </a:solidFill>
              </a:rPr>
              <a:t>помимо указанных свойств (сопоставление с эталонами и выражение в знаковой форме) предполагает актуализацию определенной реальности – осмысление явления в форме событий жизни некоторых персонажей. 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Например: Для древнего архаического человека мир был заполнен душами и духами. Душа (дух) – это легкое, подвижное, неуничтожимое, неумирающее существо (самое главное в человеке, животном, растении), которое обитает в собственном жилище (теле), но может и менять свой дом, переходя из одного места в другое.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Представления о душе со временем становятся самостоятельными предметами. Так, души заговаривают, уговаривают, призывают, им приносят дары и еду (жертву), предоставляют убежище (святилище, могилу, рисунок). 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Можно предположить, что с определенного момента развития архаического общества (племени, рода), представления о душе становятся ведущими, с их помощью осознаются и осмысляются все прочие явления и переживания, наблюдаемые архаическим человеком. </a:t>
            </a:r>
          </a:p>
        </p:txBody>
      </p:sp>
      <p:pic>
        <p:nvPicPr>
          <p:cNvPr id="14339" name="Picture 2" descr="http://www.yperboreia.org/img2/2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663" y="636588"/>
            <a:ext cx="1889125" cy="574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idx="1"/>
          </p:nvPr>
        </p:nvSpPr>
        <p:spPr bwMode="auto">
          <a:xfrm>
            <a:off x="285750" y="1300163"/>
            <a:ext cx="7658100" cy="52149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b="1" dirty="0" smtClean="0">
                <a:solidFill>
                  <a:schemeClr val="tx2"/>
                </a:solidFill>
              </a:rPr>
              <a:t>Алгоритмическое знание </a:t>
            </a:r>
            <a:r>
              <a:rPr lang="ru-RU" altLang="ru-RU" sz="2400" dirty="0" smtClean="0">
                <a:solidFill>
                  <a:schemeClr val="tx2"/>
                </a:solidFill>
              </a:rPr>
              <a:t>помимо тех характеристик, которые присущи эмпирическим знаниям, имеет отличительное свойство - определенный алгоритм действия. Характерный пример – нормирование в культуре Древних царств алгоритмов вычисления площадей полей.</a:t>
            </a:r>
          </a:p>
          <a:p>
            <a:r>
              <a:rPr lang="ru-RU" altLang="ru-RU" sz="2400" dirty="0" smtClean="0">
                <a:solidFill>
                  <a:schemeClr val="tx2"/>
                </a:solidFill>
              </a:rPr>
              <a:t>Но если бы, например, шумерскому писцу, впервые нашедшему формулу вычисления площади прямого поля, сказали, что он что-то там сочинил или придумал, он бы все это отверг, как кощунство и неверие в богов. Выводя данную формулу, он считал, что всего лишь описывает, как нечто было устроено богом, что сам бог открывает ему знание этого устройства.</a:t>
            </a:r>
          </a:p>
        </p:txBody>
      </p:sp>
      <p:pic>
        <p:nvPicPr>
          <p:cNvPr id="15363" name="Picture 2" descr="http://upload.wikimedia.org/wikipedia/commons/thumb/f/f4/Sumerian_account_of_silver_for_the_govenor_(background_removed).png/640px-Sumerian_account_of_silver_for_the_govenor_(background_removed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1879600"/>
            <a:ext cx="3843338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smtClean="0"/>
              <a:t>Формирование научных знаний в античности</a:t>
            </a:r>
            <a:r>
              <a:rPr lang="ru-RU" altLang="ru-RU" smtClean="0"/>
              <a:t/>
            </a:r>
            <a:br>
              <a:rPr lang="ru-RU" altLang="ru-RU" smtClean="0"/>
            </a:br>
            <a:endParaRPr lang="ru-RU" alt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5" y="1314450"/>
            <a:ext cx="7643813" cy="527208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700" dirty="0" smtClean="0">
                <a:solidFill>
                  <a:schemeClr val="tx2"/>
                </a:solidFill>
              </a:rPr>
              <a:t>К античной культуре вели два основных процесса: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ru-RU" sz="1700" dirty="0" smtClean="0">
                <a:solidFill>
                  <a:schemeClr val="tx2"/>
                </a:solidFill>
              </a:rPr>
              <a:t>попытки преодолеть кризис мировоззрения личности, и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ru-RU" sz="1700" dirty="0" smtClean="0">
                <a:solidFill>
                  <a:schemeClr val="tx2"/>
                </a:solidFill>
              </a:rPr>
              <a:t>преодоление кризиса сознания, вызванного изобретением рассуждений, приводящих к парадоксам. 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700" dirty="0" smtClean="0">
                <a:solidFill>
                  <a:schemeClr val="tx2"/>
                </a:solidFill>
              </a:rPr>
              <a:t>Первая ситуация, сформировавшаяся на закате культуры древних царств (это примерно 1 тыс. лет до н.э.), была связана с переживанием древним человеком безрадостной перспективы загробной жизни. </a:t>
            </a:r>
            <a:endParaRPr lang="ru-RU" sz="1700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700" dirty="0" smtClean="0">
                <a:solidFill>
                  <a:schemeClr val="tx2"/>
                </a:solidFill>
              </a:rPr>
              <a:t>Покидая </a:t>
            </a:r>
            <a:r>
              <a:rPr lang="ru-RU" sz="1700" dirty="0" smtClean="0">
                <a:solidFill>
                  <a:schemeClr val="tx2"/>
                </a:solidFill>
              </a:rPr>
              <a:t>тело, душа человека вела печальную жизнь в загробном царстве мертвых, собственно это была не жизнь, а слабое подобие (тень) настоящей жизни. Все это не могло не подавлять человека, погружая его в глубокий пессимизм. </a:t>
            </a:r>
            <a:endParaRPr lang="ru-RU" sz="1700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700" dirty="0" smtClean="0">
                <a:solidFill>
                  <a:schemeClr val="tx2"/>
                </a:solidFill>
              </a:rPr>
              <a:t>Однако </a:t>
            </a:r>
            <a:r>
              <a:rPr lang="ru-RU" sz="1700" dirty="0" smtClean="0">
                <a:solidFill>
                  <a:schemeClr val="tx2"/>
                </a:solidFill>
              </a:rPr>
              <a:t>уже пифагорейцы утверждали, что есть три типа существ: «смертные люди, бессмертные боги и существа, подобные Пифагору». Пифагорейцы и позднее Платон считали, что человек, подобно герою, ведя особый образ жизни, близкий к героическому, может «блаженно закончить свою жизнь», т.е. преодолеть саму смерть, стать бессмертным. И именно в этом цель жизни мудрых (философов). </a:t>
            </a:r>
            <a:endParaRPr lang="ru-RU" sz="1700" dirty="0">
              <a:solidFill>
                <a:schemeClr val="tx2"/>
              </a:solidFill>
            </a:endParaRPr>
          </a:p>
        </p:txBody>
      </p:sp>
      <p:pic>
        <p:nvPicPr>
          <p:cNvPr id="16388" name="Picture 2" descr="http://matematika2x2.my1.ru/_ph/3/768751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713" y="1254125"/>
            <a:ext cx="4205287" cy="560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28625" y="76200"/>
            <a:ext cx="10656888" cy="909638"/>
          </a:xfrm>
        </p:spPr>
        <p:txBody>
          <a:bodyPr/>
          <a:lstStyle/>
          <a:p>
            <a:pPr algn="ctr"/>
            <a:r>
              <a:rPr lang="ru-RU" altLang="ru-RU" b="1" smtClean="0"/>
              <a:t>Формирование научных знаний в античности</a:t>
            </a:r>
            <a:endParaRPr lang="ru-RU" altLang="ru-RU" smtClean="0"/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 bwMode="auto">
          <a:xfrm>
            <a:off x="385763" y="1328738"/>
            <a:ext cx="7872412" cy="51720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>
                <a:solidFill>
                  <a:schemeClr val="tx2"/>
                </a:solidFill>
              </a:rPr>
              <a:t>сознании греков знание мудрости, обеспечивающее бессмертие, слилось, склеилось с вычислениями, числами и чертежами. </a:t>
            </a:r>
          </a:p>
          <a:p>
            <a:r>
              <a:rPr lang="ru-RU" altLang="ru-RU" dirty="0" smtClean="0">
                <a:solidFill>
                  <a:schemeClr val="tx2"/>
                </a:solidFill>
              </a:rPr>
              <a:t>Представление о подлинном мире (реальности), познавание которой позволяет блаженно закончить свои дни, (о том, что существует, а не просто «кажется») постепенно трансформируется в том же направлении. </a:t>
            </a:r>
          </a:p>
          <a:p>
            <a:r>
              <a:rPr lang="ru-RU" altLang="ru-RU" dirty="0" smtClean="0">
                <a:solidFill>
                  <a:schemeClr val="tx2"/>
                </a:solidFill>
              </a:rPr>
              <a:t>Существующее – это и подлинное и данное в числах, чертежах и вычислениях.</a:t>
            </a:r>
          </a:p>
          <a:p>
            <a:r>
              <a:rPr lang="ru-RU" altLang="ru-RU" dirty="0" smtClean="0">
                <a:solidFill>
                  <a:schemeClr val="tx2"/>
                </a:solidFill>
              </a:rPr>
              <a:t>Вторая ситуация была связана с изобретением греками </a:t>
            </a:r>
            <a:r>
              <a:rPr lang="ru-RU" altLang="ru-RU" b="1" dirty="0" smtClean="0">
                <a:solidFill>
                  <a:schemeClr val="tx2"/>
                </a:solidFill>
              </a:rPr>
              <a:t>рассуждений</a:t>
            </a:r>
            <a:r>
              <a:rPr lang="ru-RU" altLang="ru-RU" dirty="0" smtClean="0">
                <a:solidFill>
                  <a:schemeClr val="tx2"/>
                </a:solidFill>
              </a:rPr>
              <a:t>. </a:t>
            </a:r>
          </a:p>
          <a:p>
            <a:r>
              <a:rPr lang="ru-RU" altLang="ru-RU" dirty="0" smtClean="0">
                <a:solidFill>
                  <a:schemeClr val="tx2"/>
                </a:solidFill>
              </a:rPr>
              <a:t>Создание в греческой культуре утверждений о действительности, имеющих структуру «А есть В» («все есть вода», «все есть огонь», «все состоит из атомов», «человек смертен», «животное дышит» и т.п.). </a:t>
            </a:r>
          </a:p>
          <a:p>
            <a:endParaRPr lang="ru-RU" altLang="ru-RU" dirty="0" smtClean="0"/>
          </a:p>
        </p:txBody>
      </p:sp>
      <p:pic>
        <p:nvPicPr>
          <p:cNvPr id="17412" name="Picture 4" descr="http://matematika2x2.my1.ru/_ph/3/3948681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313" y="1498600"/>
            <a:ext cx="3714750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smtClean="0"/>
              <a:t>Формирование научных знаний в античности</a:t>
            </a:r>
            <a:endParaRPr lang="ru-RU" alt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1271588"/>
            <a:ext cx="8472487" cy="5400675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dirty="0" err="1" smtClean="0">
                <a:solidFill>
                  <a:schemeClr val="tx2"/>
                </a:solidFill>
              </a:rPr>
              <a:t>Преднаучное</a:t>
            </a:r>
            <a:r>
              <a:rPr lang="ru-RU" dirty="0" smtClean="0">
                <a:solidFill>
                  <a:schemeClr val="tx2"/>
                </a:solidFill>
              </a:rPr>
              <a:t> знание в этот период имеет еще одно понимание: это мудрость. Действительно, греки называли людей знающих мудрыми, а мудрых – знающими. Мудрый человек – это не просто услышавший нечто или вообразивший то, что ему пригрезилось. Мудрый связан с богом, направляем божеством, поэтому он знает, как обстоит дело на самом деле, он сообщает не свое индивидуальное мнение, не простое название, а то, что есть.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Аристотель говорил, что нельзя иметь знание о том, чего нет. Понимаемое как мудрость, знание входит не только в реальность знаний типа «А есть В», но и в другую реальность – </a:t>
            </a:r>
            <a:r>
              <a:rPr lang="ru-RU" dirty="0" err="1" smtClean="0">
                <a:solidFill>
                  <a:schemeClr val="tx2"/>
                </a:solidFill>
              </a:rPr>
              <a:t>реальность</a:t>
            </a:r>
            <a:r>
              <a:rPr lang="ru-RU" dirty="0" smtClean="0">
                <a:solidFill>
                  <a:schemeClr val="tx2"/>
                </a:solidFill>
              </a:rPr>
              <a:t> нарождающегося мышления. В отличие от мнения или поэтического исступления, мышление – это такое созерцание и рассуждение, которое соотносится с божественным разумом, руководствуется им, прислушивается к нему.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 После того, как удалось развести само мышление (рассуждение), понимаемое как деятельность (соединение «имен и глаголов»), содержания, которыми мыслящий оперировал (идеи по Платону, «ноэмы» по Аристотелю) и то, о чем мысль высказывалась, то есть то, что существует, сущность (платоновский мир идей). 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Ошибки и противоречия были отнесены за счет неправильного мышления (неправильного соединения мыслительных содержаний), в то время как существующее считалось непротиворечивым.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8436" name="Picture 2" descr="http://i.livelib.ru/boocover/1000323999/o/5b61/Aristotel__Politik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538" y="1500188"/>
            <a:ext cx="3065462" cy="458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000" b="1" smtClean="0"/>
              <a:t>Естественнонаучные знания</a:t>
            </a:r>
            <a:endParaRPr lang="ru-RU" altLang="ru-RU" sz="4000" smtClean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00050" y="1300163"/>
            <a:ext cx="7086600" cy="5214937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естественная наука складывается, начиная с Возрождения. </a:t>
            </a:r>
          </a:p>
          <a:p>
            <a:pPr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В этот период происходит смена культуры, в результате чего на первое место снова, как в античной культуре, выходят рациональные, философско-научные представления. </a:t>
            </a:r>
          </a:p>
          <a:p>
            <a:pPr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Другая важная особенность ренессансной культуры – новое понимание человека. </a:t>
            </a:r>
          </a:p>
          <a:p>
            <a:pPr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Человек эпохи Возрождения сознает себя уже не в качестве твари божьей, а свободным мастером, поставленным в центр мира, мастером, который по своей воле и желанию может стать или низшим или высшим существом. Хотя человек признает свое божественное происхождение, он и сам ощущает себя творцом.</a:t>
            </a:r>
          </a:p>
          <a:p>
            <a:pPr>
              <a:defRPr/>
            </a:pP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9460" name="Picture 2" descr="http://psy-sait.ru/images/rubriki/mirovozrenie/kartini-mira/vozrozhde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2127250"/>
            <a:ext cx="4186237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14450"/>
            <a:ext cx="11244263" cy="51149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На место божественных законов постепенно становятся природные, на место скрытых божественных сил, процессов и энергий – скрытые природные процессы, а средневековая «сотворенная» и «творящая» природа, превращаются в понятие природы как источника скрытых естественных процессов, подчиняющихся законам природы. 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Наука и знания теперь понимаются не только как описывающие природу, но и выявляющие, устанавливающие ее законы. 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В данном случае выявление законов природы – это не только их описание, но и их конституирование. В понятии закона природы заложены идеи творения, а также идеи подобия природного и человеческого (природа принципиально познаваема, ее процессы могут служить человеку).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Необходимым условием деятельности человека, направленной на использование сил и энергий природы, является предварительное познание «законов природы». 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Другое необходимое условие – определение пусковых действий человека, высвобождающих, запускающих процессы природы.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038" y="1300163"/>
            <a:ext cx="7258050" cy="5100637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Эти представления были исключительно революционными, их разделяла лишь небольшая группа ученых новой формации. В те времена даже и этими учеными подобные представления, отчасти, воспринимались как гипотетическое знание. Действительно, от замысла (реализовать на основе науки силы природы) до реализации дистанция была еще достаточно большая. </a:t>
            </a:r>
          </a:p>
          <a:p>
            <a:pPr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С современной точки зрения понятно, что это был именно замысел, своеобразный социальный проект (наподобие платоновского государства), и было неизвестно, удастся ли этот замысел реализовать. </a:t>
            </a:r>
          </a:p>
          <a:p>
            <a:pPr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Первые образцы реализации этого замысла, как известно, принадлежат Галилею и Гюйгенсу.</a:t>
            </a:r>
          </a:p>
          <a:p>
            <a:pPr>
              <a:buFont typeface="Wingdings" pitchFamily="2" charset="2"/>
              <a:buNone/>
              <a:defRPr/>
            </a:pP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49288" y="388938"/>
            <a:ext cx="10956925" cy="652462"/>
          </a:xfrm>
        </p:spPr>
        <p:txBody>
          <a:bodyPr/>
          <a:lstStyle/>
          <a:p>
            <a:pPr algn="ctr" defTabSz="912813" eaLnBrk="1" hangingPunct="1"/>
            <a:r>
              <a:rPr lang="ru-RU" altLang="ru-RU" sz="3600" b="1" smtClean="0">
                <a:solidFill>
                  <a:schemeClr val="accent1"/>
                </a:solidFill>
              </a:rPr>
              <a:t>Научное мировоззрение</a:t>
            </a:r>
          </a:p>
        </p:txBody>
      </p:sp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238" y="1571625"/>
            <a:ext cx="3805237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1314450"/>
            <a:ext cx="7300913" cy="51577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Никому из исследователей не приходило в голову практически изменять реальный объект (в этом случае он мыслился бы как другой объект). 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Ученые шли в ином направлении, стараясь так усовершенствовать модель и теорию, чтобы они полностью описывали поведение реального объекта. Расщепление реального объекта на две составляющие и убеждение, что теория задает истинную природу объекта, которая может быть проявлена не только в знании, но и в опыте, направляемом знанием, то есть эксперименте, позволяет Галилею мыслить иначе. 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Он задумывается над вопросом о возможности так изменить сам реальный объект, практически воздействовав на него, чтобы уже не нужно было изменять его модель, поскольку объект станет соответствовать ей. Именно на этом пути Галилей и достиг успеха. 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22531" name="Picture 2" descr="http://www.dmitrysmor.ru/upload/images/big/100_velikih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38" y="1485900"/>
            <a:ext cx="41021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2"/>
          <p:cNvSpPr>
            <a:spLocks noGrp="1"/>
          </p:cNvSpPr>
          <p:nvPr>
            <p:ph idx="1"/>
          </p:nvPr>
        </p:nvSpPr>
        <p:spPr bwMode="auto">
          <a:xfrm>
            <a:off x="300038" y="1300163"/>
            <a:ext cx="7200900" cy="51149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dirty="0" smtClean="0"/>
              <a:t>В отличие от античного научного знания, естественнонаучное понимается как описывающее законы или процессы природы, дополнительно обосновывается в эксперименте и относится к таким идеальным объектам, которые входят в «природу, написанную на языке математики». </a:t>
            </a:r>
          </a:p>
          <a:p>
            <a:r>
              <a:rPr lang="ru-RU" altLang="ru-RU" sz="2400" dirty="0" smtClean="0"/>
              <a:t>Понятно, что и существование теперь понимается иначе, чем в античной науке, оно неотделимо от творческой, инженерной деятельности человека, точнее, расположено на границе двух сфер – естественнонаучного познания и инженерной деятельности.</a:t>
            </a:r>
          </a:p>
        </p:txBody>
      </p:sp>
      <p:pic>
        <p:nvPicPr>
          <p:cNvPr id="23555" name="Picture 2" descr="http://bukvi.ru/wp-content/uploads/2015/01/012015_1602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688" y="1509713"/>
            <a:ext cx="36957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090613" y="214313"/>
            <a:ext cx="9980612" cy="814387"/>
          </a:xfrm>
        </p:spPr>
        <p:txBody>
          <a:bodyPr/>
          <a:lstStyle/>
          <a:p>
            <a:pPr algn="ctr"/>
            <a:r>
              <a:rPr lang="ru-RU" altLang="ru-RU" sz="4000" b="1" smtClean="0"/>
              <a:t>Гуманитарное знание</a:t>
            </a:r>
            <a:endParaRPr lang="ru-RU" altLang="ru-RU" sz="40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3" y="1300163"/>
            <a:ext cx="11129962" cy="53721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200" dirty="0" smtClean="0">
                <a:solidFill>
                  <a:schemeClr val="tx2"/>
                </a:solidFill>
              </a:rPr>
              <a:t>В конце XIX - начале XX столетий был развит подход, альтернативный естественнонаучному, который уже в наше время получил название «гуманитарного».</a:t>
            </a:r>
          </a:p>
          <a:p>
            <a:pPr>
              <a:defRPr/>
            </a:pPr>
            <a:r>
              <a:rPr lang="ru-RU" sz="2200" dirty="0" smtClean="0">
                <a:solidFill>
                  <a:schemeClr val="tx2"/>
                </a:solidFill>
              </a:rPr>
              <a:t>Гуманитарное научное познание отвечает основным требованиям античного научного идеала, но имеет ряд специфических черт. Во-первых, это всегда оппозиция негуманитарным явлениям (естественной науке, первой природе, технической культуре и т.д.) В норме гуманитарного ученого интересуют другие области употребления научных знаний, а именно те, которые позволяют понять другого человека (человека иной культуры, личность художника, ученого политика и т.д.), объяснить определенный культурный или духовный феномен (без установки на его улучшение или </a:t>
            </a:r>
            <a:r>
              <a:rPr lang="ru-RU" sz="2200" dirty="0" err="1" smtClean="0">
                <a:solidFill>
                  <a:schemeClr val="tx2"/>
                </a:solidFill>
              </a:rPr>
              <a:t>перевоссоздание</a:t>
            </a:r>
            <a:r>
              <a:rPr lang="ru-RU" sz="2200" dirty="0" smtClean="0">
                <a:solidFill>
                  <a:schemeClr val="tx2"/>
                </a:solidFill>
              </a:rPr>
              <a:t>), внести новый смысл в определенную область культуры либо деятельности (т.е. задать новый культурный процесс или повлиять на существующий). </a:t>
            </a:r>
          </a:p>
          <a:p>
            <a:pPr>
              <a:defRPr/>
            </a:pPr>
            <a:r>
              <a:rPr lang="ru-RU" sz="2200" dirty="0" smtClean="0">
                <a:solidFill>
                  <a:schemeClr val="tx2"/>
                </a:solidFill>
              </a:rPr>
              <a:t>Во всех этих и сходных с ними случаях гуманитарная наука ориентируется не на технику, а на другие, если так можно сказать, гуманитарные виды деятельности и практику (педагогику, критику, художественное творчество, эстетическое образование, самообразование человека и т.д.)</a:t>
            </a:r>
            <a:endParaRPr lang="ru-RU" sz="2200" dirty="0">
              <a:solidFill>
                <a:schemeClr val="tx2"/>
              </a:solidFill>
            </a:endParaRPr>
          </a:p>
        </p:txBody>
      </p:sp>
      <p:sp>
        <p:nvSpPr>
          <p:cNvPr id="24580" name="AutoShape 2" descr="Картинки по запросу гуманитарное зн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4581" name="AutoShape 4" descr="Картинки по запросу гуманитарное зн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4582" name="AutoShape 6" descr="Картинки по запросу гуманитарное зн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4583" name="AutoShape 8" descr="Картинки по запросу гуманитарное зн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000" b="1" smtClean="0"/>
              <a:t>Современное научное знание</a:t>
            </a:r>
            <a:endParaRPr lang="ru-RU" altLang="ru-RU" sz="40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175" y="1314450"/>
            <a:ext cx="7715250" cy="5272088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200" dirty="0" smtClean="0">
                <a:solidFill>
                  <a:schemeClr val="tx2"/>
                </a:solidFill>
              </a:rPr>
              <a:t>В нашей культуре сложились разные способы получения и построения научных знаний (в методологии, философии, технических науках, гуманитарных и общественных науках и других). Однако, только некоторые из них (главным образом относящиеся к сфере античной и естественной науки) нормированы, организованы и осмыслены. </a:t>
            </a:r>
          </a:p>
          <a:p>
            <a:pPr>
              <a:defRPr/>
            </a:pPr>
            <a:r>
              <a:rPr lang="ru-RU" sz="2200" dirty="0" smtClean="0">
                <a:solidFill>
                  <a:schemeClr val="tx2"/>
                </a:solidFill>
              </a:rPr>
              <a:t>Другими словами, соответствующие формы и виды научного мышления (методологическое, философское, техническое, гуманитарное, общественное и т.д.) еще находятся в латентном состоянии, еще только формируются. </a:t>
            </a:r>
          </a:p>
          <a:p>
            <a:pPr>
              <a:defRPr/>
            </a:pPr>
            <a:r>
              <a:rPr lang="ru-RU" sz="2200" dirty="0" smtClean="0">
                <a:solidFill>
                  <a:schemeClr val="tx2"/>
                </a:solidFill>
              </a:rPr>
              <a:t>При этом нужно учесть, что, например, в философии и методологии получаются и другие типы знаний, не только научные, и в целом философия и методология – не наука.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25604" name="Picture 2" descr="http://lifephilosophy.ru/wp-content/uploads/2013/02/%D1%84%D0%B8%D0%BB%D0%BE%D1%81%D0%BE%D1%84%D0%B8%D1%8F-231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700" y="1428750"/>
            <a:ext cx="3597275" cy="467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0"/>
            <a:ext cx="11176000" cy="765175"/>
          </a:xfrm>
        </p:spPr>
        <p:txBody>
          <a:bodyPr>
            <a:normAutofit/>
          </a:bodyPr>
          <a:lstStyle/>
          <a:p>
            <a:pPr algn="ctr" defTabSz="914174" eaLnBrk="1" fontAlgn="auto" hangingPunct="1">
              <a:spcAft>
                <a:spcPts val="0"/>
              </a:spcAft>
              <a:defRPr/>
            </a:pPr>
            <a:r>
              <a:rPr lang="ru-RU" b="1">
                <a:solidFill>
                  <a:schemeClr val="bg1"/>
                </a:solidFill>
                <a:cs typeface="+mn-cs"/>
              </a:rPr>
              <a:t>Роль философии</a:t>
            </a:r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636588" y="1314450"/>
            <a:ext cx="10931525" cy="475138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Фс</a:t>
            </a:r>
            <a: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выступает в качестве теоретической основы мировоззрения</a:t>
            </a:r>
          </a:p>
          <a:p>
            <a:pPr eaLnBrk="1" hangingPunct="1"/>
            <a: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Фс</a:t>
            </a:r>
            <a: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решает проблему познаваемости мира</a:t>
            </a:r>
          </a:p>
          <a:p>
            <a:pPr eaLnBrk="1" hangingPunct="1"/>
            <a: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Фс</a:t>
            </a:r>
            <a: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решает вопросы ориентации человека в мире культуры, в мире духовных ценностей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713" y="328613"/>
            <a:ext cx="11456987" cy="885825"/>
          </a:xfrm>
        </p:spPr>
        <p:txBody>
          <a:bodyPr/>
          <a:lstStyle/>
          <a:p>
            <a:pPr algn="ctr" defTabSz="912813" eaLnBrk="1" hangingPunct="1"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Основные философские методы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713" y="1557338"/>
            <a:ext cx="11342687" cy="4967287"/>
          </a:xfrm>
        </p:spPr>
        <p:txBody>
          <a:bodyPr/>
          <a:lstStyle/>
          <a:p>
            <a:pPr marL="0" indent="0" defTabSz="914174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396793" indent="-396793" defTabSz="914174" eaLnBrk="1" fontAlgn="auto" hangingPunct="1">
              <a:spcAft>
                <a:spcPts val="0"/>
              </a:spcAft>
              <a:defRPr/>
            </a:pPr>
            <a:r>
              <a:rPr lang="ru-RU" sz="2400" dirty="0">
                <a:solidFill>
                  <a:schemeClr val="tx2"/>
                </a:solidFill>
              </a:rPr>
              <a:t>Методология – система принципов, обобщенных способов (методов) организации и построения теоретической действительности, а так же учение об этой </a:t>
            </a:r>
            <a:r>
              <a:rPr lang="ru-RU" sz="2400" dirty="0" smtClean="0">
                <a:solidFill>
                  <a:schemeClr val="tx2"/>
                </a:solidFill>
              </a:rPr>
              <a:t>системе</a:t>
            </a:r>
          </a:p>
          <a:p>
            <a:pPr marL="396793" indent="-396793" defTabSz="914174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2"/>
                </a:solidFill>
              </a:rPr>
              <a:t>Диалектика </a:t>
            </a:r>
            <a:r>
              <a:rPr lang="ru-RU" sz="2400" b="1" dirty="0">
                <a:solidFill>
                  <a:schemeClr val="tx2"/>
                </a:solidFill>
              </a:rPr>
              <a:t>– вещи и явления рассматриваются гибко, критически, последовательно, с учетом их внутренних противоречий и изменений</a:t>
            </a:r>
          </a:p>
          <a:p>
            <a:pPr marL="396793" indent="-396793" defTabSz="914174" eaLnBrk="1" fontAlgn="auto" hangingPunct="1">
              <a:spcAft>
                <a:spcPts val="0"/>
              </a:spcAft>
              <a:defRPr/>
            </a:pPr>
            <a:r>
              <a:rPr lang="ru-RU" sz="2400" dirty="0">
                <a:solidFill>
                  <a:schemeClr val="tx2"/>
                </a:solidFill>
              </a:rPr>
              <a:t>Метафизика – (гр. </a:t>
            </a:r>
            <a:r>
              <a:rPr lang="ru-RU" sz="2400" dirty="0" err="1">
                <a:solidFill>
                  <a:schemeClr val="tx2"/>
                </a:solidFill>
              </a:rPr>
              <a:t>Meta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ta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physica</a:t>
            </a:r>
            <a:r>
              <a:rPr lang="ru-RU" sz="2400" dirty="0">
                <a:solidFill>
                  <a:schemeClr val="tx2"/>
                </a:solidFill>
              </a:rPr>
              <a:t> – после физики) – метод, противоположный диалектике, при котором объекты рассматриваются обособленно, статично и однозначно (ведется поиск абсолютной истины)</a:t>
            </a:r>
          </a:p>
          <a:p>
            <a:pPr marL="396793" indent="-396793" defTabSz="914174" eaLnBrk="1" fontAlgn="auto" hangingPunct="1">
              <a:spcAft>
                <a:spcPts val="0"/>
              </a:spcAft>
              <a:defRPr/>
            </a:pPr>
            <a:endParaRPr lang="ru-RU" dirty="0">
              <a:solidFill>
                <a:schemeClr val="tx2"/>
              </a:solidFill>
            </a:endParaRPr>
          </a:p>
          <a:p>
            <a:pPr marL="396793" indent="-396793" defTabSz="914174" eaLnBrk="1" fontAlgn="auto" hangingPunct="1">
              <a:spcAft>
                <a:spcPts val="0"/>
              </a:spcAft>
              <a:defRPr/>
            </a:pPr>
            <a:endParaRPr lang="ru-RU" dirty="0" smtClean="0">
              <a:solidFill>
                <a:schemeClr val="tx2"/>
              </a:solidFill>
            </a:endParaRPr>
          </a:p>
          <a:p>
            <a:pPr marL="396793" indent="-396793" defTabSz="914174"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marL="0" indent="0" defTabSz="914174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0" indent="0" defTabSz="914174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/>
          </a:p>
          <a:p>
            <a:pPr marL="0" indent="0" defTabSz="914174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/>
          </a:p>
          <a:p>
            <a:pPr marL="0" indent="0" defTabSz="914174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0" indent="0" defTabSz="914174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0" indent="0" defTabSz="914174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536575" y="187325"/>
            <a:ext cx="11176000" cy="665163"/>
          </a:xfrm>
        </p:spPr>
        <p:txBody>
          <a:bodyPr/>
          <a:lstStyle/>
          <a:p>
            <a:pPr algn="ctr" defTabSz="912813" eaLnBrk="1" hangingPunct="1"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Наука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0" y="1300163"/>
            <a:ext cx="11176000" cy="5368925"/>
          </a:xfrm>
        </p:spPr>
        <p:txBody>
          <a:bodyPr/>
          <a:lstStyle/>
          <a:p>
            <a:pPr marL="396793" indent="-396793" algn="just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сфера человеческой деятельности, направленная на выработку и теоретическую систематизацию объективных знаний о 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действительности </a:t>
            </a:r>
          </a:p>
          <a:p>
            <a:pPr marL="0" indent="0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Основа деятельности:</a:t>
            </a: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сбор фактов </a:t>
            </a: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постоянное обновление и 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систематизация</a:t>
            </a: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критический </a:t>
            </a: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анализ </a:t>
            </a:r>
            <a:endParaRPr lang="ru-RU" sz="2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синтез </a:t>
            </a: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новых знаний или обобщений, которые не только описывают наблюдаемые природные или общественные явления, но и позволяют построить причинно-следственные связи и, как следствие, 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прогнозировать</a:t>
            </a: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формулировка </a:t>
            </a: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виде законов природы или общества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527050" y="454025"/>
            <a:ext cx="11176000" cy="595313"/>
          </a:xfrm>
        </p:spPr>
        <p:txBody>
          <a:bodyPr/>
          <a:lstStyle/>
          <a:p>
            <a:pPr algn="ctr" defTabSz="912813" eaLnBrk="1" hangingPunct="1">
              <a:defRPr/>
            </a:pPr>
            <a:r>
              <a:rPr lang="ru-RU" sz="4300" b="1" dirty="0" smtClean="0">
                <a:solidFill>
                  <a:schemeClr val="accent1">
                    <a:lumMod val="75000"/>
                  </a:schemeClr>
                </a:solidFill>
              </a:rPr>
              <a:t>Научное  мировоззрение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4968875"/>
          </a:xfrm>
        </p:spPr>
        <p:txBody>
          <a:bodyPr/>
          <a:lstStyle/>
          <a:p>
            <a:pPr marL="396793" indent="-396793" algn="just" defTabSz="914174" eaLnBrk="1" fontAlgn="auto" hangingPunct="1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отношение </a:t>
            </a:r>
            <a:r>
              <a:rPr lang="ru-RU" sz="28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 окружающему миру, не 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противоречит основным </a:t>
            </a:r>
            <a:r>
              <a:rPr lang="ru-RU" sz="28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принципам научного поиска, 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опирается </a:t>
            </a:r>
            <a:r>
              <a:rPr lang="ru-RU" sz="28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многократно проверенные и подтвержденные 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истины</a:t>
            </a:r>
            <a:endParaRPr lang="ru-RU" sz="2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defTabSz="914174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Основа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метод (средство</a:t>
            </a: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которым знание подвергается 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проверке)</a:t>
            </a:r>
          </a:p>
          <a:p>
            <a:pPr marL="0" indent="0" defTabSz="914174" eaLnBrk="1" fontAlgn="auto" hangingPunct="1">
              <a:spcAft>
                <a:spcPts val="0"/>
              </a:spcAft>
              <a:buFontTx/>
              <a:buNone/>
              <a:defRPr/>
            </a:pPr>
            <a:endParaRPr lang="ru-RU" sz="2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914174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2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«Научное мировоззрение содержит истины общеобязательные для всех (в той части, где они не зависят от времени и субъективных точек зрения — совпадают с эмпирической реальностью</a:t>
            </a:r>
            <a:r>
              <a:rPr lang="ru-RU" sz="3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)»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В.И. Вернадский</a:t>
            </a:r>
            <a:endParaRPr lang="ru-RU" sz="3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000" smtClean="0"/>
              <a:t>Научное знание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3" y="1285875"/>
            <a:ext cx="7043737" cy="5043488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Научное знание по своей природе системно. Те или иные результаты, получаемые в процессе научных исследований, становятся знанием лишь в том случае, если они укладываются, вписываются в определенную научную систему, построенную всем ходом человеческого познания, — научную картину мира. </a:t>
            </a:r>
          </a:p>
          <a:p>
            <a:pPr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Вне научной картины мира любые результаты не только не имеют никакого практического значения — они вообще лишены какого бы то ни было смысла. </a:t>
            </a:r>
          </a:p>
          <a:p>
            <a:pPr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Таким образом, в структуру научного метода включается научная теория, которая использует научные знания, добытые ранее.</a:t>
            </a:r>
          </a:p>
        </p:txBody>
      </p:sp>
      <p:pic>
        <p:nvPicPr>
          <p:cNvPr id="3072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0" y="1541463"/>
            <a:ext cx="3454400" cy="444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000" smtClean="0"/>
              <a:t>Научный подход к исследованию </a:t>
            </a:r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 bwMode="auto">
          <a:xfrm>
            <a:off x="428625" y="1300163"/>
            <a:ext cx="11344275" cy="52578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altLang="ru-RU" dirty="0" smtClean="0">
                <a:solidFill>
                  <a:schemeClr val="tx2"/>
                </a:solidFill>
              </a:rPr>
              <a:t>Одно из его непременных условий — </a:t>
            </a:r>
            <a:r>
              <a:rPr lang="ru-RU" altLang="ru-RU" b="1" dirty="0" smtClean="0">
                <a:solidFill>
                  <a:schemeClr val="tx2"/>
                </a:solidFill>
              </a:rPr>
              <a:t>принципиальная наблюдаемость </a:t>
            </a:r>
            <a:r>
              <a:rPr lang="ru-RU" altLang="ru-RU" dirty="0" smtClean="0">
                <a:solidFill>
                  <a:schemeClr val="tx2"/>
                </a:solidFill>
              </a:rPr>
              <a:t>изучаемого явления. Это означает, что либо можно указать способ, с помощью которого данное явление оказывается доступным практическому наблюдению, или хотя бы придумать мысленный эксперимент, который даст возможность это явление выявить.</a:t>
            </a:r>
          </a:p>
          <a:p>
            <a:r>
              <a:rPr lang="ru-RU" altLang="ru-RU" dirty="0" smtClean="0">
                <a:solidFill>
                  <a:schemeClr val="tx2"/>
                </a:solidFill>
              </a:rPr>
              <a:t>Другое условие — </a:t>
            </a:r>
            <a:r>
              <a:rPr lang="ru-RU" altLang="ru-RU" b="1" dirty="0" err="1" smtClean="0">
                <a:solidFill>
                  <a:schemeClr val="tx2"/>
                </a:solidFill>
              </a:rPr>
              <a:t>воспроизводимость</a:t>
            </a:r>
            <a:r>
              <a:rPr lang="ru-RU" altLang="ru-RU" b="1" dirty="0" smtClean="0">
                <a:solidFill>
                  <a:schemeClr val="tx2"/>
                </a:solidFill>
              </a:rPr>
              <a:t> изучаемых явлений</a:t>
            </a:r>
            <a:r>
              <a:rPr lang="ru-RU" altLang="ru-RU" dirty="0" smtClean="0">
                <a:solidFill>
                  <a:schemeClr val="tx2"/>
                </a:solidFill>
              </a:rPr>
              <a:t>. Интересующее нас явление должно при определенных условиях повторяться. Зная эти условия, мы можем либо сами воспроизвести это явление в эксперименте, либо предсказать его возникновение в природе. Одиночное явление, которое невозможно повторить, лежит за пределами современной науки. Подобное явление может быть вполне реальным, но оно не может служить объектом научного исследования.</a:t>
            </a:r>
          </a:p>
          <a:p>
            <a:r>
              <a:rPr lang="ru-RU" altLang="ru-RU" dirty="0" smtClean="0">
                <a:solidFill>
                  <a:schemeClr val="tx2"/>
                </a:solidFill>
              </a:rPr>
              <a:t>Критерий «научности» шире, чем критерий «истинности». Познание истины есть процесс. И наука вовсе не гарантирует, что первый же шаг этого исследовательского процесса сразу приведет к цели. Возможны вполне научные утверждения, вопрос об истинности которых в данный момент вообще остается открытым, хотя они и построены с учетом всех норм и правил, обязательных для научной деятельности. Это происходит в случае недостатка опытного или наблюдательного, т. е. эмпирического, материала, и создается возможность неоднозначного теоретического истолкования известных фактов.</a:t>
            </a: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6485" y="5154613"/>
            <a:ext cx="11233150" cy="1550987"/>
          </a:xfrm>
        </p:spPr>
        <p:txBody>
          <a:bodyPr/>
          <a:lstStyle/>
          <a:p>
            <a:pPr defTabSz="912813" eaLnBrk="1" hangingPunct="1"/>
            <a:r>
              <a:rPr lang="ru-RU" alt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Интуитивное мировоззрение </a:t>
            </a:r>
            <a:r>
              <a:rPr lang="ru-RU" alt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догадывается</a:t>
            </a:r>
            <a:r>
              <a:rPr lang="ru-RU" altLang="ru-RU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а научное мировоззрение — </a:t>
            </a:r>
            <a:r>
              <a:rPr lang="ru-RU" alt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доказывает</a:t>
            </a:r>
            <a:r>
              <a:rPr lang="ru-RU" altLang="ru-RU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что жизнь есть </a:t>
            </a:r>
            <a:r>
              <a:rPr lang="ru-RU" altLang="ru-RU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космопланетарное</a:t>
            </a:r>
            <a:r>
              <a:rPr lang="ru-RU" altLang="ru-RU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явление»</a:t>
            </a:r>
            <a:r>
              <a:rPr lang="ru-RU" altLang="ru-RU" i="1" dirty="0" smtClean="0">
                <a:solidFill>
                  <a:schemeClr val="tx2"/>
                </a:solidFill>
              </a:rPr>
              <a:t>                  </a:t>
            </a:r>
            <a:r>
              <a:rPr lang="ru-RU" altLang="ru-RU" i="1" dirty="0" smtClean="0">
                <a:solidFill>
                  <a:schemeClr val="tx2"/>
                </a:solidFill>
              </a:rPr>
              <a:t>                    </a:t>
            </a:r>
            <a:r>
              <a:rPr lang="ru-RU" altLang="ru-RU" i="1" dirty="0" smtClean="0">
                <a:solidFill>
                  <a:schemeClr val="tx2"/>
                </a:solidFill>
              </a:rPr>
              <a:t/>
            </a:r>
            <a:br>
              <a:rPr lang="ru-RU" altLang="ru-RU" i="1" dirty="0" smtClean="0">
                <a:solidFill>
                  <a:schemeClr val="tx2"/>
                </a:solidFill>
              </a:rPr>
            </a:br>
            <a:r>
              <a:rPr lang="ru-RU" altLang="ru-RU" i="1" dirty="0" smtClean="0">
                <a:solidFill>
                  <a:schemeClr val="tx2"/>
                </a:solidFill>
              </a:rPr>
              <a:t>                                                                            </a:t>
            </a:r>
            <a:r>
              <a:rPr lang="ru-RU" altLang="ru-RU" dirty="0" smtClean="0">
                <a:solidFill>
                  <a:schemeClr val="tx2"/>
                </a:solidFill>
              </a:rPr>
              <a:t>В. Соловьев</a:t>
            </a:r>
            <a:endParaRPr lang="ru-RU" alt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075" y="1314450"/>
            <a:ext cx="6834188" cy="3840163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34482" y="260350"/>
            <a:ext cx="10947918" cy="1143000"/>
          </a:xfrm>
        </p:spPr>
        <p:txBody>
          <a:bodyPr>
            <a:normAutofit fontScale="90000"/>
          </a:bodyPr>
          <a:lstStyle/>
          <a:p>
            <a:pPr algn="ctr" defTabSz="914174" eaLnBrk="1" fontAlgn="auto" hangingPunct="1">
              <a:spcAft>
                <a:spcPts val="0"/>
              </a:spcAft>
              <a:defRPr/>
            </a:pPr>
            <a:r>
              <a:rPr lang="ru-RU" dirty="0"/>
              <a:t/>
            </a:r>
            <a:br>
              <a:rPr lang="ru-RU" dirty="0"/>
            </a:br>
            <a:r>
              <a:rPr lang="ru-RU" sz="4000" b="1" dirty="0" smtClean="0"/>
              <a:t>Характеристики философского </a:t>
            </a:r>
            <a:r>
              <a:rPr lang="ru-RU" sz="4000" b="1" dirty="0"/>
              <a:t>мировоззрения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 bwMode="auto">
          <a:xfrm>
            <a:off x="4394200" y="1471613"/>
            <a:ext cx="4578350" cy="47323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600" dirty="0" smtClean="0"/>
              <a:t> </a:t>
            </a:r>
            <a:r>
              <a:rPr lang="ru-RU" altLang="ru-RU" sz="3600" dirty="0" smtClean="0">
                <a:solidFill>
                  <a:schemeClr val="tx2"/>
                </a:solidFill>
              </a:rPr>
              <a:t>рациональность</a:t>
            </a:r>
          </a:p>
          <a:p>
            <a:pPr eaLnBrk="1" hangingPunct="1"/>
            <a:r>
              <a:rPr lang="ru-RU" altLang="ru-RU" sz="3600" dirty="0" smtClean="0">
                <a:solidFill>
                  <a:schemeClr val="tx2"/>
                </a:solidFill>
              </a:rPr>
              <a:t> системность</a:t>
            </a:r>
          </a:p>
          <a:p>
            <a:pPr eaLnBrk="1" hangingPunct="1"/>
            <a:r>
              <a:rPr lang="ru-RU" altLang="ru-RU" sz="3600" dirty="0" smtClean="0">
                <a:solidFill>
                  <a:schemeClr val="tx2"/>
                </a:solidFill>
              </a:rPr>
              <a:t> логичность</a:t>
            </a:r>
          </a:p>
          <a:p>
            <a:pPr eaLnBrk="1" hangingPunct="1"/>
            <a:r>
              <a:rPr lang="ru-RU" altLang="ru-RU" sz="3600" dirty="0" smtClean="0">
                <a:solidFill>
                  <a:schemeClr val="tx2"/>
                </a:solidFill>
              </a:rPr>
              <a:t> теоретическая </a:t>
            </a:r>
            <a:r>
              <a:rPr lang="ru-RU" altLang="ru-RU" sz="3600" dirty="0" err="1" smtClean="0">
                <a:solidFill>
                  <a:schemeClr val="tx2"/>
                </a:solidFill>
              </a:rPr>
              <a:t>оформленность</a:t>
            </a:r>
            <a:endParaRPr lang="ru-RU" altLang="ru-RU" sz="3600" dirty="0" smtClean="0">
              <a:solidFill>
                <a:schemeClr val="tx2"/>
              </a:solidFill>
            </a:endParaRPr>
          </a:p>
        </p:txBody>
      </p:sp>
      <p:pic>
        <p:nvPicPr>
          <p:cNvPr id="33796" name="Рисунок 6" descr="Imag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50" y="1462088"/>
            <a:ext cx="2689225" cy="491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3600" b="1" dirty="0" smtClean="0"/>
              <a:t>ВИДЕО Философия и наука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8" y="1300163"/>
            <a:ext cx="11730037" cy="5114925"/>
          </a:xfrm>
        </p:spPr>
        <p:txBody>
          <a:bodyPr>
            <a:normAutofit fontScale="40000" lnSpcReduction="20000"/>
          </a:bodyPr>
          <a:lstStyle/>
          <a:p>
            <a:pPr indent="0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4500" dirty="0" smtClean="0"/>
              <a:t>В</a:t>
            </a:r>
            <a:r>
              <a:rPr lang="ru-RU" sz="5000" dirty="0" smtClean="0"/>
              <a:t>. Степин. Вопрос о соотношении науки и философии. </a:t>
            </a:r>
            <a:r>
              <a:rPr lang="en-US" sz="5000" dirty="0" smtClean="0">
                <a:hlinkClick r:id="rId2"/>
              </a:rPr>
              <a:t>http://www.youtube.com/watch?v=ml7vES2U5k0</a:t>
            </a:r>
            <a:endParaRPr lang="ru-RU" sz="5000" dirty="0" smtClean="0"/>
          </a:p>
          <a:p>
            <a:pPr indent="0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5000" dirty="0" smtClean="0"/>
              <a:t>Философия и наука:</a:t>
            </a:r>
          </a:p>
          <a:p>
            <a:pPr indent="0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5000" dirty="0" smtClean="0"/>
              <a:t>1.1 Современная философия науки: общая характеристика</a:t>
            </a:r>
          </a:p>
          <a:p>
            <a:pPr indent="0">
              <a:lnSpc>
                <a:spcPct val="120000"/>
              </a:lnSpc>
              <a:spcBef>
                <a:spcPts val="600"/>
              </a:spcBef>
              <a:defRPr/>
            </a:pPr>
            <a:r>
              <a:rPr lang="en-US" sz="5000" dirty="0" smtClean="0">
                <a:hlinkClick r:id="rId3"/>
              </a:rPr>
              <a:t>http://www.youtube.com/watch?v=fROxJJ4AhJE&amp;list=PL48Q51pndTVncX3jgaoDdlXDslAx3YcDN</a:t>
            </a:r>
            <a:endParaRPr lang="ru-RU" sz="5000" dirty="0" smtClean="0"/>
          </a:p>
          <a:p>
            <a:pPr indent="0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5000" dirty="0" smtClean="0"/>
              <a:t>1.2 Что такое наука?</a:t>
            </a:r>
          </a:p>
          <a:p>
            <a:pPr indent="0">
              <a:lnSpc>
                <a:spcPct val="120000"/>
              </a:lnSpc>
              <a:spcBef>
                <a:spcPts val="600"/>
              </a:spcBef>
              <a:defRPr/>
            </a:pPr>
            <a:r>
              <a:rPr lang="en-US" sz="5000" dirty="0" smtClean="0">
                <a:hlinkClick r:id="rId4"/>
              </a:rPr>
              <a:t>http://www.youtube.com/watch?v=NkB2zAwsKII&amp;list=PL48Q51pndTVncX3jgaoDdlXDslAx3YcDN&amp;index=2</a:t>
            </a:r>
            <a:endParaRPr lang="ru-RU" sz="5000" dirty="0" smtClean="0"/>
          </a:p>
          <a:p>
            <a:pPr indent="0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5000" dirty="0" smtClean="0"/>
              <a:t>1.3 Функции науки</a:t>
            </a:r>
          </a:p>
          <a:p>
            <a:pPr indent="0">
              <a:lnSpc>
                <a:spcPct val="120000"/>
              </a:lnSpc>
              <a:spcBef>
                <a:spcPts val="600"/>
              </a:spcBef>
              <a:defRPr/>
            </a:pPr>
            <a:r>
              <a:rPr lang="en-US" sz="5000" dirty="0" smtClean="0">
                <a:hlinkClick r:id="rId5"/>
              </a:rPr>
              <a:t>http://www.youtube.com/watch?v=MujqPQ5AN8s&amp;index=3&amp;list=PL48Q51pndTVncX3jgaoDdlXDslAx3YcDN</a:t>
            </a:r>
            <a:endParaRPr lang="ru-RU" sz="5000" dirty="0" smtClean="0"/>
          </a:p>
          <a:p>
            <a:pPr indent="0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5000" dirty="0" smtClean="0"/>
              <a:t>1.4 </a:t>
            </a:r>
            <a:r>
              <a:rPr lang="ru-RU" sz="5000" dirty="0" err="1" smtClean="0"/>
              <a:t>Логико-эпистемологический</a:t>
            </a:r>
            <a:r>
              <a:rPr lang="ru-RU" sz="5000" dirty="0" smtClean="0"/>
              <a:t> подход к исследованию науки</a:t>
            </a:r>
          </a:p>
          <a:p>
            <a:pPr indent="0">
              <a:lnSpc>
                <a:spcPct val="120000"/>
              </a:lnSpc>
              <a:spcBef>
                <a:spcPts val="600"/>
              </a:spcBef>
              <a:defRPr/>
            </a:pPr>
            <a:r>
              <a:rPr lang="en-US" sz="5000" dirty="0" smtClean="0"/>
              <a:t>http://www.youtube.com/watch?v=jUCoAoxXqkI&amp;index=4&amp;list=PL48Q51pndTVncX3jgaoDdlXDslAx3YcDN</a:t>
            </a:r>
            <a:endParaRPr lang="ru-RU" sz="5000" dirty="0"/>
          </a:p>
        </p:txBody>
      </p:sp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15888"/>
            <a:ext cx="10972800" cy="649287"/>
          </a:xfrm>
        </p:spPr>
        <p:txBody>
          <a:bodyPr>
            <a:normAutofit fontScale="90000"/>
          </a:bodyPr>
          <a:lstStyle/>
          <a:p>
            <a:pPr algn="ctr" defTabSz="914174" eaLnBrk="1" fontAlgn="auto" hangingPunct="1">
              <a:spcAft>
                <a:spcPts val="0"/>
              </a:spcAft>
              <a:defRPr/>
            </a:pPr>
            <a:r>
              <a:rPr lang="ru-RU" sz="4400" b="1">
                <a:solidFill>
                  <a:schemeClr val="bg1"/>
                </a:solidFill>
              </a:rPr>
              <a:t>«Правила метода»</a:t>
            </a:r>
            <a:endParaRPr lang="ru-RU" sz="4400">
              <a:solidFill>
                <a:schemeClr val="bg1"/>
              </a:solidFill>
            </a:endParaRPr>
          </a:p>
        </p:txBody>
      </p:sp>
      <p:sp>
        <p:nvSpPr>
          <p:cNvPr id="1003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8013" y="1322388"/>
            <a:ext cx="11176000" cy="35893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600" b="1" i="1" dirty="0" smtClean="0">
                <a:solidFill>
                  <a:schemeClr val="tx2"/>
                </a:solidFill>
              </a:rPr>
              <a:t>Дедукция</a:t>
            </a:r>
            <a:r>
              <a:rPr lang="ru-RU" altLang="ru-RU" sz="3600" dirty="0" smtClean="0">
                <a:solidFill>
                  <a:schemeClr val="tx2"/>
                </a:solidFill>
              </a:rPr>
              <a:t> - «движение мысли», в котором происходит сцепление интуитивных истин </a:t>
            </a:r>
          </a:p>
          <a:p>
            <a:pPr eaLnBrk="1" hangingPunct="1"/>
            <a:r>
              <a:rPr lang="ru-RU" altLang="ru-RU" sz="3600" dirty="0" smtClean="0">
                <a:solidFill>
                  <a:schemeClr val="tx2"/>
                </a:solidFill>
              </a:rPr>
              <a:t>«</a:t>
            </a:r>
            <a:r>
              <a:rPr lang="ru-RU" altLang="ru-RU" sz="3600" dirty="0" err="1" smtClean="0">
                <a:solidFill>
                  <a:schemeClr val="tx2"/>
                </a:solidFill>
              </a:rPr>
              <a:t>Энумерация</a:t>
            </a:r>
            <a:r>
              <a:rPr lang="ru-RU" altLang="ru-RU" sz="3600" dirty="0" smtClean="0">
                <a:solidFill>
                  <a:schemeClr val="tx2"/>
                </a:solidFill>
              </a:rPr>
              <a:t>» или «</a:t>
            </a:r>
            <a:r>
              <a:rPr lang="ru-RU" altLang="ru-RU" sz="3600" b="1" i="1" dirty="0" smtClean="0">
                <a:solidFill>
                  <a:schemeClr val="tx2"/>
                </a:solidFill>
              </a:rPr>
              <a:t>индукция</a:t>
            </a:r>
            <a:r>
              <a:rPr lang="ru-RU" altLang="ru-RU" sz="3600" dirty="0" smtClean="0">
                <a:solidFill>
                  <a:schemeClr val="tx2"/>
                </a:solidFill>
              </a:rPr>
              <a:t>» -проверка сделанных шагов на предмет отсутствия пробелов в рассуждениях</a:t>
            </a:r>
          </a:p>
        </p:txBody>
      </p:sp>
      <p:sp>
        <p:nvSpPr>
          <p:cNvPr id="2458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657013" y="6610350"/>
            <a:ext cx="508000" cy="228600"/>
          </a:xfrm>
          <a:extLst/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fld id="{5F6FDA6A-A85F-4D36-92C6-54A96B525D9F}" type="slidenum">
              <a:rPr lang="ru-RU" altLang="ru-RU" sz="1800">
                <a:solidFill>
                  <a:srgbClr val="000000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t>27</a:t>
            </a:fld>
            <a:endParaRPr lang="ru-RU" altLang="ru-RU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6" grpId="0"/>
      <p:bldP spid="10035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Rectangle 2"/>
          <p:cNvSpPr>
            <a:spLocks noGrp="1" noChangeArrowheads="1"/>
          </p:cNvSpPr>
          <p:nvPr>
            <p:ph type="title"/>
          </p:nvPr>
        </p:nvSpPr>
        <p:spPr>
          <a:xfrm>
            <a:off x="5357813" y="122238"/>
            <a:ext cx="6457950" cy="1149350"/>
          </a:xfrm>
        </p:spPr>
        <p:txBody>
          <a:bodyPr/>
          <a:lstStyle/>
          <a:p>
            <a:pPr algn="ctr" defTabSz="912813" eaLnBrk="1" hangingPunct="1">
              <a:defRPr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«Универсальная наука» по Декарту - Дерево </a:t>
            </a:r>
            <a:endParaRPr lang="ru-RU" sz="3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1381" name="Rectangle 3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5600700" y="1379538"/>
            <a:ext cx="5981700" cy="52895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600" dirty="0" smtClean="0">
                <a:solidFill>
                  <a:schemeClr val="tx2"/>
                </a:solidFill>
              </a:rPr>
              <a:t>Корень - метафизика</a:t>
            </a:r>
          </a:p>
          <a:p>
            <a:pPr eaLnBrk="1" hangingPunct="1"/>
            <a:r>
              <a:rPr lang="ru-RU" altLang="ru-RU" sz="3600" dirty="0" smtClean="0">
                <a:solidFill>
                  <a:schemeClr val="tx2"/>
                </a:solidFill>
              </a:rPr>
              <a:t>Ствол - физика</a:t>
            </a:r>
          </a:p>
          <a:p>
            <a:pPr eaLnBrk="1" hangingPunct="1"/>
            <a:r>
              <a:rPr lang="ru-RU" altLang="ru-RU" sz="3600" dirty="0" smtClean="0">
                <a:solidFill>
                  <a:schemeClr val="tx2"/>
                </a:solidFill>
              </a:rPr>
              <a:t>Плодоносные ветви -  конкретные науки, этика, медицина и механика, приносящие непосредственную пользу</a:t>
            </a:r>
          </a:p>
        </p:txBody>
      </p:sp>
      <p:pic>
        <p:nvPicPr>
          <p:cNvPr id="101382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522288"/>
            <a:ext cx="4624388" cy="5715000"/>
          </a:xfrm>
        </p:spPr>
      </p:pic>
      <p:sp>
        <p:nvSpPr>
          <p:cNvPr id="25605" name="Номер слайда 1"/>
          <p:cNvSpPr>
            <a:spLocks noGrp="1"/>
          </p:cNvSpPr>
          <p:nvPr>
            <p:ph type="sldNum" sz="quarter" idx="12"/>
          </p:nvPr>
        </p:nvSpPr>
        <p:spPr bwMode="auto">
          <a:extLst/>
        </p:spPr>
        <p:txBody>
          <a:bodyPr wrap="square" lIns="91440" rIns="9144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B46CC7-E171-45F6-A380-7687C00F5B82}" type="slidenum">
              <a:rPr lang="ru-RU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0" grpId="0"/>
      <p:bldP spid="10138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2813" eaLnBrk="1" hangingPunct="1">
              <a:defRPr/>
            </a:pPr>
            <a:r>
              <a:rPr lang="ru-RU" dirty="0" smtClean="0"/>
              <a:t>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Демаркация: 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проблема разграничения науки и не-науки</a:t>
            </a:r>
            <a:endParaRPr lang="ru-RU" sz="36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891" name="Объект 2"/>
          <p:cNvSpPr>
            <a:spLocks noGrp="1"/>
          </p:cNvSpPr>
          <p:nvPr>
            <p:ph idx="1"/>
          </p:nvPr>
        </p:nvSpPr>
        <p:spPr bwMode="auto">
          <a:xfrm>
            <a:off x="371475" y="1271588"/>
            <a:ext cx="11572875" cy="53006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70000"/>
              </a:lnSpc>
            </a:pPr>
            <a:r>
              <a:rPr lang="ru-RU" altLang="ru-RU" sz="2400" dirty="0" smtClean="0">
                <a:solidFill>
                  <a:schemeClr val="tx2"/>
                </a:solidFill>
              </a:rPr>
              <a:t>Существует целый ряд явлений и проблем, которые, по крайней мере на современном уровне развития наших знаний, не могут быть исследованы научными методами. </a:t>
            </a:r>
          </a:p>
          <a:p>
            <a:pPr>
              <a:lnSpc>
                <a:spcPct val="70000"/>
              </a:lnSpc>
            </a:pPr>
            <a:r>
              <a:rPr lang="ru-RU" altLang="ru-RU" sz="2400" dirty="0" smtClean="0">
                <a:solidFill>
                  <a:schemeClr val="tx2"/>
                </a:solidFill>
              </a:rPr>
              <a:t>К «ненаучной» относится деятельность в области искусства - создание художественных образов, художественное отражение действительности, которая осуществляется по своим законам. </a:t>
            </a:r>
          </a:p>
          <a:p>
            <a:pPr>
              <a:lnSpc>
                <a:spcPct val="70000"/>
              </a:lnSpc>
            </a:pPr>
            <a:r>
              <a:rPr lang="ru-RU" altLang="ru-RU" sz="2400" dirty="0" smtClean="0">
                <a:solidFill>
                  <a:schemeClr val="tx2"/>
                </a:solidFill>
              </a:rPr>
              <a:t>Но вот когда ненаучные построения упорно выдаются за научные, начинается псевдонаука.</a:t>
            </a:r>
          </a:p>
          <a:p>
            <a:pPr>
              <a:lnSpc>
                <a:spcPct val="70000"/>
              </a:lnSpc>
            </a:pPr>
            <a:r>
              <a:rPr lang="ru-RU" altLang="ru-RU" sz="2400" dirty="0" smtClean="0">
                <a:solidFill>
                  <a:schemeClr val="tx2"/>
                </a:solidFill>
              </a:rPr>
              <a:t>Активность — одна из характерных отличительных качеств псевдоученых. Они всячески рекламируют себя, свои «открытия» и свои «теории», громогласно обвиняют «официальную» науку в косности, консерватизме и догматизме, не гнушаясь никакими средствами, для того чтобы привлечь к себе внимание. </a:t>
            </a:r>
          </a:p>
          <a:p>
            <a:pPr>
              <a:lnSpc>
                <a:spcPct val="70000"/>
              </a:lnSpc>
            </a:pPr>
            <a:r>
              <a:rPr lang="ru-RU" altLang="ru-RU" sz="2400" dirty="0" smtClean="0">
                <a:solidFill>
                  <a:schemeClr val="tx2"/>
                </a:solidFill>
              </a:rPr>
              <a:t>Псевдоученый нисколько не смущается, когда его, так сказать, «ловят с поличным», а всякую критику в свой адрес изображает как оскорбление, как попытку конкурентов-ученых опорочить его «творения».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ru-RU" altLang="ru-RU" sz="2400" b="1" dirty="0" smtClean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000" smtClean="0"/>
              <a:t>Псевдонаука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1900" y="1343025"/>
            <a:ext cx="8215313" cy="5214938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Воздействуя на массовое сознание и привлекая как можно большее число сторонников, </a:t>
            </a:r>
            <a:r>
              <a:rPr lang="ru-RU" dirty="0" err="1" smtClean="0">
                <a:solidFill>
                  <a:schemeClr val="tx2"/>
                </a:solidFill>
              </a:rPr>
              <a:t>псевдоученый</a:t>
            </a:r>
            <a:r>
              <a:rPr lang="ru-RU" dirty="0" smtClean="0">
                <a:solidFill>
                  <a:schemeClr val="tx2"/>
                </a:solidFill>
              </a:rPr>
              <a:t> предлагает «простые», «понятные», «красивые», «впечатляющие» гипотезы, способные увлечь малокомпетентных людей.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Как и любое общественное явление, </a:t>
            </a:r>
            <a:r>
              <a:rPr lang="ru-RU" dirty="0" err="1" smtClean="0">
                <a:solidFill>
                  <a:schemeClr val="tx2"/>
                </a:solidFill>
              </a:rPr>
              <a:t>псевдонаука</a:t>
            </a:r>
            <a:r>
              <a:rPr lang="ru-RU" dirty="0" smtClean="0">
                <a:solidFill>
                  <a:schemeClr val="tx2"/>
                </a:solidFill>
              </a:rPr>
              <a:t> порождается определенными социальными обстоятельствами. Характер этих обстоятельств раскрывает определение: </a:t>
            </a:r>
            <a:r>
              <a:rPr lang="ru-RU" i="1" dirty="0" smtClean="0">
                <a:solidFill>
                  <a:schemeClr val="tx2"/>
                </a:solidFill>
              </a:rPr>
              <a:t>Псевдоученый — это лицо... возмещающее долю получаемого им общественного продукта информацией, удовлетворяющей потребность многих людей верить в чудо.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Из этого определения можно сделать важный вывод: общественная функция </a:t>
            </a:r>
            <a:r>
              <a:rPr lang="ru-RU" dirty="0" err="1" smtClean="0">
                <a:solidFill>
                  <a:schemeClr val="tx2"/>
                </a:solidFill>
              </a:rPr>
              <a:t>псевдоученого</a:t>
            </a:r>
            <a:r>
              <a:rPr lang="ru-RU" dirty="0" smtClean="0">
                <a:solidFill>
                  <a:schemeClr val="tx2"/>
                </a:solidFill>
              </a:rPr>
              <a:t> сродни функции священнослужителя... </a:t>
            </a:r>
          </a:p>
          <a:p>
            <a:pPr>
              <a:defRPr/>
            </a:pPr>
            <a:r>
              <a:rPr lang="ru-RU" dirty="0" smtClean="0">
                <a:solidFill>
                  <a:schemeClr val="tx2"/>
                </a:solidFill>
              </a:rPr>
              <a:t>Псевдоученый может быть или профессиональным научным работником, или врачом, инженером, или художником, актером, журналистом и т. д. От этого его общественная функция не меняется, так как псевдонаучная деятельность для него — это своеобразный способ самовыражения и достижения общественного признания. Обычно </a:t>
            </a:r>
            <a:r>
              <a:rPr lang="ru-RU" dirty="0" err="1" smtClean="0">
                <a:solidFill>
                  <a:schemeClr val="tx2"/>
                </a:solidFill>
              </a:rPr>
              <a:t>псевдоученые-дилетанты</a:t>
            </a:r>
            <a:r>
              <a:rPr lang="ru-RU" dirty="0" smtClean="0">
                <a:solidFill>
                  <a:schemeClr val="tx2"/>
                </a:solidFill>
              </a:rPr>
              <a:t> развивают наибольшую активность.</a:t>
            </a:r>
          </a:p>
          <a:p>
            <a:pPr>
              <a:defRPr/>
            </a:pP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8916" name="AutoShape 2" descr="data:image/jpeg;base64,/9j/4AAQSkZJRgABAQAAAQABAAD/2wCEAAkGBxQSEhUUEBQVFhUVGBcWFxgVFRcSFxcXFhYWFxQUFxcZHCggGRolGxUaIjEhJSkrLi4uGB8zODMsNygtLisBCgoKDg0OGxAQGiwkICQsLCwsLC0sLCwsLCwsLCwsLCwsLCwsLCwsLCwsLCwsLCwsLCwsLCwsLDcsLCwsLCwsLP/AABEIAQgAvwMBIgACEQEDEQH/xAAcAAEAAgIDAQAAAAAAAAAAAAAABgcEBQECAwj/xABFEAACAQIDBAgDAwgJBAMAAAABAgADEQQSIQUGMUEHEyJRYXGBkTKhsUJSwRQjcnOCstHwJCUzQ2JjksLhNVOz8RWDk//EABoBAQADAQEBAAAAAAAAAAAAAAACAwQBBQb/xAApEQADAAICAgECBgMBAAAAAAAAAQIDEQQhEjFBIlETMjNhgZEjQnEF/9oADAMBAAIRAxEAPwC3oiJhNgiIgCIiAIiIAiIEA616y00Z6hCooJYnkBxkErdJINQJTpGzMFAPadr3ABGmW508J59I212OITDK2WmiLVe3N2Jyg+QANvGQqlWo0q6VQWNRGDqTqtwQRmHMaST66PD5fOazeCekvZfDDvnWavd/eKni1FrLUtcpe9/FD9ofMTaETjR6+LJOSU5exEROFoiIgCIiAIiIAiIgCIiAIiIAiIgCIiAJ2p8Zxada1Tq0dyL5FZiBxOUE2+XznZXZGnpFJ757aQ47Fo+j9aFUnssAiqtiD9k2uDyvNA2GdibI+nHsme+0drflNV8RWCl31ubaD7KgDjYaek2mI3icYXDrhnamCCCUPbL3sEc6X0tbly0HDRGLez59yqyOkv7NJh8bUokEZ0KkMpswsRre45T6F2XXapQo1HFmqU0Zh3MygsPCxPDlKc2ttPqaoQ5alkUubArmI7QHLz8ZvOjTeMti2oZbJWUsAPhVkF81uQINvO0hc1NOX/Zdw78MjnXv+izonJE4lJ7exERB0REQBERAEREAREQBERAERNBtbfjZ+FZkr4mmHU2ZBd2B7iFBt6zqTfojVJeyQATrWZUUtUZVUalmIUDxJOglbbV6YKI0wlPNfg9VgoHjkFyfcTTYXezD1zn2hXNRhrlOlNdfsoulx3mcyV+HPlpv9kZb5ST0iZ7Y6Q6SXGDptiGGmf4KQPdf4m9B6yDbT27jsV/bVmRD/d0iaSW8bdpvUzy2jvXgkctQ7WbR1y2VgOHkZhHb1OorOtNurBtmOljbh4zkXkv/AF0eTy8nKvak5TZeGHxKDNlSq4amLLTFvIXmk/8Akk4rax5NcD5idHxKngi//radeNv22eapzrqtkjc0HH9mvt85gUaTUagq4VjTqLwZe48Qb8Qe4zVDHLwBVfJi5myweKAUls5Hfkcj5CcmHHa2d1nT3O/4RN9idJNiKe0KeQ8OtpqSvm6XuvpceUnWCxVOsgei61EPBkOYfLhKQxG3sE6BTUGYc7MPMeEw8FtE0X6zB4jI3ejWv4Mp0b1EnNeftaPWw87LGlkTL/IiVrsbpOZbLjKQccDUo6N5mmdD6EeUnGyt4cLih+YrIx+6ew480axhz9j1cfJx36ZsonLCcSJensREQdEREAREQBERAE8WwdIm7U0J7yik+5E9onU9HGtnkcHS50qZ86a/wmHiN3cHU0qYTDt/9KfW02M5AklT+CLmfkiuM6NNm1eFA0/1Tsny1Hylfb5bv08Iy4OgWZB2iXyli1Q3tdQAbADlzlxYra1Cj/a1UBvYLmBYnuCjW8rTEP8AlGKVn/7gZvG5BI9AQPSXRt+zO/Hf0mBtndUWp5aXZTsuASAWKqVvp4zXvugnWdUjBmKl+GUaLe1rcbi0uBKWek+XQuVsRxDEFmI8bE6+Ui23NmnCPTqr2zlZcrNlvouZyxvmc3PHkAOUz5oyS9z6NOJ460qXZEMDuirgsOBv2WByqAON1UWYcePdxkuwOyOrw9NnXUWGt7/AGv4E8PSZ2wNks1JHDkXRyQCWDKzMAhv8QGlm4jyMkWNwvWKyjQZabjzNx+6JPBN78qOZqhLxkrrBdFWFxbVKxrVEu5uiKll4EWLA8Qb+s3WF6JdmpbMtaoRzaqR8kCidN3tuJha9RK7BKbaFjwBv2WPcBcgnhpcyeEX1XUcrSy97KIiH7I3S3B2aosMKv+qpf3zTrX6Ptnt/cW/RqVB/ukkMSp2y38GPsa3YmwqWEDLRaqVa2lSq9UC33cx7PpNlESLZYkl6ERE4dEREAREQBERAERAgHKrzlf7xbyflL9XRqlKCmxZCVZyOd+OXuE9ekfeIoRhKJ1YZqrDkOSeZ4n0ld4StlNtDe5N9bd3rFp+OkePy+UqrwT6Xs2q0cMlUOLmoL258iLk9+sk+7ODFRkzfa7dvXX975SunxGR83IHXyMsXY+PFKrTva2Sl83v9B8pfgnxWtneJSc9Ey2RUslTN9kgepzDT0sJztTAitURWJ0R3sDlOpAUXHkfaa3G4habBb/FXW/ecig2Amf1zmtUbXVQgUAXVQOLMTYG5OksyXMr6jYvZ77vUctMLf4S6HyzZkPsR7zrtDF/nWor9xPQEsJ5U6RRalmbtm+oBsdbW0HK3tNQapArV2IJJpILHkilibcrsZW80+LcjT+TRbw7w7NwdV6dSk1aqf7TLTWplLa2ZqhAvrwHC82e5e8uCqdjBuF/yGvRI8UpklP8ARaVtvVtRMPXqs2Ho1utcMeszXFxqqspGW3fNbhq+BrEFKlTCVOQqA1qV/CoLMvreVzHlO9ljxtH0ijBuHtOrLIVujtat1YGIKVVGi1qTiqLcs1tfcaSaUsQG7ve8gn3qiSpoROzrOsFiexERB0REQBERAEREATF2ttBcPReq2uUdkfeY6KvqZmqsg/SDiG66glwaevDXt8O15Lw8zO78VszcrJU4qcLb0Qqo7OWerYuxZmPGxPH0miFS5duGkkuPqqr5cygm+l+/hNBj8Lkp38LSGKvufN/qV6+xpsRVJVrfzrN7snanW01XXPTTJ5lCWQDvJDMP2ZH8MubQAm9xYC5PdYDiZZ+4+6a4NRisYAK1rohOlIaku2tg3ieGtuM0efgevx503KJRsrZrkitiCOsOo7qd1sQL/a7zwE029e9y4YWDdWo4BRetVP8AgvcUkv8AbYZjyA4zRb1dJFyaWCOZuHWWug/Rv8R8Tp3Su8Y7MWqVWLu2pZjcyrt1uj04xfLNuu/WKqYnPm/NggCkSStvEk3Lc80kOK37oqCfyaqWPEdcMh89Lkc5XGzj+cPmJssdTymzXHgylfa/GStJMvnHNT2a3bu1WxFQ1HsLmwUaBR3D+M77PYEWOo5aZpk7CwFKtWFOt8JDAWNrNbQ+kxzQNF2Q6lGZb95UkX8jx9ZNta0ipL6jY4HEvSYPRdkPehK/TjJ1sPpCrpZa6iqBz+F/caGQAkn3/AaTJw5POUV2i/xT9l87A3ww2IGUPlb7r6HyvwM3xHMcJQGz2BIvbhf+T52lodGD1Hw1WrUYlalUimDwCUgENv2g0RTroryY1K2iXRETpEREQBERAE5E4nKQjjHXkMFVSbmxPJdOJvIfv/hqFFA97VWN1BJIIBAYKBoD2ryXoO2dW4Xty1A5yA9J7Ma6AOVUUwdEzalm4n0ld9p7Iwt2l8fJXO0qBdnKEFr3tfW4M12M2uzJZ/K04xm1VXE5coPBge+81+39KrEH4mJ+kvmd62eLOJxlcP17Ru9yK9PDXxmKNqVMtkHOpUtYKi8Ta9yeAmLvJvhiNoMcxNOjyQG1xyzHn9Jpto1C64e+oWkFUchYm9oTTiPD+JllJI9bHHj6MzDqqCyzsmFeu3V0ULtYmw00HE+QuJjhtPWeeHxvVVFfLmCkm1yt7gjiNRKlL9mlvSJO1PDnKr0GwtRbWcHMmYWsSw1Go4sLTdurPpilVww0qKANOWYC49R7TUbP3jWpYMf2av8AtfjN9hsalNewLK2pBswvzAMzW6+USmp+5q6G5wSqlVG7N79luGt/wkW3irA4ytpbVTbxyLcyxdmVwTZAQD6+sgm+mzRSxBqXuH0PmAAD8pPDbdar7HMml2jDoVLi17+emmk90NieXdMKg2n82mW97a27+PvLWuyU1sy/yjLTbLxOgHMngB6kz6E3f2b+TYWhQH93TUN4sdXPqxMofcTA/lO0cPStdUbrX/Rp9v6gD1E+iHMl4+KK7rb0dYiJA4IiIAiIgCIiAenVnNmB0ylSO/UFT6WI/alQ9Nm3xQxKUjmOaiDYWAPba1zxlvVaoVCWNgOJ8J889O1fPtMAG6rRppca69pj8mEsUKn2Z/PxZBKOJNSvmM2W29T/AD3TX4PD2bytM7aVQXN+Qlr99GW+7TOrapRPcGHzntcc+U8MM35pPBiPpOa2IAFhxkKXZ6M6ST/Y5rVLaz32VhOucKBmJIFhw15zT1QWly9D+7qq5quMwpqTc8LgcfmZbM6Kry+XoiWP3PdAL8T4agSH1sZUpuwpOwCsQNbg2NtRwMtnpF3gKB2+1UJWmPLs38gRKh6vSdevkpd/BZmw95qbUlbKFb7Yvz/gZH97doiqR3WN9PEc/eR6hUyAEagjUc/50nGJr5/DS1vUTHOBTe0WvN5Y9HTEU2pnsm44iZ2yRVruKdGm1SowJCKLsQoJbzsBeda+i+gln9A+xda+MdeFqNI+J1qkemUe80PTXZTiy36PXoN2G6NicTWpuhNqKZ1KHiHqEBhfiEHpLVM7M06ymns1pCIiRJCIiAIiIAiIgHjj8N1tKpTBtnRkudQMwte0+bt7dlVKdSpTqgXRzqOFxx+X1n0wDIB0pbvdYoxNMHTSsAL3FuxUt3jhfxEsl/J5/MipayT8e/8AhR1FMqGoe/QfhPXenYdXCvTWtxqUkrADkKg+E+ItaTjo83OOPxGeshXCUGsQwsarg3FOx5cCx7rDnOnT9/1Cl+oT/wAlSXSchPXkyvA5CBfG/wArTlaV5zWThMvB0bEZobSO3baWzrgcF2lLaDMPrLtpbZpbO2aWfRnOUAfExI4L46ekqaoNB4a+02G8+N6+qo+wgJA5XZmufa05N9EJy9Ns1uJr1MXVNat5Ko+FFGgRfDx5zG2nQA4TYdYANJhYk3kNtsom262zU4db5l8L+3/ucU0438PqPed3BVrz00sSDxtbThfWWGnZl4XDPiKiUaKlnc5EA5k6AnuHMnkAZ9L7u7HTB4Wlh6f92vaP3nOrt6tIh0M7EoU8EmJFMflFQ1EaodWyq5AVb/CtgNBxk+JlV11o0YceuxERKjSIiIAiIgCIiAIiIAnKtacRGwdw0ofp5N9oUx3UE+bvL2WUT04n+sl8KNL6uZdjbM+fpESGFHZmRUpcp2TgJ74hNAfCcPIrI1STMFrgTr1hvrfhaezOROoreEFiejqqE8J6/k870379J7It9BBVVtM17YdLlqhNhoFXRnOugJ0AsNSeHjOldKLrakj0m42ap1quRfQNlXKbd4sZk4umFYMTpYg6XtpxI4kf8THx9NE0FRXbQjJfKoI4sWAubcpYvRrxV5SmXp0QPfZqj7tSqPmD+Ml5kF6Fa2bA1B92sfnTpn63k6Mps34PyoRESBcIiIAiIgCIiAIiIAiIgHKyjOm9f6yX9TT+ry81lHdNrf1iPCjS+ryyDNyPRF6Y0EyqykCeFE8Jm1hdROngZ61aNe6zzyTKYTyYQaJo8wJ70hOgE96Yg5kv6TW7V4ia3ENc34aL9BN5teiMt+4TT4kXOtvhQaa/ZEsn0zTx6Tx9F09BFS+FxC8xVU+hpgfVTLHMq7oFf83ih40j8nlomU2ejx/yiIiQLxERAEREAREQBERAEREA7LKM6ZddpHwp0voT+MvISjulwX2ow/wUR8pOTLyvykYQaibQr2J12vgxTZOV1BP8ZlNSslvAH3F5xUn2fOcuu0alhOLT1fXhPBj56ekmaMfaOwE96NK/MDz/AONTMYH5W+cyqK397TmyGbaR5bXp9kga6aePiJGqnPwsPlJxjh1KMtTJ2lN8y1amQ9wNLRWtxBPDu4yI7QphScuW2VCMt8tso1GbW3nLMfo3cOWsXZZvQBUObFL/AIaZ9mYfjLdlMdANX+k4he+kD7VFH+6XQZCz0sH5TiIiVGgREQBERAEREAREQBERAORKN6VW/rV/0KP7gl5LKY6SsP1m12X/AC6f7nGSXoyct6k021sSKnVW+7by8JIKuADUg2tiNcuW47wQSLC97Nroe8SIVaTJUyHlp5+MsXAYUPQGdbgLax0zE3sP57pmy1+HMtHh5MayPRXuLsCbZeegOb585iHvHdz8zpNjtmkVcjs2HDKAoHymprvr5TUntbLcU9Hqh485uNiHLUVmtlVgzEkW01A8TflI/TqaibzZCoW1yk8g7ZFPrzPhcQ/RHkLSOu8ePamEyu6k0l+FiL5iWYnxJ19ZFesLgliSbAa66DhJNvThSwLXDEkAsOBa3wp3Kq5Rp9LXjqUSqG8nD6NPGr/EuycdA9S2PqD72Hf5VKRl5vKF6EHttO3fRrD5ofwl9POZD08BxERKjQIiIAiIgCIiAIiIAiIgHKymuk2oV2szLxFKkf3pcolPdLC22jfvoU/3nk5XRi536ZFdoYjrKoYe3d4SZbF2my5KZAW5C3F7i5A0zEgeg5yuqVe1Yd15aNXCUmRaqHtLY2Zso0sReyknUcuMz8jxSUtHjZ5tNOH6WyO71Ubm40BLWA5AEi/ykOqmSfaOOFQlRrlWyk6FtSzG3K5bh4SL4vn6Wl2JNLRfhars4p8Zv9gsL2PV3/zLgW8wRw/jIyja2tw+kkW74JYAZb30zqCL8hroJOkc5M/QbzaWENRb30UaWp5aWvHKfiI73It3mQ/HoRcHvsZJ8dVbPmYnNwNzy4MpHdblNBtOxLEd8jGzJw7TZtOiFgNp0vEVF96bH8J9AOJ87dFx/rPDfpke9N59FPJWfQ8d+zpERKzUIiIAiIgCIiAIiIAiIgHKynels/0/yoU/q5lxLKf6Xh/TL/5NP/fJyYec9R/KK1wrXq+ssrZuJyAA/DYSsdn61vWWOGKhSONh9JDkLy+k8P8A9FublowN49mhCaoYZTrYHW/f4SJYqreSTaeLzXDG514yMYpLHThO4k0ls18alS2jwWSfdcXqAE2BV8x5AFCLn1IkXQXIkn2VhiQGF7c7cv8AiTv0S5T/AMbNttg5izW+Ik+8jeLHG0luOwxyi4PCRnFrY+shipNdHlcSmr7PToz/AOo4b9av0M+i3nzr0dG20MN+uT62n0U8ss+m43ydYiJUbBERAEREAREQBERAEREA7IJUXTCl8UCP+0nrq/Dvks6VNvtg8GOr+KtUFK/Cy2LufZLftSoNs70VMXTw+HYBFoplFuLH7xPHhymrFgdztGPlY3knr4aNBs8EVtfnLNqD8yoAHAG9teHCQQ7NGUsCQV1zX5jhMsb61QtjRS40zEkA+NpXyONe1o8vl8e8r+kzNqYVlsSOOo+f8JosUhPGZA21isRcUqSnxCk/jNfi8LjBq6sP2LD6Ts46+SXF42WFqtHFJCCJO90aYKm/h/yDK2XF1aZ7Qv5rp7iSbdze2lTa1VWW/G3aHn3iV8jFTjosz4710tk427SIA42tp4eBkOxq668byVbQ31wTUviZjY6Cm1z5kgASH1MQ1XtKuROR+Jrcr8hKeFiy1OnOmY3xLnL5T6Nh0f7LrNjqLpTdkSuhZgpKqFbtXa1hpPoSoJ857vbz1tm4gOjFlY3dL6OOdx3+I1En3RPvPUxOJxVN75WHXgE3ysXNx7MvtN+TA1O2e1x5aW2WXE5M4mM2CIiAIiIAiIgCIiAIiIQNTvTu5R2hR6qvcWbMjLxVgCL9xFiRY98rjF9DdZb9TXpsOWdSnvxiJox5alaRVXR1wvRBim/tcVRQdyK9Q/MgST7J6J8FTsa5fEMPv2C/6RETt5rfycXZMcFs+jRGWjSpoP8ACoEyKiIwsyKw8VBH0iJV5Mm4Rq8Xuvg6vx4enr3KBNDjuivZ1XXq2T9E2/CIklbI+CNLi+hihb+j4moh5CooqL5EaG3kZom6LNopdab0GTwqMl/2ShtES2c1r0caR64fofxTa1q1FD4Z6h97CTncTchdm9a2frHqBVvawCqSbAeJN/QRE5eaqWmJRKiYiJmZcIiJwCIi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8917" name="AutoShape 4" descr="data:image/jpeg;base64,/9j/4AAQSkZJRgABAQAAAQABAAD/2wCEAAkGBxQSEhUUEBQVFhUVGBcWFxgVFRcSFxcXFhYWFxQUFxcZHCggGRolGxUaIjEhJSkrLi4uGB8zODMsNygtLisBCgoKDg0OGxAQGiwkICQsLCwsLC0sLCwsLCwsLCwsLCwsLCwsLCwsLCwsLCwsLCwsLCwsLCwsLDcsLCwsLCwsLP/AABEIAQgAvwMBIgACEQEDEQH/xAAcAAEAAgIDAQAAAAAAAAAAAAAABgcEBQECAwj/xABFEAACAQIDBAgDAwgJBAMAAAABAgADEQQSIQUGMUEHEyJRYXGBkTKhsUJSwRQjcnOCstHwJCUzQ2JjksLhNVOz8RWDk//EABoBAQADAQEBAAAAAAAAAAAAAAACAwQBBQb/xAApEQADAAICAgECBgMBAAAAAAAAAQIDEQQhEjFBIlETMjNhgZEjQnEF/9oADAMBAAIRAxEAPwC3oiJhNgiIgCIiAIiIAiIEA616y00Z6hCooJYnkBxkErdJINQJTpGzMFAPadr3ABGmW508J59I212OITDK2WmiLVe3N2Jyg+QANvGQqlWo0q6VQWNRGDqTqtwQRmHMaST66PD5fOazeCekvZfDDvnWavd/eKni1FrLUtcpe9/FD9ofMTaETjR6+LJOSU5exEROFoiIgCIiAIiIAiIgCIiAIiIAiIgCIiAJ2p8Zxada1Tq0dyL5FZiBxOUE2+XznZXZGnpFJ757aQ47Fo+j9aFUnssAiqtiD9k2uDyvNA2GdibI+nHsme+0drflNV8RWCl31ubaD7KgDjYaek2mI3icYXDrhnamCCCUPbL3sEc6X0tbly0HDRGLez59yqyOkv7NJh8bUokEZ0KkMpswsRre45T6F2XXapQo1HFmqU0Zh3MygsPCxPDlKc2ttPqaoQ5alkUubArmI7QHLz8ZvOjTeMti2oZbJWUsAPhVkF81uQINvO0hc1NOX/Zdw78MjnXv+izonJE4lJ7exERB0REQBERAEREAREQBERAERNBtbfjZ+FZkr4mmHU2ZBd2B7iFBt6zqTfojVJeyQATrWZUUtUZVUalmIUDxJOglbbV6YKI0wlPNfg9VgoHjkFyfcTTYXezD1zn2hXNRhrlOlNdfsoulx3mcyV+HPlpv9kZb5ST0iZ7Y6Q6SXGDptiGGmf4KQPdf4m9B6yDbT27jsV/bVmRD/d0iaSW8bdpvUzy2jvXgkctQ7WbR1y2VgOHkZhHb1OorOtNurBtmOljbh4zkXkv/AF0eTy8nKvak5TZeGHxKDNlSq4amLLTFvIXmk/8Akk4rax5NcD5idHxKngi//radeNv22eapzrqtkjc0HH9mvt85gUaTUagq4VjTqLwZe48Qb8Qe4zVDHLwBVfJi5myweKAUls5Hfkcj5CcmHHa2d1nT3O/4RN9idJNiKe0KeQ8OtpqSvm6XuvpceUnWCxVOsgei61EPBkOYfLhKQxG3sE6BTUGYc7MPMeEw8FtE0X6zB4jI3ejWv4Mp0b1EnNeftaPWw87LGlkTL/IiVrsbpOZbLjKQccDUo6N5mmdD6EeUnGyt4cLih+YrIx+6ew480axhz9j1cfJx36ZsonLCcSJensREQdEREAREQBERAE8WwdIm7U0J7yik+5E9onU9HGtnkcHS50qZ86a/wmHiN3cHU0qYTDt/9KfW02M5AklT+CLmfkiuM6NNm1eFA0/1Tsny1Hylfb5bv08Iy4OgWZB2iXyli1Q3tdQAbADlzlxYra1Cj/a1UBvYLmBYnuCjW8rTEP8AlGKVn/7gZvG5BI9AQPSXRt+zO/Hf0mBtndUWp5aXZTsuASAWKqVvp4zXvugnWdUjBmKl+GUaLe1rcbi0uBKWek+XQuVsRxDEFmI8bE6+Ui23NmnCPTqr2zlZcrNlvouZyxvmc3PHkAOUz5oyS9z6NOJ460qXZEMDuirgsOBv2WByqAON1UWYcePdxkuwOyOrw9NnXUWGt7/AGv4E8PSZ2wNks1JHDkXRyQCWDKzMAhv8QGlm4jyMkWNwvWKyjQZabjzNx+6JPBN78qOZqhLxkrrBdFWFxbVKxrVEu5uiKll4EWLA8Qb+s3WF6JdmpbMtaoRzaqR8kCidN3tuJha9RK7BKbaFjwBv2WPcBcgnhpcyeEX1XUcrSy97KIiH7I3S3B2aosMKv+qpf3zTrX6Ptnt/cW/RqVB/ukkMSp2y38GPsa3YmwqWEDLRaqVa2lSq9UC33cx7PpNlESLZYkl6ERE4dEREAREQBERAERAgHKrzlf7xbyflL9XRqlKCmxZCVZyOd+OXuE9ekfeIoRhKJ1YZqrDkOSeZ4n0ld4StlNtDe5N9bd3rFp+OkePy+UqrwT6Xs2q0cMlUOLmoL258iLk9+sk+7ODFRkzfa7dvXX975SunxGR83IHXyMsXY+PFKrTva2Sl83v9B8pfgnxWtneJSc9Ey2RUslTN9kgepzDT0sJztTAitURWJ0R3sDlOpAUXHkfaa3G4habBb/FXW/ecig2Amf1zmtUbXVQgUAXVQOLMTYG5OksyXMr6jYvZ77vUctMLf4S6HyzZkPsR7zrtDF/nWor9xPQEsJ5U6RRalmbtm+oBsdbW0HK3tNQapArV2IJJpILHkilibcrsZW80+LcjT+TRbw7w7NwdV6dSk1aqf7TLTWplLa2ZqhAvrwHC82e5e8uCqdjBuF/yGvRI8UpklP8ARaVtvVtRMPXqs2Ho1utcMeszXFxqqspGW3fNbhq+BrEFKlTCVOQqA1qV/CoLMvreVzHlO9ljxtH0ijBuHtOrLIVujtat1YGIKVVGi1qTiqLcs1tfcaSaUsQG7ve8gn3qiSpoROzrOsFiexERB0REQBERAEREATF2ttBcPReq2uUdkfeY6KvqZmqsg/SDiG66glwaevDXt8O15Lw8zO78VszcrJU4qcLb0Qqo7OWerYuxZmPGxPH0miFS5duGkkuPqqr5cygm+l+/hNBj8Lkp38LSGKvufN/qV6+xpsRVJVrfzrN7snanW01XXPTTJ5lCWQDvJDMP2ZH8MubQAm9xYC5PdYDiZZ+4+6a4NRisYAK1rohOlIaku2tg3ieGtuM0efgevx503KJRsrZrkitiCOsOo7qd1sQL/a7zwE029e9y4YWDdWo4BRetVP8AgvcUkv8AbYZjyA4zRb1dJFyaWCOZuHWWug/Rv8R8Tp3Su8Y7MWqVWLu2pZjcyrt1uj04xfLNuu/WKqYnPm/NggCkSStvEk3Lc80kOK37oqCfyaqWPEdcMh89Lkc5XGzj+cPmJssdTymzXHgylfa/GStJMvnHNT2a3bu1WxFQ1HsLmwUaBR3D+M77PYEWOo5aZpk7CwFKtWFOt8JDAWNrNbQ+kxzQNF2Q6lGZb95UkX8jx9ZNta0ipL6jY4HEvSYPRdkPehK/TjJ1sPpCrpZa6iqBz+F/caGQAkn3/AaTJw5POUV2i/xT9l87A3ww2IGUPlb7r6HyvwM3xHMcJQGz2BIvbhf+T52lodGD1Hw1WrUYlalUimDwCUgENv2g0RTroryY1K2iXRETpEREQBERAE5E4nKQjjHXkMFVSbmxPJdOJvIfv/hqFFA97VWN1BJIIBAYKBoD2ryXoO2dW4Xty1A5yA9J7Ma6AOVUUwdEzalm4n0ld9p7Iwt2l8fJXO0qBdnKEFr3tfW4M12M2uzJZ/K04xm1VXE5coPBge+81+39KrEH4mJ+kvmd62eLOJxlcP17Ru9yK9PDXxmKNqVMtkHOpUtYKi8Ta9yeAmLvJvhiNoMcxNOjyQG1xyzHn9Jpto1C64e+oWkFUchYm9oTTiPD+JllJI9bHHj6MzDqqCyzsmFeu3V0ULtYmw00HE+QuJjhtPWeeHxvVVFfLmCkm1yt7gjiNRKlL9mlvSJO1PDnKr0GwtRbWcHMmYWsSw1Go4sLTdurPpilVww0qKANOWYC49R7TUbP3jWpYMf2av8AtfjN9hsalNewLK2pBswvzAMzW6+USmp+5q6G5wSqlVG7N79luGt/wkW3irA4ytpbVTbxyLcyxdmVwTZAQD6+sgm+mzRSxBqXuH0PmAAD8pPDbdar7HMml2jDoVLi17+emmk90NieXdMKg2n82mW97a27+PvLWuyU1sy/yjLTbLxOgHMngB6kz6E3f2b+TYWhQH93TUN4sdXPqxMofcTA/lO0cPStdUbrX/Rp9v6gD1E+iHMl4+KK7rb0dYiJA4IiIAiIgCIiAenVnNmB0ylSO/UFT6WI/alQ9Nm3xQxKUjmOaiDYWAPba1zxlvVaoVCWNgOJ8J889O1fPtMAG6rRppca69pj8mEsUKn2Z/PxZBKOJNSvmM2W29T/AD3TX4PD2bytM7aVQXN+Qlr99GW+7TOrapRPcGHzntcc+U8MM35pPBiPpOa2IAFhxkKXZ6M6ST/Y5rVLaz32VhOucKBmJIFhw15zT1QWly9D+7qq5quMwpqTc8LgcfmZbM6Kry+XoiWP3PdAL8T4agSH1sZUpuwpOwCsQNbg2NtRwMtnpF3gKB2+1UJWmPLs38gRKh6vSdevkpd/BZmw95qbUlbKFb7Yvz/gZH97doiqR3WN9PEc/eR6hUyAEagjUc/50nGJr5/DS1vUTHOBTe0WvN5Y9HTEU2pnsm44iZ2yRVruKdGm1SowJCKLsQoJbzsBeda+i+gln9A+xda+MdeFqNI+J1qkemUe80PTXZTiy36PXoN2G6NicTWpuhNqKZ1KHiHqEBhfiEHpLVM7M06ymns1pCIiRJCIiAIiIAiIgHjj8N1tKpTBtnRkudQMwte0+bt7dlVKdSpTqgXRzqOFxx+X1n0wDIB0pbvdYoxNMHTSsAL3FuxUt3jhfxEsl/J5/MipayT8e/8AhR1FMqGoe/QfhPXenYdXCvTWtxqUkrADkKg+E+ItaTjo83OOPxGeshXCUGsQwsarg3FOx5cCx7rDnOnT9/1Cl+oT/wAlSXSchPXkyvA5CBfG/wArTlaV5zWThMvB0bEZobSO3baWzrgcF2lLaDMPrLtpbZpbO2aWfRnOUAfExI4L46ekqaoNB4a+02G8+N6+qo+wgJA5XZmufa05N9EJy9Ns1uJr1MXVNat5Ko+FFGgRfDx5zG2nQA4TYdYANJhYk3kNtsom262zU4db5l8L+3/ucU0438PqPed3BVrz00sSDxtbThfWWGnZl4XDPiKiUaKlnc5EA5k6AnuHMnkAZ9L7u7HTB4Wlh6f92vaP3nOrt6tIh0M7EoU8EmJFMflFQ1EaodWyq5AVb/CtgNBxk+JlV11o0YceuxERKjSIiIAiIgCIiAIiIAnKtacRGwdw0ofp5N9oUx3UE+bvL2WUT04n+sl8KNL6uZdjbM+fpESGFHZmRUpcp2TgJ74hNAfCcPIrI1STMFrgTr1hvrfhaezOROoreEFiejqqE8J6/k870379J7It9BBVVtM17YdLlqhNhoFXRnOugJ0AsNSeHjOldKLrakj0m42ap1quRfQNlXKbd4sZk4umFYMTpYg6XtpxI4kf8THx9NE0FRXbQjJfKoI4sWAubcpYvRrxV5SmXp0QPfZqj7tSqPmD+Ml5kF6Fa2bA1B92sfnTpn63k6Mps34PyoRESBcIiIAiIgCIiAIiIAiIgHKyjOm9f6yX9TT+ry81lHdNrf1iPCjS+ryyDNyPRF6Y0EyqykCeFE8Jm1hdROngZ61aNe6zzyTKYTyYQaJo8wJ70hOgE96Yg5kv6TW7V4ia3ENc34aL9BN5teiMt+4TT4kXOtvhQaa/ZEsn0zTx6Tx9F09BFS+FxC8xVU+hpgfVTLHMq7oFf83ih40j8nlomU2ejx/yiIiQLxERAEREAREQBERAEREA7LKM6ZddpHwp0voT+MvISjulwX2ow/wUR8pOTLyvykYQaibQr2J12vgxTZOV1BP8ZlNSslvAH3F5xUn2fOcuu0alhOLT1fXhPBj56ekmaMfaOwE96NK/MDz/AONTMYH5W+cyqK397TmyGbaR5bXp9kga6aePiJGqnPwsPlJxjh1KMtTJ2lN8y1amQ9wNLRWtxBPDu4yI7QphScuW2VCMt8tso1GbW3nLMfo3cOWsXZZvQBUObFL/AIaZ9mYfjLdlMdANX+k4he+kD7VFH+6XQZCz0sH5TiIiVGgREQBERAEREAREQBERAORKN6VW/rV/0KP7gl5LKY6SsP1m12X/AC6f7nGSXoyct6k021sSKnVW+7by8JIKuADUg2tiNcuW47wQSLC97Nroe8SIVaTJUyHlp5+MsXAYUPQGdbgLax0zE3sP57pmy1+HMtHh5MayPRXuLsCbZeegOb585iHvHdz8zpNjtmkVcjs2HDKAoHymprvr5TUntbLcU9Hqh485uNiHLUVmtlVgzEkW01A8TflI/TqaibzZCoW1yk8g7ZFPrzPhcQ/RHkLSOu8ePamEyu6k0l+FiL5iWYnxJ19ZFesLgliSbAa66DhJNvThSwLXDEkAsOBa3wp3Kq5Rp9LXjqUSqG8nD6NPGr/EuycdA9S2PqD72Hf5VKRl5vKF6EHttO3fRrD5ofwl9POZD08BxERKjQIiIAiIgCIiAIiIAiIgHKymuk2oV2szLxFKkf3pcolPdLC22jfvoU/3nk5XRi536ZFdoYjrKoYe3d4SZbF2my5KZAW5C3F7i5A0zEgeg5yuqVe1Yd15aNXCUmRaqHtLY2Zso0sReyknUcuMz8jxSUtHjZ5tNOH6WyO71Ubm40BLWA5AEi/ykOqmSfaOOFQlRrlWyk6FtSzG3K5bh4SL4vn6Wl2JNLRfhars4p8Zv9gsL2PV3/zLgW8wRw/jIyja2tw+kkW74JYAZb30zqCL8hroJOkc5M/QbzaWENRb30UaWp5aWvHKfiI73It3mQ/HoRcHvsZJ8dVbPmYnNwNzy4MpHdblNBtOxLEd8jGzJw7TZtOiFgNp0vEVF96bH8J9AOJ87dFx/rPDfpke9N59FPJWfQ8d+zpERKzUIiIAiIgCIiAIiIAiIgHKynels/0/yoU/q5lxLKf6Xh/TL/5NP/fJyYec9R/KK1wrXq+ssrZuJyAA/DYSsdn61vWWOGKhSONh9JDkLy+k8P8A9FublowN49mhCaoYZTrYHW/f4SJYqreSTaeLzXDG514yMYpLHThO4k0ls18alS2jwWSfdcXqAE2BV8x5AFCLn1IkXQXIkn2VhiQGF7c7cv8AiTv0S5T/AMbNttg5izW+Ik+8jeLHG0luOwxyi4PCRnFrY+shipNdHlcSmr7PToz/AOo4b9av0M+i3nzr0dG20MN+uT62n0U8ss+m43ydYiJUbBERAEREAREQBERAEREA7IJUXTCl8UCP+0nrq/Dvks6VNvtg8GOr+KtUFK/Cy2LufZLftSoNs70VMXTw+HYBFoplFuLH7xPHhymrFgdztGPlY3knr4aNBs8EVtfnLNqD8yoAHAG9teHCQQ7NGUsCQV1zX5jhMsb61QtjRS40zEkA+NpXyONe1o8vl8e8r+kzNqYVlsSOOo+f8JosUhPGZA21isRcUqSnxCk/jNfi8LjBq6sP2LD6Ts46+SXF42WFqtHFJCCJO90aYKm/h/yDK2XF1aZ7Qv5rp7iSbdze2lTa1VWW/G3aHn3iV8jFTjosz4710tk427SIA42tp4eBkOxq668byVbQ31wTUviZjY6Cm1z5kgASH1MQ1XtKuROR+Jrcr8hKeFiy1OnOmY3xLnL5T6Nh0f7LrNjqLpTdkSuhZgpKqFbtXa1hpPoSoJ857vbz1tm4gOjFlY3dL6OOdx3+I1En3RPvPUxOJxVN75WHXgE3ysXNx7MvtN+TA1O2e1x5aW2WXE5M4mM2CIiAIiIAiIgCIiAIiIQNTvTu5R2hR6qvcWbMjLxVgCL9xFiRY98rjF9DdZb9TXpsOWdSnvxiJox5alaRVXR1wvRBim/tcVRQdyK9Q/MgST7J6J8FTsa5fEMPv2C/6RETt5rfycXZMcFs+jRGWjSpoP8ACoEyKiIwsyKw8VBH0iJV5Mm4Rq8Xuvg6vx4enr3KBNDjuivZ1XXq2T9E2/CIklbI+CNLi+hihb+j4moh5CooqL5EaG3kZom6LNopdab0GTwqMl/2ShtES2c1r0caR64fofxTa1q1FD4Z6h97CTncTchdm9a2frHqBVvawCqSbAeJN/QRE5eaqWmJRKiYiJmZcIiJwCIi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38918" name="Picture 5" descr="http://aruad.com/wp-content/uploads/1511201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47" y="1604865"/>
            <a:ext cx="3281382" cy="4101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508000" y="230188"/>
            <a:ext cx="11176000" cy="498475"/>
          </a:xfrm>
        </p:spPr>
        <p:txBody>
          <a:bodyPr/>
          <a:lstStyle/>
          <a:p>
            <a:pPr algn="ctr" defTabSz="912813" eaLnBrk="1" hangingPunct="1"/>
            <a:r>
              <a:rPr lang="ru-RU" altLang="ru-RU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Стратегия решения проблемы демаркации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1012" y="1390260"/>
            <a:ext cx="3601617" cy="5283589"/>
          </a:xfrm>
        </p:spPr>
        <p:txBody>
          <a:bodyPr/>
          <a:lstStyle/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Ненаука</a:t>
            </a: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Вненаука</a:t>
            </a: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Лженаука</a:t>
            </a: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Квазинаука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Антинаука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Паранаука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Аномальная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наука</a:t>
            </a:r>
            <a:endParaRPr lang="ru-RU" sz="2800" b="1" dirty="0" smtClean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95730" y="1483567"/>
            <a:ext cx="59715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2400" b="1" dirty="0">
                <a:solidFill>
                  <a:srgbClr val="000000"/>
                </a:solidFill>
                <a:latin typeface="+mn-lt"/>
              </a:rPr>
              <a:t>Можно ли отграничить от науки?</a:t>
            </a: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+mn-lt"/>
                <a:cs typeface="Times New Roman" pitchFamily="18" charset="0"/>
              </a:rPr>
              <a:t>Кеплер был одновременно астрологом</a:t>
            </a: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+mn-lt"/>
                <a:cs typeface="Times New Roman" pitchFamily="18" charset="0"/>
              </a:rPr>
              <a:t>Ньютон всерьез занимался алхимией</a:t>
            </a: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+mn-lt"/>
                <a:cs typeface="Times New Roman" pitchFamily="18" charset="0"/>
              </a:rPr>
              <a:t>Академик Бутлеров, химик, поддерживал парапсихологию</a:t>
            </a:r>
          </a:p>
          <a:p>
            <a:pPr marL="396793" indent="-396793" defTabSz="914174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Содержимое 2"/>
          <p:cNvSpPr>
            <a:spLocks noGrp="1"/>
          </p:cNvSpPr>
          <p:nvPr>
            <p:ph idx="1"/>
          </p:nvPr>
        </p:nvSpPr>
        <p:spPr bwMode="auto">
          <a:xfrm>
            <a:off x="485775" y="1314450"/>
            <a:ext cx="11358563" cy="50863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i="1" dirty="0" smtClean="0">
                <a:solidFill>
                  <a:schemeClr val="tx2"/>
                </a:solidFill>
              </a:rPr>
              <a:t>Одной из причин, порождающих всякого рода околонаучные построения (особенно когда их авторами являются люди непосредственно с наукой не связанные), служит существенное различие между научным подходом к пониманию окружающей действительности и попытками ее познания на уровне обыденного сознания.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smtClean="0">
                <a:solidFill>
                  <a:schemeClr val="tx2"/>
                </a:solidFill>
              </a:rPr>
              <a:t>В чем же это различие состоит? Прежде всего в том, что обыденное познание использует естественный язык и те орудия труда, которые применяются в процессе обычной человеческой деятельности. </a:t>
            </a:r>
          </a:p>
          <a:p>
            <a:r>
              <a:rPr lang="ru-RU" altLang="ru-RU" sz="2400" dirty="0" smtClean="0">
                <a:solidFill>
                  <a:schemeClr val="tx2"/>
                </a:solidFill>
              </a:rPr>
              <a:t>Наука же вырабатывает особые средства опытного и теоретического изучения различных объектов: приборы, измерительные и вычислительные устройства, а также специальный язык, включающий понятия, правила построения определений, выводов и доказательств, — все это и помогает отражать реальные свойства окружающего мира.</a:t>
            </a:r>
          </a:p>
          <a:p>
            <a:endParaRPr lang="ru-RU" altLang="ru-RU" dirty="0" smtClean="0"/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Содержимое 2"/>
          <p:cNvSpPr>
            <a:spLocks noGrp="1"/>
          </p:cNvSpPr>
          <p:nvPr>
            <p:ph idx="1"/>
          </p:nvPr>
        </p:nvSpPr>
        <p:spPr bwMode="auto">
          <a:xfrm>
            <a:off x="242888" y="1285875"/>
            <a:ext cx="11501437" cy="518636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dirty="0" smtClean="0">
                <a:solidFill>
                  <a:schemeClr val="tx2"/>
                </a:solidFill>
              </a:rPr>
              <a:t>Для обыденного познания не требуется какой-либо специфической подготовки. Оно осуществляется само собой, как бы автоматически, в процессе общения человека с культурой и включения в различные формы деятельности. Занятия же наукой требуют специальной профессиональной подготовки.</a:t>
            </a:r>
          </a:p>
          <a:p>
            <a:r>
              <a:rPr lang="ru-RU" altLang="ru-RU" sz="2400" dirty="0" smtClean="0">
                <a:solidFill>
                  <a:schemeClr val="tx2"/>
                </a:solidFill>
              </a:rPr>
              <a:t>Объекты, на познание которых направлено обыденное сознание, формируются в повседневной практике человека. </a:t>
            </a:r>
          </a:p>
          <a:p>
            <a:r>
              <a:rPr lang="ru-RU" altLang="ru-RU" sz="2400" dirty="0" smtClean="0">
                <a:solidFill>
                  <a:schemeClr val="tx2"/>
                </a:solidFill>
              </a:rPr>
              <a:t>В науке же выделение объекта исследования всякий раз представляет собой специальную задачу. </a:t>
            </a:r>
          </a:p>
          <a:p>
            <a:r>
              <a:rPr lang="ru-RU" altLang="ru-RU" sz="2400" dirty="0" smtClean="0">
                <a:solidFill>
                  <a:schemeClr val="tx2"/>
                </a:solidFill>
              </a:rPr>
              <a:t>Наконец, в отличие от обыденного познания наука способна включать в сферу исследования и такие фрагменты реальности, которые могут стать предметом массового освоения только в практике будущего...</a:t>
            </a:r>
          </a:p>
          <a:p>
            <a:endParaRPr lang="ru-RU" altLang="ru-RU" sz="2400" dirty="0" smtClean="0"/>
          </a:p>
        </p:txBody>
      </p:sp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xfrm>
            <a:off x="508000" y="473075"/>
            <a:ext cx="11176000" cy="741363"/>
          </a:xfrm>
        </p:spPr>
        <p:txBody>
          <a:bodyPr/>
          <a:lstStyle/>
          <a:p>
            <a:pPr algn="ctr" defTabSz="912813" eaLnBrk="1" hangingPunct="1"/>
            <a:r>
              <a:rPr lang="ru-RU" altLang="ru-RU" b="1" smtClean="0">
                <a:solidFill>
                  <a:schemeClr val="accent1"/>
                </a:solidFill>
              </a:rPr>
              <a:t>Философы науки</a:t>
            </a:r>
          </a:p>
        </p:txBody>
      </p:sp>
      <p:sp>
        <p:nvSpPr>
          <p:cNvPr id="39939" name="Объект 2"/>
          <p:cNvSpPr>
            <a:spLocks noGrp="1"/>
          </p:cNvSpPr>
          <p:nvPr>
            <p:ph idx="1"/>
          </p:nvPr>
        </p:nvSpPr>
        <p:spPr bwMode="auto">
          <a:xfrm>
            <a:off x="300038" y="1306513"/>
            <a:ext cx="7329487" cy="5322887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defTabSz="912813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Бритва Оккама (методологический принцип):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если существует несколько логически непротиворечивых определений или объяснений какого-либо явления, то следует считать верным самое простое из них</a:t>
            </a:r>
          </a:p>
          <a:p>
            <a:pPr defTabSz="912813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 следует множить сущее без необходимости»</a:t>
            </a:r>
          </a:p>
          <a:p>
            <a:pPr defTabSz="912813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ru-RU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«Всё следует упрощать до тех пор, пока это возможно, но не более того» </a:t>
            </a:r>
          </a:p>
          <a:p>
            <a:pPr defTabSz="912813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Стратегия решения проблемы демаркации - соотнесение понятия с опытом</a:t>
            </a:r>
          </a:p>
          <a:p>
            <a:pPr defTabSz="912813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Принцип верификации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понятие или суждение имеет значение только тогда, когда оно эмпирически проверяемо.  Карл Поппер.</a:t>
            </a:r>
          </a:p>
          <a:p>
            <a:pPr defTabSz="912813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Критерий: </a:t>
            </a:r>
            <a:r>
              <a:rPr lang="ru-RU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научная теория не может быть принципиально неопровержимой</a:t>
            </a:r>
          </a:p>
          <a:p>
            <a:pPr defTabSz="912813" eaLnBrk="1" hangingPunct="1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Принцип фальсификации: </a:t>
            </a:r>
            <a:r>
              <a:rPr lang="ru-RU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фальсифицируемость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(опровергаемость) теории является необходимым условием её научности 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2" name="Picture 5" descr="http://shoyher.narod.ru/Portret/Popperkar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752600"/>
            <a:ext cx="3538537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508000" y="0"/>
            <a:ext cx="11176000" cy="665163"/>
          </a:xfrm>
        </p:spPr>
        <p:txBody>
          <a:bodyPr/>
          <a:lstStyle/>
          <a:p>
            <a:pPr algn="ctr" defTabSz="912813" eaLnBrk="1" hangingPunct="1"/>
            <a:r>
              <a:rPr lang="ru-RU" altLang="ru-RU" b="1" smtClean="0">
                <a:solidFill>
                  <a:schemeClr val="bg1"/>
                </a:solidFill>
              </a:rPr>
              <a:t>Эпистема и Парадигма</a:t>
            </a:r>
          </a:p>
        </p:txBody>
      </p:sp>
      <p:sp>
        <p:nvSpPr>
          <p:cNvPr id="44035" name="Объект 2"/>
          <p:cNvSpPr>
            <a:spLocks noGrp="1"/>
          </p:cNvSpPr>
          <p:nvPr>
            <p:ph idx="1"/>
          </p:nvPr>
        </p:nvSpPr>
        <p:spPr bwMode="auto">
          <a:xfrm>
            <a:off x="239713" y="1314450"/>
            <a:ext cx="11444287" cy="542766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М. Фуко: «…каждой исторической эпохе свойственна своя  «</a:t>
            </a:r>
            <a:r>
              <a:rPr lang="ru-RU" altLang="ru-RU" sz="24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эпистема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»: общая, характерная для конкретного исторического периода система мышления, научного теоретизирования (взгляды, концепции, научные теории и собственно науки» </a:t>
            </a:r>
            <a:r>
              <a:rPr lang="ru-RU" altLang="ru-RU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парадигма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совокупность фундаментальных научных установок, представлений и терминов, принимаемая и разделяемая научным сообществом и объединяющая большинство его членов. Обеспечивает преемственность развития науки и научного творчества.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философии науки: </a:t>
            </a:r>
            <a:r>
              <a:rPr lang="ru-RU" altLang="ru-RU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парадигма 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совокупность явных и неявных (и часто не осознаваемых) </a:t>
            </a:r>
            <a:r>
              <a:rPr lang="ru-RU" alt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предпосылок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определяющих научные исследования и признанных на данном этапе развития науки, </a:t>
            </a:r>
            <a:r>
              <a:rPr lang="ru-RU" alt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универсальный метод 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принятия эволюционных решений, гносеологическая модель эволюционной деятельности.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2813" eaLnBrk="1" hangingPunct="1"/>
            <a:r>
              <a:rPr lang="ru-RU" altLang="ru-RU" b="1" smtClean="0">
                <a:solidFill>
                  <a:schemeClr val="bg1"/>
                </a:solidFill>
              </a:rPr>
              <a:t>Сомнение и сложность</a:t>
            </a:r>
          </a:p>
        </p:txBody>
      </p:sp>
      <p:sp>
        <p:nvSpPr>
          <p:cNvPr id="45059" name="Объект 2"/>
          <p:cNvSpPr>
            <a:spLocks noGrp="1"/>
          </p:cNvSpPr>
          <p:nvPr>
            <p:ph idx="1"/>
          </p:nvPr>
        </p:nvSpPr>
        <p:spPr bwMode="auto">
          <a:xfrm>
            <a:off x="508000" y="1314450"/>
            <a:ext cx="11176000" cy="513238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buFont typeface="Wingdings" pitchFamily="2" charset="2"/>
              <a:buChar char="q"/>
            </a:pPr>
            <a:r>
              <a:rPr lang="ru-RU" altLang="ru-RU" sz="2400" dirty="0" smtClean="0">
                <a:solidFill>
                  <a:schemeClr val="tx2"/>
                </a:solidFill>
              </a:rPr>
              <a:t>«</a:t>
            </a:r>
            <a:r>
              <a:rPr lang="ru-RU" altLang="ru-RU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Наука как будто бросает вызов «удобным властным допущениям», просто подчиняя их беспристрастному анализу. </a:t>
            </a:r>
          </a:p>
          <a:p>
            <a:pPr algn="just" eaLnBrk="1" hangingPunct="1">
              <a:buFont typeface="Wingdings" pitchFamily="2" charset="2"/>
              <a:buChar char="q"/>
            </a:pPr>
            <a:r>
              <a:rPr lang="ru-RU" alt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Р. Мертон: </a:t>
            </a:r>
            <a:r>
              <a:rPr lang="ru-RU" alt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Организованный скептицизм </a:t>
            </a:r>
            <a:r>
              <a:rPr lang="ru-RU" altLang="ru-RU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содержит в себе </a:t>
            </a:r>
            <a:r>
              <a:rPr lang="ru-RU" alt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скрытое сомнение</a:t>
            </a:r>
            <a:r>
              <a:rPr lang="ru-RU" altLang="ru-RU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 некоторых основаниях установленной рутины, власти, принятых процедур и сферы “сакрального” вообще… независимо от того, идет ли речь о сакральной сфере политических убеждений, религиозной веры или экономических прав, научный исследователь не ведет себя предписанным некритическим и ритуалистическим образом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just" eaLnBrk="1" hangingPunct="1">
              <a:buFont typeface="Wingdings" pitchFamily="2" charset="2"/>
              <a:buChar char="q"/>
            </a:pPr>
            <a:r>
              <a:rPr lang="ru-RU" alt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И. Пригожин: «</a:t>
            </a:r>
            <a:r>
              <a:rPr lang="ru-RU" altLang="ru-RU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Человеческие сообщества, особенно в наше время, имеют свои, существенно более короткие временные масштабы… С </a:t>
            </a:r>
            <a:r>
              <a:rPr lang="ru-RU" alt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увеличение</a:t>
            </a:r>
            <a:r>
              <a:rPr lang="ru-RU" altLang="ru-RU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alt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динамической сложности </a:t>
            </a:r>
            <a:r>
              <a:rPr lang="ru-RU" altLang="ru-RU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(от камня к человеческому обществу) роль стрелы времени, эволюционных ритмов возрастает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smtClean="0">
                <a:solidFill>
                  <a:schemeClr val="tx2"/>
                </a:solidFill>
              </a:rPr>
              <a:t>Задание для самостоятельной работы:</a:t>
            </a:r>
            <a:endParaRPr lang="ru-RU" altLang="ru-RU" smtClean="0"/>
          </a:p>
        </p:txBody>
      </p:sp>
      <p:sp>
        <p:nvSpPr>
          <p:cNvPr id="46083" name="Объект 2"/>
          <p:cNvSpPr>
            <a:spLocks noGrp="1"/>
          </p:cNvSpPr>
          <p:nvPr>
            <p:ph idx="1"/>
          </p:nvPr>
        </p:nvSpPr>
        <p:spPr bwMode="auto">
          <a:xfrm>
            <a:off x="5102225" y="1600200"/>
            <a:ext cx="6523038" cy="45720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4000" dirty="0" smtClean="0">
                <a:solidFill>
                  <a:schemeClr val="tx2"/>
                </a:solidFill>
              </a:rPr>
              <a:t>Приведите пример из истории науки, где ученому в совершении открытия помогла интуиция.</a:t>
            </a:r>
          </a:p>
        </p:txBody>
      </p:sp>
      <p:pic>
        <p:nvPicPr>
          <p:cNvPr id="4" name="Рисунок 4" descr="Изображение крупным планом книг на полках с расплывчатым изображением других книг на переднем и заднем плане."/>
          <p:cNvPicPr>
            <a:picLocks noChangeAspect="1"/>
          </p:cNvPicPr>
          <p:nvPr/>
        </p:nvPicPr>
        <p:blipFill>
          <a:blip r:embed="rId2" cstate="print"/>
          <a:srcRect l="3156" r="3156"/>
          <a:stretch>
            <a:fillRect/>
          </a:stretch>
        </p:blipFill>
        <p:spPr bwMode="auto">
          <a:xfrm>
            <a:off x="468312" y="1870364"/>
            <a:ext cx="3996173" cy="40184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>
          <a:xfrm>
            <a:off x="1414463" y="228600"/>
            <a:ext cx="10444162" cy="900113"/>
          </a:xfrm>
        </p:spPr>
        <p:txBody>
          <a:bodyPr/>
          <a:lstStyle/>
          <a:p>
            <a:pPr algn="ctr" eaLnBrk="1" hangingPunct="1"/>
            <a:r>
              <a:rPr lang="ru-RU" altLang="ru-RU" sz="4000" b="1" smtClean="0">
                <a:solidFill>
                  <a:schemeClr val="tx2"/>
                </a:solidFill>
              </a:rPr>
              <a:t>Задание для самостоятельной работы:</a:t>
            </a:r>
            <a:endParaRPr lang="ru-RU" altLang="ru-RU" sz="4000" smtClean="0">
              <a:solidFill>
                <a:schemeClr val="tx2"/>
              </a:solidFill>
            </a:endParaRPr>
          </a:p>
        </p:txBody>
      </p:sp>
      <p:sp>
        <p:nvSpPr>
          <p:cNvPr id="47107" name="Содержимое 2"/>
          <p:cNvSpPr>
            <a:spLocks noGrp="1"/>
          </p:cNvSpPr>
          <p:nvPr>
            <p:ph idx="1"/>
          </p:nvPr>
        </p:nvSpPr>
        <p:spPr bwMode="auto">
          <a:xfrm>
            <a:off x="4664075" y="1457325"/>
            <a:ext cx="7323138" cy="48514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Arial" charset="0"/>
              <a:buNone/>
            </a:pPr>
            <a:r>
              <a:rPr lang="ru-RU" altLang="ru-RU" sz="4000" smtClean="0">
                <a:solidFill>
                  <a:schemeClr val="tx2"/>
                </a:solidFill>
              </a:rPr>
              <a:t>Проанализируйте суждение:</a:t>
            </a:r>
          </a:p>
          <a:p>
            <a:pPr algn="ctr" eaLnBrk="1" hangingPunct="1">
              <a:buFont typeface="Arial" charset="0"/>
              <a:buNone/>
            </a:pPr>
            <a:endParaRPr lang="ru-RU" altLang="ru-RU" sz="4000" smtClean="0">
              <a:solidFill>
                <a:schemeClr val="tx2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sz="4000" smtClean="0">
                <a:solidFill>
                  <a:schemeClr val="tx2"/>
                </a:solidFill>
              </a:rPr>
              <a:t>«Искусство – это я.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sz="4000" smtClean="0">
                <a:solidFill>
                  <a:schemeClr val="tx2"/>
                </a:solidFill>
              </a:rPr>
              <a:t>Наука – это мы» </a:t>
            </a:r>
          </a:p>
          <a:p>
            <a:pPr algn="r" eaLnBrk="1" hangingPunct="1">
              <a:buFont typeface="Wingdings" pitchFamily="2" charset="2"/>
              <a:buNone/>
            </a:pPr>
            <a:endParaRPr lang="ru-RU" altLang="ru-RU" sz="4000" smtClean="0">
              <a:solidFill>
                <a:schemeClr val="tx2"/>
              </a:solidFill>
            </a:endParaRPr>
          </a:p>
          <a:p>
            <a:pPr algn="r" eaLnBrk="1" hangingPunct="1">
              <a:buFont typeface="Wingdings" pitchFamily="2" charset="2"/>
              <a:buNone/>
            </a:pPr>
            <a:r>
              <a:rPr lang="ru-RU" altLang="ru-RU" sz="4000" smtClean="0">
                <a:solidFill>
                  <a:schemeClr val="tx2"/>
                </a:solidFill>
              </a:rPr>
              <a:t>Дж. Бернал</a:t>
            </a:r>
          </a:p>
          <a:p>
            <a:pPr algn="ctr" eaLnBrk="1" hangingPunct="1">
              <a:buFont typeface="Arial" charset="0"/>
              <a:buNone/>
            </a:pPr>
            <a:endParaRPr lang="ru-RU" altLang="ru-RU" sz="4000" smtClean="0">
              <a:solidFill>
                <a:schemeClr val="tx2"/>
              </a:solidFill>
            </a:endParaRPr>
          </a:p>
          <a:p>
            <a:pPr algn="ctr" eaLnBrk="1" hangingPunct="1">
              <a:buFont typeface="Arial" charset="0"/>
              <a:buNone/>
            </a:pPr>
            <a:endParaRPr lang="ru-RU" altLang="ru-RU" sz="3900" i="1" smtClean="0">
              <a:solidFill>
                <a:schemeClr val="tx2"/>
              </a:solidFill>
            </a:endParaRPr>
          </a:p>
        </p:txBody>
      </p:sp>
      <p:pic>
        <p:nvPicPr>
          <p:cNvPr id="4" name="Рисунок 4" descr="Изображение крупным планом книг на полках с расплывчатым изображением других книг на переднем и заднем плане."/>
          <p:cNvPicPr>
            <a:picLocks noChangeAspect="1"/>
          </p:cNvPicPr>
          <p:nvPr/>
        </p:nvPicPr>
        <p:blipFill>
          <a:blip r:embed="rId2" cstate="print"/>
          <a:srcRect l="3156" r="3156"/>
          <a:stretch>
            <a:fillRect/>
          </a:stretch>
        </p:blipFill>
        <p:spPr bwMode="auto">
          <a:xfrm>
            <a:off x="468312" y="1870364"/>
            <a:ext cx="3996173" cy="40184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cademicLiterature_16x9_TP103431361.potx" id="{2F0AAF73-AE41-486D-B6DC-0985ADE3F2EC}" vid="{EF7BD8ED-D7CC-46AA-8B96-4CA16C4A9ED2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3510</Words>
  <Application>Microsoft Office PowerPoint</Application>
  <PresentationFormat>Широкоэкранный</PresentationFormat>
  <Paragraphs>197</Paragraphs>
  <Slides>38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6" baseType="lpstr">
      <vt:lpstr>Arial</vt:lpstr>
      <vt:lpstr>Calibri</vt:lpstr>
      <vt:lpstr>Euphemia</vt:lpstr>
      <vt:lpstr>Plantagenet Cherokee</vt:lpstr>
      <vt:lpstr>Times New Roman</vt:lpstr>
      <vt:lpstr>Wingdings</vt:lpstr>
      <vt:lpstr>Wingdings 2</vt:lpstr>
      <vt:lpstr>Academic Literature 16x9</vt:lpstr>
      <vt:lpstr>Философские и методологические проблемы науки и техники </vt:lpstr>
      <vt:lpstr>Вопросы:</vt:lpstr>
      <vt:lpstr>Философия и наука: формы и перспективы взаимодействия</vt:lpstr>
      <vt:lpstr>ДОНАУЧНОЕ ЗНАНИЕ</vt:lpstr>
      <vt:lpstr>ДОНАУЧНОЕ ЗНАНИЕ</vt:lpstr>
      <vt:lpstr>Презентация PowerPoint</vt:lpstr>
      <vt:lpstr>Презентация PowerPoint</vt:lpstr>
      <vt:lpstr>Формирование научных знаний в античности </vt:lpstr>
      <vt:lpstr>Формирование научных знаний в античности</vt:lpstr>
      <vt:lpstr>Формирование научных знаний в античности</vt:lpstr>
      <vt:lpstr>Естественнонаучные знания</vt:lpstr>
      <vt:lpstr>Презентация PowerPoint</vt:lpstr>
      <vt:lpstr>Научное мировоззрение</vt:lpstr>
      <vt:lpstr>Презентация PowerPoint</vt:lpstr>
      <vt:lpstr>Презентация PowerPoint</vt:lpstr>
      <vt:lpstr>Гуманитарное знание</vt:lpstr>
      <vt:lpstr>Современное научное знание</vt:lpstr>
      <vt:lpstr>Роль философии</vt:lpstr>
      <vt:lpstr>Основные философские методы</vt:lpstr>
      <vt:lpstr>Наука </vt:lpstr>
      <vt:lpstr>Научное  мировоззрение</vt:lpstr>
      <vt:lpstr>Научное знание</vt:lpstr>
      <vt:lpstr>Научный подход к исследованию </vt:lpstr>
      <vt:lpstr>«Интуитивное мировоззрение догадывается, а научное мировоззрение — доказывает, что жизнь есть космопланетарное явление»                                                                                                                   В. Соловьев</vt:lpstr>
      <vt:lpstr> Характеристики философского мировоззрения </vt:lpstr>
      <vt:lpstr>ВИДЕО Философия и наука</vt:lpstr>
      <vt:lpstr>«Правила метода»</vt:lpstr>
      <vt:lpstr>«Универсальная наука» по Декарту - Дерево </vt:lpstr>
      <vt:lpstr> Демаркация:  проблема разграничения науки и не-науки</vt:lpstr>
      <vt:lpstr>Псевдонаука</vt:lpstr>
      <vt:lpstr>Стратегия решения проблемы демаркации</vt:lpstr>
      <vt:lpstr>Презентация PowerPoint</vt:lpstr>
      <vt:lpstr>Презентация PowerPoint</vt:lpstr>
      <vt:lpstr>Философы науки</vt:lpstr>
      <vt:lpstr>Эпистема и Парадигма</vt:lpstr>
      <vt:lpstr>Сомнение и сложность</vt:lpstr>
      <vt:lpstr>Задание для самостоятельной работы:</vt:lpstr>
      <vt:lpstr>Задание для самостоятельной работы: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2024-04-30T07:59:41Z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TC034313809991</vt:lpwstr>
  </property>
</Properties>
</file>