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43"/>
  </p:notesMasterIdLst>
  <p:sldIdLst>
    <p:sldId id="256" r:id="rId2"/>
    <p:sldId id="257" r:id="rId3"/>
    <p:sldId id="282" r:id="rId4"/>
    <p:sldId id="296" r:id="rId5"/>
    <p:sldId id="285" r:id="rId6"/>
    <p:sldId id="284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7" r:id="rId18"/>
    <p:sldId id="298" r:id="rId19"/>
    <p:sldId id="299" r:id="rId20"/>
    <p:sldId id="300" r:id="rId21"/>
    <p:sldId id="304" r:id="rId22"/>
    <p:sldId id="301" r:id="rId23"/>
    <p:sldId id="302" r:id="rId24"/>
    <p:sldId id="303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281" r:id="rId4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1" autoAdjust="0"/>
    <p:restoredTop sz="94668" autoAdjust="0"/>
  </p:normalViewPr>
  <p:slideViewPr>
    <p:cSldViewPr>
      <p:cViewPr>
        <p:scale>
          <a:sx n="100" d="100"/>
          <a:sy n="100" d="100"/>
        </p:scale>
        <p:origin x="-122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D8E0842-78E2-4541-9108-D0F4DE989A8B}" type="datetimeFigureOut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2EDDBFD-B39D-4199-9F97-7E3A30DCCEF0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0C4D8C2A-AE1E-4860-BA7E-8AAB98B65629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fld id="{67721E13-82A2-410E-9D63-785FEFFD743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51664-003F-4E08-8EA4-C15D0FA94A8F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76BD3-ECB2-46C7-987D-AAD6A1732DCF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C2345-D17D-4EA2-9082-465E8CC017EF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fld id="{9C813EA9-E392-40A3-9EE6-E3987D59672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5BA5B-7867-47EE-BD69-CFB6EC2CEA95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4BC0C-0684-4489-8D90-7613492D36B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C2508-71A0-463F-A154-3326AAD0EF4F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2278F-EDFE-4083-9937-3388FADA598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4B83A-61CE-4273-A497-D516B96C1EC4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B7C32-6831-4035-A7F6-92F5414D0C2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Равнобедренный треугольник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E647A-1E19-4B45-963E-D3748D39DE3C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9F85A-C63A-4E12-BE36-0258E9FE023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Прямая соединительная линия 11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Равнобедренный треугольник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A82FE-349B-474F-9C6C-07009BE2569E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808F2-E4CA-4880-8BF8-FD6062642C8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AFD17-FC0A-4B46-95D5-009842158EB8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02D56-C958-4754-9963-9639AC34C94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39266-2032-43C1-B1AC-CA635587CA41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38575-3EC3-4F21-8FB3-E865D82A843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Равнобедренный треугольник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CD879-BFB4-4948-B404-B75F4FBCCA09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F87A4-25C6-4E3A-8BAE-6E300885636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  <a:endParaRPr lang="en-US" alt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en-US" alt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B1E7216-18B7-492B-8D41-43985552C943}" type="datetime1">
              <a:rPr lang="ru-RU"/>
              <a:pPr>
                <a:defRPr/>
              </a:pPr>
              <a:t>22.06.2019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Calibri" pitchFamily="34" charset="0"/>
              </a:defRPr>
            </a:lvl1pPr>
          </a:lstStyle>
          <a:p>
            <a:fld id="{80A4CE40-2EE6-489A-84B5-DFD7BCE6E3C7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031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2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3" r:id="rId2"/>
    <p:sldLayoutId id="2147484068" r:id="rId3"/>
    <p:sldLayoutId id="2147484064" r:id="rId4"/>
    <p:sldLayoutId id="2147484065" r:id="rId5"/>
    <p:sldLayoutId id="2147484069" r:id="rId6"/>
    <p:sldLayoutId id="2147484070" r:id="rId7"/>
    <p:sldLayoutId id="2147484071" r:id="rId8"/>
    <p:sldLayoutId id="2147484072" r:id="rId9"/>
    <p:sldLayoutId id="2147484066" r:id="rId10"/>
    <p:sldLayoutId id="214748407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Хранилища данных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Лекция </a:t>
            </a:r>
            <a:r>
              <a:rPr lang="en-US" smtClean="0"/>
              <a:t>5</a:t>
            </a:r>
            <a:r>
              <a:rPr lang="ru-RU" smtClean="0"/>
              <a:t>. </a:t>
            </a:r>
            <a:r>
              <a:rPr lang="ru-RU" dirty="0" smtClean="0"/>
              <a:t>Выбор метода реализации</a:t>
            </a:r>
            <a:endParaRPr lang="ru-RU" dirty="0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142875"/>
            <a:ext cx="21717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C:\User\Zvon\Рисунки\Logo\tpu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50" y="5876925"/>
            <a:ext cx="84613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dirty="0" smtClean="0"/>
              <a:t>Содержание</a:t>
            </a:r>
            <a:r>
              <a:rPr lang="en-US" altLang="en-US" dirty="0" smtClean="0"/>
              <a:t> </a:t>
            </a:r>
            <a:r>
              <a:rPr lang="ru-RU" altLang="en-US" dirty="0" smtClean="0"/>
              <a:t>лекции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ru-RU" altLang="en-US" sz="3600" smtClean="0"/>
              <a:t>Две группы аналитических платформ</a:t>
            </a:r>
          </a:p>
          <a:p>
            <a:pPr eaLnBrk="1" hangingPunct="1"/>
            <a:r>
              <a:rPr lang="ru-RU" altLang="en-US" sz="3600" smtClean="0"/>
              <a:t>Обзор рынка </a:t>
            </a:r>
            <a:r>
              <a:rPr lang="en-US" altLang="en-US" sz="3600" smtClean="0">
                <a:latin typeface="Calibri" pitchFamily="34" charset="0"/>
              </a:rPr>
              <a:t>BI</a:t>
            </a:r>
            <a:endParaRPr lang="ru-RU" altLang="en-US" sz="3600" smtClean="0"/>
          </a:p>
          <a:p>
            <a:pPr eaLnBrk="1" hangingPunct="1"/>
            <a:r>
              <a:rPr lang="ru-RU" altLang="en-US" sz="3600" smtClean="0"/>
              <a:t>Продукция </a:t>
            </a:r>
            <a:r>
              <a:rPr lang="en-US" altLang="en-US" sz="3600" smtClean="0">
                <a:latin typeface="Calibri" pitchFamily="34" charset="0"/>
              </a:rPr>
              <a:t>Microsoft</a:t>
            </a:r>
            <a:endParaRPr lang="ru-RU" altLang="en-US" sz="3600" smtClean="0"/>
          </a:p>
          <a:p>
            <a:pPr eaLnBrk="1" hangingPunct="1"/>
            <a:r>
              <a:rPr lang="ru-RU" altLang="en-US" sz="3600" smtClean="0"/>
              <a:t>Продукция</a:t>
            </a:r>
            <a:r>
              <a:rPr lang="en-US" altLang="en-US" sz="3600" smtClean="0">
                <a:latin typeface="Calibri" pitchFamily="34" charset="0"/>
              </a:rPr>
              <a:t> Sybase</a:t>
            </a:r>
            <a:endParaRPr lang="ru-RU" altLang="en-US" sz="3600" smtClean="0"/>
          </a:p>
          <a:p>
            <a:pPr eaLnBrk="1" hangingPunct="1"/>
            <a:r>
              <a:rPr lang="ru-RU" altLang="en-US" sz="3600" smtClean="0"/>
              <a:t>Продукция</a:t>
            </a:r>
            <a:r>
              <a:rPr lang="en-US" altLang="en-US" sz="3600" smtClean="0">
                <a:latin typeface="Calibri" pitchFamily="34" charset="0"/>
              </a:rPr>
              <a:t> Oracle</a:t>
            </a:r>
            <a:endParaRPr lang="ru-RU" altLang="en-US" sz="3600" smtClean="0"/>
          </a:p>
          <a:p>
            <a:pPr eaLnBrk="1" hangingPunct="1"/>
            <a:endParaRPr lang="ru-RU" altLang="en-US" sz="3600" smtClean="0"/>
          </a:p>
          <a:p>
            <a:pPr eaLnBrk="1" hangingPunct="1"/>
            <a:endParaRPr lang="ru-RU" altLang="en-US" sz="360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92E39F-722A-4AB3-BFFD-F82D04D6A4BC}" type="slidenum">
              <a:rPr lang="ru-RU" altLang="en-US"/>
              <a:pPr/>
              <a:t>2</a:t>
            </a:fld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Две группы аналитических платформ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Платформы первой группы ориентированы на работу с выделенными источниками данных - хранилищами и витринами данных, которые специально сформированы для аналитической обработки, что выражается и в особых структурах и моделях данных этих источников (</a:t>
            </a:r>
            <a:r>
              <a:rPr lang="en-US" altLang="en-US" smtClean="0">
                <a:latin typeface="Calibri" pitchFamily="34" charset="0"/>
              </a:rPr>
              <a:t>Microsoft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Hyperion Solutions</a:t>
            </a:r>
            <a:r>
              <a:rPr lang="ru-RU" altLang="en-US" smtClean="0"/>
              <a:t>, «старая» </a:t>
            </a:r>
            <a:r>
              <a:rPr lang="en-US" altLang="en-US" smtClean="0">
                <a:latin typeface="Calibri" pitchFamily="34" charset="0"/>
              </a:rPr>
              <a:t>Oracle</a:t>
            </a:r>
            <a:r>
              <a:rPr lang="ru-RU" altLang="en-US" smtClean="0"/>
              <a:t>).</a:t>
            </a:r>
            <a:endParaRPr lang="en-US" altLang="en-US" smtClean="0">
              <a:latin typeface="Calibri" pitchFamily="34" charset="0"/>
            </a:endParaRPr>
          </a:p>
          <a:p>
            <a:r>
              <a:rPr lang="ru-RU" altLang="en-US" smtClean="0"/>
              <a:t>Платформы второй группы ориентированы на работу с более широким кругом источников (</a:t>
            </a:r>
            <a:r>
              <a:rPr lang="en-US" altLang="en-US" smtClean="0">
                <a:latin typeface="Calibri" pitchFamily="34" charset="0"/>
              </a:rPr>
              <a:t>Business Objects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Cognos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Microstrategy</a:t>
            </a:r>
            <a:r>
              <a:rPr lang="ru-RU" altLang="en-US" smtClean="0"/>
              <a:t>)</a:t>
            </a: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57FCFD-8540-4C13-AB04-14219B5D58D1}" type="slidenum">
              <a:rPr lang="ru-RU" altLang="en-US"/>
              <a:pPr/>
              <a:t>3</a:t>
            </a:fld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Microsoft SQL Server</a:t>
            </a:r>
            <a:br>
              <a:rPr lang="en-US" altLang="en-US" dirty="0" smtClean="0"/>
            </a:br>
            <a:r>
              <a:rPr lang="en-US" altLang="en-US" dirty="0" smtClean="0"/>
              <a:t>Analyses Services</a:t>
            </a:r>
            <a:endParaRPr lang="ru-RU" altLang="en-US" dirty="0" smtClean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C93C39-8254-4256-9D33-7F1A20581CE8}" type="slidenum">
              <a:rPr lang="ru-RU" altLang="en-US"/>
              <a:pPr/>
              <a:t>4</a:t>
            </a:fld>
            <a:endParaRPr lang="ru-RU" altLang="en-US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2357430"/>
            <a:ext cx="20097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История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142984"/>
            <a:ext cx="8229600" cy="4937125"/>
          </a:xfrm>
        </p:spPr>
        <p:txBody>
          <a:bodyPr/>
          <a:lstStyle/>
          <a:p>
            <a:r>
              <a:rPr lang="en-US" altLang="en-US" sz="3200" dirty="0" smtClean="0">
                <a:latin typeface="Calibri" pitchFamily="34" charset="0"/>
              </a:rPr>
              <a:t>1996 – </a:t>
            </a:r>
            <a:r>
              <a:rPr lang="ru-RU" altLang="en-US" sz="3200" dirty="0" smtClean="0"/>
              <a:t>покупка программной технологии OLAP у израильской компании </a:t>
            </a:r>
            <a:r>
              <a:rPr lang="ru-RU" altLang="en-US" sz="3200" dirty="0" err="1" smtClean="0"/>
              <a:t>Panorama</a:t>
            </a:r>
            <a:r>
              <a:rPr lang="ru-RU" altLang="en-US" sz="3200" dirty="0" smtClean="0"/>
              <a:t> </a:t>
            </a:r>
            <a:r>
              <a:rPr lang="ru-RU" altLang="en-US" sz="3200" dirty="0" err="1" smtClean="0"/>
              <a:t>Software</a:t>
            </a:r>
            <a:endParaRPr lang="ru-RU" altLang="en-US" sz="3200" dirty="0" smtClean="0"/>
          </a:p>
          <a:p>
            <a:r>
              <a:rPr lang="ru-RU" altLang="en-US" sz="3200" dirty="0" smtClean="0"/>
              <a:t>1998 </a:t>
            </a:r>
            <a:r>
              <a:rPr lang="en-US" altLang="en-US" sz="3200" dirty="0" smtClean="0">
                <a:latin typeface="Calibri" pitchFamily="34" charset="0"/>
              </a:rPr>
              <a:t>–</a:t>
            </a:r>
            <a:r>
              <a:rPr lang="ru-RU" altLang="en-US" sz="3200" dirty="0" smtClean="0"/>
              <a:t> выпуск </a:t>
            </a:r>
            <a:r>
              <a:rPr lang="en-US" altLang="en-US" sz="3200" dirty="0" smtClean="0">
                <a:latin typeface="Calibri" pitchFamily="34" charset="0"/>
              </a:rPr>
              <a:t>OLAP Services </a:t>
            </a:r>
            <a:r>
              <a:rPr lang="ru-RU" altLang="en-US" sz="3200" dirty="0" smtClean="0"/>
              <a:t>как часть </a:t>
            </a:r>
            <a:r>
              <a:rPr lang="en-US" altLang="en-US" sz="3200" dirty="0" smtClean="0">
                <a:latin typeface="Calibri" pitchFamily="34" charset="0"/>
              </a:rPr>
              <a:t>SQL Server 7</a:t>
            </a:r>
            <a:endParaRPr lang="ru-RU" altLang="en-US" sz="3200" dirty="0" smtClean="0"/>
          </a:p>
          <a:p>
            <a:r>
              <a:rPr lang="ru-RU" altLang="en-US" sz="3200" dirty="0" smtClean="0"/>
              <a:t>2000 </a:t>
            </a:r>
            <a:r>
              <a:rPr lang="en-US" altLang="en-US" sz="3200" dirty="0" smtClean="0">
                <a:latin typeface="Calibri" pitchFamily="34" charset="0"/>
              </a:rPr>
              <a:t>–</a:t>
            </a:r>
            <a:r>
              <a:rPr lang="ru-RU" altLang="en-US" sz="3200" dirty="0" smtClean="0"/>
              <a:t> выпуск </a:t>
            </a:r>
            <a:r>
              <a:rPr lang="en-US" altLang="en-US" sz="3200" dirty="0" smtClean="0">
                <a:latin typeface="Calibri" pitchFamily="34" charset="0"/>
              </a:rPr>
              <a:t>Analysis Services 2000</a:t>
            </a:r>
            <a:r>
              <a:rPr lang="ru-RU" altLang="en-US" sz="3200" dirty="0" smtClean="0"/>
              <a:t> (+ </a:t>
            </a:r>
            <a:r>
              <a:rPr lang="en-US" altLang="en-US" sz="3200" dirty="0" smtClean="0">
                <a:latin typeface="Calibri" pitchFamily="34" charset="0"/>
              </a:rPr>
              <a:t>Data Mining)</a:t>
            </a:r>
            <a:endParaRPr lang="ru-RU" altLang="en-US" sz="3200" dirty="0" smtClean="0"/>
          </a:p>
          <a:p>
            <a:r>
              <a:rPr lang="ru-RU" altLang="en-US" sz="3200" dirty="0" smtClean="0"/>
              <a:t>20</a:t>
            </a:r>
            <a:r>
              <a:rPr lang="en-US" altLang="en-US" sz="3200" dirty="0" smtClean="0">
                <a:latin typeface="Calibri" pitchFamily="34" charset="0"/>
              </a:rPr>
              <a:t>16</a:t>
            </a:r>
            <a:r>
              <a:rPr lang="ru-RU" altLang="en-US" sz="3200" dirty="0" smtClean="0"/>
              <a:t> </a:t>
            </a:r>
            <a:r>
              <a:rPr lang="en-US" altLang="en-US" sz="3200" dirty="0" smtClean="0">
                <a:latin typeface="Calibri" pitchFamily="34" charset="0"/>
              </a:rPr>
              <a:t>–</a:t>
            </a:r>
            <a:r>
              <a:rPr lang="ru-RU" altLang="en-US" sz="3200" dirty="0" smtClean="0"/>
              <a:t> выпуск </a:t>
            </a:r>
            <a:r>
              <a:rPr lang="en-US" altLang="en-US" sz="3200" dirty="0" smtClean="0">
                <a:latin typeface="Calibri" pitchFamily="34" charset="0"/>
              </a:rPr>
              <a:t>Analysis Services 2016</a:t>
            </a:r>
            <a:endParaRPr lang="ru-RU" altLang="en-US" sz="3200" dirty="0" smtClean="0"/>
          </a:p>
          <a:p>
            <a:r>
              <a:rPr lang="ru-RU" altLang="en-US" sz="3200" dirty="0" smtClean="0"/>
              <a:t>Май 20</a:t>
            </a:r>
            <a:r>
              <a:rPr lang="en-US" altLang="en-US" sz="3200" dirty="0" smtClean="0">
                <a:latin typeface="Calibri" pitchFamily="34" charset="0"/>
              </a:rPr>
              <a:t>19</a:t>
            </a:r>
            <a:r>
              <a:rPr lang="ru-RU" altLang="en-US" sz="3200" dirty="0" smtClean="0"/>
              <a:t> </a:t>
            </a:r>
            <a:r>
              <a:rPr lang="en-US" altLang="en-US" sz="3200" dirty="0" smtClean="0">
                <a:latin typeface="Calibri" pitchFamily="34" charset="0"/>
              </a:rPr>
              <a:t>–</a:t>
            </a:r>
            <a:r>
              <a:rPr lang="ru-RU" altLang="en-US" sz="3200" dirty="0" smtClean="0"/>
              <a:t> выпуск </a:t>
            </a:r>
            <a:r>
              <a:rPr lang="ru-RU" sz="3200" dirty="0" smtClean="0"/>
              <a:t>Предварительной версии SQL </a:t>
            </a:r>
            <a:r>
              <a:rPr lang="ru-RU" sz="3200" dirty="0" err="1" smtClean="0"/>
              <a:t>Server</a:t>
            </a:r>
            <a:r>
              <a:rPr lang="ru-RU" sz="3200" dirty="0" smtClean="0"/>
              <a:t> 2019 (CTP 3.0)</a:t>
            </a:r>
            <a:endParaRPr lang="ru-RU" altLang="en-US" sz="3200" dirty="0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2EB6AA-3287-43BA-98FD-A56D8B8438A0}" type="slidenum">
              <a:rPr lang="ru-RU" altLang="en-US"/>
              <a:pPr/>
              <a:t>5</a:t>
            </a:fld>
            <a:endParaRPr lang="ru-RU" altLang="en-US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14290"/>
            <a:ext cx="20097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dirty="0" smtClean="0"/>
              <a:t>Структура </a:t>
            </a:r>
            <a:r>
              <a:rPr lang="en-US" altLang="en-US" dirty="0" smtClean="0"/>
              <a:t>MS SQL Analyses Services</a:t>
            </a:r>
            <a:endParaRPr lang="ru-RU" altLang="en-US" dirty="0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AE2C6F-FD34-4B44-8E21-C8B0AC82EBFB}" type="slidenum">
              <a:rPr lang="ru-RU" altLang="en-US"/>
              <a:pPr/>
              <a:t>6</a:t>
            </a:fld>
            <a:endParaRPr lang="ru-RU" altLang="en-US"/>
          </a:p>
        </p:txBody>
      </p:sp>
      <p:pic>
        <p:nvPicPr>
          <p:cNvPr id="16390" name="Picture 6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85926"/>
            <a:ext cx="6162675" cy="394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Основные функции </a:t>
            </a:r>
            <a:r>
              <a:rPr lang="en-US" altLang="en-US" smtClean="0">
                <a:latin typeface="Calibri" pitchFamily="34" charset="0"/>
              </a:rPr>
              <a:t>SSAS </a:t>
            </a:r>
            <a:endParaRPr lang="ru-RU" altLang="en-US" smtClean="0"/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OLAP</a:t>
            </a:r>
            <a:r>
              <a:rPr lang="en-US" altLang="en-US" smtClean="0">
                <a:latin typeface="Calibri" pitchFamily="34" charset="0"/>
              </a:rPr>
              <a:t> –</a:t>
            </a:r>
            <a:r>
              <a:rPr lang="en-US" altLang="en-US" smtClean="0"/>
              <a:t> </a:t>
            </a:r>
            <a:r>
              <a:rPr lang="ru-RU" altLang="en-US" smtClean="0"/>
              <a:t>позволяет пользователям проектировать, реализовывать и управлять многомерными структурами, которые содержат данные, агрегированные из других источников (реляционных БД)</a:t>
            </a:r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Data Mining</a:t>
            </a:r>
            <a:r>
              <a:rPr lang="en-US" altLang="en-US" smtClean="0">
                <a:latin typeface="Calibri" pitchFamily="34" charset="0"/>
              </a:rPr>
              <a:t> – </a:t>
            </a:r>
            <a:r>
              <a:rPr lang="ru-RU" altLang="en-US" smtClean="0"/>
              <a:t>позволяет пользователям проектировать, реализовывать и визуализировать модели добычи знаний, реализованные на основе данных из других источников, используя набор промышленно-стандартизированных алгоритмов анализа</a:t>
            </a:r>
            <a:endParaRPr lang="en-US" altLang="en-US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2E9348-D084-468B-9D76-2510AE9D6547}" type="slidenum">
              <a:rPr lang="ru-RU" altLang="en-US"/>
              <a:pPr/>
              <a:t>7</a:t>
            </a:fld>
            <a:endParaRPr lang="ru-R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Серверная архитектура </a:t>
            </a:r>
            <a:r>
              <a:rPr lang="en-US" altLang="en-US" smtClean="0"/>
              <a:t>Analysis Services</a:t>
            </a:r>
            <a:endParaRPr lang="ru-RU" altLang="en-US" smtClean="0"/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8229600" cy="4424378"/>
          </a:xfrm>
        </p:spPr>
        <p:txBody>
          <a:bodyPr/>
          <a:lstStyle/>
          <a:p>
            <a:r>
              <a:rPr lang="ru-RU" altLang="en-US" sz="2800" dirty="0" smtClean="0"/>
              <a:t>Серверной компонентой</a:t>
            </a:r>
            <a:r>
              <a:rPr lang="en-US" altLang="en-US" sz="2800" dirty="0" smtClean="0">
                <a:latin typeface="Calibri" pitchFamily="34" charset="0"/>
              </a:rPr>
              <a:t> SSAS </a:t>
            </a:r>
            <a:r>
              <a:rPr lang="ru-RU" altLang="en-US" sz="2800" dirty="0" smtClean="0"/>
              <a:t>является приложение</a:t>
            </a:r>
            <a:r>
              <a:rPr lang="en-US" altLang="en-US" sz="2800" dirty="0" smtClean="0">
                <a:latin typeface="Calibri" pitchFamily="34" charset="0"/>
              </a:rPr>
              <a:t> msmdsrv.exe</a:t>
            </a:r>
            <a:r>
              <a:rPr lang="ru-RU" altLang="en-US" sz="2800" dirty="0" smtClean="0"/>
              <a:t>,</a:t>
            </a:r>
            <a:r>
              <a:rPr lang="en-US" altLang="en-US" sz="2800" dirty="0" smtClean="0">
                <a:latin typeface="Calibri" pitchFamily="34" charset="0"/>
              </a:rPr>
              <a:t> </a:t>
            </a:r>
            <a:r>
              <a:rPr lang="ru-RU" altLang="en-US" sz="2800" dirty="0" smtClean="0"/>
              <a:t>которое работает как служба </a:t>
            </a:r>
            <a:r>
              <a:rPr lang="en-US" altLang="en-US" sz="2800" dirty="0" smtClean="0">
                <a:latin typeface="Calibri" pitchFamily="34" charset="0"/>
              </a:rPr>
              <a:t>Windows</a:t>
            </a:r>
            <a:endParaRPr lang="ru-RU" altLang="en-US" sz="2800" dirty="0" smtClean="0"/>
          </a:p>
          <a:p>
            <a:r>
              <a:rPr lang="ru-RU" altLang="en-US" sz="2800" dirty="0" smtClean="0"/>
              <a:t>Можно запускать несколько экземпляров, каждый будет работать как отдельная служба</a:t>
            </a:r>
          </a:p>
          <a:p>
            <a:r>
              <a:rPr lang="ru-RU" altLang="en-US" sz="2800" dirty="0" smtClean="0"/>
              <a:t>Основные компоненты приложения:</a:t>
            </a:r>
          </a:p>
          <a:p>
            <a:pPr lvl="1"/>
            <a:r>
              <a:rPr lang="ru-RU" altLang="en-US" sz="2800" dirty="0" smtClean="0"/>
              <a:t>модули безопасности</a:t>
            </a:r>
          </a:p>
          <a:p>
            <a:pPr lvl="1"/>
            <a:r>
              <a:rPr lang="en-US" altLang="en-US" sz="2800" dirty="0" smtClean="0">
                <a:latin typeface="Calibri" pitchFamily="34" charset="0"/>
              </a:rPr>
              <a:t>XML for Analysis (XMLA)</a:t>
            </a:r>
            <a:endParaRPr lang="ru-RU" altLang="en-US" sz="2800" dirty="0" smtClean="0"/>
          </a:p>
          <a:p>
            <a:pPr lvl="1"/>
            <a:r>
              <a:rPr lang="ru-RU" altLang="en-US" sz="2800" dirty="0" smtClean="0"/>
              <a:t>процессор запросов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784E70-E71F-43BD-A791-93A128F50995}" type="slidenum">
              <a:rPr lang="ru-RU" altLang="en-US"/>
              <a:pPr/>
              <a:t>8</a:t>
            </a:fld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Функции серверной компоненты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парсинг запросов от пользователя</a:t>
            </a:r>
          </a:p>
          <a:p>
            <a:r>
              <a:rPr lang="ru-RU" altLang="en-US" smtClean="0"/>
              <a:t>управление метаданными</a:t>
            </a:r>
          </a:p>
          <a:p>
            <a:r>
              <a:rPr lang="ru-RU" altLang="en-US" smtClean="0"/>
              <a:t>управление транзакциями</a:t>
            </a:r>
          </a:p>
          <a:p>
            <a:r>
              <a:rPr lang="ru-RU" altLang="en-US" smtClean="0"/>
              <a:t>выполнение вычислений</a:t>
            </a:r>
          </a:p>
          <a:p>
            <a:r>
              <a:rPr lang="ru-RU" altLang="en-US" smtClean="0"/>
              <a:t>хранение данных измерений и ячеек</a:t>
            </a:r>
          </a:p>
          <a:p>
            <a:r>
              <a:rPr lang="ru-RU" altLang="en-US" smtClean="0"/>
              <a:t>создание агрегатов</a:t>
            </a:r>
          </a:p>
          <a:p>
            <a:r>
              <a:rPr lang="ru-RU" altLang="en-US" smtClean="0"/>
              <a:t>управление выполнением запросов</a:t>
            </a:r>
          </a:p>
          <a:p>
            <a:r>
              <a:rPr lang="ru-RU" altLang="en-US" smtClean="0"/>
              <a:t>кэширование объектов</a:t>
            </a:r>
          </a:p>
          <a:p>
            <a:r>
              <a:rPr lang="ru-RU" altLang="en-US" smtClean="0"/>
              <a:t>управление серверными ресурсами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0688E3-8BFC-49E3-9FDE-713408DC1664}" type="slidenum">
              <a:rPr lang="ru-RU" altLang="en-US"/>
              <a:pPr/>
              <a:t>9</a:t>
            </a:fld>
            <a:endParaRPr lang="ru-RU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Клиентская архитектура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614738" cy="4937125"/>
          </a:xfrm>
        </p:spPr>
        <p:txBody>
          <a:bodyPr/>
          <a:lstStyle/>
          <a:p>
            <a:r>
              <a:rPr lang="ru-RU" altLang="en-US" smtClean="0"/>
              <a:t>Языки запросов:</a:t>
            </a:r>
          </a:p>
          <a:p>
            <a:pPr lvl="1"/>
            <a:r>
              <a:rPr lang="en-US" altLang="en-US" smtClean="0">
                <a:latin typeface="Calibri" pitchFamily="34" charset="0"/>
              </a:rPr>
              <a:t> SQL</a:t>
            </a:r>
          </a:p>
          <a:p>
            <a:pPr lvl="1"/>
            <a:r>
              <a:rPr lang="en-US" altLang="en-US" smtClean="0">
                <a:latin typeface="Calibri" pitchFamily="34" charset="0"/>
              </a:rPr>
              <a:t>Multidimensional Expressions (MDX) </a:t>
            </a:r>
          </a:p>
          <a:p>
            <a:pPr lvl="1"/>
            <a:r>
              <a:rPr lang="en-US" altLang="en-US" smtClean="0">
                <a:latin typeface="Calibri" pitchFamily="34" charset="0"/>
              </a:rPr>
              <a:t>Data Mining Extensions (DMX)</a:t>
            </a:r>
          </a:p>
          <a:p>
            <a:pPr lvl="1"/>
            <a:r>
              <a:rPr lang="en-US" altLang="en-US" smtClean="0">
                <a:latin typeface="Calibri" pitchFamily="34" charset="0"/>
              </a:rPr>
              <a:t>Analysis Services Scripting Language (ASSL)</a:t>
            </a:r>
            <a:endParaRPr lang="ru-RU" altLang="en-US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63B6A0-3E01-4D31-88E9-2A9310DC0D47}" type="slidenum">
              <a:rPr lang="ru-RU" altLang="en-US"/>
              <a:pPr/>
              <a:t>10</a:t>
            </a:fld>
            <a:endParaRPr lang="ru-RU" altLang="en-US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143000"/>
            <a:ext cx="4714875" cy="552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Unified Dimension Model</a:t>
            </a:r>
            <a:endParaRPr lang="ru-RU" altLang="en-US" smtClean="0"/>
          </a:p>
        </p:txBody>
      </p:sp>
      <p:sp>
        <p:nvSpPr>
          <p:cNvPr id="2150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923925"/>
          </a:xfrm>
        </p:spPr>
        <p:txBody>
          <a:bodyPr/>
          <a:lstStyle/>
          <a:p>
            <a:r>
              <a:rPr lang="ru-RU" altLang="en-US" smtClean="0"/>
              <a:t>позволяет обращаться к данным нескольких кубов Analysis Services в одном запросе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353143-8604-429F-9CC3-B2A0CC853BCE}" type="slidenum">
              <a:rPr lang="ru-RU" altLang="en-US"/>
              <a:pPr/>
              <a:t>11</a:t>
            </a:fld>
            <a:endParaRPr lang="ru-RU" altLang="en-US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2214563"/>
            <a:ext cx="7894637" cy="411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Объекты </a:t>
            </a:r>
            <a:r>
              <a:rPr lang="en-US" altLang="en-US" smtClean="0"/>
              <a:t>SSAS</a:t>
            </a:r>
            <a:endParaRPr lang="ru-RU" altLang="en-US" smtClean="0"/>
          </a:p>
        </p:txBody>
      </p:sp>
      <p:sp>
        <p:nvSpPr>
          <p:cNvPr id="2253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smtClean="0">
                <a:latin typeface="Calibri" pitchFamily="34" charset="0"/>
              </a:rPr>
              <a:t>SSAS</a:t>
            </a:r>
            <a:r>
              <a:rPr lang="ru-RU" altLang="en-US" smtClean="0"/>
              <a:t> содержит объекты БД и сборки (</a:t>
            </a:r>
            <a:r>
              <a:rPr lang="en-US" altLang="en-US" smtClean="0">
                <a:latin typeface="Calibri" pitchFamily="34" charset="0"/>
              </a:rPr>
              <a:t>Assemblies</a:t>
            </a:r>
            <a:r>
              <a:rPr lang="ru-RU" altLang="en-US" smtClean="0"/>
              <a:t>):</a:t>
            </a:r>
          </a:p>
          <a:p>
            <a:pPr lvl="1"/>
            <a:r>
              <a:rPr lang="ru-RU" altLang="en-US" sz="2600" smtClean="0"/>
              <a:t>БД содержат источники данных (</a:t>
            </a:r>
            <a:r>
              <a:rPr lang="en-US" altLang="en-US" sz="2600" smtClean="0">
                <a:latin typeface="Calibri" pitchFamily="34" charset="0"/>
              </a:rPr>
              <a:t>data sources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 </a:t>
            </a:r>
            <a:r>
              <a:rPr lang="ru-RU" altLang="en-US" sz="2600" smtClean="0"/>
              <a:t>представления источников данных (</a:t>
            </a:r>
            <a:r>
              <a:rPr lang="en-US" altLang="en-US" sz="2600" smtClean="0">
                <a:latin typeface="Calibri" pitchFamily="34" charset="0"/>
              </a:rPr>
              <a:t>data source views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 </a:t>
            </a:r>
            <a:r>
              <a:rPr lang="ru-RU" altLang="en-US" sz="2600" smtClean="0"/>
              <a:t>кубы (</a:t>
            </a:r>
            <a:r>
              <a:rPr lang="en-US" altLang="en-US" sz="2600" smtClean="0">
                <a:latin typeface="Calibri" pitchFamily="34" charset="0"/>
              </a:rPr>
              <a:t>cubes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 </a:t>
            </a:r>
            <a:r>
              <a:rPr lang="ru-RU" altLang="en-US" sz="2600" smtClean="0"/>
              <a:t>меры (</a:t>
            </a:r>
            <a:r>
              <a:rPr lang="en-US" altLang="en-US" sz="2600" smtClean="0">
                <a:latin typeface="Calibri" pitchFamily="34" charset="0"/>
              </a:rPr>
              <a:t>measures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 </a:t>
            </a:r>
            <a:r>
              <a:rPr lang="ru-RU" altLang="en-US" sz="2600" smtClean="0"/>
              <a:t>группы мер (</a:t>
            </a:r>
            <a:r>
              <a:rPr lang="en-US" altLang="en-US" sz="2600" smtClean="0">
                <a:latin typeface="Calibri" pitchFamily="34" charset="0"/>
              </a:rPr>
              <a:t>measure groups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</a:t>
            </a:r>
            <a:r>
              <a:rPr lang="ru-RU" altLang="en-US" sz="2600" smtClean="0"/>
              <a:t> измерения</a:t>
            </a:r>
            <a:r>
              <a:rPr lang="en-US" altLang="en-US" sz="2600" smtClean="0">
                <a:latin typeface="Calibri" pitchFamily="34" charset="0"/>
              </a:rPr>
              <a:t> (dimensions), </a:t>
            </a:r>
            <a:r>
              <a:rPr lang="ru-RU" altLang="en-US" sz="2600" smtClean="0"/>
              <a:t>атрибуты (</a:t>
            </a:r>
            <a:r>
              <a:rPr lang="en-US" altLang="en-US" sz="2600" smtClean="0">
                <a:latin typeface="Calibri" pitchFamily="34" charset="0"/>
              </a:rPr>
              <a:t>attributes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 </a:t>
            </a:r>
            <a:r>
              <a:rPr lang="ru-RU" altLang="en-US" sz="2600" smtClean="0"/>
              <a:t>иерархии (</a:t>
            </a:r>
            <a:r>
              <a:rPr lang="en-US" altLang="en-US" sz="2600" smtClean="0">
                <a:latin typeface="Calibri" pitchFamily="34" charset="0"/>
              </a:rPr>
              <a:t>hierarchies</a:t>
            </a:r>
            <a:r>
              <a:rPr lang="ru-RU" altLang="en-US" sz="2600" smtClean="0"/>
              <a:t>)</a:t>
            </a:r>
            <a:r>
              <a:rPr lang="en-US" altLang="en-US" sz="2600" smtClean="0">
                <a:latin typeface="Calibri" pitchFamily="34" charset="0"/>
              </a:rPr>
              <a:t>, </a:t>
            </a:r>
            <a:r>
              <a:rPr lang="ru-RU" altLang="en-US" sz="2600" smtClean="0"/>
              <a:t>структуры и модели для добычи знаний (</a:t>
            </a:r>
            <a:r>
              <a:rPr lang="en-US" altLang="en-US" sz="2600" smtClean="0">
                <a:latin typeface="Calibri" pitchFamily="34" charset="0"/>
              </a:rPr>
              <a:t>mining structures</a:t>
            </a:r>
            <a:r>
              <a:rPr lang="ru-RU" altLang="en-US" sz="2600" smtClean="0"/>
              <a:t> </a:t>
            </a:r>
            <a:r>
              <a:rPr lang="en-US" altLang="en-US" sz="2600" smtClean="0">
                <a:latin typeface="Calibri" pitchFamily="34" charset="0"/>
              </a:rPr>
              <a:t>and models) </a:t>
            </a:r>
            <a:r>
              <a:rPr lang="ru-RU" altLang="en-US" sz="2600" smtClean="0"/>
              <a:t>и роли (</a:t>
            </a:r>
            <a:r>
              <a:rPr lang="en-US" altLang="en-US" sz="2600" smtClean="0">
                <a:latin typeface="Calibri" pitchFamily="34" charset="0"/>
              </a:rPr>
              <a:t>roles</a:t>
            </a:r>
            <a:r>
              <a:rPr lang="ru-RU" altLang="en-US" sz="2600" smtClean="0"/>
              <a:t>)</a:t>
            </a:r>
          </a:p>
          <a:p>
            <a:pPr lvl="1"/>
            <a:r>
              <a:rPr lang="ru-RU" altLang="en-US" sz="2600" smtClean="0"/>
              <a:t>Сборки содержат пользовательские функции, расширяющие встроенные возможности языков </a:t>
            </a:r>
            <a:r>
              <a:rPr lang="en-US" altLang="en-US" sz="2600" smtClean="0">
                <a:latin typeface="Calibri" pitchFamily="34" charset="0"/>
              </a:rPr>
              <a:t>Multidimensional Expressions (MDX) </a:t>
            </a:r>
            <a:r>
              <a:rPr lang="ru-RU" altLang="en-US" sz="2600" smtClean="0"/>
              <a:t>и </a:t>
            </a:r>
            <a:r>
              <a:rPr lang="en-US" altLang="en-US" sz="2600" smtClean="0">
                <a:latin typeface="Calibri" pitchFamily="34" charset="0"/>
              </a:rPr>
              <a:t>Data Mining Extensions (DMX)</a:t>
            </a:r>
            <a:endParaRPr lang="ru-RU" altLang="en-US" sz="2600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52B85C-074E-4B13-A01A-D5974EEF4AA7}" type="slidenum">
              <a:rPr lang="ru-RU" altLang="en-US"/>
              <a:pPr/>
              <a:t>12</a:t>
            </a:fld>
            <a:endParaRPr lang="ru-RU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Объекты </a:t>
            </a:r>
            <a:r>
              <a:rPr lang="en-US" altLang="en-US" smtClean="0"/>
              <a:t>SSAS</a:t>
            </a:r>
            <a:endParaRPr lang="ru-RU" altLang="en-US" smtClean="0"/>
          </a:p>
        </p:txBody>
      </p:sp>
      <p:sp>
        <p:nvSpPr>
          <p:cNvPr id="23555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8229600" cy="535305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FF0000"/>
                </a:solidFill>
                <a:latin typeface="Calibri" pitchFamily="34" charset="0"/>
              </a:rPr>
              <a:t>Data Source</a:t>
            </a:r>
            <a:r>
              <a:rPr lang="ru-RU" altLang="en-US" sz="2400" dirty="0" smtClean="0">
                <a:solidFill>
                  <a:srgbClr val="FF0000"/>
                </a:solidFill>
              </a:rPr>
              <a:t> </a:t>
            </a:r>
            <a:r>
              <a:rPr lang="ru-RU" altLang="en-US" sz="2400" dirty="0" smtClean="0"/>
              <a:t>– настройки соединения с источником данных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  <a:latin typeface="Calibri" pitchFamily="34" charset="0"/>
              </a:rPr>
              <a:t>Data Source View</a:t>
            </a:r>
            <a:r>
              <a:rPr lang="ru-RU" altLang="en-US" sz="2400" dirty="0" smtClean="0">
                <a:solidFill>
                  <a:srgbClr val="FF0000"/>
                </a:solidFill>
              </a:rPr>
              <a:t> </a:t>
            </a:r>
            <a:r>
              <a:rPr lang="ru-RU" altLang="en-US" sz="2400" dirty="0" smtClean="0"/>
              <a:t>– определение метаданных, логическая модель схемы данных, в терминах </a:t>
            </a:r>
            <a:r>
              <a:rPr lang="en-US" altLang="en-US" sz="2400" dirty="0" smtClean="0">
                <a:latin typeface="Calibri" pitchFamily="34" charset="0"/>
              </a:rPr>
              <a:t>UDM</a:t>
            </a:r>
            <a:r>
              <a:rPr lang="ru-RU" altLang="en-US" sz="2400" dirty="0" smtClean="0"/>
              <a:t>, сохраняемая в формате </a:t>
            </a:r>
            <a:r>
              <a:rPr lang="en-US" altLang="en-US" sz="2400" dirty="0" smtClean="0">
                <a:latin typeface="Calibri" pitchFamily="34" charset="0"/>
              </a:rPr>
              <a:t>XML</a:t>
            </a:r>
            <a:endParaRPr lang="ru-RU" altLang="en-US" sz="2400" dirty="0" smtClean="0"/>
          </a:p>
          <a:p>
            <a:r>
              <a:rPr lang="en-US" altLang="en-US" sz="2400" dirty="0" smtClean="0">
                <a:solidFill>
                  <a:srgbClr val="FF0000"/>
                </a:solidFill>
                <a:latin typeface="Calibri" pitchFamily="34" charset="0"/>
              </a:rPr>
              <a:t>Cube</a:t>
            </a:r>
            <a:r>
              <a:rPr lang="ru-RU" altLang="en-US" sz="2400" dirty="0" smtClean="0"/>
              <a:t> – набор мер и измерений. Часто используется как синоним </a:t>
            </a:r>
            <a:r>
              <a:rPr lang="en-US" altLang="en-US" sz="2400" dirty="0" smtClean="0">
                <a:latin typeface="Calibri" pitchFamily="34" charset="0"/>
              </a:rPr>
              <a:t>UDM</a:t>
            </a:r>
            <a:r>
              <a:rPr lang="ru-RU" altLang="en-US" sz="2400" dirty="0" smtClean="0"/>
              <a:t>. Содержит также описания: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Calculation</a:t>
            </a:r>
            <a:r>
              <a:rPr lang="ru-RU" altLang="en-US" sz="2000" dirty="0" smtClean="0"/>
              <a:t> – вычисляемый показатель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KPI</a:t>
            </a:r>
            <a:r>
              <a:rPr lang="en-US" altLang="en-US" sz="2000" dirty="0" smtClean="0">
                <a:latin typeface="Calibri" pitchFamily="34" charset="0"/>
              </a:rPr>
              <a:t> (Key performance indicator)</a:t>
            </a:r>
            <a:endParaRPr lang="ru-RU" altLang="en-US" sz="2000" dirty="0" smtClean="0"/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Actions</a:t>
            </a:r>
            <a:r>
              <a:rPr lang="ru-RU" altLang="en-US" sz="2000" dirty="0" smtClean="0"/>
              <a:t> – клиентская команда, сохраненная на сервере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Partitions</a:t>
            </a:r>
            <a:r>
              <a:rPr lang="ru-RU" altLang="en-US" sz="2000" dirty="0" smtClean="0"/>
              <a:t> – средство физического разделения больших кубов при хранении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Perspective</a:t>
            </a:r>
            <a:r>
              <a:rPr lang="ru-RU" altLang="en-US" sz="2000" dirty="0" smtClean="0"/>
              <a:t> – подмножество куба, скрывающее его сложную структуру для </a:t>
            </a:r>
            <a:r>
              <a:rPr lang="ru-RU" altLang="en-US" sz="2000" dirty="0" err="1" smtClean="0"/>
              <a:t>бизнес-пользователей</a:t>
            </a:r>
            <a:endParaRPr lang="ru-RU" altLang="en-US" sz="2000" dirty="0" smtClean="0"/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Cube translation</a:t>
            </a:r>
            <a:r>
              <a:rPr lang="ru-RU" altLang="en-US" sz="2000" dirty="0" smtClean="0">
                <a:solidFill>
                  <a:srgbClr val="FF0000"/>
                </a:solidFill>
              </a:rPr>
              <a:t> </a:t>
            </a:r>
            <a:r>
              <a:rPr lang="ru-RU" altLang="en-US" sz="2000" dirty="0" smtClean="0"/>
              <a:t>– представление имен в кубе на другом языке</a:t>
            </a:r>
          </a:p>
          <a:p>
            <a:pPr lvl="1"/>
            <a:endParaRPr lang="ru-RU" altLang="en-US" sz="2000" dirty="0" smtClean="0"/>
          </a:p>
          <a:p>
            <a:pPr lvl="1"/>
            <a:endParaRPr lang="ru-RU" altLang="en-US" sz="2000" dirty="0" smtClean="0"/>
          </a:p>
          <a:p>
            <a:pPr lvl="1"/>
            <a:endParaRPr lang="ru-RU" altLang="en-US" sz="2000" dirty="0" smtClean="0"/>
          </a:p>
          <a:p>
            <a:endParaRPr lang="ru-RU" altLang="en-US" sz="2000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D5A5DE-22F4-46C4-A42C-0253D538FF95}" type="slidenum">
              <a:rPr lang="ru-RU" altLang="en-US"/>
              <a:pPr/>
              <a:t>13</a:t>
            </a:fld>
            <a:endParaRPr lang="ru-RU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Объекты </a:t>
            </a:r>
            <a:r>
              <a:rPr lang="en-US" altLang="en-US" smtClean="0"/>
              <a:t>SSAS</a:t>
            </a:r>
            <a:endParaRPr lang="ru-RU" altLang="en-US" smtClean="0"/>
          </a:p>
        </p:txBody>
      </p:sp>
      <p:sp>
        <p:nvSpPr>
          <p:cNvPr id="2457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Структуры добычи знаний</a:t>
            </a:r>
          </a:p>
          <a:p>
            <a:pPr lvl="1"/>
            <a:r>
              <a:rPr lang="ru-RU" altLang="en-US" smtClean="0">
                <a:solidFill>
                  <a:srgbClr val="FF0000"/>
                </a:solidFill>
              </a:rPr>
              <a:t>Структуры </a:t>
            </a:r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Data Mining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– определяет область данных, для которых строится модель. Может содержать несколько моделей, настроенных на одну область данных. Основной элемент – столбцы, содержащие метаданные: тип данных, тип содержимого, порядок сборки и т.д.</a:t>
            </a:r>
            <a:endParaRPr lang="en-US" altLang="en-US" smtClean="0">
              <a:latin typeface="Calibri" pitchFamily="34" charset="0"/>
            </a:endParaRPr>
          </a:p>
          <a:p>
            <a:pPr lvl="1"/>
            <a:r>
              <a:rPr lang="ru-RU" altLang="en-US" smtClean="0">
                <a:solidFill>
                  <a:srgbClr val="FF0000"/>
                </a:solidFill>
              </a:rPr>
              <a:t>Модели </a:t>
            </a:r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Data Mining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– определяют алгоритм добычи знаний, применяемый к данным конкретной структуры </a:t>
            </a:r>
            <a:r>
              <a:rPr lang="en-US" altLang="en-US" smtClean="0">
                <a:latin typeface="Calibri" pitchFamily="34" charset="0"/>
              </a:rPr>
              <a:t>Data Mining</a:t>
            </a:r>
            <a:r>
              <a:rPr lang="ru-RU" altLang="en-US" smtClean="0"/>
              <a:t> </a:t>
            </a:r>
          </a:p>
          <a:p>
            <a:r>
              <a:rPr lang="ru-RU" altLang="en-US" smtClean="0">
                <a:solidFill>
                  <a:srgbClr val="FF0000"/>
                </a:solidFill>
              </a:rPr>
              <a:t>Роли (</a:t>
            </a:r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roles) 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используются подсистемой безопасности. Разделяются на серверные роли и роли БД</a:t>
            </a: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2A2FD0-35C3-43F2-871B-728F55C1A7ED}" type="slidenum">
              <a:rPr lang="ru-RU" altLang="en-US"/>
              <a:pPr/>
              <a:t>14</a:t>
            </a:fld>
            <a:endParaRPr lang="ru-RU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Отличительные особенности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Нет дополнительной платы</a:t>
            </a:r>
          </a:p>
          <a:p>
            <a:r>
              <a:rPr lang="ru-RU" altLang="en-US" smtClean="0"/>
              <a:t>Тесная интеграция с </a:t>
            </a:r>
            <a:r>
              <a:rPr lang="en-US" altLang="en-US" smtClean="0">
                <a:latin typeface="Calibri" pitchFamily="34" charset="0"/>
              </a:rPr>
              <a:t>Office, SharePoint, Reporting &amp; Integrating Services</a:t>
            </a:r>
          </a:p>
          <a:p>
            <a:r>
              <a:rPr lang="ru-RU" altLang="en-US" smtClean="0"/>
              <a:t>Инструмент разработки </a:t>
            </a:r>
            <a:r>
              <a:rPr lang="en-US" altLang="en-US" smtClean="0">
                <a:latin typeface="Calibri" pitchFamily="34" charset="0"/>
              </a:rPr>
              <a:t>MS Visual Studio - Business Intelligence Development Studio</a:t>
            </a:r>
          </a:p>
          <a:p>
            <a:r>
              <a:rPr lang="ru-RU" altLang="en-US" smtClean="0"/>
              <a:t>Инструмент управления - </a:t>
            </a:r>
            <a:r>
              <a:rPr lang="en-US" altLang="en-US" smtClean="0">
                <a:latin typeface="Calibri" pitchFamily="34" charset="0"/>
              </a:rPr>
              <a:t>SQL Server Management Studio</a:t>
            </a:r>
            <a:r>
              <a:rPr lang="ru-RU" altLang="en-US" smtClean="0"/>
              <a:t> </a:t>
            </a:r>
          </a:p>
          <a:p>
            <a:endParaRPr lang="ru-RU" altLang="en-US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B7A225-4CD3-487F-B2F4-3DFC3F836C98}" type="slidenum">
              <a:rPr lang="ru-RU" altLang="en-US"/>
              <a:pPr/>
              <a:t>15</a:t>
            </a:fld>
            <a:endParaRPr lang="ru-RU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Встроенные алгоритмы добычи знаний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Алгоритм взаимосвязей</a:t>
            </a:r>
          </a:p>
          <a:p>
            <a:r>
              <a:rPr lang="ru-RU" altLang="en-US" smtClean="0"/>
              <a:t>Алгоритм кластеризации </a:t>
            </a:r>
          </a:p>
          <a:p>
            <a:r>
              <a:rPr lang="ru-RU" altLang="en-US" smtClean="0"/>
              <a:t>Алгоритм дерева принятия решений</a:t>
            </a:r>
          </a:p>
          <a:p>
            <a:r>
              <a:rPr lang="ru-RU" altLang="en-US" smtClean="0"/>
              <a:t>Алгоритм линейной регрессии</a:t>
            </a:r>
            <a:endParaRPr lang="en-US" altLang="en-US" smtClean="0">
              <a:latin typeface="Calibri" pitchFamily="34" charset="0"/>
            </a:endParaRPr>
          </a:p>
          <a:p>
            <a:r>
              <a:rPr lang="ru-RU" altLang="en-US" smtClean="0"/>
              <a:t>Алгоритм логистической регрессии</a:t>
            </a:r>
          </a:p>
          <a:p>
            <a:r>
              <a:rPr lang="ru-RU" altLang="en-US" smtClean="0"/>
              <a:t>Упрощенный алгоритм Байеса</a:t>
            </a:r>
          </a:p>
          <a:p>
            <a:r>
              <a:rPr lang="ru-RU" altLang="en-US" smtClean="0"/>
              <a:t>Алгоритм нейронной сети</a:t>
            </a:r>
          </a:p>
          <a:p>
            <a:r>
              <a:rPr lang="ru-RU" altLang="en-US" smtClean="0"/>
              <a:t>Алгоритм кластеризации последовательностей</a:t>
            </a:r>
          </a:p>
          <a:p>
            <a:r>
              <a:rPr lang="ru-RU" altLang="en-US" smtClean="0"/>
              <a:t>Алгоритм временных рядов</a:t>
            </a: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482714-292F-418C-A959-925CD072E5B2}" type="slidenum">
              <a:rPr lang="ru-RU" altLang="en-US"/>
              <a:pPr/>
              <a:t>16</a:t>
            </a:fld>
            <a:endParaRPr lang="ru-RU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Sybase</a:t>
            </a:r>
            <a:r>
              <a:rPr lang="ru-RU" altLang="en-US" smtClean="0"/>
              <a:t> Adaptive Server IQ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EC0431-EE2F-4F8E-A968-746C01358AE6}" type="slidenum">
              <a:rPr lang="ru-RU" altLang="en-US"/>
              <a:pPr/>
              <a:t>17</a:t>
            </a:fld>
            <a:endParaRPr lang="ru-RU" altLang="en-US"/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2214563"/>
            <a:ext cx="1852612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Архитектура</a:t>
            </a: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270348-C030-4ECC-8675-7678E065A76E}" type="slidenum">
              <a:rPr lang="ru-RU" altLang="en-US"/>
              <a:pPr/>
              <a:t>18</a:t>
            </a:fld>
            <a:endParaRPr lang="ru-RU" altLang="en-US"/>
          </a:p>
        </p:txBody>
      </p:sp>
      <p:sp>
        <p:nvSpPr>
          <p:cNvPr id="2867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 altLang="en-US"/>
          </a:p>
        </p:txBody>
      </p:sp>
      <p:grpSp>
        <p:nvGrpSpPr>
          <p:cNvPr id="28677" name="Group 1"/>
          <p:cNvGrpSpPr>
            <a:grpSpLocks noChangeAspect="1"/>
          </p:cNvGrpSpPr>
          <p:nvPr/>
        </p:nvGrpSpPr>
        <p:grpSpPr bwMode="auto">
          <a:xfrm>
            <a:off x="714375" y="1500188"/>
            <a:ext cx="8001000" cy="4286250"/>
            <a:chOff x="1789" y="1134"/>
            <a:chExt cx="9180" cy="5580"/>
          </a:xfrm>
        </p:grpSpPr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2328" y="1314"/>
              <a:ext cx="4320" cy="37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8679" name="AutoShape 15"/>
            <p:cNvSpPr>
              <a:spLocks noChangeAspect="1" noChangeArrowheads="1" noTextEdit="1"/>
            </p:cNvSpPr>
            <p:nvPr/>
          </p:nvSpPr>
          <p:spPr bwMode="auto">
            <a:xfrm>
              <a:off x="1789" y="1134"/>
              <a:ext cx="9180" cy="5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2" name="Oval 14"/>
            <p:cNvSpPr>
              <a:spLocks noChangeArrowheads="1"/>
            </p:cNvSpPr>
            <p:nvPr/>
          </p:nvSpPr>
          <p:spPr bwMode="auto">
            <a:xfrm>
              <a:off x="3049" y="1494"/>
              <a:ext cx="3419" cy="901"/>
            </a:xfrm>
            <a:prstGeom prst="ellipse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>
                  <a:solidFill>
                    <a:srgbClr val="330000"/>
                  </a:solidFill>
                  <a:latin typeface="Arial" pitchFamily="34" charset="0"/>
                  <a:ea typeface="Times New Roman" pitchFamily="18" charset="0"/>
                </a:rPr>
                <a:t>PowerDesigner® WarehouseArchitect™</a:t>
              </a:r>
              <a:endParaRPr lang="ru-RU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37901" name="Oval 13"/>
            <p:cNvSpPr>
              <a:spLocks noChangeArrowheads="1"/>
            </p:cNvSpPr>
            <p:nvPr/>
          </p:nvSpPr>
          <p:spPr bwMode="auto">
            <a:xfrm>
              <a:off x="2415" y="5454"/>
              <a:ext cx="4680" cy="96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>
                  <a:solidFill>
                    <a:srgbClr val="330000"/>
                  </a:solidFill>
                  <a:latin typeface="Arial" charset="0"/>
                  <a:cs typeface="Times New Roman" pitchFamily="18" charset="0"/>
                </a:rPr>
                <a:t>СУБД</a:t>
              </a:r>
              <a:r>
                <a:rPr lang="en-US" sz="1200">
                  <a:solidFill>
                    <a:srgbClr val="330000"/>
                  </a:solidFill>
                  <a:latin typeface="Arial" charset="0"/>
                  <a:cs typeface="Times New Roman" pitchFamily="18" charset="0"/>
                </a:rPr>
                <a:t> Sybase Adaptive Server IQ Multiplex</a:t>
              </a:r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8684" name="Text Box 11"/>
            <p:cNvSpPr txBox="1">
              <a:spLocks noChangeArrowheads="1"/>
            </p:cNvSpPr>
            <p:nvPr/>
          </p:nvSpPr>
          <p:spPr bwMode="auto">
            <a:xfrm>
              <a:off x="2281" y="3273"/>
              <a:ext cx="1263" cy="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en-US" sz="1200">
                  <a:solidFill>
                    <a:srgbClr val="330000"/>
                  </a:solidFill>
                  <a:cs typeface="Times New Roman" pitchFamily="18" charset="0"/>
                </a:rPr>
                <a:t>Sybase Warehouse Studio</a:t>
              </a:r>
              <a:endParaRPr lang="en-US" altLang="en-US"/>
            </a:p>
          </p:txBody>
        </p:sp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3049" y="2574"/>
              <a:ext cx="3419" cy="899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 dirty="0">
                  <a:solidFill>
                    <a:srgbClr val="330000"/>
                  </a:solidFill>
                  <a:latin typeface="Arial" pitchFamily="34" charset="0"/>
                  <a:ea typeface="Times New Roman" pitchFamily="18" charset="0"/>
                </a:rPr>
                <a:t>Warehouse Control Center</a:t>
              </a:r>
              <a:endParaRPr lang="en-US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37897" name="Oval 9"/>
            <p:cNvSpPr>
              <a:spLocks noChangeArrowheads="1"/>
            </p:cNvSpPr>
            <p:nvPr/>
          </p:nvSpPr>
          <p:spPr bwMode="auto">
            <a:xfrm>
              <a:off x="3090" y="3829"/>
              <a:ext cx="3379" cy="899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rgbClr val="330000"/>
                  </a:solidFill>
                  <a:latin typeface="Arial" pitchFamily="34" charset="0"/>
                  <a:ea typeface="Times New Roman" pitchFamily="18" charset="0"/>
                </a:rPr>
                <a:t>Infomaker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28687" name="AutoShape 8"/>
            <p:cNvSpPr>
              <a:spLocks noChangeArrowheads="1"/>
            </p:cNvSpPr>
            <p:nvPr/>
          </p:nvSpPr>
          <p:spPr bwMode="auto">
            <a:xfrm>
              <a:off x="4669" y="5094"/>
              <a:ext cx="180" cy="3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28688" name="Line 7"/>
            <p:cNvSpPr>
              <a:spLocks noChangeShapeType="1"/>
            </p:cNvSpPr>
            <p:nvPr/>
          </p:nvSpPr>
          <p:spPr bwMode="auto">
            <a:xfrm>
              <a:off x="4849" y="2394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9" name="Line 6"/>
            <p:cNvSpPr>
              <a:spLocks noChangeShapeType="1"/>
            </p:cNvSpPr>
            <p:nvPr/>
          </p:nvSpPr>
          <p:spPr bwMode="auto">
            <a:xfrm flipH="1">
              <a:off x="6469" y="4008"/>
              <a:ext cx="912" cy="1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7909" y="2395"/>
              <a:ext cx="2880" cy="967"/>
            </a:xfrm>
            <a:prstGeom prst="ellipse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 dirty="0">
                  <a:solidFill>
                    <a:srgbClr val="330000"/>
                  </a:solidFill>
                  <a:latin typeface="Arial" pitchFamily="34" charset="0"/>
                  <a:ea typeface="Times New Roman" pitchFamily="18" charset="0"/>
                </a:rPr>
                <a:t>Sybase </a:t>
              </a:r>
              <a:r>
                <a:rPr lang="en-US" sz="1200" dirty="0" err="1">
                  <a:solidFill>
                    <a:srgbClr val="330000"/>
                  </a:solidFill>
                  <a:latin typeface="Arial" pitchFamily="34" charset="0"/>
                  <a:ea typeface="Times New Roman" pitchFamily="18" charset="0"/>
                </a:rPr>
                <a:t>PowerStage</a:t>
              </a:r>
              <a:endParaRPr lang="en-US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37892" name="Rectangle 4"/>
            <p:cNvSpPr>
              <a:spLocks noChangeArrowheads="1"/>
            </p:cNvSpPr>
            <p:nvPr/>
          </p:nvSpPr>
          <p:spPr bwMode="auto">
            <a:xfrm>
              <a:off x="6290" y="3473"/>
              <a:ext cx="1980" cy="54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REPOSITORY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28692" name="Line 3"/>
            <p:cNvSpPr>
              <a:spLocks noChangeShapeType="1"/>
            </p:cNvSpPr>
            <p:nvPr/>
          </p:nvSpPr>
          <p:spPr bwMode="auto">
            <a:xfrm>
              <a:off x="6405" y="3123"/>
              <a:ext cx="901" cy="3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3" name="Line 2"/>
            <p:cNvSpPr>
              <a:spLocks noChangeShapeType="1"/>
            </p:cNvSpPr>
            <p:nvPr/>
          </p:nvSpPr>
          <p:spPr bwMode="auto">
            <a:xfrm flipH="1">
              <a:off x="8251" y="3336"/>
              <a:ext cx="1224" cy="3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СУБД Sybase Adaptive Server IQ Multiplex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использует особый, ориентированный на столбцы, метод хранения данных</a:t>
            </a:r>
          </a:p>
          <a:p>
            <a:r>
              <a:rPr lang="ru-RU" altLang="en-US" smtClean="0"/>
              <a:t>скорость выполнения запросов в 10 – 100 раз выше, чем для традиционных реляционных СУБД</a:t>
            </a:r>
          </a:p>
          <a:p>
            <a:r>
              <a:rPr lang="ru-RU" altLang="en-US" smtClean="0"/>
              <a:t>наименьшие расходы на содержание из всех серверов систем поддержки принятия решений</a:t>
            </a:r>
          </a:p>
          <a:p>
            <a:endParaRPr lang="ru-RU" altLang="en-US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AB37BD-4425-4268-B335-9C14F2A3C0D7}" type="slidenum">
              <a:rPr lang="ru-RU" altLang="en-US"/>
              <a:pPr/>
              <a:t>19</a:t>
            </a:fld>
            <a:endParaRPr lang="ru-RU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Sybase Warehouse Studio</a:t>
            </a:r>
            <a:endParaRPr lang="ru-RU" altLang="en-US" smtClean="0"/>
          </a:p>
        </p:txBody>
      </p:sp>
      <p:sp>
        <p:nvSpPr>
          <p:cNvPr id="3072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Warehouse Architect</a:t>
            </a:r>
            <a:r>
              <a:rPr lang="ru-RU" altLang="en-US" dirty="0" smtClean="0">
                <a:solidFill>
                  <a:srgbClr val="FF0000"/>
                </a:solidFill>
              </a:rPr>
              <a:t> </a:t>
            </a:r>
            <a:r>
              <a:rPr lang="ru-RU" altLang="en-US" dirty="0" smtClean="0"/>
              <a:t>- CASE-средство проектирования хранилища</a:t>
            </a:r>
          </a:p>
          <a:p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Warehouse Control Center </a:t>
            </a:r>
            <a:r>
              <a:rPr lang="ru-RU" altLang="en-US" dirty="0" smtClean="0"/>
              <a:t>— средство управления метаданными и администрирования хранилища</a:t>
            </a:r>
          </a:p>
          <a:p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Infomaker</a:t>
            </a:r>
            <a:r>
              <a:rPr lang="ru-RU" altLang="en-US" dirty="0" smtClean="0"/>
              <a:t> — генератор отчетов</a:t>
            </a:r>
          </a:p>
          <a:p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Sybase </a:t>
            </a:r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PowerStage</a:t>
            </a:r>
            <a:r>
              <a:rPr lang="ru-RU" altLang="en-US" dirty="0" smtClean="0">
                <a:solidFill>
                  <a:srgbClr val="FF0000"/>
                </a:solidFill>
              </a:rPr>
              <a:t> </a:t>
            </a:r>
            <a:r>
              <a:rPr lang="ru-RU" altLang="en-US" dirty="0" smtClean="0"/>
              <a:t>– </a:t>
            </a:r>
            <a:r>
              <a:rPr lang="en-US" altLang="en-US" dirty="0" smtClean="0">
                <a:latin typeface="Calibri" pitchFamily="34" charset="0"/>
              </a:rPr>
              <a:t>ETL-</a:t>
            </a:r>
            <a:r>
              <a:rPr lang="ru-RU" altLang="en-US" dirty="0" smtClean="0"/>
              <a:t>инструмент</a:t>
            </a:r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552269-2E52-46E3-83AC-CDD41E864B64}" type="slidenum">
              <a:rPr lang="ru-RU" altLang="en-US"/>
              <a:pPr/>
              <a:t>20</a:t>
            </a:fld>
            <a:endParaRPr lang="ru-RU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Продукция </a:t>
            </a:r>
            <a:r>
              <a:rPr lang="en-US" altLang="en-US" smtClean="0"/>
              <a:t>Oracle</a:t>
            </a:r>
            <a:endParaRPr lang="ru-RU" altLang="en-US" smtClean="0"/>
          </a:p>
        </p:txBody>
      </p:sp>
      <p:sp>
        <p:nvSpPr>
          <p:cNvPr id="3174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«старая» аналитическая платформа (ныне </a:t>
            </a:r>
            <a:r>
              <a:rPr lang="en-US" altLang="en-US" smtClean="0">
                <a:latin typeface="Calibri" pitchFamily="34" charset="0"/>
              </a:rPr>
              <a:t>Oracle Business Intelligence Suite Standard Edition</a:t>
            </a:r>
            <a:r>
              <a:rPr lang="ru-RU" altLang="en-US" smtClean="0"/>
              <a:t>)</a:t>
            </a:r>
          </a:p>
          <a:p>
            <a:r>
              <a:rPr lang="ru-RU" altLang="en-US" smtClean="0"/>
              <a:t>новая платформа Oracle Business Intelligence Suite Enterprise Edition 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96DF5F-FE69-46E8-96BB-2C9FFFF88E41}" type="slidenum">
              <a:rPr lang="ru-RU" altLang="en-US"/>
              <a:pPr/>
              <a:t>21</a:t>
            </a:fld>
            <a:endParaRPr lang="ru-RU" altLang="en-US"/>
          </a:p>
        </p:txBody>
      </p:sp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643188"/>
            <a:ext cx="2162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Oracle Business Intelligence Suite Standard Edition</a:t>
            </a:r>
            <a:endParaRPr lang="ru-RU" altLang="en-US" smtClean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B04316-6EC5-4AAB-8F1A-D72FA3516B0B}" type="slidenum">
              <a:rPr lang="ru-RU" altLang="en-US"/>
              <a:pPr/>
              <a:t>22</a:t>
            </a:fld>
            <a:endParaRPr lang="ru-RU" altLang="en-US"/>
          </a:p>
        </p:txBody>
      </p:sp>
      <p:pic>
        <p:nvPicPr>
          <p:cNvPr id="3277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643188"/>
            <a:ext cx="2162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Структура</a:t>
            </a:r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028A7C-C1E8-4F1B-9428-2E0C819E378B}" type="slidenum">
              <a:rPr lang="ru-RU" altLang="en-US"/>
              <a:pPr/>
              <a:t>23</a:t>
            </a:fld>
            <a:endParaRPr lang="ru-RU" altLang="en-US"/>
          </a:p>
        </p:txBody>
      </p:sp>
      <p:sp>
        <p:nvSpPr>
          <p:cNvPr id="33796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pSp>
        <p:nvGrpSpPr>
          <p:cNvPr id="33797" name="Group 3"/>
          <p:cNvGrpSpPr>
            <a:grpSpLocks noChangeAspect="1"/>
          </p:cNvGrpSpPr>
          <p:nvPr/>
        </p:nvGrpSpPr>
        <p:grpSpPr bwMode="auto">
          <a:xfrm>
            <a:off x="500063" y="1600200"/>
            <a:ext cx="8215312" cy="4579938"/>
            <a:chOff x="2274" y="10547"/>
            <a:chExt cx="7203" cy="3964"/>
          </a:xfrm>
        </p:grpSpPr>
        <p:sp>
          <p:nvSpPr>
            <p:cNvPr id="33799" name="AutoShape 31"/>
            <p:cNvSpPr>
              <a:spLocks noChangeAspect="1" noChangeArrowheads="1" noTextEdit="1"/>
            </p:cNvSpPr>
            <p:nvPr/>
          </p:nvSpPr>
          <p:spPr bwMode="auto">
            <a:xfrm>
              <a:off x="2274" y="10547"/>
              <a:ext cx="7203" cy="3964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0" name="Rectangle 30"/>
            <p:cNvSpPr>
              <a:spLocks noChangeArrowheads="1"/>
            </p:cNvSpPr>
            <p:nvPr/>
          </p:nvSpPr>
          <p:spPr bwMode="auto">
            <a:xfrm>
              <a:off x="2415" y="10686"/>
              <a:ext cx="5082" cy="370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33801" name="Text Box 29"/>
            <p:cNvSpPr txBox="1">
              <a:spLocks noChangeArrowheads="1"/>
            </p:cNvSpPr>
            <p:nvPr/>
          </p:nvSpPr>
          <p:spPr bwMode="auto">
            <a:xfrm>
              <a:off x="2415" y="10686"/>
              <a:ext cx="988" cy="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en-US" sz="1200">
                  <a:cs typeface="Times New Roman" pitchFamily="18" charset="0"/>
                </a:rPr>
                <a:t>Oracle9i</a:t>
              </a:r>
              <a:endParaRPr lang="en-US" altLang="en-US"/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7639" y="10686"/>
              <a:ext cx="1695" cy="41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Oracle Express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83" name="Oval 27"/>
            <p:cNvSpPr>
              <a:spLocks noChangeArrowheads="1"/>
            </p:cNvSpPr>
            <p:nvPr/>
          </p:nvSpPr>
          <p:spPr bwMode="auto">
            <a:xfrm>
              <a:off x="5164" y="12537"/>
              <a:ext cx="2259" cy="419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ETL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82" name="Oval 26"/>
            <p:cNvSpPr>
              <a:spLocks noChangeArrowheads="1"/>
            </p:cNvSpPr>
            <p:nvPr/>
          </p:nvSpPr>
          <p:spPr bwMode="auto">
            <a:xfrm>
              <a:off x="5230" y="13077"/>
              <a:ext cx="2259" cy="419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OLAP Services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grpSp>
          <p:nvGrpSpPr>
            <p:cNvPr id="33807" name="Group 23"/>
            <p:cNvGrpSpPr>
              <a:grpSpLocks/>
            </p:cNvGrpSpPr>
            <p:nvPr/>
          </p:nvGrpSpPr>
          <p:grpSpPr bwMode="auto">
            <a:xfrm>
              <a:off x="5097" y="11461"/>
              <a:ext cx="2325" cy="980"/>
              <a:chOff x="5662" y="11522"/>
              <a:chExt cx="2824" cy="976"/>
            </a:xfrm>
          </p:grpSpPr>
          <p:sp>
            <p:nvSpPr>
              <p:cNvPr id="45081" name="Oval 25"/>
              <p:cNvSpPr>
                <a:spLocks noChangeArrowheads="1"/>
              </p:cNvSpPr>
              <p:nvPr/>
            </p:nvSpPr>
            <p:spPr bwMode="auto">
              <a:xfrm>
                <a:off x="5662" y="11522"/>
                <a:ext cx="2828" cy="976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20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</a:rPr>
                  <a:t>Data Warehouses</a:t>
                </a:r>
                <a:endParaRPr lang="en-US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  <p:sp>
            <p:nvSpPr>
              <p:cNvPr id="45080" name="Rectangle 24"/>
              <p:cNvSpPr>
                <a:spLocks noChangeArrowheads="1"/>
              </p:cNvSpPr>
              <p:nvPr/>
            </p:nvSpPr>
            <p:spPr bwMode="auto">
              <a:xfrm>
                <a:off x="6226" y="11939"/>
                <a:ext cx="1836" cy="41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20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</a:rPr>
                  <a:t>REPOSYTORY</a:t>
                </a:r>
                <a:endParaRPr lang="en-US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45078" name="Oval 22"/>
            <p:cNvSpPr>
              <a:spLocks noChangeArrowheads="1"/>
            </p:cNvSpPr>
            <p:nvPr/>
          </p:nvSpPr>
          <p:spPr bwMode="auto">
            <a:xfrm>
              <a:off x="2505" y="10965"/>
              <a:ext cx="2028" cy="418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Oracle Reports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77" name="Oval 21"/>
            <p:cNvSpPr>
              <a:spLocks noChangeArrowheads="1"/>
            </p:cNvSpPr>
            <p:nvPr/>
          </p:nvSpPr>
          <p:spPr bwMode="auto">
            <a:xfrm>
              <a:off x="5097" y="13687"/>
              <a:ext cx="2347" cy="556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Application Server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76" name="Oval 20"/>
            <p:cNvSpPr>
              <a:spLocks noChangeArrowheads="1"/>
            </p:cNvSpPr>
            <p:nvPr/>
          </p:nvSpPr>
          <p:spPr bwMode="auto">
            <a:xfrm>
              <a:off x="7739" y="11942"/>
              <a:ext cx="1594" cy="417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JDeveloper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75" name="Oval 19"/>
            <p:cNvSpPr>
              <a:spLocks noChangeArrowheads="1"/>
            </p:cNvSpPr>
            <p:nvPr/>
          </p:nvSpPr>
          <p:spPr bwMode="auto">
            <a:xfrm>
              <a:off x="7739" y="12637"/>
              <a:ext cx="1593" cy="697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BI JavaBeans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33816" name="Rectangle 18"/>
            <p:cNvSpPr>
              <a:spLocks noChangeArrowheads="1"/>
            </p:cNvSpPr>
            <p:nvPr/>
          </p:nvSpPr>
          <p:spPr bwMode="auto">
            <a:xfrm>
              <a:off x="7639" y="11522"/>
              <a:ext cx="1694" cy="195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45073" name="Oval 17"/>
            <p:cNvSpPr>
              <a:spLocks noChangeArrowheads="1"/>
            </p:cNvSpPr>
            <p:nvPr/>
          </p:nvSpPr>
          <p:spPr bwMode="auto">
            <a:xfrm>
              <a:off x="5152" y="10958"/>
              <a:ext cx="2258" cy="42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Database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33818" name="Line 16"/>
            <p:cNvSpPr>
              <a:spLocks noChangeShapeType="1"/>
            </p:cNvSpPr>
            <p:nvPr/>
          </p:nvSpPr>
          <p:spPr bwMode="auto">
            <a:xfrm flipH="1">
              <a:off x="7316" y="11104"/>
              <a:ext cx="605" cy="20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9" name="Line 15"/>
            <p:cNvSpPr>
              <a:spLocks noChangeShapeType="1"/>
            </p:cNvSpPr>
            <p:nvPr/>
          </p:nvSpPr>
          <p:spPr bwMode="auto">
            <a:xfrm flipH="1">
              <a:off x="7187" y="12358"/>
              <a:ext cx="875" cy="1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0" name="Line 14"/>
            <p:cNvSpPr>
              <a:spLocks noChangeShapeType="1"/>
            </p:cNvSpPr>
            <p:nvPr/>
          </p:nvSpPr>
          <p:spPr bwMode="auto">
            <a:xfrm flipH="1">
              <a:off x="7422" y="13334"/>
              <a:ext cx="781" cy="6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1" name="Line 13"/>
            <p:cNvSpPr>
              <a:spLocks noChangeShapeType="1"/>
            </p:cNvSpPr>
            <p:nvPr/>
          </p:nvSpPr>
          <p:spPr bwMode="auto">
            <a:xfrm flipV="1">
              <a:off x="4505" y="11330"/>
              <a:ext cx="1093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2" name="Line 12"/>
            <p:cNvSpPr>
              <a:spLocks noChangeShapeType="1"/>
            </p:cNvSpPr>
            <p:nvPr/>
          </p:nvSpPr>
          <p:spPr bwMode="auto">
            <a:xfrm>
              <a:off x="4410" y="11271"/>
              <a:ext cx="1036" cy="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3" name="Line 11"/>
            <p:cNvSpPr>
              <a:spLocks noChangeShapeType="1"/>
            </p:cNvSpPr>
            <p:nvPr/>
          </p:nvSpPr>
          <p:spPr bwMode="auto">
            <a:xfrm>
              <a:off x="4528" y="11678"/>
              <a:ext cx="576" cy="3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4" name="Line 10"/>
            <p:cNvSpPr>
              <a:spLocks noChangeShapeType="1"/>
            </p:cNvSpPr>
            <p:nvPr/>
          </p:nvSpPr>
          <p:spPr bwMode="auto">
            <a:xfrm>
              <a:off x="4399" y="11282"/>
              <a:ext cx="694" cy="6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5" name="Line 9"/>
            <p:cNvSpPr>
              <a:spLocks noChangeShapeType="1"/>
            </p:cNvSpPr>
            <p:nvPr/>
          </p:nvSpPr>
          <p:spPr bwMode="auto">
            <a:xfrm flipV="1">
              <a:off x="4481" y="12107"/>
              <a:ext cx="682" cy="2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26" name="Line 8"/>
            <p:cNvSpPr>
              <a:spLocks noChangeShapeType="1"/>
            </p:cNvSpPr>
            <p:nvPr/>
          </p:nvSpPr>
          <p:spPr bwMode="auto">
            <a:xfrm flipV="1">
              <a:off x="4305" y="12259"/>
              <a:ext cx="1025" cy="10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63" name="Oval 7"/>
            <p:cNvSpPr>
              <a:spLocks noChangeArrowheads="1"/>
            </p:cNvSpPr>
            <p:nvPr/>
          </p:nvSpPr>
          <p:spPr bwMode="auto">
            <a:xfrm>
              <a:off x="2458" y="11411"/>
              <a:ext cx="2075" cy="48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Data Mining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62" name="Oval 6"/>
            <p:cNvSpPr>
              <a:spLocks noChangeArrowheads="1"/>
            </p:cNvSpPr>
            <p:nvPr/>
          </p:nvSpPr>
          <p:spPr bwMode="auto">
            <a:xfrm>
              <a:off x="2461" y="13123"/>
              <a:ext cx="1950" cy="77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Oracle Warehouse Builder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45061" name="Oval 5"/>
            <p:cNvSpPr>
              <a:spLocks noChangeArrowheads="1"/>
            </p:cNvSpPr>
            <p:nvPr/>
          </p:nvSpPr>
          <p:spPr bwMode="auto">
            <a:xfrm>
              <a:off x="2469" y="11968"/>
              <a:ext cx="2064" cy="1087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</a:rPr>
                <a:t>Data Warehouses Method (DWM)</a:t>
              </a:r>
              <a:endParaRPr lang="en-US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33832" name="Rectangle 4"/>
            <p:cNvSpPr>
              <a:spLocks noChangeArrowheads="1"/>
            </p:cNvSpPr>
            <p:nvPr/>
          </p:nvSpPr>
          <p:spPr bwMode="auto">
            <a:xfrm>
              <a:off x="4835" y="10726"/>
              <a:ext cx="2618" cy="362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en-US" sz="1200">
                  <a:cs typeface="Times New Roman" pitchFamily="18" charset="0"/>
                </a:rPr>
                <a:t>Server</a:t>
              </a:r>
              <a:endParaRPr lang="en-US" altLang="en-US"/>
            </a:p>
          </p:txBody>
        </p:sp>
      </p:grpSp>
      <p:sp>
        <p:nvSpPr>
          <p:cNvPr id="33798" name="Rectangle 48"/>
          <p:cNvSpPr>
            <a:spLocks noChangeArrowheads="1"/>
          </p:cNvSpPr>
          <p:nvPr/>
        </p:nvSpPr>
        <p:spPr bwMode="auto">
          <a:xfrm>
            <a:off x="0" y="370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Компонент </a:t>
            </a:r>
            <a:r>
              <a:rPr lang="en-US" altLang="en-US" smtClean="0"/>
              <a:t>Data Warehouses</a:t>
            </a:r>
            <a:endParaRPr lang="ru-RU" altLang="en-US" smtClean="0"/>
          </a:p>
        </p:txBody>
      </p:sp>
      <p:sp>
        <p:nvSpPr>
          <p:cNvPr id="3481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объединяет те возможности сервера </a:t>
            </a:r>
            <a:r>
              <a:rPr lang="en-US" altLang="en-US" smtClean="0"/>
              <a:t>Oracle</a:t>
            </a:r>
            <a:r>
              <a:rPr lang="ru-RU" altLang="en-US" smtClean="0"/>
              <a:t>, которые предназначены для построения и эффективного использования хранилищ данных</a:t>
            </a:r>
          </a:p>
          <a:p>
            <a:r>
              <a:rPr lang="ru-RU" altLang="en-US" smtClean="0"/>
              <a:t>Особенности:</a:t>
            </a:r>
          </a:p>
          <a:p>
            <a:pPr lvl="1"/>
            <a:r>
              <a:rPr lang="ru-RU" altLang="en-US" smtClean="0"/>
              <a:t>параллельная обработка запросов</a:t>
            </a:r>
          </a:p>
          <a:p>
            <a:pPr lvl="1"/>
            <a:r>
              <a:rPr lang="ru-RU" altLang="en-US" smtClean="0"/>
              <a:t>эффективные битовые (</a:t>
            </a:r>
            <a:r>
              <a:rPr lang="en-US" altLang="en-US" smtClean="0"/>
              <a:t>bitmap</a:t>
            </a:r>
            <a:r>
              <a:rPr lang="ru-RU" altLang="en-US" smtClean="0"/>
              <a:t>) индексы</a:t>
            </a:r>
          </a:p>
          <a:p>
            <a:pPr lvl="1"/>
            <a:r>
              <a:rPr lang="ru-RU" altLang="en-US" smtClean="0"/>
              <a:t>специализированные алгоритмы выполнения запросов, такие как хэш-соединения (</a:t>
            </a:r>
            <a:r>
              <a:rPr lang="en-US" altLang="en-US" smtClean="0"/>
              <a:t>hash joins</a:t>
            </a:r>
            <a:r>
              <a:rPr lang="ru-RU" altLang="en-US" smtClean="0"/>
              <a:t>)</a:t>
            </a:r>
          </a:p>
          <a:p>
            <a:pPr lvl="1"/>
            <a:r>
              <a:rPr lang="ru-RU" altLang="en-US" smtClean="0"/>
              <a:t>возможность секционирования данных (</a:t>
            </a:r>
            <a:r>
              <a:rPr lang="en-US" altLang="en-US" smtClean="0"/>
              <a:t>partitioning</a:t>
            </a:r>
            <a:r>
              <a:rPr lang="ru-RU" altLang="en-US" smtClean="0"/>
              <a:t>)</a:t>
            </a:r>
          </a:p>
          <a:p>
            <a:pPr lvl="1"/>
            <a:r>
              <a:rPr lang="ru-RU" altLang="en-US" smtClean="0"/>
              <a:t>технология управления суммарными данными на основе материализованных представлений (</a:t>
            </a:r>
            <a:r>
              <a:rPr lang="en-US" altLang="en-US" smtClean="0"/>
              <a:t>materialized views</a:t>
            </a:r>
            <a:r>
              <a:rPr lang="ru-RU" altLang="en-US" smtClean="0"/>
              <a:t>)</a:t>
            </a:r>
          </a:p>
          <a:p>
            <a:endParaRPr lang="ru-RU" altLang="en-US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49D145-1014-4D1D-B351-D77D328B39FC}" type="slidenum">
              <a:rPr lang="ru-RU" altLang="en-US"/>
              <a:pPr/>
              <a:t>24</a:t>
            </a:fld>
            <a:endParaRPr lang="ru-RU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Специальные функции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Анализируя статистику работы системы, СУБД рекомендует администратору необходимые агрегаты, автоматически их создает и периодически обновляет. </a:t>
            </a:r>
          </a:p>
          <a:p>
            <a:r>
              <a:rPr lang="ru-RU" altLang="en-US" smtClean="0"/>
              <a:t>Затем при выполнении запросов с агрегированием система автоматически переписывает их таким образом, чтобы они обращались к суммарным данным, хранящимся в материализованных представлениях. </a:t>
            </a:r>
          </a:p>
          <a:p>
            <a:r>
              <a:rPr lang="ru-RU" altLang="en-US" smtClean="0"/>
              <a:t>Такой подход резко, иногда на несколько порядков, повышает производительность хранилища данных для конечных пользователей.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073884-39EF-4422-BCDA-B1F27BDF26F5}" type="slidenum">
              <a:rPr lang="ru-RU" altLang="en-US"/>
              <a:pPr/>
              <a:t>25</a:t>
            </a:fld>
            <a:endParaRPr lang="ru-RU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ETL компонент</a:t>
            </a:r>
          </a:p>
        </p:txBody>
      </p:sp>
      <p:sp>
        <p:nvSpPr>
          <p:cNvPr id="3686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расширение стандартных средств СУБД </a:t>
            </a:r>
            <a:r>
              <a:rPr lang="en-US" altLang="en-US" smtClean="0"/>
              <a:t>Oracle</a:t>
            </a:r>
            <a:r>
              <a:rPr lang="ru-RU" altLang="en-US" smtClean="0"/>
              <a:t> дополнительными командами и средствами, полезными для задач сбора и преобразования данных, например:</a:t>
            </a:r>
          </a:p>
          <a:p>
            <a:pPr lvl="1"/>
            <a:r>
              <a:rPr lang="ru-RU" altLang="en-US" smtClean="0"/>
              <a:t>внешние таблицы</a:t>
            </a:r>
          </a:p>
          <a:p>
            <a:pPr lvl="1"/>
            <a:r>
              <a:rPr lang="ru-RU" altLang="en-US" smtClean="0"/>
              <a:t>автоматическая фиксация изменения данных (</a:t>
            </a:r>
            <a:r>
              <a:rPr lang="en-US" altLang="en-US" smtClean="0">
                <a:latin typeface="Calibri" pitchFamily="34" charset="0"/>
              </a:rPr>
              <a:t>change data capture</a:t>
            </a:r>
            <a:r>
              <a:rPr lang="ru-RU" altLang="en-US" smtClean="0"/>
              <a:t>)</a:t>
            </a:r>
          </a:p>
          <a:p>
            <a:pPr lvl="1"/>
            <a:r>
              <a:rPr lang="ru-RU" altLang="en-US" smtClean="0"/>
              <a:t>табличные функции</a:t>
            </a:r>
          </a:p>
          <a:p>
            <a:pPr lvl="1"/>
            <a:r>
              <a:rPr lang="ru-RU" altLang="en-US" smtClean="0"/>
              <a:t>одновременный ввод и корректировка данных</a:t>
            </a:r>
          </a:p>
          <a:p>
            <a:pPr lvl="1"/>
            <a:r>
              <a:rPr lang="ru-RU" altLang="en-US" smtClean="0"/>
              <a:t>ввод данных в несколько таблиц</a:t>
            </a: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704C5E-70EF-4340-883D-517F5931855C}" type="slidenum">
              <a:rPr lang="ru-RU" altLang="en-US"/>
              <a:pPr/>
              <a:t>26</a:t>
            </a:fld>
            <a:endParaRPr lang="ru-RU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Опция OLAP </a:t>
            </a:r>
            <a:r>
              <a:rPr lang="en-US" altLang="en-US" smtClean="0"/>
              <a:t>Services</a:t>
            </a:r>
            <a:endParaRPr lang="ru-RU" altLang="en-US" smtClean="0"/>
          </a:p>
        </p:txBody>
      </p:sp>
      <p:sp>
        <p:nvSpPr>
          <p:cNvPr id="3789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dirty="0" smtClean="0"/>
              <a:t>позволяет хранить и обрабатывать многомерную информацию на том же сервере баз данных, где находится реляционное хранилище. </a:t>
            </a:r>
          </a:p>
          <a:p>
            <a:r>
              <a:rPr lang="ru-RU" altLang="en-US" dirty="0" smtClean="0"/>
              <a:t>Средства OLAP </a:t>
            </a:r>
            <a:r>
              <a:rPr lang="en-US" altLang="en-US" dirty="0" smtClean="0">
                <a:latin typeface="Calibri" pitchFamily="34" charset="0"/>
              </a:rPr>
              <a:t>Services</a:t>
            </a:r>
            <a:r>
              <a:rPr lang="ru-RU" altLang="en-US" dirty="0" smtClean="0"/>
              <a:t> поддерживают в полном объеме основной язык сервера </a:t>
            </a:r>
            <a:r>
              <a:rPr lang="en-US" altLang="en-US" dirty="0" smtClean="0">
                <a:latin typeface="Calibri" pitchFamily="34" charset="0"/>
              </a:rPr>
              <a:t>Express</a:t>
            </a:r>
            <a:r>
              <a:rPr lang="ru-RU" altLang="en-US" dirty="0" smtClean="0"/>
              <a:t>, а для существующих баз данных </a:t>
            </a:r>
            <a:r>
              <a:rPr lang="en-US" altLang="en-US" dirty="0" smtClean="0">
                <a:latin typeface="Calibri" pitchFamily="34" charset="0"/>
              </a:rPr>
              <a:t>Express</a:t>
            </a:r>
            <a:r>
              <a:rPr lang="ru-RU" altLang="en-US" dirty="0" smtClean="0"/>
              <a:t> обеспечивается их миграция в СУБД </a:t>
            </a:r>
            <a:r>
              <a:rPr lang="en-US" altLang="en-US" dirty="0" smtClean="0">
                <a:latin typeface="Calibri" pitchFamily="34" charset="0"/>
              </a:rPr>
              <a:t>Oracle</a:t>
            </a:r>
            <a:endParaRPr lang="ru-RU" altLang="en-US" dirty="0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45AB68-52F4-4C20-A807-C1A5A4A11A7A}" type="slidenum">
              <a:rPr lang="ru-RU" altLang="en-US"/>
              <a:pPr/>
              <a:t>27</a:t>
            </a:fld>
            <a:endParaRPr lang="ru-RU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Опция</a:t>
            </a:r>
            <a:r>
              <a:rPr lang="ru-RU" altLang="en-US" b="1" smtClean="0"/>
              <a:t> </a:t>
            </a:r>
            <a:r>
              <a:rPr lang="en-US" altLang="en-US" smtClean="0"/>
              <a:t>DataMining</a:t>
            </a:r>
            <a:endParaRPr lang="ru-RU" altLang="en-US" smtClean="0"/>
          </a:p>
        </p:txBody>
      </p:sp>
      <p:sp>
        <p:nvSpPr>
          <p:cNvPr id="3891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z="1400" smtClean="0"/>
              <a:t>Классификационные модели </a:t>
            </a:r>
          </a:p>
          <a:p>
            <a:pPr lvl="1"/>
            <a:r>
              <a:rPr lang="ru-RU" altLang="en-US" sz="1400" smtClean="0"/>
              <a:t>Деревья решений </a:t>
            </a:r>
          </a:p>
          <a:p>
            <a:pPr lvl="1"/>
            <a:r>
              <a:rPr lang="ru-RU" altLang="en-US" sz="1400" smtClean="0"/>
              <a:t>Наивный Байесовский классификатор </a:t>
            </a:r>
          </a:p>
          <a:p>
            <a:pPr lvl="1"/>
            <a:r>
              <a:rPr lang="ru-RU" altLang="en-US" sz="1400" smtClean="0"/>
              <a:t>Адаптивная Байесовская сеть </a:t>
            </a:r>
          </a:p>
          <a:p>
            <a:pPr lvl="1"/>
            <a:r>
              <a:rPr lang="ru-RU" altLang="en-US" sz="1400" smtClean="0"/>
              <a:t>Метод опорных векторов </a:t>
            </a:r>
          </a:p>
          <a:p>
            <a:r>
              <a:rPr lang="ru-RU" altLang="en-US" sz="1400" smtClean="0"/>
              <a:t>Регрессионные модели </a:t>
            </a:r>
          </a:p>
          <a:p>
            <a:pPr lvl="1"/>
            <a:r>
              <a:rPr lang="ru-RU" altLang="en-US" sz="1400" smtClean="0"/>
              <a:t>Метод опорных векторов </a:t>
            </a:r>
          </a:p>
          <a:p>
            <a:r>
              <a:rPr lang="ru-RU" altLang="en-US" sz="1400" smtClean="0"/>
              <a:t>Поиск существенных атрибутов </a:t>
            </a:r>
          </a:p>
          <a:p>
            <a:pPr lvl="1"/>
            <a:r>
              <a:rPr lang="ru-RU" altLang="en-US" sz="1400" smtClean="0"/>
              <a:t>Метод минимальной длины описания </a:t>
            </a:r>
          </a:p>
          <a:p>
            <a:r>
              <a:rPr lang="ru-RU" altLang="en-US" sz="1400" smtClean="0"/>
              <a:t>Кластеризация </a:t>
            </a:r>
          </a:p>
          <a:p>
            <a:pPr lvl="1"/>
            <a:r>
              <a:rPr lang="ru-RU" altLang="en-US" sz="1400" smtClean="0"/>
              <a:t>Иерархический алгоритм k-средних </a:t>
            </a:r>
          </a:p>
          <a:p>
            <a:pPr lvl="1"/>
            <a:r>
              <a:rPr lang="ru-RU" altLang="en-US" sz="1400" smtClean="0"/>
              <a:t>Иерархический алгоритм с неизвестным число кластеров </a:t>
            </a:r>
          </a:p>
          <a:p>
            <a:r>
              <a:rPr lang="ru-RU" altLang="en-US" sz="1400" smtClean="0"/>
              <a:t>Поиск ассоциаций </a:t>
            </a:r>
          </a:p>
          <a:p>
            <a:pPr lvl="1"/>
            <a:r>
              <a:rPr lang="ru-RU" altLang="en-US" sz="1400" smtClean="0"/>
              <a:t>Априорный алгоритм </a:t>
            </a:r>
          </a:p>
          <a:p>
            <a:r>
              <a:rPr lang="ru-RU" altLang="en-US" sz="1400" smtClean="0"/>
              <a:t>Выделение признаков </a:t>
            </a:r>
          </a:p>
          <a:p>
            <a:pPr lvl="1"/>
            <a:r>
              <a:rPr lang="ru-RU" altLang="en-US" sz="1400" smtClean="0"/>
              <a:t>Алгоритм сингулярной декомпозиции </a:t>
            </a:r>
          </a:p>
          <a:p>
            <a:r>
              <a:rPr lang="ru-RU" altLang="en-US" sz="1400" smtClean="0"/>
              <a:t>Выделение аномальных выбросов</a:t>
            </a: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FD3026D-CC05-4DC4-9F61-71FBF34E8604}" type="slidenum">
              <a:rPr lang="ru-RU" altLang="en-US"/>
              <a:pPr/>
              <a:t>28</a:t>
            </a:fld>
            <a:endParaRPr lang="ru-RU" altLang="en-US"/>
          </a:p>
        </p:txBody>
      </p:sp>
      <p:pic>
        <p:nvPicPr>
          <p:cNvPr id="3891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214438"/>
            <a:ext cx="3063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3857625"/>
            <a:ext cx="3141663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Интегрированная CASE-среда </a:t>
            </a:r>
            <a:r>
              <a:rPr lang="en-US" altLang="en-US" smtClean="0"/>
              <a:t>Oracle Warehouse Builder</a:t>
            </a:r>
            <a:endParaRPr lang="ru-RU" altLang="en-US" smtClean="0"/>
          </a:p>
        </p:txBody>
      </p:sp>
      <p:sp>
        <p:nvSpPr>
          <p:cNvPr id="3993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позволяет:</a:t>
            </a:r>
          </a:p>
          <a:p>
            <a:pPr lvl="1"/>
            <a:r>
              <a:rPr lang="ru-RU" altLang="en-US" smtClean="0"/>
              <a:t>проектировать, создавать и администрировать хранилища и витрины данных </a:t>
            </a:r>
          </a:p>
          <a:p>
            <a:pPr lvl="1"/>
            <a:r>
              <a:rPr lang="ru-RU" altLang="en-US" smtClean="0"/>
              <a:t>разрабатывать и генерировать процедуры извлечения, преобразования и загрузки данных из различных источников </a:t>
            </a:r>
          </a:p>
          <a:p>
            <a:pPr lvl="1"/>
            <a:r>
              <a:rPr lang="ru-RU" altLang="en-US" smtClean="0"/>
              <a:t>эффективно управлять метаданными</a:t>
            </a:r>
          </a:p>
          <a:p>
            <a:r>
              <a:rPr lang="ru-RU" altLang="en-US" smtClean="0"/>
              <a:t>в основе – стандарт </a:t>
            </a:r>
            <a:r>
              <a:rPr lang="en-US" altLang="en-US" smtClean="0">
                <a:latin typeface="Calibri" pitchFamily="34" charset="0"/>
              </a:rPr>
              <a:t>Common Warehouse Model</a:t>
            </a:r>
            <a:endParaRPr lang="ru-RU" altLang="en-US" smtClean="0"/>
          </a:p>
          <a:p>
            <a:endParaRPr lang="ru-RU" altLang="en-US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915A3F-73C0-4864-9025-A44CB870A294}" type="slidenum">
              <a:rPr lang="ru-RU" altLang="en-US"/>
              <a:pPr/>
              <a:t>29</a:t>
            </a:fld>
            <a:endParaRPr lang="ru-RU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Поддержка аналитических задач</a:t>
            </a:r>
          </a:p>
        </p:txBody>
      </p:sp>
      <p:sp>
        <p:nvSpPr>
          <p:cNvPr id="4096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>
                <a:solidFill>
                  <a:srgbClr val="FF0000"/>
                </a:solidFill>
              </a:rPr>
              <a:t>стандартная отчетность </a:t>
            </a:r>
            <a:r>
              <a:rPr lang="ru-RU" altLang="en-US" smtClean="0"/>
              <a:t>– </a:t>
            </a:r>
            <a:r>
              <a:rPr lang="en-US" altLang="en-US" smtClean="0">
                <a:latin typeface="Calibri" pitchFamily="34" charset="0"/>
              </a:rPr>
              <a:t>OracleReports</a:t>
            </a:r>
            <a:endParaRPr lang="ru-RU" altLang="en-US" smtClean="0"/>
          </a:p>
          <a:p>
            <a:r>
              <a:rPr lang="ru-RU" altLang="en-US" smtClean="0">
                <a:solidFill>
                  <a:srgbClr val="FF0000"/>
                </a:solidFill>
              </a:rPr>
              <a:t>нерегламентированные запросы </a:t>
            </a:r>
            <a:r>
              <a:rPr lang="ru-RU" altLang="en-US" smtClean="0"/>
              <a:t>– </a:t>
            </a:r>
            <a:r>
              <a:rPr lang="en-US" altLang="en-US" smtClean="0">
                <a:latin typeface="Calibri" pitchFamily="34" charset="0"/>
              </a:rPr>
              <a:t>OracleDiscoverer</a:t>
            </a:r>
            <a:endParaRPr lang="ru-RU" altLang="en-US" smtClean="0"/>
          </a:p>
          <a:p>
            <a:r>
              <a:rPr lang="ru-RU" altLang="en-US" smtClean="0">
                <a:solidFill>
                  <a:srgbClr val="FF0000"/>
                </a:solidFill>
              </a:rPr>
              <a:t>сложный многомерный анализ </a:t>
            </a:r>
            <a:r>
              <a:rPr lang="ru-RU" altLang="en-US" smtClean="0"/>
              <a:t>– опция OLAP </a:t>
            </a:r>
            <a:r>
              <a:rPr lang="en-US" altLang="en-US" smtClean="0">
                <a:latin typeface="Calibri" pitchFamily="34" charset="0"/>
              </a:rPr>
              <a:t>Services</a:t>
            </a:r>
            <a:r>
              <a:rPr lang="ru-RU" altLang="en-US" smtClean="0"/>
              <a:t> вместе с </a:t>
            </a:r>
            <a:r>
              <a:rPr lang="en-US" altLang="en-US" smtClean="0">
                <a:latin typeface="Calibri" pitchFamily="34" charset="0"/>
              </a:rPr>
              <a:t>Jdeveloper</a:t>
            </a:r>
            <a:r>
              <a:rPr lang="ru-RU" altLang="en-US" smtClean="0"/>
              <a:t> и BI </a:t>
            </a:r>
            <a:r>
              <a:rPr lang="en-US" altLang="en-US" smtClean="0">
                <a:latin typeface="Calibri" pitchFamily="34" charset="0"/>
              </a:rPr>
              <a:t>JavaBeans</a:t>
            </a:r>
            <a:r>
              <a:rPr lang="ru-RU" altLang="en-US" smtClean="0"/>
              <a:t> или </a:t>
            </a:r>
            <a:r>
              <a:rPr lang="en-US" altLang="en-US" smtClean="0">
                <a:latin typeface="Calibri" pitchFamily="34" charset="0"/>
              </a:rPr>
              <a:t>OracleExpress</a:t>
            </a:r>
            <a:endParaRPr lang="ru-RU" altLang="en-US" smtClean="0"/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data mining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опция </a:t>
            </a:r>
            <a:r>
              <a:rPr lang="en-US" altLang="en-US" smtClean="0">
                <a:latin typeface="Calibri" pitchFamily="34" charset="0"/>
              </a:rPr>
              <a:t>OracleDataMining</a:t>
            </a:r>
            <a:endParaRPr lang="ru-RU" altLang="en-US" smtClean="0"/>
          </a:p>
          <a:p>
            <a:r>
              <a:rPr lang="ru-RU" altLang="en-US" smtClean="0">
                <a:solidFill>
                  <a:srgbClr val="FF0000"/>
                </a:solidFill>
              </a:rPr>
              <a:t>публикация в </a:t>
            </a:r>
            <a:r>
              <a:rPr lang="en-US" altLang="en-US" smtClean="0">
                <a:solidFill>
                  <a:srgbClr val="FF0000"/>
                </a:solidFill>
              </a:rPr>
              <a:t>Web </a:t>
            </a:r>
            <a:r>
              <a:rPr lang="en-US" altLang="en-US" smtClean="0"/>
              <a:t>- </a:t>
            </a:r>
            <a:r>
              <a:rPr lang="ru-RU" altLang="en-US" smtClean="0"/>
              <a:t>с помощью сервера приложений Oracle9i </a:t>
            </a:r>
            <a:r>
              <a:rPr lang="en-US" altLang="en-US" smtClean="0"/>
              <a:t>ApplicationServer</a:t>
            </a:r>
            <a:endParaRPr lang="ru-RU" alt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BC0381-05C3-4852-BA7D-03205DD8FEC0}" type="slidenum">
              <a:rPr lang="ru-RU" altLang="en-US"/>
              <a:pPr/>
              <a:t>30</a:t>
            </a:fld>
            <a:endParaRPr lang="ru-RU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Data Warehouse Method </a:t>
            </a:r>
            <a:r>
              <a:rPr lang="ru-RU" altLang="en-US" smtClean="0"/>
              <a:t>(DWM)</a:t>
            </a:r>
          </a:p>
        </p:txBody>
      </p:sp>
      <p:sp>
        <p:nvSpPr>
          <p:cNvPr id="4198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оригинальная методология выполнения проекта по созданию и сопровождению информационно-аналитических систем. Является частью общего подхода </a:t>
            </a:r>
            <a:r>
              <a:rPr lang="en-US" altLang="en-US" smtClean="0">
                <a:latin typeface="Calibri" pitchFamily="34" charset="0"/>
              </a:rPr>
              <a:t>Oracle</a:t>
            </a:r>
            <a:r>
              <a:rPr lang="ru-RU" altLang="en-US" smtClean="0"/>
              <a:t> к проектированию и реализации различных проектов.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14ED0C-77AA-4769-A1E1-FEB17313AD83}" type="slidenum">
              <a:rPr lang="ru-RU" altLang="en-US"/>
              <a:pPr/>
              <a:t>31</a:t>
            </a:fld>
            <a:endParaRPr lang="ru-RU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en-US" smtClean="0"/>
              <a:t>Oracle Business Intelligence Suite Enterprise Edition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2D894DC-F45F-45A3-BA8F-2F07171244A0}" type="slidenum">
              <a:rPr lang="ru-RU" altLang="en-US"/>
              <a:pPr/>
              <a:t>32</a:t>
            </a:fld>
            <a:endParaRPr lang="ru-RU" altLang="en-US"/>
          </a:p>
        </p:txBody>
      </p:sp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643188"/>
            <a:ext cx="2162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Архитектура</a:t>
            </a:r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301043-CCD4-4C48-9B3B-06678AB16A81}" type="slidenum">
              <a:rPr lang="ru-RU" altLang="en-US"/>
              <a:pPr/>
              <a:t>33</a:t>
            </a:fld>
            <a:endParaRPr lang="ru-RU" altLang="en-US"/>
          </a:p>
        </p:txBody>
      </p:sp>
      <p:pic>
        <p:nvPicPr>
          <p:cNvPr id="4403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57250" y="1214438"/>
            <a:ext cx="7500938" cy="5076825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Oracle BI Server</a:t>
            </a:r>
            <a:endParaRPr lang="ru-RU" altLang="en-US" smtClean="0"/>
          </a:p>
        </p:txBody>
      </p:sp>
      <p:sp>
        <p:nvSpPr>
          <p:cNvPr id="4505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аналитический сервер приложений (</a:t>
            </a:r>
            <a:r>
              <a:rPr lang="en-US" altLang="en-US" smtClean="0">
                <a:latin typeface="Calibri" pitchFamily="34" charset="0"/>
              </a:rPr>
              <a:t>business intelligence application server</a:t>
            </a:r>
            <a:r>
              <a:rPr lang="ru-RU" altLang="en-US" smtClean="0"/>
              <a:t>)</a:t>
            </a:r>
          </a:p>
          <a:p>
            <a:r>
              <a:rPr lang="ru-RU" altLang="en-US" smtClean="0"/>
              <a:t>поддерживает интерфейсы к реляционным и многомерным базам (</a:t>
            </a:r>
            <a:r>
              <a:rPr lang="en-US" altLang="en-US" smtClean="0">
                <a:latin typeface="Calibri" pitchFamily="34" charset="0"/>
              </a:rPr>
              <a:t>ODBC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OCI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MDX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CLI</a:t>
            </a:r>
            <a:r>
              <a:rPr lang="ru-RU" altLang="en-US" smtClean="0"/>
              <a:t>), к плоским файлам, </a:t>
            </a:r>
            <a:r>
              <a:rPr lang="en-US" altLang="en-US" smtClean="0">
                <a:latin typeface="Calibri" pitchFamily="34" charset="0"/>
              </a:rPr>
              <a:t>XML</a:t>
            </a:r>
            <a:r>
              <a:rPr lang="ru-RU" altLang="en-US" smtClean="0"/>
              <a:t>-документам, таблицам </a:t>
            </a:r>
            <a:r>
              <a:rPr lang="en-US" altLang="en-US" smtClean="0">
                <a:latin typeface="Calibri" pitchFamily="34" charset="0"/>
              </a:rPr>
              <a:t>MS Excel</a:t>
            </a:r>
            <a:r>
              <a:rPr lang="ru-RU" altLang="en-US" smtClean="0"/>
              <a:t>, базам данных </a:t>
            </a:r>
            <a:r>
              <a:rPr lang="en-US" altLang="en-US" smtClean="0">
                <a:latin typeface="Calibri" pitchFamily="34" charset="0"/>
              </a:rPr>
              <a:t>SAP R</a:t>
            </a:r>
            <a:r>
              <a:rPr lang="ru-RU" altLang="en-US" smtClean="0"/>
              <a:t>/3 и </a:t>
            </a:r>
            <a:r>
              <a:rPr lang="en-US" altLang="en-US" smtClean="0">
                <a:latin typeface="Calibri" pitchFamily="34" charset="0"/>
              </a:rPr>
              <a:t>mySAP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Oracle e</a:t>
            </a:r>
            <a:r>
              <a:rPr lang="ru-RU" altLang="en-US" smtClean="0"/>
              <a:t>-</a:t>
            </a:r>
            <a:r>
              <a:rPr lang="en-US" altLang="en-US" smtClean="0">
                <a:latin typeface="Calibri" pitchFamily="34" charset="0"/>
              </a:rPr>
              <a:t>Business Suite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JD Edwards Enterprise One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Peoplesoft Enterprise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Oracle Siebel CRM</a:t>
            </a:r>
            <a:r>
              <a:rPr lang="ru-RU" altLang="en-US" smtClean="0"/>
              <a:t> и др.</a:t>
            </a:r>
          </a:p>
          <a:p>
            <a:r>
              <a:rPr lang="ru-RU" altLang="en-US" smtClean="0"/>
              <a:t>выполняет роль интегратора</a:t>
            </a:r>
          </a:p>
          <a:p>
            <a:r>
              <a:rPr lang="ru-RU" altLang="en-US" smtClean="0"/>
              <a:t>централизованно хранит метаданные об источниках данных и бизнес-объектах в своем репозитории, доступном всем инструментам платформы</a:t>
            </a: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870B01-83D1-4A9B-9204-AC276374E3C0}" type="slidenum">
              <a:rPr lang="ru-RU" altLang="en-US"/>
              <a:pPr/>
              <a:t>34</a:t>
            </a:fld>
            <a:endParaRPr lang="ru-RU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Oracle BI Web</a:t>
            </a:r>
            <a:endParaRPr lang="ru-RU" altLang="en-US" smtClean="0"/>
          </a:p>
        </p:txBody>
      </p:sp>
      <p:sp>
        <p:nvSpPr>
          <p:cNvPr id="4608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предоставляет интерфейсы для всех компонент системы, используемых для визуализации данных. Отвечает за:</a:t>
            </a:r>
          </a:p>
          <a:p>
            <a:pPr lvl="1"/>
            <a:r>
              <a:rPr lang="ru-RU" altLang="en-US" smtClean="0"/>
              <a:t>авторизацию пользователей и персонализацию интерфейса для них</a:t>
            </a:r>
          </a:p>
          <a:p>
            <a:pPr lvl="1"/>
            <a:r>
              <a:rPr lang="ru-RU" altLang="en-US" smtClean="0"/>
              <a:t>генерацию логических запросов к аналитическому серверу </a:t>
            </a:r>
          </a:p>
          <a:p>
            <a:pPr lvl="1"/>
            <a:r>
              <a:rPr lang="ru-RU" altLang="en-US" smtClean="0"/>
              <a:t>хранение и администрирование метаданных (</a:t>
            </a:r>
            <a:r>
              <a:rPr lang="en-US" altLang="en-US" smtClean="0">
                <a:latin typeface="Calibri" pitchFamily="34" charset="0"/>
              </a:rPr>
              <a:t>Web</a:t>
            </a:r>
            <a:r>
              <a:rPr lang="ru-RU" altLang="en-US" smtClean="0"/>
              <a:t>-каталог) для отчетов и интерактивных панелей</a:t>
            </a:r>
          </a:p>
          <a:p>
            <a:pPr lvl="1"/>
            <a:r>
              <a:rPr lang="ru-RU" altLang="en-US" smtClean="0"/>
              <a:t>осуществляет дополнительную пост-обработку данных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F4EA4F-6D85-4F45-99D0-22627B00024D}" type="slidenum">
              <a:rPr lang="ru-RU" altLang="en-US"/>
              <a:pPr/>
              <a:t>35</a:t>
            </a:fld>
            <a:endParaRPr lang="ru-RU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Oracle Delivers Server </a:t>
            </a:r>
            <a:endParaRPr lang="ru-RU" altLang="en-US" smtClean="0"/>
          </a:p>
        </p:txBody>
      </p:sp>
      <p:sp>
        <p:nvSpPr>
          <p:cNvPr id="4710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проактивная составляющая в платформе. Позволяет:</a:t>
            </a:r>
          </a:p>
          <a:p>
            <a:pPr lvl="1"/>
            <a:r>
              <a:rPr lang="ru-RU" altLang="en-US" smtClean="0"/>
              <a:t>задавать модели для выявления проблем</a:t>
            </a:r>
          </a:p>
          <a:p>
            <a:pPr lvl="1"/>
            <a:r>
              <a:rPr lang="ru-RU" altLang="en-US" smtClean="0"/>
              <a:t>фильтровать данные в соответствии с заданными правилами</a:t>
            </a:r>
          </a:p>
          <a:p>
            <a:pPr lvl="1"/>
            <a:r>
              <a:rPr lang="ru-RU" altLang="en-US" smtClean="0"/>
              <a:t>уведомлять пользователей по множеству каналов, включая электронную почту и </a:t>
            </a:r>
            <a:r>
              <a:rPr lang="en-US" altLang="en-US" smtClean="0">
                <a:latin typeface="Calibri" pitchFamily="34" charset="0"/>
              </a:rPr>
              <a:t>SMS</a:t>
            </a:r>
            <a:r>
              <a:rPr lang="ru-RU" altLang="en-US" smtClean="0"/>
              <a:t> </a:t>
            </a:r>
          </a:p>
          <a:p>
            <a:pPr lvl="1"/>
            <a:r>
              <a:rPr lang="ru-RU" altLang="en-US" smtClean="0"/>
              <a:t>давать возможность пользователям принимать решение в ответ на оповещение </a:t>
            </a:r>
          </a:p>
          <a:p>
            <a:r>
              <a:rPr lang="ru-RU" altLang="en-US" smtClean="0"/>
              <a:t>Основные функции : </a:t>
            </a:r>
          </a:p>
          <a:p>
            <a:pPr lvl="1"/>
            <a:r>
              <a:rPr lang="ru-RU" altLang="en-US" smtClean="0"/>
              <a:t>создание и подписки на уведомления</a:t>
            </a:r>
          </a:p>
          <a:p>
            <a:pPr lvl="1"/>
            <a:r>
              <a:rPr lang="ru-RU" altLang="en-US" smtClean="0"/>
              <a:t>автоматическое оповещение и планировщики</a:t>
            </a:r>
          </a:p>
          <a:p>
            <a:pPr lvl="1"/>
            <a:r>
              <a:rPr lang="ru-RU" altLang="en-US" smtClean="0"/>
              <a:t> администрирование каналов и учетных записей доставки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BA9720-E35D-43C1-8C85-ACC1240CA2AC}" type="slidenum">
              <a:rPr lang="ru-RU" altLang="en-US"/>
              <a:pPr/>
              <a:t>36</a:t>
            </a:fld>
            <a:endParaRPr lang="ru-RU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Клиентские</a:t>
            </a:r>
            <a:r>
              <a:rPr lang="ru-RU" altLang="en-US" b="1" smtClean="0"/>
              <a:t> </a:t>
            </a:r>
            <a:r>
              <a:rPr lang="ru-RU" altLang="en-US" smtClean="0"/>
              <a:t>приложения</a:t>
            </a:r>
          </a:p>
        </p:txBody>
      </p:sp>
      <p:sp>
        <p:nvSpPr>
          <p:cNvPr id="4813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Answers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инструмент для выполнения произвольных (</a:t>
            </a:r>
            <a:r>
              <a:rPr lang="en-US" altLang="en-US" smtClean="0">
                <a:latin typeface="Calibri" pitchFamily="34" charset="0"/>
              </a:rPr>
              <a:t>ad hoc</a:t>
            </a:r>
            <a:r>
              <a:rPr lang="ru-RU" altLang="en-US" smtClean="0"/>
              <a:t>) запросов и анализа </a:t>
            </a:r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Interactive </a:t>
            </a:r>
            <a:r>
              <a:rPr lang="ru-RU" altLang="en-US" smtClean="0">
                <a:solidFill>
                  <a:srgbClr val="FF0000"/>
                </a:solidFill>
              </a:rPr>
              <a:t>Dashboard </a:t>
            </a:r>
            <a:r>
              <a:rPr lang="ru-RU" altLang="en-US" smtClean="0"/>
              <a:t>- интерактивные информационные </a:t>
            </a:r>
            <a:r>
              <a:rPr lang="en-US" altLang="en-US" smtClean="0">
                <a:latin typeface="Calibri" pitchFamily="34" charset="0"/>
              </a:rPr>
              <a:t>Web</a:t>
            </a:r>
            <a:r>
              <a:rPr lang="ru-RU" altLang="en-US" smtClean="0"/>
              <a:t>-панели, отображающие персонализированную информацию </a:t>
            </a:r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Publisher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масштабируемое средство формирования регламентированных отчетов в разных форматах на основе данных из множества источников и их рассылки по различным каналам </a:t>
            </a:r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Briefing </a:t>
            </a:r>
            <a:r>
              <a:rPr lang="ru-RU" altLang="en-US" smtClean="0">
                <a:solidFill>
                  <a:srgbClr val="FF0000"/>
                </a:solidFill>
              </a:rPr>
              <a:t>Books </a:t>
            </a:r>
            <a:r>
              <a:rPr lang="ru-RU" altLang="en-US" smtClean="0"/>
              <a:t>- средство создания и просмотра «мгновенных снимков» информационных панелей </a:t>
            </a: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6E7AA23-9C1D-472E-8A5E-2273557AC1DA}" type="slidenum">
              <a:rPr lang="ru-RU" altLang="en-US"/>
              <a:pPr/>
              <a:t>37</a:t>
            </a:fld>
            <a:endParaRPr lang="ru-RU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Клиентские</a:t>
            </a:r>
            <a:r>
              <a:rPr lang="ru-RU" altLang="en-US" b="1" smtClean="0"/>
              <a:t> </a:t>
            </a:r>
            <a:r>
              <a:rPr lang="ru-RU" altLang="en-US" smtClean="0"/>
              <a:t>приложения (2)</a:t>
            </a:r>
          </a:p>
        </p:txBody>
      </p:sp>
      <p:sp>
        <p:nvSpPr>
          <p:cNvPr id="4915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Disconnected Analytics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средство доступа пользователей к возможностям </a:t>
            </a:r>
            <a:r>
              <a:rPr lang="en-US" altLang="en-US" smtClean="0">
                <a:latin typeface="Calibri" pitchFamily="34" charset="0"/>
              </a:rPr>
              <a:t>BI Answers</a:t>
            </a:r>
            <a:r>
              <a:rPr lang="ru-RU" altLang="en-US" smtClean="0"/>
              <a:t> и </a:t>
            </a:r>
            <a:r>
              <a:rPr lang="en-US" altLang="en-US" smtClean="0">
                <a:latin typeface="Calibri" pitchFamily="34" charset="0"/>
              </a:rPr>
              <a:t>BI </a:t>
            </a:r>
            <a:r>
              <a:rPr lang="ru-RU" altLang="en-US" smtClean="0"/>
              <a:t>Interactive </a:t>
            </a:r>
            <a:r>
              <a:rPr lang="en-US" altLang="en-US" smtClean="0">
                <a:latin typeface="Calibri" pitchFamily="34" charset="0"/>
              </a:rPr>
              <a:t>Dashboard</a:t>
            </a:r>
            <a:r>
              <a:rPr lang="ru-RU" altLang="en-US" smtClean="0"/>
              <a:t> при работе в режиме оффлайн, предусматривает полную и инкрементальную синхронизацию данных мобильной среды с корпоративными источниками данных </a:t>
            </a:r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Office Plug</a:t>
            </a:r>
            <a:r>
              <a:rPr lang="ru-RU" altLang="en-US" smtClean="0">
                <a:solidFill>
                  <a:srgbClr val="FF0000"/>
                </a:solidFill>
              </a:rPr>
              <a:t>-</a:t>
            </a:r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In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инструмент работы с аналитическим сервером через такие приложения как </a:t>
            </a:r>
            <a:r>
              <a:rPr lang="en-US" altLang="en-US" smtClean="0">
                <a:latin typeface="Calibri" pitchFamily="34" charset="0"/>
              </a:rPr>
              <a:t>MS Word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Excel</a:t>
            </a:r>
            <a:r>
              <a:rPr lang="ru-RU" altLang="en-US" smtClean="0"/>
              <a:t> и </a:t>
            </a:r>
            <a:r>
              <a:rPr lang="en-US" altLang="en-US" smtClean="0">
                <a:latin typeface="Calibri" pitchFamily="34" charset="0"/>
              </a:rPr>
              <a:t>Powerpoint</a:t>
            </a:r>
            <a:r>
              <a:rPr lang="ru-RU" altLang="en-US" smtClean="0"/>
              <a:t> </a:t>
            </a:r>
          </a:p>
          <a:p>
            <a:r>
              <a:rPr lang="en-US" altLang="en-US" smtClean="0">
                <a:solidFill>
                  <a:srgbClr val="FF0000"/>
                </a:solidFill>
                <a:latin typeface="Calibri" pitchFamily="34" charset="0"/>
              </a:rPr>
              <a:t>BI Delivers</a:t>
            </a:r>
            <a:r>
              <a:rPr lang="ru-RU" altLang="en-US" smtClean="0">
                <a:solidFill>
                  <a:srgbClr val="FF0000"/>
                </a:solidFill>
              </a:rPr>
              <a:t> </a:t>
            </a:r>
            <a:r>
              <a:rPr lang="ru-RU" altLang="en-US" smtClean="0"/>
              <a:t>- механизм распространения по различным каналам сообщений о событиях</a:t>
            </a:r>
          </a:p>
          <a:p>
            <a:endParaRPr lang="ru-RU" altLang="en-US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CC6A15-C549-4496-A8F9-6A6AB509C954}" type="slidenum">
              <a:rPr lang="ru-RU" altLang="en-US"/>
              <a:pPr/>
              <a:t>38</a:t>
            </a:fld>
            <a:endParaRPr lang="ru-RU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Клиентские</a:t>
            </a:r>
            <a:r>
              <a:rPr lang="ru-RU" altLang="en-US" b="1" smtClean="0"/>
              <a:t> </a:t>
            </a:r>
            <a:r>
              <a:rPr lang="ru-RU" altLang="en-US" smtClean="0"/>
              <a:t>приложения (3)</a:t>
            </a:r>
          </a:p>
        </p:txBody>
      </p:sp>
      <p:sp>
        <p:nvSpPr>
          <p:cNvPr id="5017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ru-RU" altLang="en-US" smtClean="0"/>
              <a:t>Все клиентские приложения реализованы в «чистой» </a:t>
            </a:r>
            <a:r>
              <a:rPr lang="en-US" altLang="en-US" smtClean="0">
                <a:latin typeface="Calibri" pitchFamily="34" charset="0"/>
              </a:rPr>
              <a:t>Web</a:t>
            </a:r>
            <a:r>
              <a:rPr lang="ru-RU" altLang="en-US" smtClean="0"/>
              <a:t>-среде, на основе </a:t>
            </a:r>
            <a:r>
              <a:rPr lang="en-US" altLang="en-US" smtClean="0">
                <a:latin typeface="Calibri" pitchFamily="34" charset="0"/>
              </a:rPr>
              <a:t>HTML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DHTML</a:t>
            </a:r>
            <a:r>
              <a:rPr lang="ru-RU" altLang="en-US" smtClean="0"/>
              <a:t>, </a:t>
            </a:r>
            <a:r>
              <a:rPr lang="en-US" altLang="en-US" smtClean="0">
                <a:latin typeface="Calibri" pitchFamily="34" charset="0"/>
              </a:rPr>
              <a:t>JavaScript</a:t>
            </a:r>
            <a:r>
              <a:rPr lang="ru-RU" altLang="en-US" smtClean="0"/>
              <a:t> - пользователю не придется выполнять загрузку какого-либо клиента, использовать программные расширения, элементы управления на базе </a:t>
            </a:r>
            <a:r>
              <a:rPr lang="en-US" altLang="en-US" smtClean="0">
                <a:latin typeface="Calibri" pitchFamily="34" charset="0"/>
              </a:rPr>
              <a:t>ActiveX</a:t>
            </a:r>
            <a:r>
              <a:rPr lang="ru-RU" altLang="en-US" smtClean="0"/>
              <a:t> или </a:t>
            </a:r>
            <a:r>
              <a:rPr lang="en-US" altLang="en-US" smtClean="0">
                <a:latin typeface="Calibri" pitchFamily="34" charset="0"/>
              </a:rPr>
              <a:t>Java</a:t>
            </a:r>
            <a:r>
              <a:rPr lang="ru-RU" altLang="en-US" smtClean="0"/>
              <a:t> апплеты. Это позволяет пользователям работать с системой, откуда угодно для этого необходимо лишь иметь </a:t>
            </a:r>
            <a:r>
              <a:rPr lang="en-US" altLang="en-US" smtClean="0">
                <a:latin typeface="Calibri" pitchFamily="34" charset="0"/>
              </a:rPr>
              <a:t>Web</a:t>
            </a:r>
            <a:r>
              <a:rPr lang="ru-RU" altLang="en-US" smtClean="0"/>
              <a:t>-браузер</a:t>
            </a: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117E20-D0CB-4E44-9BFE-8CFA15501B07}" type="slidenum">
              <a:rPr lang="ru-RU" altLang="en-US"/>
              <a:pPr/>
              <a:t>39</a:t>
            </a:fld>
            <a:endParaRPr lang="ru-RU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Метаданные (</a:t>
            </a:r>
            <a:r>
              <a:rPr lang="en-US" altLang="en-US" smtClean="0">
                <a:latin typeface="Cambria" pitchFamily="18" charset="0"/>
              </a:rPr>
              <a:t>Enterprise Semantic Model</a:t>
            </a:r>
            <a:r>
              <a:rPr lang="ru-RU" altLang="en-US" smtClean="0"/>
              <a:t>)</a:t>
            </a:r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72D186-7D47-4225-BAAC-EE70DA11CEE3}" type="slidenum">
              <a:rPr lang="ru-RU" altLang="en-US"/>
              <a:pPr/>
              <a:t>40</a:t>
            </a:fld>
            <a:endParaRPr lang="ru-RU" altLang="en-US"/>
          </a:p>
        </p:txBody>
      </p:sp>
      <p:pic>
        <p:nvPicPr>
          <p:cNvPr id="5120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85875" y="1785938"/>
            <a:ext cx="6748463" cy="3390900"/>
          </a:xfr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xfrm>
            <a:off x="2143125" y="2286000"/>
            <a:ext cx="4929188" cy="990600"/>
          </a:xfrm>
        </p:spPr>
        <p:txBody>
          <a:bodyPr/>
          <a:lstStyle/>
          <a:p>
            <a:r>
              <a:rPr lang="ru-RU" altLang="en-US" smtClean="0"/>
              <a:t>Спасибо за внимание!</a:t>
            </a: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5029F2-659A-4D47-A75E-669D1ED795CD}" type="slidenum">
              <a:rPr lang="ru-RU" altLang="en-US"/>
              <a:pPr/>
              <a:t>41</a:t>
            </a:fld>
            <a:endParaRPr lang="ru-RU" altLang="en-US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1695</TotalTime>
  <Words>1617</Words>
  <Application>Microsoft Office PowerPoint</Application>
  <PresentationFormat>Экран (4:3)</PresentationFormat>
  <Paragraphs>251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Начальная</vt:lpstr>
      <vt:lpstr>Хранилища данных </vt:lpstr>
      <vt:lpstr>Содержание лекции</vt:lpstr>
      <vt:lpstr>Две группы аналитических платформ</vt:lpstr>
      <vt:lpstr>Microsoft SQL Server Analyses Services</vt:lpstr>
      <vt:lpstr>История</vt:lpstr>
      <vt:lpstr>Структура MS SQL Analyses Services</vt:lpstr>
      <vt:lpstr>Основные функции SSAS </vt:lpstr>
      <vt:lpstr>Серверная архитектура Analysis Services</vt:lpstr>
      <vt:lpstr>Функции серверной компоненты</vt:lpstr>
      <vt:lpstr>Клиентская архитектура</vt:lpstr>
      <vt:lpstr>Unified Dimension Model</vt:lpstr>
      <vt:lpstr>Объекты SSAS</vt:lpstr>
      <vt:lpstr>Объекты SSAS</vt:lpstr>
      <vt:lpstr>Объекты SSAS</vt:lpstr>
      <vt:lpstr>Отличительные особенности</vt:lpstr>
      <vt:lpstr>Встроенные алгоритмы добычи знаний</vt:lpstr>
      <vt:lpstr>Sybase Adaptive Server IQ</vt:lpstr>
      <vt:lpstr>Архитектура</vt:lpstr>
      <vt:lpstr>СУБД Sybase Adaptive Server IQ Multiplex</vt:lpstr>
      <vt:lpstr>Sybase Warehouse Studio</vt:lpstr>
      <vt:lpstr>Продукция Oracle</vt:lpstr>
      <vt:lpstr>Oracle Business Intelligence Suite Standard Edition</vt:lpstr>
      <vt:lpstr>Структура</vt:lpstr>
      <vt:lpstr>Компонент Data Warehouses</vt:lpstr>
      <vt:lpstr>Специальные функции</vt:lpstr>
      <vt:lpstr>ETL компонент</vt:lpstr>
      <vt:lpstr>Опция OLAP Services</vt:lpstr>
      <vt:lpstr>Опция DataMining</vt:lpstr>
      <vt:lpstr>Интегрированная CASE-среда Oracle Warehouse Builder</vt:lpstr>
      <vt:lpstr>Поддержка аналитических задач</vt:lpstr>
      <vt:lpstr>Data Warehouse Method (DWM)</vt:lpstr>
      <vt:lpstr>Oracle Business Intelligence Suite Enterprise Edition</vt:lpstr>
      <vt:lpstr>Архитектура</vt:lpstr>
      <vt:lpstr>Oracle BI Server</vt:lpstr>
      <vt:lpstr>Oracle BI Web</vt:lpstr>
      <vt:lpstr>Oracle Delivers Server </vt:lpstr>
      <vt:lpstr>Клиентские приложения</vt:lpstr>
      <vt:lpstr>Клиентские приложения (2)</vt:lpstr>
      <vt:lpstr>Клиентские приложения (3)</vt:lpstr>
      <vt:lpstr>Метаданные (Enterprise Semantic Model)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Мультимедиа технологии. Лекция 1. Введение</dc:title>
  <dc:creator>Антон Кудинов</dc:creator>
  <cp:lastModifiedBy>Sancho</cp:lastModifiedBy>
  <cp:revision>185</cp:revision>
  <dcterms:created xsi:type="dcterms:W3CDTF">2009-08-20T08:58:26Z</dcterms:created>
  <dcterms:modified xsi:type="dcterms:W3CDTF">2019-06-22T13:01:31Z</dcterms:modified>
</cp:coreProperties>
</file>