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70" r:id="rId13"/>
    <p:sldId id="269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-60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61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18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6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54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724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23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70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0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80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75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E2E27-F8AA-4DE9-9CC1-6B1F442AA47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76CBB-C0B1-4894-BDF3-CDCF0A3BB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5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s3.livemaster.ru/zhurnalfoto/0/a/e/15031317122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3183">
            <a:off x="525780" y="1342812"/>
            <a:ext cx="7239000" cy="597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0" y="-429815"/>
            <a:ext cx="9144000" cy="2387600"/>
          </a:xfrm>
        </p:spPr>
        <p:txBody>
          <a:bodyPr>
            <a:normAutofit/>
          </a:bodyPr>
          <a:lstStyle/>
          <a:p>
            <a:r>
              <a:rPr lang="ru-RU" sz="8000" dirty="0" smtClean="0">
                <a:cs typeface="BSRU BANSOMDEJ Bold Oblique" panose="00000800000000000000" pitchFamily="50" charset="-34"/>
              </a:rPr>
              <a:t>МЕДНЫЕ СПЛАВЫ</a:t>
            </a:r>
            <a:endParaRPr lang="ru-RU" sz="8000" dirty="0">
              <a:cs typeface="BSRU BANSOMDEJ Bold Oblique" panose="000008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7472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ru.all.biz/img/ru/catalog/71780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900" y="514350"/>
            <a:ext cx="14028420" cy="944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342900" y="-320040"/>
            <a:ext cx="13304520" cy="16687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320" y="730568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b="1" dirty="0"/>
              <a:t>Медь</a:t>
            </a:r>
            <a:r>
              <a:rPr lang="ru-RU" sz="4000" dirty="0"/>
              <a:t> – цветной металл, обладающий высокой тепло- и электропроводностью</a:t>
            </a:r>
            <a:r>
              <a:rPr lang="ru-RU" sz="4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317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utmet.ru/wp-content/uploads/2015/01/splav-medi-cinkom-nazyvaetsja-latun-tompak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325" y="-1426921"/>
            <a:ext cx="12379325" cy="828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580" y="28086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Медные сплавы </a:t>
            </a:r>
            <a:r>
              <a:rPr lang="ru-RU" sz="3600" dirty="0" smtClean="0">
                <a:solidFill>
                  <a:schemeClr val="bg1"/>
                </a:solidFill>
              </a:rPr>
              <a:t>- сплавы на основе меди с добавками олова, цинка, алюминия, свинца, никеля и др. элементов.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39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900" y="1688465"/>
            <a:ext cx="114681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Различают </a:t>
            </a:r>
            <a:r>
              <a:rPr lang="ru-RU" sz="4800" dirty="0"/>
              <a:t>три группы медных сплавов: </a:t>
            </a:r>
            <a:br>
              <a:rPr lang="ru-RU" sz="4800" dirty="0"/>
            </a:br>
            <a:r>
              <a:rPr lang="ru-RU" sz="4800" dirty="0"/>
              <a:t>- </a:t>
            </a:r>
            <a:r>
              <a:rPr lang="ru-RU" sz="4800" b="1" dirty="0"/>
              <a:t>латуни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- </a:t>
            </a:r>
            <a:r>
              <a:rPr lang="ru-RU" sz="4800" b="1" dirty="0"/>
              <a:t>бронзы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- </a:t>
            </a:r>
            <a:r>
              <a:rPr lang="ru-RU" sz="4800" b="1" dirty="0"/>
              <a:t>сплавы меди с никелем</a:t>
            </a:r>
            <a:endParaRPr lang="ru-RU" sz="4800" dirty="0"/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3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207033"/>
            <a:ext cx="10515600" cy="21756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/>
              <a:t>Латунями</a:t>
            </a:r>
            <a:r>
              <a:rPr lang="ru-RU" sz="4000" dirty="0"/>
              <a:t> называют двойные </a:t>
            </a:r>
            <a:r>
              <a:rPr lang="ru-RU" sz="4000" dirty="0" smtClean="0"/>
              <a:t>или </a:t>
            </a:r>
            <a:r>
              <a:rPr lang="ru-RU" sz="4000" dirty="0"/>
              <a:t>многокомпонентные сплавы на основе меди, в которых основным легирующим элементом является </a:t>
            </a:r>
            <a:r>
              <a:rPr lang="ru-RU" sz="4000" b="1" dirty="0"/>
              <a:t>цинк</a:t>
            </a:r>
            <a:r>
              <a:rPr lang="ru-RU" sz="4000" dirty="0"/>
              <a:t>. </a:t>
            </a:r>
          </a:p>
        </p:txBody>
      </p:sp>
      <p:pic>
        <p:nvPicPr>
          <p:cNvPr id="4098" name="Picture 2" descr="http://kupimmed.ru/wp-content/uploads/2014/09/kupim-lom-latuni-v-moskve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36" y="-2536666"/>
            <a:ext cx="11955127" cy="653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6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ua.all.biz/img/ua/catalog/185736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82625"/>
            <a:ext cx="5238750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1020" y="935831"/>
            <a:ext cx="585978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u="sng" dirty="0" smtClean="0"/>
              <a:t>Особенности:</a:t>
            </a:r>
          </a:p>
          <a:p>
            <a:r>
              <a:rPr lang="ru-RU" sz="4000" dirty="0" smtClean="0"/>
              <a:t>Большая прочность</a:t>
            </a:r>
          </a:p>
          <a:p>
            <a:r>
              <a:rPr lang="ru-RU" sz="4000" dirty="0"/>
              <a:t>К</a:t>
            </a:r>
            <a:r>
              <a:rPr lang="ru-RU" sz="4000" dirty="0" smtClean="0"/>
              <a:t>оррозионной стойкость </a:t>
            </a:r>
          </a:p>
          <a:p>
            <a:r>
              <a:rPr lang="ru-RU" sz="4000" dirty="0" smtClean="0"/>
              <a:t>Механическая </a:t>
            </a:r>
            <a:r>
              <a:rPr lang="ru-RU" sz="4000" dirty="0"/>
              <a:t>прочность латуней выше, чем меди, и они лучше </a:t>
            </a:r>
            <a:r>
              <a:rPr lang="ru-RU" sz="4000" dirty="0" smtClean="0"/>
              <a:t>обрабатываются</a:t>
            </a:r>
          </a:p>
          <a:p>
            <a:r>
              <a:rPr lang="ru-RU" sz="4000" dirty="0" smtClean="0"/>
              <a:t> Низкая стоимость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2806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8564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Латуни обозначают начальной буквой </a:t>
            </a:r>
            <a:r>
              <a:rPr lang="ru-RU" b="1" dirty="0"/>
              <a:t>Л</a:t>
            </a:r>
            <a:r>
              <a:rPr lang="ru-RU" dirty="0"/>
              <a:t>, затем ставят цифру указывающую средний процент меди в этом сплаве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Л96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– томпак, меди 96%, цинка </a:t>
            </a: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4%</a:t>
            </a:r>
          </a:p>
          <a:p>
            <a:endParaRPr lang="ru-RU" sz="3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nfmetall.ru/photos/img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7194"/>
            <a:ext cx="12192000" cy="814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nfmetall.ru/photos/img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42710"/>
            <a:ext cx="12192000" cy="814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3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2346" y="1758156"/>
            <a:ext cx="458005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Бронза</a:t>
            </a:r>
            <a:r>
              <a:rPr lang="ru-RU" sz="3200" dirty="0"/>
              <a:t> – это двойной </a:t>
            </a:r>
            <a:r>
              <a:rPr lang="ru-RU" sz="3200" dirty="0" smtClean="0"/>
              <a:t>или многокомпонентный </a:t>
            </a:r>
            <a:r>
              <a:rPr lang="ru-RU" sz="3200" dirty="0"/>
              <a:t>сплав, состоящий из меди и других элементов, улучшающих основные свойства металла, кроме цинка. 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http://cu-prum.ru/assets/images/stati/bronze/bronz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4" y="774065"/>
            <a:ext cx="6686751" cy="540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79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5340" y="636904"/>
            <a:ext cx="10515600" cy="56495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В </a:t>
            </a:r>
            <a:r>
              <a:rPr lang="ru-RU" sz="3200" dirty="0"/>
              <a:t>качестве легирующих компонентов применяются </a:t>
            </a:r>
            <a:r>
              <a:rPr lang="ru-RU" sz="3200" dirty="0">
                <a:solidFill>
                  <a:srgbClr val="C00000"/>
                </a:solidFill>
              </a:rPr>
              <a:t>марганец, олово, бериллий, свинец, кремний, хром, фосфор, железо, алюминий </a:t>
            </a:r>
            <a:r>
              <a:rPr lang="ru-RU" sz="3200" dirty="0"/>
              <a:t>и другие элементы</a:t>
            </a:r>
            <a:r>
              <a:rPr lang="ru-RU" sz="3200" dirty="0" smtClean="0"/>
              <a:t>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dirty="0"/>
              <a:t> Маркируют сплавы сочетанием «</a:t>
            </a:r>
            <a:r>
              <a:rPr lang="ru-RU" sz="3200" dirty="0" err="1"/>
              <a:t>Бр</a:t>
            </a:r>
            <a:r>
              <a:rPr lang="ru-RU" sz="3200" dirty="0"/>
              <a:t>», буквами, которые обозначают основные легирующие компоненты и цифрами, указывающими их содержание. </a:t>
            </a:r>
            <a:endParaRPr lang="ru-RU" sz="3200" dirty="0" smtClean="0"/>
          </a:p>
          <a:p>
            <a:pPr marL="0" indent="0" algn="ctr">
              <a:buNone/>
            </a:pPr>
            <a:r>
              <a:rPr lang="ru-RU" sz="6000" dirty="0" smtClean="0"/>
              <a:t>БрО5 </a:t>
            </a:r>
            <a:r>
              <a:rPr lang="ru-RU" sz="6000" dirty="0"/>
              <a:t>– </a:t>
            </a:r>
            <a:r>
              <a:rPr lang="ru-RU" sz="6000" dirty="0">
                <a:solidFill>
                  <a:srgbClr val="FFC000"/>
                </a:solidFill>
              </a:rPr>
              <a:t>оловянная </a:t>
            </a:r>
            <a:r>
              <a:rPr lang="ru-RU" sz="6000" dirty="0" smtClean="0">
                <a:solidFill>
                  <a:srgbClr val="FFC000"/>
                </a:solidFill>
              </a:rPr>
              <a:t>бронза </a:t>
            </a:r>
          </a:p>
          <a:p>
            <a:pPr marL="0" indent="0" algn="ctr">
              <a:buNone/>
            </a:pPr>
            <a:r>
              <a:rPr lang="ru-RU" sz="6000" dirty="0" smtClean="0"/>
              <a:t>БрА5 </a:t>
            </a:r>
            <a:r>
              <a:rPr lang="ru-RU" sz="6000" dirty="0"/>
              <a:t>– </a:t>
            </a:r>
            <a:r>
              <a:rPr lang="ru-RU" sz="6000" dirty="0">
                <a:solidFill>
                  <a:srgbClr val="FFC000"/>
                </a:solidFill>
              </a:rPr>
              <a:t>алюминиевая </a:t>
            </a:r>
            <a:r>
              <a:rPr lang="ru-RU" sz="6000" dirty="0" smtClean="0">
                <a:solidFill>
                  <a:srgbClr val="FFC000"/>
                </a:solidFill>
              </a:rPr>
              <a:t>бронза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90654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http://www.ua.all.biz/img/ua/catalog/20107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955" y="380401"/>
            <a:ext cx="4805045" cy="647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/>
              <a:t>По химическому составу различают:</a:t>
            </a:r>
          </a:p>
          <a:p>
            <a:r>
              <a:rPr lang="ru-RU" sz="3200" dirty="0" smtClean="0"/>
              <a:t>Оловянные бронзы </a:t>
            </a:r>
          </a:p>
          <a:p>
            <a:r>
              <a:rPr lang="ru-RU" sz="3200" dirty="0" err="1" smtClean="0"/>
              <a:t>Безоловянные</a:t>
            </a:r>
            <a:r>
              <a:rPr lang="ru-RU" sz="3200" dirty="0" smtClean="0"/>
              <a:t> бронзы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b="1" dirty="0"/>
              <a:t>По технологическому </a:t>
            </a:r>
            <a:r>
              <a:rPr lang="ru-RU" sz="3200" b="1" dirty="0" smtClean="0"/>
              <a:t>признаку:</a:t>
            </a:r>
          </a:p>
          <a:p>
            <a:r>
              <a:rPr lang="ru-RU" sz="3200" dirty="0" smtClean="0"/>
              <a:t>Деформируемые</a:t>
            </a:r>
          </a:p>
          <a:p>
            <a:r>
              <a:rPr lang="ru-RU" sz="3200" dirty="0" smtClean="0"/>
              <a:t>Литейные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9097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Свойства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Если провести сравнение с латунью, то бронза характеризуется </a:t>
            </a:r>
            <a:r>
              <a:rPr lang="ru-RU" sz="3600" dirty="0">
                <a:solidFill>
                  <a:srgbClr val="C00000"/>
                </a:solidFill>
              </a:rPr>
              <a:t>более высокой коррозионной стойкостью, прочностью и антифрикционными свойствами. </a:t>
            </a:r>
            <a:r>
              <a:rPr lang="ru-RU" sz="3600" dirty="0"/>
              <a:t>Она довольно </a:t>
            </a:r>
            <a:r>
              <a:rPr lang="ru-RU" sz="3600" dirty="0">
                <a:solidFill>
                  <a:srgbClr val="0070C0"/>
                </a:solidFill>
              </a:rPr>
              <a:t>стойкая на воздухе, в соленой воде, углекислых растворах и растворах многих органических кислот. </a:t>
            </a:r>
            <a:r>
              <a:rPr lang="ru-RU" sz="3600" dirty="0"/>
              <a:t>Большинство видов бронзы </a:t>
            </a:r>
            <a:r>
              <a:rPr lang="ru-RU" sz="3600" dirty="0">
                <a:solidFill>
                  <a:srgbClr val="00B050"/>
                </a:solidFill>
              </a:rPr>
              <a:t>поддаётся сварке и пайке твёрдыми и мягкими припоями.</a:t>
            </a:r>
          </a:p>
        </p:txBody>
      </p:sp>
    </p:spTree>
    <p:extLst>
      <p:ext uri="{BB962C8B-B14F-4D97-AF65-F5344CB8AC3E}">
        <p14:creationId xmlns:p14="http://schemas.microsoft.com/office/powerpoint/2010/main" val="146323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99665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Виды и применение бронзы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74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startatom.ru/netcat_files/userfiles/technology/proizvodstvo-chuvstvitelnyh-elementov/chyvstvitelnie_elemen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" y="0"/>
            <a:ext cx="13506450" cy="841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4945" y="7585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chemeClr val="bg1"/>
                </a:solidFill>
              </a:rPr>
              <a:t>Бериллиевая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bg1"/>
                </a:solidFill>
              </a:rPr>
              <a:t> </a:t>
            </a:r>
            <a:r>
              <a:rPr lang="ru-RU" sz="4400" dirty="0">
                <a:solidFill>
                  <a:schemeClr val="bg1"/>
                </a:solidFill>
              </a:rPr>
              <a:t>бронза</a:t>
            </a:r>
            <a:r>
              <a:rPr lang="ru-RU" sz="4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6833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4200" y="49784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Алюминиевая бронза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72" name="Picture 8" descr="http://musbos.ru/syria/big/sy_5F25pound_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01775"/>
            <a:ext cx="981075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153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4520" y="23079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Свинцовистая </a:t>
            </a:r>
            <a:r>
              <a:rPr lang="ru-RU" sz="3600" dirty="0"/>
              <a:t>бронза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cu-prum.ru/assets/images/stati/bronze/izobrazhenie-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35" y="0"/>
            <a:ext cx="6598311" cy="656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095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vostokmc.ru/assets/site/img/catalog/bronza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0040"/>
            <a:ext cx="15864840" cy="793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087" y="1690688"/>
            <a:ext cx="29191305" cy="12079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>
                <a:solidFill>
                  <a:schemeClr val="bg1"/>
                </a:solidFill>
              </a:rPr>
              <a:t>Оловянная бронза 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27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3920" y="5226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/>
              <a:t>Медно-никелевые сплавы</a:t>
            </a:r>
            <a:r>
              <a:rPr lang="ru-RU" sz="3600" dirty="0"/>
              <a:t> – это сплавы на основе меди, в которых основным легирующим компонентом является </a:t>
            </a:r>
            <a:r>
              <a:rPr lang="ru-RU" sz="3600" b="1" dirty="0"/>
              <a:t>никель</a:t>
            </a:r>
            <a:r>
              <a:rPr lang="ru-RU" sz="3600" dirty="0"/>
              <a:t>.</a:t>
            </a:r>
          </a:p>
        </p:txBody>
      </p:sp>
      <p:pic>
        <p:nvPicPr>
          <p:cNvPr id="15366" name="Picture 6" descr="http://tl-vmb.narod.ru/australia/20centsa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20" y="2194486"/>
            <a:ext cx="8991600" cy="427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498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 smtClean="0"/>
              <a:t>Свойства, маркировка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7124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результате смешивания меди и никеля полученный сплав обладает </a:t>
            </a:r>
            <a:r>
              <a:rPr lang="ru-RU" sz="3600" dirty="0">
                <a:solidFill>
                  <a:srgbClr val="0070C0"/>
                </a:solidFill>
              </a:rPr>
              <a:t>повышенной стойкостью против коррозий, </a:t>
            </a:r>
            <a:r>
              <a:rPr lang="ru-RU" sz="3600" dirty="0" smtClean="0">
                <a:solidFill>
                  <a:srgbClr val="0070C0"/>
                </a:solidFill>
              </a:rPr>
              <a:t>электросопротивление</a:t>
            </a:r>
            <a:r>
              <a:rPr lang="ru-RU" sz="3600" dirty="0">
                <a:solidFill>
                  <a:srgbClr val="0070C0"/>
                </a:solidFill>
              </a:rPr>
              <a:t> и прочность возрастают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ru-RU" sz="3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Медно-никелевые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сплавы существуют двух типов электротехнические и конструкционные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Н10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95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moemchistim.com/uploads/a06e31f02cb192abf22625665732a0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345" y="136366"/>
            <a:ext cx="14499548" cy="66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410052"/>
            <a:ext cx="10515600" cy="435133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7319131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187</Words>
  <Application>Microsoft Office PowerPoint</Application>
  <PresentationFormat>Произвольный</PresentationFormat>
  <Paragraphs>41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МЕДНЫЕ СПЛАВЫ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</vt:lpstr>
      <vt:lpstr>Свойства</vt:lpstr>
      <vt:lpstr>Виды и применение бронзы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Свойства, маркировка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МЕДНЫЕ СПЛАВЫ</dc:title>
  <dc:creator>user</dc:creator>
  <cp:lastModifiedBy>Утьев Олег Михайлович</cp:lastModifiedBy>
  <cp:revision>14</cp:revision>
  <dcterms:created xsi:type="dcterms:W3CDTF">2016-05-17T11:43:54Z</dcterms:created>
  <dcterms:modified xsi:type="dcterms:W3CDTF">2017-05-16T09:55:47Z</dcterms:modified>
</cp:coreProperties>
</file>