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C2D89-7A39-43E6-B8F2-CA8CCD9AF47E}" type="datetimeFigureOut">
              <a:rPr lang="ru-RU" smtClean="0"/>
              <a:t>03.05.2016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0B5607-7458-4E34-AB2F-A1B411C1BE1F}" type="slidenum">
              <a:rPr lang="ru-RU" smtClean="0"/>
              <a:t>‹#›</a:t>
            </a:fld>
            <a:endParaRPr lang="ru-RU"/>
          </a:p>
        </p:txBody>
      </p:sp>
    </p:spTree>
    <p:extLst>
      <p:ext uri="{BB962C8B-B14F-4D97-AF65-F5344CB8AC3E}">
        <p14:creationId xmlns:p14="http://schemas.microsoft.com/office/powerpoint/2010/main" val="363906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A5806C27-BF5F-4080-850D-725945394FB1}" type="datetime1">
              <a:rPr lang="ru-RU" smtClean="0"/>
              <a:t>03.05.2016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3D6F0B0A-8E9D-4C69-8DCC-1997617C8BDE}" type="datetime1">
              <a:rPr lang="ru-RU" smtClean="0"/>
              <a:t>03.05.2016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C94D08-53AE-4860-B705-483EDAE552AF}" type="datetime1">
              <a:rPr lang="ru-RU" smtClean="0"/>
              <a:t>03.05.2016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2362D25B-13F6-4D9C-A24E-29FAE7AE4B82}" type="datetime1">
              <a:rPr lang="ru-RU" smtClean="0"/>
              <a:t>03.05.2016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A8280020-C880-4902-A347-ED8C126774C6}" type="datetime1">
              <a:rPr lang="ru-RU" smtClean="0"/>
              <a:t>03.05.2016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E17B8DE-89E6-46A8-9082-AEE76674A483}" type="datetime1">
              <a:rPr lang="ru-RU" smtClean="0"/>
              <a:t>03.05.2016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6827F-0C81-4063-9D96-7AA77A5BDE93}" type="datetime1">
              <a:rPr lang="ru-RU" smtClean="0"/>
              <a:t>03.05.2016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A86810-E661-488F-993E-BED12A77BE0E}" type="datetime1">
              <a:rPr lang="ru-RU" smtClean="0"/>
              <a:t>03.05.2016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35D70E-8BFE-4FB1-BB09-909AD1A86D1E}" type="datetime1">
              <a:rPr lang="ru-RU" smtClean="0"/>
              <a:t>03.05.2016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BB984E0-8D1D-44C7-A9F0-ADEAEE8AF68D}" type="datetime1">
              <a:rPr lang="ru-RU" smtClean="0"/>
              <a:t>03.05.2016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54C7B8E-B83E-4E70-A63F-7834F302086D}" type="datetime1">
              <a:rPr lang="ru-RU" smtClean="0"/>
              <a:t>03.05.2016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F480341-0CB3-4749-B80A-6CA76523600F}" type="datetime1">
              <a:rPr lang="ru-RU" smtClean="0"/>
              <a:t>03.05.2016</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ED0F777D-0F72-4AB4-A388-C0C5EE5B0D5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a:bodyPr>
          <a:lstStyle/>
          <a:p>
            <a:r>
              <a:rPr lang="en-US" sz="3200" dirty="0" smtClean="0"/>
              <a:t>Lector PhD in Law </a:t>
            </a:r>
          </a:p>
          <a:p>
            <a:r>
              <a:rPr lang="en-US" sz="3200" dirty="0" err="1" smtClean="0"/>
              <a:t>Rustem</a:t>
            </a:r>
            <a:r>
              <a:rPr lang="en-US" sz="3200" dirty="0" smtClean="0"/>
              <a:t> </a:t>
            </a:r>
            <a:r>
              <a:rPr lang="en-US" sz="3200" dirty="0" err="1" smtClean="0"/>
              <a:t>Nazmetdinov</a:t>
            </a:r>
            <a:endParaRPr lang="ru-RU" sz="3200" dirty="0"/>
          </a:p>
        </p:txBody>
      </p:sp>
      <p:sp>
        <p:nvSpPr>
          <p:cNvPr id="2" name="Заголовок 1"/>
          <p:cNvSpPr>
            <a:spLocks noGrp="1"/>
          </p:cNvSpPr>
          <p:nvPr>
            <p:ph type="ctrTitle"/>
          </p:nvPr>
        </p:nvSpPr>
        <p:spPr/>
        <p:txBody>
          <a:bodyPr/>
          <a:lstStyle/>
          <a:p>
            <a:r>
              <a:rPr lang="en-US" sz="4400" dirty="0"/>
              <a:t>Rest Time</a:t>
            </a:r>
            <a:endParaRPr lang="ru-RU" sz="4400" dirty="0"/>
          </a:p>
        </p:txBody>
      </p:sp>
      <p:sp>
        <p:nvSpPr>
          <p:cNvPr id="4" name="Номер слайда 3"/>
          <p:cNvSpPr>
            <a:spLocks noGrp="1"/>
          </p:cNvSpPr>
          <p:nvPr>
            <p:ph type="sldNum" sz="quarter" idx="12"/>
          </p:nvPr>
        </p:nvSpPr>
        <p:spPr/>
        <p:txBody>
          <a:bodyPr/>
          <a:lstStyle/>
          <a:p>
            <a:fld id="{ED0F777D-0F72-4AB4-A388-C0C5EE5B0D55}" type="slidenum">
              <a:rPr lang="ru-RU" smtClean="0"/>
              <a:t>1</a:t>
            </a:fld>
            <a:endParaRPr lang="ru-RU"/>
          </a:p>
        </p:txBody>
      </p:sp>
    </p:spTree>
    <p:extLst>
      <p:ext uri="{BB962C8B-B14F-4D97-AF65-F5344CB8AC3E}">
        <p14:creationId xmlns:p14="http://schemas.microsoft.com/office/powerpoint/2010/main" val="1918966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t>The Notion of Rest Time </a:t>
            </a:r>
            <a:endParaRPr lang="ru-RU" sz="4400" dirty="0"/>
          </a:p>
        </p:txBody>
      </p:sp>
      <p:sp>
        <p:nvSpPr>
          <p:cNvPr id="3" name="Объект 2"/>
          <p:cNvSpPr>
            <a:spLocks noGrp="1"/>
          </p:cNvSpPr>
          <p:nvPr>
            <p:ph sz="quarter" idx="13"/>
          </p:nvPr>
        </p:nvSpPr>
        <p:spPr/>
        <p:txBody>
          <a:bodyPr>
            <a:normAutofit/>
          </a:bodyPr>
          <a:lstStyle/>
          <a:p>
            <a:pPr algn="just"/>
            <a:endParaRPr lang="en-US" sz="3600" dirty="0" smtClean="0"/>
          </a:p>
          <a:p>
            <a:pPr algn="just"/>
            <a:r>
              <a:rPr lang="en-US" sz="3600" dirty="0" smtClean="0"/>
              <a:t>Rest </a:t>
            </a:r>
            <a:r>
              <a:rPr lang="en-US" sz="3600" dirty="0"/>
              <a:t>time is the time when the employee is free from the execution of </a:t>
            </a:r>
            <a:r>
              <a:rPr lang="en-US" sz="3600" dirty="0" err="1"/>
              <a:t>labour</a:t>
            </a:r>
            <a:r>
              <a:rPr lang="en-US" sz="3600" dirty="0"/>
              <a:t> duties which he may use at his own disposal.</a:t>
            </a:r>
            <a:endParaRPr lang="ru-RU"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2</a:t>
            </a:fld>
            <a:endParaRPr lang="ru-RU"/>
          </a:p>
        </p:txBody>
      </p:sp>
    </p:spTree>
    <p:extLst>
      <p:ext uri="{BB962C8B-B14F-4D97-AF65-F5344CB8AC3E}">
        <p14:creationId xmlns:p14="http://schemas.microsoft.com/office/powerpoint/2010/main" val="983967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t>Types of Rest Time</a:t>
            </a:r>
            <a:endParaRPr lang="ru-RU" sz="4400" dirty="0"/>
          </a:p>
        </p:txBody>
      </p:sp>
      <p:sp>
        <p:nvSpPr>
          <p:cNvPr id="3" name="Объект 2"/>
          <p:cNvSpPr>
            <a:spLocks noGrp="1"/>
          </p:cNvSpPr>
          <p:nvPr>
            <p:ph sz="quarter" idx="13"/>
          </p:nvPr>
        </p:nvSpPr>
        <p:spPr/>
        <p:txBody>
          <a:bodyPr>
            <a:normAutofit lnSpcReduction="10000"/>
          </a:bodyPr>
          <a:lstStyle/>
          <a:p>
            <a:pPr marL="0" indent="0" algn="just">
              <a:buNone/>
            </a:pPr>
            <a:r>
              <a:rPr lang="en-US" sz="3600" dirty="0"/>
              <a:t> </a:t>
            </a:r>
            <a:r>
              <a:rPr lang="en-US" sz="3600" dirty="0" smtClean="0"/>
              <a:t>      The </a:t>
            </a:r>
            <a:r>
              <a:rPr lang="en-US" sz="3600" dirty="0"/>
              <a:t>types of the rest time shall be:</a:t>
            </a:r>
          </a:p>
          <a:p>
            <a:pPr algn="just"/>
            <a:r>
              <a:rPr lang="en-US" sz="3600" dirty="0"/>
              <a:t>breaks during the working day (shift);</a:t>
            </a:r>
          </a:p>
          <a:p>
            <a:pPr algn="just"/>
            <a:r>
              <a:rPr lang="en-US" sz="3600" dirty="0"/>
              <a:t>daily (</a:t>
            </a:r>
            <a:r>
              <a:rPr lang="en-US" sz="3600" dirty="0" err="1"/>
              <a:t>intershift</a:t>
            </a:r>
            <a:r>
              <a:rPr lang="en-US" sz="3600" dirty="0"/>
              <a:t>) rest;</a:t>
            </a:r>
          </a:p>
          <a:p>
            <a:pPr algn="just"/>
            <a:r>
              <a:rPr lang="en-US" sz="3600" dirty="0"/>
              <a:t>days-off (weekly continuous rest);</a:t>
            </a:r>
          </a:p>
          <a:p>
            <a:pPr algn="just"/>
            <a:r>
              <a:rPr lang="en-US" sz="3600" dirty="0"/>
              <a:t>public holidays;</a:t>
            </a:r>
          </a:p>
          <a:p>
            <a:pPr algn="just"/>
            <a:r>
              <a:rPr lang="en-US" sz="3600" dirty="0"/>
              <a:t>leave.</a:t>
            </a:r>
            <a:endParaRPr lang="ru-RU"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3</a:t>
            </a:fld>
            <a:endParaRPr lang="ru-RU"/>
          </a:p>
        </p:txBody>
      </p:sp>
    </p:spTree>
    <p:extLst>
      <p:ext uri="{BB962C8B-B14F-4D97-AF65-F5344CB8AC3E}">
        <p14:creationId xmlns:p14="http://schemas.microsoft.com/office/powerpoint/2010/main" val="347223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t>Breaks for Rest and Meals</a:t>
            </a:r>
            <a:endParaRPr lang="ru-RU" sz="4400" dirty="0"/>
          </a:p>
        </p:txBody>
      </p:sp>
      <p:sp>
        <p:nvSpPr>
          <p:cNvPr id="3" name="Объект 2"/>
          <p:cNvSpPr>
            <a:spLocks noGrp="1"/>
          </p:cNvSpPr>
          <p:nvPr>
            <p:ph sz="quarter" idx="13"/>
          </p:nvPr>
        </p:nvSpPr>
        <p:spPr/>
        <p:txBody>
          <a:bodyPr>
            <a:normAutofit/>
          </a:bodyPr>
          <a:lstStyle/>
          <a:p>
            <a:pPr marL="0" indent="0" algn="just">
              <a:buNone/>
            </a:pPr>
            <a:r>
              <a:rPr lang="en-US" sz="3600" dirty="0" smtClean="0"/>
              <a:t>	During </a:t>
            </a:r>
            <a:r>
              <a:rPr lang="en-US" sz="3600" dirty="0"/>
              <a:t>the working day (shift), the employee must be provided with a break for rest and taking meals not greater than two hours and at least 30 minutes in duration which is not included in the working time.</a:t>
            </a:r>
            <a:endParaRPr lang="ru-RU"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4</a:t>
            </a:fld>
            <a:endParaRPr lang="ru-RU"/>
          </a:p>
        </p:txBody>
      </p:sp>
    </p:spTree>
    <p:extLst>
      <p:ext uri="{BB962C8B-B14F-4D97-AF65-F5344CB8AC3E}">
        <p14:creationId xmlns:p14="http://schemas.microsoft.com/office/powerpoint/2010/main" val="2248703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t>Breaks for Rest and Meals</a:t>
            </a:r>
            <a:endParaRPr lang="ru-RU" sz="4400" dirty="0"/>
          </a:p>
        </p:txBody>
      </p:sp>
      <p:sp>
        <p:nvSpPr>
          <p:cNvPr id="3" name="Объект 2"/>
          <p:cNvSpPr>
            <a:spLocks noGrp="1"/>
          </p:cNvSpPr>
          <p:nvPr>
            <p:ph sz="quarter" idx="13"/>
          </p:nvPr>
        </p:nvSpPr>
        <p:spPr/>
        <p:txBody>
          <a:bodyPr>
            <a:normAutofit/>
          </a:bodyPr>
          <a:lstStyle/>
          <a:p>
            <a:pPr marL="0" indent="0" algn="just">
              <a:buNone/>
            </a:pPr>
            <a:r>
              <a:rPr lang="en-US" sz="3600" dirty="0"/>
              <a:t>	The time of providing the break and its length shall be specified in the internal </a:t>
            </a:r>
            <a:r>
              <a:rPr lang="en-US" sz="3600" dirty="0" err="1"/>
              <a:t>labour</a:t>
            </a:r>
            <a:r>
              <a:rPr lang="en-US" sz="3600" dirty="0"/>
              <a:t> rules or according to the agreement between the employee and the employer</a:t>
            </a:r>
            <a:r>
              <a:rPr lang="en-US" sz="3600" dirty="0" smtClean="0"/>
              <a:t>.</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5</a:t>
            </a:fld>
            <a:endParaRPr lang="ru-RU"/>
          </a:p>
        </p:txBody>
      </p:sp>
    </p:spTree>
    <p:extLst>
      <p:ext uri="{BB962C8B-B14F-4D97-AF65-F5344CB8AC3E}">
        <p14:creationId xmlns:p14="http://schemas.microsoft.com/office/powerpoint/2010/main" val="242320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t>Breaks for Rest and Meals</a:t>
            </a:r>
            <a:endParaRPr lang="ru-RU" sz="4400" dirty="0"/>
          </a:p>
        </p:txBody>
      </p:sp>
      <p:sp>
        <p:nvSpPr>
          <p:cNvPr id="3" name="Объект 2"/>
          <p:cNvSpPr>
            <a:spLocks noGrp="1"/>
          </p:cNvSpPr>
          <p:nvPr>
            <p:ph sz="quarter" idx="13"/>
          </p:nvPr>
        </p:nvSpPr>
        <p:spPr/>
        <p:txBody>
          <a:bodyPr>
            <a:normAutofit fontScale="92500"/>
          </a:bodyPr>
          <a:lstStyle/>
          <a:p>
            <a:pPr marL="0" indent="0" algn="just">
              <a:buNone/>
            </a:pPr>
            <a:r>
              <a:rPr lang="en-US" sz="3600" dirty="0" smtClean="0"/>
              <a:t>	In </a:t>
            </a:r>
            <a:r>
              <a:rPr lang="en-US" sz="3600" dirty="0"/>
              <a:t>works where it is not possible to provide a break for rest and taking meals because of the production process (working) conditions, the employer shall be obliged to provide to the employee opportunities to have rest and take meals in the working time. The list of such works, as well as the places for rest and taking meals shall be specified in the internal </a:t>
            </a:r>
            <a:r>
              <a:rPr lang="en-US" sz="3600" dirty="0" err="1"/>
              <a:t>labour</a:t>
            </a:r>
            <a:r>
              <a:rPr lang="en-US" sz="3600" dirty="0"/>
              <a:t> rules.</a:t>
            </a:r>
          </a:p>
        </p:txBody>
      </p:sp>
      <p:sp>
        <p:nvSpPr>
          <p:cNvPr id="4" name="Номер слайда 3"/>
          <p:cNvSpPr>
            <a:spLocks noGrp="1"/>
          </p:cNvSpPr>
          <p:nvPr>
            <p:ph type="sldNum" sz="quarter" idx="12"/>
          </p:nvPr>
        </p:nvSpPr>
        <p:spPr/>
        <p:txBody>
          <a:bodyPr/>
          <a:lstStyle/>
          <a:p>
            <a:fld id="{ED0F777D-0F72-4AB4-A388-C0C5EE5B0D55}" type="slidenum">
              <a:rPr lang="ru-RU" smtClean="0"/>
              <a:t>6</a:t>
            </a:fld>
            <a:endParaRPr lang="ru-RU"/>
          </a:p>
        </p:txBody>
      </p:sp>
    </p:spTree>
    <p:extLst>
      <p:ext uri="{BB962C8B-B14F-4D97-AF65-F5344CB8AC3E}">
        <p14:creationId xmlns:p14="http://schemas.microsoft.com/office/powerpoint/2010/main" val="167192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Special Breaks for Warming Up and Rest</a:t>
            </a:r>
            <a:endParaRPr lang="ru-RU" sz="3600" dirty="0"/>
          </a:p>
        </p:txBody>
      </p:sp>
      <p:sp>
        <p:nvSpPr>
          <p:cNvPr id="3" name="Объект 2"/>
          <p:cNvSpPr>
            <a:spLocks noGrp="1"/>
          </p:cNvSpPr>
          <p:nvPr>
            <p:ph sz="quarter" idx="13"/>
          </p:nvPr>
        </p:nvSpPr>
        <p:spPr/>
        <p:txBody>
          <a:bodyPr>
            <a:normAutofit lnSpcReduction="10000"/>
          </a:bodyPr>
          <a:lstStyle/>
          <a:p>
            <a:pPr marL="0" indent="0" algn="just">
              <a:buNone/>
            </a:pPr>
            <a:r>
              <a:rPr lang="en-US" sz="3600" dirty="0"/>
              <a:t>	In individual types of works, special breaks are envisaged for employees during </a:t>
            </a:r>
            <a:r>
              <a:rPr lang="en-US" sz="3600" dirty="0" smtClean="0"/>
              <a:t>the working </a:t>
            </a:r>
            <a:r>
              <a:rPr lang="en-US" sz="3600" dirty="0"/>
              <a:t>time stipulated by the technology and </a:t>
            </a:r>
            <a:r>
              <a:rPr lang="en-US" sz="3600" dirty="0" err="1"/>
              <a:t>organisation</a:t>
            </a:r>
            <a:r>
              <a:rPr lang="en-US" sz="3600" dirty="0"/>
              <a:t> of the production process and </a:t>
            </a:r>
            <a:r>
              <a:rPr lang="en-US" sz="3600" dirty="0" err="1"/>
              <a:t>labour</a:t>
            </a:r>
            <a:r>
              <a:rPr lang="en-US" sz="3600" dirty="0"/>
              <a:t>. The types of such works, the length and procedure for providing such breaks shall be specified in the internal </a:t>
            </a:r>
            <a:r>
              <a:rPr lang="en-US" sz="3600" dirty="0" err="1"/>
              <a:t>labour</a:t>
            </a:r>
            <a:r>
              <a:rPr lang="en-US" sz="3600" dirty="0"/>
              <a:t> rules.</a:t>
            </a:r>
          </a:p>
        </p:txBody>
      </p:sp>
      <p:sp>
        <p:nvSpPr>
          <p:cNvPr id="4" name="Номер слайда 3"/>
          <p:cNvSpPr>
            <a:spLocks noGrp="1"/>
          </p:cNvSpPr>
          <p:nvPr>
            <p:ph type="sldNum" sz="quarter" idx="12"/>
          </p:nvPr>
        </p:nvSpPr>
        <p:spPr/>
        <p:txBody>
          <a:bodyPr/>
          <a:lstStyle/>
          <a:p>
            <a:fld id="{ED0F777D-0F72-4AB4-A388-C0C5EE5B0D55}" type="slidenum">
              <a:rPr lang="ru-RU" smtClean="0"/>
              <a:t>7</a:t>
            </a:fld>
            <a:endParaRPr lang="ru-RU"/>
          </a:p>
        </p:txBody>
      </p:sp>
    </p:spTree>
    <p:extLst>
      <p:ext uri="{BB962C8B-B14F-4D97-AF65-F5344CB8AC3E}">
        <p14:creationId xmlns:p14="http://schemas.microsoft.com/office/powerpoint/2010/main" val="428869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Special Breaks for Warming Up and Rest</a:t>
            </a:r>
            <a:endParaRPr lang="ru-RU" sz="3600" dirty="0"/>
          </a:p>
        </p:txBody>
      </p:sp>
      <p:sp>
        <p:nvSpPr>
          <p:cNvPr id="3" name="Объект 2"/>
          <p:cNvSpPr>
            <a:spLocks noGrp="1"/>
          </p:cNvSpPr>
          <p:nvPr>
            <p:ph sz="quarter" idx="13"/>
          </p:nvPr>
        </p:nvSpPr>
        <p:spPr/>
        <p:txBody>
          <a:bodyPr>
            <a:normAutofit/>
          </a:bodyPr>
          <a:lstStyle/>
          <a:p>
            <a:pPr marL="0" indent="0" algn="just">
              <a:buNone/>
            </a:pPr>
            <a:r>
              <a:rPr lang="en-US" sz="3600" dirty="0"/>
              <a:t>	</a:t>
            </a:r>
            <a:r>
              <a:rPr lang="en-US" sz="3600" dirty="0" smtClean="0"/>
              <a:t>For </a:t>
            </a:r>
            <a:r>
              <a:rPr lang="en-US" sz="3600" dirty="0"/>
              <a:t>drivers attracted to intercity </a:t>
            </a:r>
            <a:r>
              <a:rPr lang="en-US" sz="3600" dirty="0" smtClean="0"/>
              <a:t>traffic set up special breaks for rest. After 3 hours of driving driver has a right to 15 </a:t>
            </a:r>
            <a:r>
              <a:rPr lang="en-US" sz="3600" dirty="0" err="1" smtClean="0"/>
              <a:t>min.rest</a:t>
            </a:r>
            <a:r>
              <a:rPr lang="en-US" sz="3600" dirty="0" smtClean="0"/>
              <a:t>. In the following such rest should be present to employee every of 2 hours of driving. </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8</a:t>
            </a:fld>
            <a:endParaRPr lang="ru-RU"/>
          </a:p>
        </p:txBody>
      </p:sp>
    </p:spTree>
    <p:extLst>
      <p:ext uri="{BB962C8B-B14F-4D97-AF65-F5344CB8AC3E}">
        <p14:creationId xmlns:p14="http://schemas.microsoft.com/office/powerpoint/2010/main" val="15913161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Special Breaks for Warming Up and Rest</a:t>
            </a:r>
            <a:endParaRPr lang="ru-RU" sz="3600" dirty="0"/>
          </a:p>
        </p:txBody>
      </p:sp>
      <p:sp>
        <p:nvSpPr>
          <p:cNvPr id="3" name="Объект 2"/>
          <p:cNvSpPr>
            <a:spLocks noGrp="1"/>
          </p:cNvSpPr>
          <p:nvPr>
            <p:ph sz="quarter" idx="13"/>
          </p:nvPr>
        </p:nvSpPr>
        <p:spPr/>
        <p:txBody>
          <a:bodyPr>
            <a:normAutofit fontScale="92500"/>
          </a:bodyPr>
          <a:lstStyle/>
          <a:p>
            <a:pPr marL="0" indent="0" algn="just">
              <a:buNone/>
            </a:pPr>
            <a:r>
              <a:rPr lang="en-US" sz="3600" dirty="0"/>
              <a:t>	Employees working in cold seasons in the open air or in closed unheated buildings, as well as loaders engaged in loading and unloading works and other employees in necessary cases shall be provided with special breaks for warming up and rest which are included in the working time. The employer must outfit rooms for employee warming up and rest.</a:t>
            </a:r>
          </a:p>
        </p:txBody>
      </p:sp>
      <p:sp>
        <p:nvSpPr>
          <p:cNvPr id="4" name="Номер слайда 3"/>
          <p:cNvSpPr>
            <a:spLocks noGrp="1"/>
          </p:cNvSpPr>
          <p:nvPr>
            <p:ph type="sldNum" sz="quarter" idx="12"/>
          </p:nvPr>
        </p:nvSpPr>
        <p:spPr/>
        <p:txBody>
          <a:bodyPr/>
          <a:lstStyle/>
          <a:p>
            <a:fld id="{ED0F777D-0F72-4AB4-A388-C0C5EE5B0D55}" type="slidenum">
              <a:rPr lang="ru-RU" smtClean="0"/>
              <a:t>9</a:t>
            </a:fld>
            <a:endParaRPr lang="ru-RU"/>
          </a:p>
        </p:txBody>
      </p:sp>
    </p:spTree>
    <p:extLst>
      <p:ext uri="{BB962C8B-B14F-4D97-AF65-F5344CB8AC3E}">
        <p14:creationId xmlns:p14="http://schemas.microsoft.com/office/powerpoint/2010/main" val="14786835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Length of the Weekly Continuous Rest (</a:t>
            </a:r>
            <a:r>
              <a:rPr lang="en-US" sz="3600" dirty="0" smtClean="0"/>
              <a:t>Days-Off)</a:t>
            </a:r>
            <a:endParaRPr lang="ru-RU" sz="3600" dirty="0"/>
          </a:p>
        </p:txBody>
      </p:sp>
      <p:sp>
        <p:nvSpPr>
          <p:cNvPr id="3" name="Объект 2"/>
          <p:cNvSpPr>
            <a:spLocks noGrp="1"/>
          </p:cNvSpPr>
          <p:nvPr>
            <p:ph sz="quarter" idx="13"/>
          </p:nvPr>
        </p:nvSpPr>
        <p:spPr/>
        <p:txBody>
          <a:bodyPr>
            <a:normAutofit fontScale="92500"/>
          </a:bodyPr>
          <a:lstStyle/>
          <a:p>
            <a:pPr marL="0" indent="0" algn="just">
              <a:buNone/>
            </a:pPr>
            <a:r>
              <a:rPr lang="en-US" sz="3600" dirty="0"/>
              <a:t>	The length of the weekly continuous rest may not be less than 42 hours</a:t>
            </a:r>
            <a:r>
              <a:rPr lang="en-US" sz="3600" dirty="0" smtClean="0"/>
              <a:t>.</a:t>
            </a:r>
          </a:p>
          <a:p>
            <a:pPr marL="0" indent="0" algn="just">
              <a:buNone/>
            </a:pPr>
            <a:r>
              <a:rPr lang="en-US" sz="3600" dirty="0"/>
              <a:t>All employees shall be provided with days-off (weekly continuous rest). With a five-day working week arrangement, the employees shall be provided with two days-off per week, with a six-day working week arrangement, one day-off.</a:t>
            </a:r>
          </a:p>
        </p:txBody>
      </p:sp>
      <p:sp>
        <p:nvSpPr>
          <p:cNvPr id="4" name="Номер слайда 3"/>
          <p:cNvSpPr>
            <a:spLocks noGrp="1"/>
          </p:cNvSpPr>
          <p:nvPr>
            <p:ph type="sldNum" sz="quarter" idx="12"/>
          </p:nvPr>
        </p:nvSpPr>
        <p:spPr/>
        <p:txBody>
          <a:bodyPr/>
          <a:lstStyle/>
          <a:p>
            <a:fld id="{ED0F777D-0F72-4AB4-A388-C0C5EE5B0D55}" type="slidenum">
              <a:rPr lang="ru-RU" smtClean="0"/>
              <a:t>10</a:t>
            </a:fld>
            <a:endParaRPr lang="ru-RU"/>
          </a:p>
        </p:txBody>
      </p:sp>
    </p:spTree>
    <p:extLst>
      <p:ext uri="{BB962C8B-B14F-4D97-AF65-F5344CB8AC3E}">
        <p14:creationId xmlns:p14="http://schemas.microsoft.com/office/powerpoint/2010/main" val="20824572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Length of the Weekly Continuous Rest (</a:t>
            </a:r>
            <a:r>
              <a:rPr lang="en-US" sz="3600" dirty="0" smtClean="0"/>
              <a:t>Days-Off)</a:t>
            </a:r>
            <a:endParaRPr lang="ru-RU" sz="3600" dirty="0"/>
          </a:p>
        </p:txBody>
      </p:sp>
      <p:sp>
        <p:nvSpPr>
          <p:cNvPr id="3" name="Объект 2"/>
          <p:cNvSpPr>
            <a:spLocks noGrp="1"/>
          </p:cNvSpPr>
          <p:nvPr>
            <p:ph sz="quarter" idx="13"/>
          </p:nvPr>
        </p:nvSpPr>
        <p:spPr/>
        <p:txBody>
          <a:bodyPr>
            <a:normAutofit/>
          </a:bodyPr>
          <a:lstStyle/>
          <a:p>
            <a:pPr marL="0" indent="0" algn="just">
              <a:buNone/>
            </a:pPr>
            <a:r>
              <a:rPr lang="en-US" sz="3600" dirty="0"/>
              <a:t>Sunday shall be the common day-off. The second day-off with the five-day working week arrangement shall be specified in the collective contract or internal </a:t>
            </a:r>
            <a:r>
              <a:rPr lang="en-US" sz="3600" dirty="0" err="1"/>
              <a:t>labour</a:t>
            </a:r>
            <a:r>
              <a:rPr lang="en-US" sz="3600" dirty="0"/>
              <a:t> rules. Both of the days-off shall be provided in succession as a rule</a:t>
            </a:r>
            <a:r>
              <a:rPr lang="en-US" sz="3600" dirty="0" smtClean="0"/>
              <a:t>.</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11</a:t>
            </a:fld>
            <a:endParaRPr lang="ru-RU"/>
          </a:p>
        </p:txBody>
      </p:sp>
    </p:spTree>
    <p:extLst>
      <p:ext uri="{BB962C8B-B14F-4D97-AF65-F5344CB8AC3E}">
        <p14:creationId xmlns:p14="http://schemas.microsoft.com/office/powerpoint/2010/main" val="33838699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Length of the Weekly Continuous Rest (</a:t>
            </a:r>
            <a:r>
              <a:rPr lang="en-US" sz="3600" dirty="0" smtClean="0"/>
              <a:t>Days-Off)</a:t>
            </a:r>
            <a:endParaRPr lang="ru-RU" sz="3600" dirty="0"/>
          </a:p>
        </p:txBody>
      </p:sp>
      <p:sp>
        <p:nvSpPr>
          <p:cNvPr id="3" name="Объект 2"/>
          <p:cNvSpPr>
            <a:spLocks noGrp="1"/>
          </p:cNvSpPr>
          <p:nvPr>
            <p:ph sz="quarter" idx="13"/>
          </p:nvPr>
        </p:nvSpPr>
        <p:spPr/>
        <p:txBody>
          <a:bodyPr>
            <a:normAutofit/>
          </a:bodyPr>
          <a:lstStyle/>
          <a:p>
            <a:pPr marL="0" indent="0" algn="just">
              <a:buNone/>
            </a:pPr>
            <a:r>
              <a:rPr lang="en-US" sz="3600" dirty="0"/>
              <a:t>With employers with which the work cannot be stopped on days-off for technical and </a:t>
            </a:r>
            <a:r>
              <a:rPr lang="en-US" sz="3600" dirty="0" err="1"/>
              <a:t>organisational</a:t>
            </a:r>
            <a:r>
              <a:rPr lang="en-US" sz="3600" dirty="0"/>
              <a:t> reasons, the days-off shall be provided on various days of the week in turn to each of the employee groups according to the internal </a:t>
            </a:r>
            <a:r>
              <a:rPr lang="en-US" sz="3600" dirty="0" err="1"/>
              <a:t>labour</a:t>
            </a:r>
            <a:r>
              <a:rPr lang="en-US" sz="3600" dirty="0"/>
              <a:t> rules.</a:t>
            </a:r>
          </a:p>
        </p:txBody>
      </p:sp>
      <p:sp>
        <p:nvSpPr>
          <p:cNvPr id="4" name="Номер слайда 3"/>
          <p:cNvSpPr>
            <a:spLocks noGrp="1"/>
          </p:cNvSpPr>
          <p:nvPr>
            <p:ph type="sldNum" sz="quarter" idx="12"/>
          </p:nvPr>
        </p:nvSpPr>
        <p:spPr/>
        <p:txBody>
          <a:bodyPr/>
          <a:lstStyle/>
          <a:p>
            <a:fld id="{ED0F777D-0F72-4AB4-A388-C0C5EE5B0D55}" type="slidenum">
              <a:rPr lang="ru-RU" smtClean="0"/>
              <a:t>12</a:t>
            </a:fld>
            <a:endParaRPr lang="ru-RU"/>
          </a:p>
        </p:txBody>
      </p:sp>
    </p:spTree>
    <p:extLst>
      <p:ext uri="{BB962C8B-B14F-4D97-AF65-F5344CB8AC3E}">
        <p14:creationId xmlns:p14="http://schemas.microsoft.com/office/powerpoint/2010/main" val="7302817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000" dirty="0"/>
              <a:t>Public Holidays</a:t>
            </a:r>
            <a:endParaRPr lang="ru-RU" sz="4000" dirty="0"/>
          </a:p>
        </p:txBody>
      </p:sp>
      <p:sp>
        <p:nvSpPr>
          <p:cNvPr id="3" name="Объект 2"/>
          <p:cNvSpPr>
            <a:spLocks noGrp="1"/>
          </p:cNvSpPr>
          <p:nvPr>
            <p:ph sz="quarter" idx="13"/>
          </p:nvPr>
        </p:nvSpPr>
        <p:spPr/>
        <p:txBody>
          <a:bodyPr>
            <a:normAutofit fontScale="70000" lnSpcReduction="20000"/>
          </a:bodyPr>
          <a:lstStyle/>
          <a:p>
            <a:pPr marL="0" indent="0" algn="just">
              <a:buNone/>
            </a:pPr>
            <a:r>
              <a:rPr lang="en-US" sz="3600" dirty="0"/>
              <a:t>The following days shall be days off in the Russian Federation:</a:t>
            </a:r>
          </a:p>
          <a:p>
            <a:pPr marL="0" indent="0" algn="just">
              <a:buNone/>
            </a:pPr>
            <a:r>
              <a:rPr lang="en-US" sz="3600" dirty="0"/>
              <a:t>January 1, 2, 3, </a:t>
            </a:r>
            <a:r>
              <a:rPr lang="en-US" sz="3600" dirty="0" smtClean="0"/>
              <a:t>4, 5, 6 and 8 </a:t>
            </a:r>
            <a:r>
              <a:rPr lang="en-US" sz="3600" dirty="0"/>
              <a:t>- New Year holidays;</a:t>
            </a:r>
          </a:p>
          <a:p>
            <a:pPr marL="0" indent="0" algn="just">
              <a:buNone/>
            </a:pPr>
            <a:r>
              <a:rPr lang="en-US" sz="3600" dirty="0"/>
              <a:t>January 7 - Christmas Day;</a:t>
            </a:r>
          </a:p>
          <a:p>
            <a:pPr marL="0" indent="0" algn="just">
              <a:buNone/>
            </a:pPr>
            <a:r>
              <a:rPr lang="en-US" sz="3600" dirty="0"/>
              <a:t>February 23 - Day of the Defender of the Fatherland;</a:t>
            </a:r>
          </a:p>
          <a:p>
            <a:pPr marL="0" indent="0" algn="just">
              <a:buNone/>
            </a:pPr>
            <a:r>
              <a:rPr lang="en-US" sz="3600" dirty="0"/>
              <a:t>March 8 - International Women's Day;</a:t>
            </a:r>
          </a:p>
          <a:p>
            <a:pPr marL="0" indent="0" algn="just">
              <a:buNone/>
            </a:pPr>
            <a:r>
              <a:rPr lang="en-US" sz="3600" dirty="0"/>
              <a:t>May 1 - Spring and </a:t>
            </a:r>
            <a:r>
              <a:rPr lang="en-US" sz="3600" dirty="0" err="1"/>
              <a:t>Labour</a:t>
            </a:r>
            <a:r>
              <a:rPr lang="en-US" sz="3600" dirty="0"/>
              <a:t> Holiday;</a:t>
            </a:r>
          </a:p>
          <a:p>
            <a:pPr marL="0" indent="0" algn="just">
              <a:buNone/>
            </a:pPr>
            <a:r>
              <a:rPr lang="en-US" sz="3600" dirty="0"/>
              <a:t>May 9 - Victory Day;</a:t>
            </a:r>
          </a:p>
          <a:p>
            <a:pPr marL="0" indent="0" algn="just">
              <a:buNone/>
            </a:pPr>
            <a:r>
              <a:rPr lang="en-US" sz="3600" dirty="0"/>
              <a:t>June 12 - Day of Russia;</a:t>
            </a:r>
          </a:p>
          <a:p>
            <a:pPr marL="0" indent="0" algn="just">
              <a:buNone/>
            </a:pPr>
            <a:r>
              <a:rPr lang="en-US" sz="3600" dirty="0"/>
              <a:t>November 4 - Day of National </a:t>
            </a:r>
            <a:r>
              <a:rPr lang="en-US" sz="3600" dirty="0" smtClean="0"/>
              <a:t>Unity.</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13</a:t>
            </a:fld>
            <a:endParaRPr lang="ru-RU"/>
          </a:p>
        </p:txBody>
      </p:sp>
    </p:spTree>
    <p:extLst>
      <p:ext uri="{BB962C8B-B14F-4D97-AF65-F5344CB8AC3E}">
        <p14:creationId xmlns:p14="http://schemas.microsoft.com/office/powerpoint/2010/main" val="29228517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000" dirty="0"/>
              <a:t>Public Holidays</a:t>
            </a:r>
            <a:endParaRPr lang="ru-RU" sz="4000" dirty="0"/>
          </a:p>
        </p:txBody>
      </p:sp>
      <p:sp>
        <p:nvSpPr>
          <p:cNvPr id="3" name="Объект 2"/>
          <p:cNvSpPr>
            <a:spLocks noGrp="1"/>
          </p:cNvSpPr>
          <p:nvPr>
            <p:ph sz="quarter" idx="13"/>
          </p:nvPr>
        </p:nvSpPr>
        <p:spPr/>
        <p:txBody>
          <a:bodyPr>
            <a:normAutofit fontScale="92500" lnSpcReduction="10000"/>
          </a:bodyPr>
          <a:lstStyle/>
          <a:p>
            <a:pPr marL="0" indent="0" algn="just">
              <a:buNone/>
            </a:pPr>
            <a:r>
              <a:rPr lang="en-US" sz="3600" dirty="0" smtClean="0"/>
              <a:t>	When </a:t>
            </a:r>
            <a:r>
              <a:rPr lang="en-US" sz="3600" dirty="0"/>
              <a:t>a day-off and a holiday coincide, the day-off is transferred to the working day following the holiday.</a:t>
            </a:r>
          </a:p>
          <a:p>
            <a:pPr marL="0" indent="0" algn="just">
              <a:buNone/>
            </a:pPr>
            <a:r>
              <a:rPr lang="en-US" sz="3600" dirty="0" smtClean="0"/>
              <a:t>	Employees</a:t>
            </a:r>
            <a:r>
              <a:rPr lang="en-US" sz="3600" dirty="0"/>
              <a:t>, except for those employees who receive salaries (an official salary), for the public holidays during which they were not engaged in working are entitled to receive additional compensation.</a:t>
            </a:r>
          </a:p>
        </p:txBody>
      </p:sp>
      <p:sp>
        <p:nvSpPr>
          <p:cNvPr id="4" name="Номер слайда 3"/>
          <p:cNvSpPr>
            <a:spLocks noGrp="1"/>
          </p:cNvSpPr>
          <p:nvPr>
            <p:ph type="sldNum" sz="quarter" idx="12"/>
          </p:nvPr>
        </p:nvSpPr>
        <p:spPr/>
        <p:txBody>
          <a:bodyPr/>
          <a:lstStyle/>
          <a:p>
            <a:fld id="{ED0F777D-0F72-4AB4-A388-C0C5EE5B0D55}" type="slidenum">
              <a:rPr lang="ru-RU" smtClean="0"/>
              <a:t>14</a:t>
            </a:fld>
            <a:endParaRPr lang="ru-RU"/>
          </a:p>
        </p:txBody>
      </p:sp>
    </p:spTree>
    <p:extLst>
      <p:ext uri="{BB962C8B-B14F-4D97-AF65-F5344CB8AC3E}">
        <p14:creationId xmlns:p14="http://schemas.microsoft.com/office/powerpoint/2010/main" val="839871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Prohibition of Work on Days-Off and Public Holidays. </a:t>
            </a:r>
            <a:endParaRPr lang="ru-RU" sz="3600" dirty="0"/>
          </a:p>
        </p:txBody>
      </p:sp>
      <p:sp>
        <p:nvSpPr>
          <p:cNvPr id="3" name="Объект 2"/>
          <p:cNvSpPr>
            <a:spLocks noGrp="1"/>
          </p:cNvSpPr>
          <p:nvPr>
            <p:ph sz="quarter" idx="13"/>
          </p:nvPr>
        </p:nvSpPr>
        <p:spPr/>
        <p:txBody>
          <a:bodyPr>
            <a:normAutofit fontScale="85000" lnSpcReduction="20000"/>
          </a:bodyPr>
          <a:lstStyle/>
          <a:p>
            <a:pPr marL="0" indent="0" algn="just">
              <a:buNone/>
            </a:pPr>
            <a:r>
              <a:rPr lang="en-US" sz="3600" dirty="0" smtClean="0"/>
              <a:t>	Working </a:t>
            </a:r>
            <a:r>
              <a:rPr lang="en-US" sz="3600" dirty="0"/>
              <a:t>on days-off and public holidays is prohibited, except for the cases envisaged by the </a:t>
            </a:r>
            <a:r>
              <a:rPr lang="en-US" sz="3600" dirty="0" err="1" smtClean="0"/>
              <a:t>Labour</a:t>
            </a:r>
            <a:r>
              <a:rPr lang="en-US" sz="3600" dirty="0" smtClean="0"/>
              <a:t> </a:t>
            </a:r>
            <a:r>
              <a:rPr lang="en-US" sz="3600" dirty="0"/>
              <a:t>Code.</a:t>
            </a:r>
          </a:p>
          <a:p>
            <a:pPr marL="0" indent="0" algn="just">
              <a:buNone/>
            </a:pPr>
            <a:r>
              <a:rPr lang="en-US" sz="3600" dirty="0" smtClean="0"/>
              <a:t>	Employees </a:t>
            </a:r>
            <a:r>
              <a:rPr lang="en-US" sz="3600" dirty="0"/>
              <a:t>may be made to work on days-off and public holidays with their consent in writing if it is necessary to carry out unforeseen work on the urgent completion of which the further normal operation of the </a:t>
            </a:r>
            <a:r>
              <a:rPr lang="en-US" sz="3600" dirty="0" err="1"/>
              <a:t>organisation</a:t>
            </a:r>
            <a:r>
              <a:rPr lang="en-US" sz="3600" dirty="0"/>
              <a:t> as a whole or specific structural units thereof or of the individual entrepreneur depends.</a:t>
            </a:r>
          </a:p>
        </p:txBody>
      </p:sp>
      <p:sp>
        <p:nvSpPr>
          <p:cNvPr id="4" name="Номер слайда 3"/>
          <p:cNvSpPr>
            <a:spLocks noGrp="1"/>
          </p:cNvSpPr>
          <p:nvPr>
            <p:ph type="sldNum" sz="quarter" idx="12"/>
          </p:nvPr>
        </p:nvSpPr>
        <p:spPr/>
        <p:txBody>
          <a:bodyPr/>
          <a:lstStyle/>
          <a:p>
            <a:fld id="{ED0F777D-0F72-4AB4-A388-C0C5EE5B0D55}" type="slidenum">
              <a:rPr lang="ru-RU" smtClean="0"/>
              <a:t>15</a:t>
            </a:fld>
            <a:endParaRPr lang="ru-RU"/>
          </a:p>
        </p:txBody>
      </p:sp>
    </p:spTree>
    <p:extLst>
      <p:ext uri="{BB962C8B-B14F-4D97-AF65-F5344CB8AC3E}">
        <p14:creationId xmlns:p14="http://schemas.microsoft.com/office/powerpoint/2010/main" val="42656553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Prohibition of Work on Days-Off and Public Holidays. </a:t>
            </a:r>
            <a:endParaRPr lang="ru-RU" sz="3600" dirty="0"/>
          </a:p>
        </p:txBody>
      </p:sp>
      <p:sp>
        <p:nvSpPr>
          <p:cNvPr id="3" name="Объект 2"/>
          <p:cNvSpPr>
            <a:spLocks noGrp="1"/>
          </p:cNvSpPr>
          <p:nvPr>
            <p:ph sz="quarter" idx="13"/>
          </p:nvPr>
        </p:nvSpPr>
        <p:spPr/>
        <p:txBody>
          <a:bodyPr>
            <a:normAutofit fontScale="85000" lnSpcReduction="20000"/>
          </a:bodyPr>
          <a:lstStyle/>
          <a:p>
            <a:pPr marL="0" indent="0" algn="just">
              <a:buNone/>
            </a:pPr>
            <a:r>
              <a:rPr lang="en-US" sz="3600" dirty="0"/>
              <a:t>	In the following cases employees may be made to work on days-off and public holidays without their consent:</a:t>
            </a:r>
          </a:p>
          <a:p>
            <a:pPr marL="0" indent="0" algn="just">
              <a:buNone/>
            </a:pPr>
            <a:r>
              <a:rPr lang="en-US" sz="3600" dirty="0"/>
              <a:t>1) for the purpose of preventing a catastrophe, industrial disaster or elimination of the aftermath of a catastrophe, industrial disaster or natural calamity;</a:t>
            </a:r>
          </a:p>
          <a:p>
            <a:pPr marL="0" indent="0" algn="just">
              <a:buNone/>
            </a:pPr>
            <a:r>
              <a:rPr lang="en-US" sz="3600" dirty="0"/>
              <a:t>2) for the purpose of preventing accidents, the destruction or damage of the employer's property or state or municipal property</a:t>
            </a:r>
            <a:r>
              <a:rPr lang="en-US" sz="3600" dirty="0" smtClean="0"/>
              <a:t>;</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16</a:t>
            </a:fld>
            <a:endParaRPr lang="ru-RU"/>
          </a:p>
        </p:txBody>
      </p:sp>
    </p:spTree>
    <p:extLst>
      <p:ext uri="{BB962C8B-B14F-4D97-AF65-F5344CB8AC3E}">
        <p14:creationId xmlns:p14="http://schemas.microsoft.com/office/powerpoint/2010/main" val="5922392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Prohibition of Work on Days-Off and Public Holidays. </a:t>
            </a:r>
            <a:endParaRPr lang="ru-RU" sz="3600" dirty="0"/>
          </a:p>
        </p:txBody>
      </p:sp>
      <p:sp>
        <p:nvSpPr>
          <p:cNvPr id="3" name="Объект 2"/>
          <p:cNvSpPr>
            <a:spLocks noGrp="1"/>
          </p:cNvSpPr>
          <p:nvPr>
            <p:ph sz="quarter" idx="13"/>
          </p:nvPr>
        </p:nvSpPr>
        <p:spPr/>
        <p:txBody>
          <a:bodyPr>
            <a:normAutofit fontScale="92500" lnSpcReduction="20000"/>
          </a:bodyPr>
          <a:lstStyle/>
          <a:p>
            <a:pPr marL="0" indent="0" algn="just">
              <a:buNone/>
            </a:pPr>
            <a:r>
              <a:rPr lang="en-US" sz="3600" dirty="0"/>
              <a:t>3) for the purpose of carrying out works necessary due to the declaration of a state of emergency or martial law, and also when necessary works are performed in emergency situations, i.e. a disaster or a threat of a disaster (fire, flood, famine, earthquake, epidemic or epizootic) and in other cases when the lives or normal living conditions of the whole population or of a part thereof are endangered.</a:t>
            </a:r>
          </a:p>
        </p:txBody>
      </p:sp>
      <p:sp>
        <p:nvSpPr>
          <p:cNvPr id="4" name="Номер слайда 3"/>
          <p:cNvSpPr>
            <a:spLocks noGrp="1"/>
          </p:cNvSpPr>
          <p:nvPr>
            <p:ph type="sldNum" sz="quarter" idx="12"/>
          </p:nvPr>
        </p:nvSpPr>
        <p:spPr/>
        <p:txBody>
          <a:bodyPr/>
          <a:lstStyle/>
          <a:p>
            <a:fld id="{ED0F777D-0F72-4AB4-A388-C0C5EE5B0D55}" type="slidenum">
              <a:rPr lang="ru-RU" smtClean="0"/>
              <a:t>17</a:t>
            </a:fld>
            <a:endParaRPr lang="ru-RU"/>
          </a:p>
        </p:txBody>
      </p:sp>
    </p:spTree>
    <p:extLst>
      <p:ext uri="{BB962C8B-B14F-4D97-AF65-F5344CB8AC3E}">
        <p14:creationId xmlns:p14="http://schemas.microsoft.com/office/powerpoint/2010/main" val="73285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Prohibition of Work on Days-Off and Public Holidays. </a:t>
            </a:r>
            <a:endParaRPr lang="ru-RU" sz="3600" dirty="0"/>
          </a:p>
        </p:txBody>
      </p:sp>
      <p:sp>
        <p:nvSpPr>
          <p:cNvPr id="3" name="Объект 2"/>
          <p:cNvSpPr>
            <a:spLocks noGrp="1"/>
          </p:cNvSpPr>
          <p:nvPr>
            <p:ph sz="quarter" idx="13"/>
          </p:nvPr>
        </p:nvSpPr>
        <p:spPr/>
        <p:txBody>
          <a:bodyPr>
            <a:normAutofit fontScale="92500" lnSpcReduction="20000"/>
          </a:bodyPr>
          <a:lstStyle/>
          <a:p>
            <a:pPr marL="0" indent="0" algn="just">
              <a:buNone/>
            </a:pPr>
            <a:r>
              <a:rPr lang="en-US" sz="3600" dirty="0"/>
              <a:t>Creative employees of the mass media, cinematographic </a:t>
            </a:r>
            <a:r>
              <a:rPr lang="en-US" sz="3600" dirty="0" err="1"/>
              <a:t>organisations</a:t>
            </a:r>
            <a:r>
              <a:rPr lang="en-US" sz="3600" dirty="0"/>
              <a:t>, television and video-shooting teams, theatres, theatrical and concert </a:t>
            </a:r>
            <a:r>
              <a:rPr lang="en-US" sz="3600" dirty="0" err="1"/>
              <a:t>organisations</a:t>
            </a:r>
            <a:r>
              <a:rPr lang="en-US" sz="3600" dirty="0"/>
              <a:t> and circuses, other persons taking part in the creation and/or performance (exhibition) of works of art </a:t>
            </a:r>
            <a:r>
              <a:rPr lang="en-US" sz="3600" dirty="0" smtClean="0"/>
              <a:t>may </a:t>
            </a:r>
            <a:r>
              <a:rPr lang="en-US" sz="3600" dirty="0"/>
              <a:t>be </a:t>
            </a:r>
            <a:r>
              <a:rPr lang="en-US" sz="3600" dirty="0" smtClean="0"/>
              <a:t>attracted </a:t>
            </a:r>
            <a:r>
              <a:rPr lang="en-US" sz="3600" dirty="0"/>
              <a:t>to work on days-off and public holidays in the procedure established by a collective agreement, local normative act or </a:t>
            </a:r>
            <a:r>
              <a:rPr lang="en-US" sz="3600" dirty="0" err="1"/>
              <a:t>labour</a:t>
            </a:r>
            <a:r>
              <a:rPr lang="en-US" sz="3600" dirty="0"/>
              <a:t> contract.</a:t>
            </a:r>
          </a:p>
        </p:txBody>
      </p:sp>
      <p:sp>
        <p:nvSpPr>
          <p:cNvPr id="4" name="Номер слайда 3"/>
          <p:cNvSpPr>
            <a:spLocks noGrp="1"/>
          </p:cNvSpPr>
          <p:nvPr>
            <p:ph type="sldNum" sz="quarter" idx="12"/>
          </p:nvPr>
        </p:nvSpPr>
        <p:spPr/>
        <p:txBody>
          <a:bodyPr/>
          <a:lstStyle/>
          <a:p>
            <a:fld id="{ED0F777D-0F72-4AB4-A388-C0C5EE5B0D55}" type="slidenum">
              <a:rPr lang="ru-RU" smtClean="0"/>
              <a:t>18</a:t>
            </a:fld>
            <a:endParaRPr lang="ru-RU"/>
          </a:p>
        </p:txBody>
      </p:sp>
    </p:spTree>
    <p:extLst>
      <p:ext uri="{BB962C8B-B14F-4D97-AF65-F5344CB8AC3E}">
        <p14:creationId xmlns:p14="http://schemas.microsoft.com/office/powerpoint/2010/main" val="5089485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Remuneration for </a:t>
            </a:r>
            <a:r>
              <a:rPr lang="en-US" sz="3600" dirty="0" err="1"/>
              <a:t>Labour</a:t>
            </a:r>
            <a:r>
              <a:rPr lang="en-US" sz="3600" dirty="0"/>
              <a:t> on Days-Off and Public Holidays</a:t>
            </a:r>
            <a:endParaRPr lang="ru-RU" sz="3600" dirty="0"/>
          </a:p>
        </p:txBody>
      </p:sp>
      <p:sp>
        <p:nvSpPr>
          <p:cNvPr id="3" name="Объект 2"/>
          <p:cNvSpPr>
            <a:spLocks noGrp="1"/>
          </p:cNvSpPr>
          <p:nvPr>
            <p:ph sz="quarter" idx="13"/>
          </p:nvPr>
        </p:nvSpPr>
        <p:spPr/>
        <p:txBody>
          <a:bodyPr>
            <a:normAutofit fontScale="92500" lnSpcReduction="10000"/>
          </a:bodyPr>
          <a:lstStyle/>
          <a:p>
            <a:pPr marL="0" indent="0" algn="just">
              <a:buNone/>
            </a:pPr>
            <a:r>
              <a:rPr lang="en-US" sz="3600" dirty="0"/>
              <a:t>Payment for working on days-off or public holidays shall be effectuated at least at double rate:</a:t>
            </a:r>
          </a:p>
          <a:p>
            <a:pPr marL="0" indent="0" algn="just">
              <a:buNone/>
            </a:pPr>
            <a:r>
              <a:rPr lang="en-US" sz="3600" dirty="0"/>
              <a:t>for piece workers: at least at double piece-work wage rate;</a:t>
            </a:r>
          </a:p>
          <a:p>
            <a:pPr marL="0" indent="0" algn="just">
              <a:buNone/>
            </a:pPr>
            <a:r>
              <a:rPr lang="en-US" sz="3600" dirty="0"/>
              <a:t>for employees whose </a:t>
            </a:r>
            <a:r>
              <a:rPr lang="en-US" sz="3600" dirty="0" err="1"/>
              <a:t>labour</a:t>
            </a:r>
            <a:r>
              <a:rPr lang="en-US" sz="3600" dirty="0"/>
              <a:t> is paid for at daily and hourly wage rates: at least at double daily or hourly wage </a:t>
            </a:r>
            <a:r>
              <a:rPr lang="en-US" sz="3600" dirty="0" smtClean="0"/>
              <a:t>rate.</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19</a:t>
            </a:fld>
            <a:endParaRPr lang="ru-RU"/>
          </a:p>
        </p:txBody>
      </p:sp>
    </p:spTree>
    <p:extLst>
      <p:ext uri="{BB962C8B-B14F-4D97-AF65-F5344CB8AC3E}">
        <p14:creationId xmlns:p14="http://schemas.microsoft.com/office/powerpoint/2010/main" val="38252987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Annual Paid Leave</a:t>
            </a:r>
            <a:endParaRPr lang="ru-RU" sz="3600" dirty="0"/>
          </a:p>
        </p:txBody>
      </p:sp>
      <p:sp>
        <p:nvSpPr>
          <p:cNvPr id="3" name="Объект 2"/>
          <p:cNvSpPr>
            <a:spLocks noGrp="1"/>
          </p:cNvSpPr>
          <p:nvPr>
            <p:ph sz="quarter" idx="13"/>
          </p:nvPr>
        </p:nvSpPr>
        <p:spPr/>
        <p:txBody>
          <a:bodyPr>
            <a:normAutofit fontScale="92500" lnSpcReduction="20000"/>
          </a:bodyPr>
          <a:lstStyle/>
          <a:p>
            <a:pPr marL="0" indent="0" algn="just">
              <a:buNone/>
            </a:pPr>
            <a:r>
              <a:rPr lang="en-US" sz="3600" dirty="0"/>
              <a:t>The employees shall be provided with annual leave while preserving the place of work (occupation) and average </a:t>
            </a:r>
            <a:r>
              <a:rPr lang="en-US" sz="3600" dirty="0" smtClean="0"/>
              <a:t>earnings.</a:t>
            </a:r>
          </a:p>
          <a:p>
            <a:pPr marL="0" indent="0" algn="just">
              <a:buNone/>
            </a:pPr>
            <a:r>
              <a:rPr lang="en-US" sz="3600" dirty="0"/>
              <a:t>Main annual paid leave of 28 calendar days shall be provided to employees.</a:t>
            </a:r>
          </a:p>
          <a:p>
            <a:pPr marL="0" indent="0" algn="just">
              <a:buNone/>
            </a:pPr>
            <a:r>
              <a:rPr lang="en-US" sz="3600" dirty="0"/>
              <a:t>Main annual paid leave greater than 28 calendar days in length (extended main leave) shall be provided to employees in compliance with the </a:t>
            </a:r>
            <a:r>
              <a:rPr lang="en-US" sz="3600" dirty="0" err="1" smtClean="0"/>
              <a:t>Labour</a:t>
            </a:r>
            <a:r>
              <a:rPr lang="en-US" sz="3600" dirty="0" smtClean="0"/>
              <a:t> </a:t>
            </a:r>
            <a:r>
              <a:rPr lang="en-US" sz="3600" dirty="0"/>
              <a:t>Code and other federal </a:t>
            </a:r>
            <a:r>
              <a:rPr lang="en-US" sz="3600" dirty="0" smtClean="0"/>
              <a:t>laws.</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20</a:t>
            </a:fld>
            <a:endParaRPr lang="ru-RU"/>
          </a:p>
        </p:txBody>
      </p:sp>
    </p:spTree>
    <p:extLst>
      <p:ext uri="{BB962C8B-B14F-4D97-AF65-F5344CB8AC3E}">
        <p14:creationId xmlns:p14="http://schemas.microsoft.com/office/powerpoint/2010/main" val="41512061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Additional Annual Paid Leave</a:t>
            </a:r>
            <a:endParaRPr lang="ru-RU" sz="3600" dirty="0"/>
          </a:p>
        </p:txBody>
      </p:sp>
      <p:sp>
        <p:nvSpPr>
          <p:cNvPr id="3" name="Объект 2"/>
          <p:cNvSpPr>
            <a:spLocks noGrp="1"/>
          </p:cNvSpPr>
          <p:nvPr>
            <p:ph sz="quarter" idx="13"/>
          </p:nvPr>
        </p:nvSpPr>
        <p:spPr/>
        <p:txBody>
          <a:bodyPr>
            <a:normAutofit fontScale="92500" lnSpcReduction="20000"/>
          </a:bodyPr>
          <a:lstStyle/>
          <a:p>
            <a:pPr marL="0" indent="0" algn="just">
              <a:buNone/>
            </a:pPr>
            <a:r>
              <a:rPr lang="en-US" sz="3600" dirty="0"/>
              <a:t>Additional annual paid leave shall be provided to the employees engaged in the work with adverse and/or hazardous working conditions, employees having a special nature of work, employees having unregulated working day, employees working in the regions of the Far North and similar localities, as well as in other cases envisaged in the present Code and other federal laws.</a:t>
            </a:r>
          </a:p>
        </p:txBody>
      </p:sp>
      <p:sp>
        <p:nvSpPr>
          <p:cNvPr id="4" name="Номер слайда 3"/>
          <p:cNvSpPr>
            <a:spLocks noGrp="1"/>
          </p:cNvSpPr>
          <p:nvPr>
            <p:ph type="sldNum" sz="quarter" idx="12"/>
          </p:nvPr>
        </p:nvSpPr>
        <p:spPr/>
        <p:txBody>
          <a:bodyPr/>
          <a:lstStyle/>
          <a:p>
            <a:fld id="{ED0F777D-0F72-4AB4-A388-C0C5EE5B0D55}" type="slidenum">
              <a:rPr lang="ru-RU" smtClean="0"/>
              <a:t>21</a:t>
            </a:fld>
            <a:endParaRPr lang="ru-RU"/>
          </a:p>
        </p:txBody>
      </p:sp>
    </p:spTree>
    <p:extLst>
      <p:ext uri="{BB962C8B-B14F-4D97-AF65-F5344CB8AC3E}">
        <p14:creationId xmlns:p14="http://schemas.microsoft.com/office/powerpoint/2010/main" val="28115469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Additional Annual Paid Leave</a:t>
            </a:r>
            <a:endParaRPr lang="ru-RU" sz="3600" dirty="0"/>
          </a:p>
        </p:txBody>
      </p:sp>
      <p:sp>
        <p:nvSpPr>
          <p:cNvPr id="3" name="Объект 2"/>
          <p:cNvSpPr>
            <a:spLocks noGrp="1"/>
          </p:cNvSpPr>
          <p:nvPr>
            <p:ph sz="quarter" idx="13"/>
          </p:nvPr>
        </p:nvSpPr>
        <p:spPr/>
        <p:txBody>
          <a:bodyPr>
            <a:normAutofit/>
          </a:bodyPr>
          <a:lstStyle/>
          <a:p>
            <a:pPr marL="0" indent="0" algn="just">
              <a:buNone/>
            </a:pPr>
            <a:r>
              <a:rPr lang="en-US" sz="3600" dirty="0" smtClean="0"/>
              <a:t>For example, for under aged set up 31 days of annual paid leave.</a:t>
            </a:r>
          </a:p>
          <a:p>
            <a:pPr marL="0" indent="0" algn="just">
              <a:buNone/>
            </a:pPr>
            <a:r>
              <a:rPr lang="en-US" sz="3600" dirty="0" smtClean="0"/>
              <a:t>For higher-education </a:t>
            </a:r>
            <a:r>
              <a:rPr lang="en-US" sz="3600" dirty="0"/>
              <a:t>teaching </a:t>
            </a:r>
            <a:r>
              <a:rPr lang="en-US" sz="3600" dirty="0" smtClean="0"/>
              <a:t>personnel 56 </a:t>
            </a:r>
            <a:r>
              <a:rPr lang="en-US" sz="3600" dirty="0"/>
              <a:t>days of annual paid leave.</a:t>
            </a:r>
            <a:r>
              <a:rPr lang="en-US" sz="3600" dirty="0" smtClean="0"/>
              <a:t> </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22</a:t>
            </a:fld>
            <a:endParaRPr lang="ru-RU"/>
          </a:p>
        </p:txBody>
      </p:sp>
    </p:spTree>
    <p:extLst>
      <p:ext uri="{BB962C8B-B14F-4D97-AF65-F5344CB8AC3E}">
        <p14:creationId xmlns:p14="http://schemas.microsoft.com/office/powerpoint/2010/main" val="14897070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dirty="0"/>
              <a:t>Additional Annual Paid Leave</a:t>
            </a:r>
            <a:endParaRPr lang="ru-RU" sz="3600" dirty="0"/>
          </a:p>
        </p:txBody>
      </p:sp>
      <p:sp>
        <p:nvSpPr>
          <p:cNvPr id="3" name="Объект 2"/>
          <p:cNvSpPr>
            <a:spLocks noGrp="1"/>
          </p:cNvSpPr>
          <p:nvPr>
            <p:ph sz="quarter" idx="13"/>
          </p:nvPr>
        </p:nvSpPr>
        <p:spPr/>
        <p:txBody>
          <a:bodyPr>
            <a:normAutofit/>
          </a:bodyPr>
          <a:lstStyle/>
          <a:p>
            <a:pPr marL="0" indent="0" algn="just">
              <a:buNone/>
            </a:pPr>
            <a:r>
              <a:rPr lang="en-US" sz="3600" dirty="0" smtClean="0"/>
              <a:t>For example, for under aged set up 31 days of annual paid leave.</a:t>
            </a:r>
          </a:p>
          <a:p>
            <a:pPr marL="0" indent="0" algn="just">
              <a:buNone/>
            </a:pPr>
            <a:r>
              <a:rPr lang="en-US" sz="3600" dirty="0" smtClean="0"/>
              <a:t>For higher-education </a:t>
            </a:r>
            <a:r>
              <a:rPr lang="en-US" sz="3600" dirty="0"/>
              <a:t>teaching </a:t>
            </a:r>
            <a:r>
              <a:rPr lang="en-US" sz="3600" dirty="0" smtClean="0"/>
              <a:t>personnel 56 </a:t>
            </a:r>
            <a:r>
              <a:rPr lang="en-US" sz="3600" dirty="0"/>
              <a:t>days of annual paid leave.</a:t>
            </a:r>
            <a:r>
              <a:rPr lang="en-US" sz="3600" dirty="0" smtClean="0"/>
              <a:t> </a:t>
            </a:r>
            <a:endParaRPr lang="en-US" sz="3600" dirty="0"/>
          </a:p>
        </p:txBody>
      </p:sp>
      <p:sp>
        <p:nvSpPr>
          <p:cNvPr id="4" name="Номер слайда 3"/>
          <p:cNvSpPr>
            <a:spLocks noGrp="1"/>
          </p:cNvSpPr>
          <p:nvPr>
            <p:ph type="sldNum" sz="quarter" idx="12"/>
          </p:nvPr>
        </p:nvSpPr>
        <p:spPr/>
        <p:txBody>
          <a:bodyPr/>
          <a:lstStyle/>
          <a:p>
            <a:fld id="{ED0F777D-0F72-4AB4-A388-C0C5EE5B0D55}" type="slidenum">
              <a:rPr lang="ru-RU" smtClean="0"/>
              <a:t>23</a:t>
            </a:fld>
            <a:endParaRPr lang="ru-RU"/>
          </a:p>
        </p:txBody>
      </p:sp>
    </p:spTree>
    <p:extLst>
      <p:ext uri="{BB962C8B-B14F-4D97-AF65-F5344CB8AC3E}">
        <p14:creationId xmlns:p14="http://schemas.microsoft.com/office/powerpoint/2010/main" val="10809421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204</TotalTime>
  <Words>776</Words>
  <Application>Microsoft Office PowerPoint</Application>
  <PresentationFormat>Экран (4:3)</PresentationFormat>
  <Paragraphs>95</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Горизонт</vt:lpstr>
      <vt:lpstr>Rest Time</vt:lpstr>
      <vt:lpstr>The Notion of Rest Time </vt:lpstr>
      <vt:lpstr>Types of Rest Time</vt:lpstr>
      <vt:lpstr>Breaks for Rest and Meals</vt:lpstr>
      <vt:lpstr>Breaks for Rest and Meals</vt:lpstr>
      <vt:lpstr>Breaks for Rest and Meals</vt:lpstr>
      <vt:lpstr>Special Breaks for Warming Up and Rest</vt:lpstr>
      <vt:lpstr>Special Breaks for Warming Up and Rest</vt:lpstr>
      <vt:lpstr>Special Breaks for Warming Up and Rest</vt:lpstr>
      <vt:lpstr>Length of the Weekly Continuous Rest (Days-Off)</vt:lpstr>
      <vt:lpstr>Length of the Weekly Continuous Rest (Days-Off)</vt:lpstr>
      <vt:lpstr>Length of the Weekly Continuous Rest (Days-Off)</vt:lpstr>
      <vt:lpstr>Public Holidays</vt:lpstr>
      <vt:lpstr>Public Holidays</vt:lpstr>
      <vt:lpstr>Prohibition of Work on Days-Off and Public Holidays. </vt:lpstr>
      <vt:lpstr>Prohibition of Work on Days-Off and Public Holidays. </vt:lpstr>
      <vt:lpstr>Prohibition of Work on Days-Off and Public Holidays. </vt:lpstr>
      <vt:lpstr>Prohibition of Work on Days-Off and Public Holidays. </vt:lpstr>
      <vt:lpstr>Remuneration for Labour on Days-Off and Public Holidays</vt:lpstr>
      <vt:lpstr>Annual Paid Leave</vt:lpstr>
      <vt:lpstr>Additional Annual Paid Leave</vt:lpstr>
      <vt:lpstr>Additional Annual Paid Leave</vt:lpstr>
      <vt:lpstr>Additional Annual Paid Leave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and Labour Law</dc:title>
  <dc:creator>Рустем</dc:creator>
  <cp:lastModifiedBy>Рустем</cp:lastModifiedBy>
  <cp:revision>13</cp:revision>
  <dcterms:created xsi:type="dcterms:W3CDTF">2016-04-21T23:55:29Z</dcterms:created>
  <dcterms:modified xsi:type="dcterms:W3CDTF">2016-05-03T06:35:23Z</dcterms:modified>
</cp:coreProperties>
</file>