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9" d="100"/>
          <a:sy n="79" d="100"/>
        </p:scale>
        <p:origin x="16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3/11/2016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Employment and labor law of Russian federation</a:t>
            </a:r>
            <a:endParaRPr lang="ru-RU" dirty="0"/>
          </a:p>
        </p:txBody>
      </p:sp>
      <p:sp>
        <p:nvSpPr>
          <p:cNvPr id="3" name="Подзаголовок 2"/>
          <p:cNvSpPr>
            <a:spLocks noGrp="1"/>
          </p:cNvSpPr>
          <p:nvPr>
            <p:ph type="subTitle" idx="1"/>
          </p:nvPr>
        </p:nvSpPr>
        <p:spPr>
          <a:xfrm>
            <a:off x="684211" y="3843867"/>
            <a:ext cx="10264837" cy="2533182"/>
          </a:xfrm>
        </p:spPr>
        <p:txBody>
          <a:bodyPr>
            <a:noAutofit/>
          </a:bodyPr>
          <a:lstStyle/>
          <a:p>
            <a:r>
              <a:rPr lang="en-US" sz="3600" dirty="0" smtClean="0"/>
              <a:t>Lector: </a:t>
            </a:r>
            <a:r>
              <a:rPr lang="en-US" sz="3600" dirty="0" smtClean="0"/>
              <a:t>PhD in Law</a:t>
            </a:r>
            <a:endParaRPr lang="en-US" sz="3600" dirty="0" smtClean="0"/>
          </a:p>
          <a:p>
            <a:r>
              <a:rPr lang="en-US" sz="3600" dirty="0" err="1" smtClean="0"/>
              <a:t>Rustem</a:t>
            </a:r>
            <a:r>
              <a:rPr lang="en-US" sz="3600" dirty="0" smtClean="0"/>
              <a:t> </a:t>
            </a:r>
            <a:r>
              <a:rPr lang="en-US" sz="3600" dirty="0" err="1" smtClean="0"/>
              <a:t>Nazmetdinov</a:t>
            </a:r>
            <a:endParaRPr lang="ru-RU" sz="3600" dirty="0"/>
          </a:p>
        </p:txBody>
      </p:sp>
    </p:spTree>
    <p:extLst>
      <p:ext uri="{BB962C8B-B14F-4D97-AF65-F5344CB8AC3E}">
        <p14:creationId xmlns:p14="http://schemas.microsoft.com/office/powerpoint/2010/main" val="2393727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4212" y="685800"/>
            <a:ext cx="8534400" cy="3886200"/>
          </a:xfrm>
        </p:spPr>
        <p:txBody>
          <a:bodyPr>
            <a:normAutofit/>
          </a:bodyPr>
          <a:lstStyle/>
          <a:p>
            <a:pPr algn="just"/>
            <a:r>
              <a:rPr lang="en-US" sz="4400" dirty="0" smtClean="0"/>
              <a:t>Russian labor and employment law regulates labor and employment relations between employer and employees</a:t>
            </a:r>
            <a:r>
              <a:rPr lang="en-US" sz="4400" dirty="0"/>
              <a:t>.</a:t>
            </a:r>
            <a:r>
              <a:rPr lang="en-US" sz="4400" dirty="0" smtClean="0"/>
              <a:t> </a:t>
            </a:r>
            <a:endParaRPr lang="ru-RU" sz="4400" dirty="0"/>
          </a:p>
        </p:txBody>
      </p:sp>
      <p:pic>
        <p:nvPicPr>
          <p:cNvPr id="1026" name="Picture 2" descr="Картинки по запросу работник и работодател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9872" y="3749026"/>
            <a:ext cx="3671063" cy="2749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5101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8637" y="642937"/>
            <a:ext cx="8534400" cy="5904470"/>
          </a:xfrm>
        </p:spPr>
        <p:txBody>
          <a:bodyPr>
            <a:normAutofit/>
          </a:bodyPr>
          <a:lstStyle/>
          <a:p>
            <a:pPr marL="0" indent="0" algn="just">
              <a:buNone/>
            </a:pPr>
            <a:r>
              <a:rPr lang="en-US" sz="3600" dirty="0"/>
              <a:t>Russian labor and employment law regulates also other relations directly associated with </a:t>
            </a:r>
            <a:r>
              <a:rPr lang="en-US" sz="3600" dirty="0" smtClean="0"/>
              <a:t>employment and labor relations:</a:t>
            </a:r>
          </a:p>
          <a:p>
            <a:pPr marL="0" indent="0" algn="just">
              <a:buNone/>
            </a:pPr>
            <a:r>
              <a:rPr lang="en-US" sz="3600" dirty="0"/>
              <a:t>1. </a:t>
            </a:r>
            <a:r>
              <a:rPr lang="en-US" sz="3600" dirty="0" err="1" smtClean="0"/>
              <a:t>Organisation</a:t>
            </a:r>
            <a:r>
              <a:rPr lang="en-US" sz="3600" dirty="0" smtClean="0"/>
              <a:t> </a:t>
            </a:r>
            <a:r>
              <a:rPr lang="en-US" sz="3600" dirty="0"/>
              <a:t>of </a:t>
            </a:r>
            <a:r>
              <a:rPr lang="en-US" sz="3600" dirty="0" smtClean="0"/>
              <a:t>employment </a:t>
            </a:r>
            <a:r>
              <a:rPr lang="en-US" sz="3600" dirty="0"/>
              <a:t>and </a:t>
            </a:r>
            <a:r>
              <a:rPr lang="en-US" sz="3600" dirty="0" smtClean="0"/>
              <a:t>employment </a:t>
            </a:r>
            <a:r>
              <a:rPr lang="en-US" sz="3600" dirty="0"/>
              <a:t>management; </a:t>
            </a:r>
            <a:r>
              <a:rPr lang="en-US" sz="3600" dirty="0" smtClean="0"/>
              <a:t> </a:t>
            </a:r>
            <a:endParaRPr lang="en-US" sz="3600" dirty="0"/>
          </a:p>
        </p:txBody>
      </p:sp>
      <p:pic>
        <p:nvPicPr>
          <p:cNvPr id="2054" name="Picture 6" descr="Картинки по запросу employment manag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8384" y="3912164"/>
            <a:ext cx="2842204" cy="2842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817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en-US" dirty="0"/>
              <a:t>relations directly associated with employment and labor relations:</a:t>
            </a:r>
            <a:endParaRPr lang="en-US" dirty="0"/>
          </a:p>
        </p:txBody>
      </p:sp>
      <p:sp>
        <p:nvSpPr>
          <p:cNvPr id="3" name="Объект 2"/>
          <p:cNvSpPr>
            <a:spLocks noGrp="1"/>
          </p:cNvSpPr>
          <p:nvPr>
            <p:ph idx="1"/>
          </p:nvPr>
        </p:nvSpPr>
        <p:spPr>
          <a:xfrm>
            <a:off x="0" y="-120874"/>
            <a:ext cx="8534400" cy="3615267"/>
          </a:xfrm>
        </p:spPr>
        <p:txBody>
          <a:bodyPr>
            <a:normAutofit/>
          </a:bodyPr>
          <a:lstStyle/>
          <a:p>
            <a:pPr algn="just"/>
            <a:r>
              <a:rPr lang="en-US" sz="3600" dirty="0"/>
              <a:t>employment with a given </a:t>
            </a:r>
            <a:r>
              <a:rPr lang="en-US" sz="3600" dirty="0" smtClean="0"/>
              <a:t>employer</a:t>
            </a:r>
            <a:endParaRPr lang="ru-RU" sz="3600" dirty="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8" name="Picture 6" descr="http://www.westcoastmediagroup.com/wp-content/uploads/2015/04/employment-head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80" y="2017880"/>
            <a:ext cx="6096000" cy="2695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1330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en-US" dirty="0"/>
              <a:t>relations directly associated with employment and labor relations:</a:t>
            </a:r>
            <a:endParaRPr lang="en-US" dirty="0"/>
          </a:p>
        </p:txBody>
      </p:sp>
      <p:sp>
        <p:nvSpPr>
          <p:cNvPr id="3" name="Объект 2"/>
          <p:cNvSpPr>
            <a:spLocks noGrp="1"/>
          </p:cNvSpPr>
          <p:nvPr>
            <p:ph idx="1"/>
          </p:nvPr>
        </p:nvSpPr>
        <p:spPr>
          <a:xfrm>
            <a:off x="0" y="-120874"/>
            <a:ext cx="8534400" cy="3615267"/>
          </a:xfrm>
        </p:spPr>
        <p:txBody>
          <a:bodyPr>
            <a:normAutofit/>
          </a:bodyPr>
          <a:lstStyle/>
          <a:p>
            <a:pPr algn="just"/>
            <a:r>
              <a:rPr lang="en-US" sz="3600" dirty="0"/>
              <a:t>professional training, retraining and professional development of employees at the given employer;</a:t>
            </a:r>
            <a:endParaRPr lang="ru-RU" sz="3600" dirty="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098" name="Picture 2" descr="https://encrypted-tbn1.gstatic.com/images?q=tbn:ANd9GcSU9fH-NerFmUHRZP54cGhg8WttY9p1OZtNKv-Ncuu2oR-mnZ8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1940610"/>
            <a:ext cx="3483631" cy="2851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6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en-US" dirty="0"/>
              <a:t>relations directly associated with employment and labor relations:</a:t>
            </a:r>
            <a:endParaRPr lang="en-US" dirty="0"/>
          </a:p>
        </p:txBody>
      </p:sp>
      <p:sp>
        <p:nvSpPr>
          <p:cNvPr id="3" name="Объект 2"/>
          <p:cNvSpPr>
            <a:spLocks noGrp="1"/>
          </p:cNvSpPr>
          <p:nvPr>
            <p:ph idx="1"/>
          </p:nvPr>
        </p:nvSpPr>
        <p:spPr>
          <a:xfrm>
            <a:off x="0" y="-120874"/>
            <a:ext cx="8534400" cy="3615267"/>
          </a:xfrm>
        </p:spPr>
        <p:txBody>
          <a:bodyPr>
            <a:normAutofit/>
          </a:bodyPr>
          <a:lstStyle/>
          <a:p>
            <a:pPr algn="just"/>
            <a:r>
              <a:rPr lang="en-US" sz="3600" dirty="0"/>
              <a:t>social partnership, carrying out collective negotiations, concluding collective contracts and agreements</a:t>
            </a:r>
            <a:endParaRPr lang="ru-RU" sz="3600" dirty="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2" name="Picture 2" descr="http://static.maciverinstitute.com/handshake-thumb-618xauto-58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7276" y="2259013"/>
            <a:ext cx="3342478" cy="2228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0414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en-US" dirty="0"/>
              <a:t>relations directly associated with employment and labor relations:</a:t>
            </a:r>
            <a:endParaRPr lang="en-US" dirty="0"/>
          </a:p>
        </p:txBody>
      </p:sp>
      <p:sp>
        <p:nvSpPr>
          <p:cNvPr id="3" name="Объект 2"/>
          <p:cNvSpPr>
            <a:spLocks noGrp="1"/>
          </p:cNvSpPr>
          <p:nvPr>
            <p:ph idx="1"/>
          </p:nvPr>
        </p:nvSpPr>
        <p:spPr>
          <a:xfrm>
            <a:off x="0" y="-120874"/>
            <a:ext cx="8534400" cy="3615267"/>
          </a:xfrm>
        </p:spPr>
        <p:txBody>
          <a:bodyPr>
            <a:normAutofit/>
          </a:bodyPr>
          <a:lstStyle/>
          <a:p>
            <a:pPr algn="just"/>
            <a:r>
              <a:rPr lang="en-US" sz="3600" dirty="0"/>
              <a:t>participation of employees and trade unions in the establishment of working conditions and application of </a:t>
            </a:r>
            <a:r>
              <a:rPr lang="en-US" sz="3600" dirty="0" err="1"/>
              <a:t>labour</a:t>
            </a:r>
            <a:r>
              <a:rPr lang="en-US" sz="3600" dirty="0"/>
              <a:t> legislation in cases envisaged in the legislation;</a:t>
            </a:r>
            <a:endParaRPr lang="ru-RU" sz="3600" dirty="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46" name="Picture 2" descr="http://theperiphery.areavoices.com/files/2015/02/UNIONISM_clenched-fi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551346"/>
            <a:ext cx="3552825" cy="4689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1455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en-US" dirty="0"/>
              <a:t>relations directly associated with employment and labor relations:</a:t>
            </a:r>
            <a:endParaRPr lang="en-US" dirty="0"/>
          </a:p>
        </p:txBody>
      </p:sp>
      <p:sp>
        <p:nvSpPr>
          <p:cNvPr id="3" name="Объект 2"/>
          <p:cNvSpPr>
            <a:spLocks noGrp="1"/>
          </p:cNvSpPr>
          <p:nvPr>
            <p:ph idx="1"/>
          </p:nvPr>
        </p:nvSpPr>
        <p:spPr>
          <a:xfrm>
            <a:off x="0" y="-120874"/>
            <a:ext cx="8534400" cy="3615267"/>
          </a:xfrm>
        </p:spPr>
        <p:txBody>
          <a:bodyPr>
            <a:normAutofit/>
          </a:bodyPr>
          <a:lstStyle/>
          <a:p>
            <a:pPr algn="just"/>
            <a:r>
              <a:rPr lang="en-US" sz="3600" dirty="0"/>
              <a:t>material liability of employers and employees in the </a:t>
            </a:r>
            <a:r>
              <a:rPr lang="en-US" sz="3600" dirty="0" err="1"/>
              <a:t>labour</a:t>
            </a:r>
            <a:r>
              <a:rPr lang="en-US" sz="3600" dirty="0"/>
              <a:t> sphere;</a:t>
            </a:r>
            <a:endParaRPr lang="ru-RU" sz="3600" dirty="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7170" name="Picture 2" descr="http://osincev.org.images.1c-bitrix-cdn.ru/upload/medialibrary/682/682260363f98545e236adc7ba8470ea4.jpg?1444825702323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2608" y="2001328"/>
            <a:ext cx="4231768" cy="2601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5098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en-US" dirty="0"/>
              <a:t>relations directly associated with employment and labor relations:</a:t>
            </a:r>
            <a:endParaRPr lang="en-US" dirty="0"/>
          </a:p>
        </p:txBody>
      </p:sp>
      <p:sp>
        <p:nvSpPr>
          <p:cNvPr id="3" name="Объект 2"/>
          <p:cNvSpPr>
            <a:spLocks noGrp="1"/>
          </p:cNvSpPr>
          <p:nvPr>
            <p:ph idx="1"/>
          </p:nvPr>
        </p:nvSpPr>
        <p:spPr>
          <a:xfrm>
            <a:off x="0" y="-120874"/>
            <a:ext cx="8534400" cy="3615267"/>
          </a:xfrm>
        </p:spPr>
        <p:txBody>
          <a:bodyPr>
            <a:normAutofit fontScale="92500" lnSpcReduction="10000"/>
          </a:bodyPr>
          <a:lstStyle/>
          <a:p>
            <a:pPr algn="just"/>
            <a:endParaRPr lang="en-US" sz="3600" dirty="0" smtClean="0"/>
          </a:p>
          <a:p>
            <a:pPr algn="just"/>
            <a:r>
              <a:rPr lang="en-US" sz="3600" dirty="0" smtClean="0"/>
              <a:t>enforcement </a:t>
            </a:r>
            <a:r>
              <a:rPr lang="en-US" sz="3600" dirty="0"/>
              <a:t>and control (including trade union control) over observation of the </a:t>
            </a:r>
            <a:r>
              <a:rPr lang="en-US" sz="3600" dirty="0" err="1"/>
              <a:t>labour</a:t>
            </a:r>
            <a:r>
              <a:rPr lang="en-US" sz="3600" dirty="0"/>
              <a:t> legislation (including the legislation on safety measures) and other normative legal acts containing </a:t>
            </a:r>
            <a:r>
              <a:rPr lang="en-US" sz="3600" dirty="0" err="1"/>
              <a:t>labour</a:t>
            </a:r>
            <a:r>
              <a:rPr lang="en-US" sz="3600" dirty="0"/>
              <a:t> law norms;</a:t>
            </a:r>
            <a:endParaRPr lang="ru-RU" sz="3600" dirty="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194" name="Picture 2" descr="http://bukvi.ru/wp-content/uploads/2014/05/051414_1426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1851330"/>
            <a:ext cx="3676650" cy="3286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5158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en-US" dirty="0"/>
              <a:t>relations directly associated with employment and labor relations:</a:t>
            </a:r>
            <a:endParaRPr lang="en-US" dirty="0"/>
          </a:p>
        </p:txBody>
      </p:sp>
      <p:sp>
        <p:nvSpPr>
          <p:cNvPr id="3" name="Объект 2"/>
          <p:cNvSpPr>
            <a:spLocks noGrp="1"/>
          </p:cNvSpPr>
          <p:nvPr>
            <p:ph idx="1"/>
          </p:nvPr>
        </p:nvSpPr>
        <p:spPr>
          <a:xfrm>
            <a:off x="0" y="414528"/>
            <a:ext cx="8534400" cy="3079865"/>
          </a:xfrm>
        </p:spPr>
        <p:txBody>
          <a:bodyPr>
            <a:normAutofit/>
          </a:bodyPr>
          <a:lstStyle/>
          <a:p>
            <a:pPr algn="just"/>
            <a:endParaRPr lang="en-US" sz="3600" dirty="0" smtClean="0"/>
          </a:p>
          <a:p>
            <a:pPr algn="just"/>
            <a:r>
              <a:rPr lang="en-US" sz="3600" dirty="0"/>
              <a:t>resolving </a:t>
            </a:r>
            <a:r>
              <a:rPr lang="en-US" sz="3600" dirty="0" err="1" smtClean="0"/>
              <a:t>labour</a:t>
            </a:r>
            <a:r>
              <a:rPr lang="en-US" sz="3600" dirty="0" smtClean="0"/>
              <a:t> (collective) and employment (individual) </a:t>
            </a:r>
            <a:r>
              <a:rPr lang="en-US" sz="3600" dirty="0"/>
              <a:t>disputes</a:t>
            </a:r>
            <a:endParaRPr lang="ru-RU" sz="3600" dirty="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196" name="Picture 4" descr="http://cache.emirates247.com/polopoly_fs/1.310165.1452315275!/image/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8012" y="2283302"/>
            <a:ext cx="3875492" cy="2422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5744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en-US" dirty="0"/>
              <a:t>relations directly associated with employment and labor relations:</a:t>
            </a:r>
            <a:endParaRPr lang="en-US" dirty="0"/>
          </a:p>
        </p:txBody>
      </p:sp>
      <p:sp>
        <p:nvSpPr>
          <p:cNvPr id="3" name="Объект 2"/>
          <p:cNvSpPr>
            <a:spLocks noGrp="1"/>
          </p:cNvSpPr>
          <p:nvPr>
            <p:ph idx="1"/>
          </p:nvPr>
        </p:nvSpPr>
        <p:spPr>
          <a:xfrm>
            <a:off x="0" y="414528"/>
            <a:ext cx="8534400" cy="3079865"/>
          </a:xfrm>
        </p:spPr>
        <p:txBody>
          <a:bodyPr>
            <a:normAutofit/>
          </a:bodyPr>
          <a:lstStyle/>
          <a:p>
            <a:pPr algn="just"/>
            <a:endParaRPr lang="en-US" sz="3600" dirty="0" smtClean="0"/>
          </a:p>
          <a:p>
            <a:pPr algn="just"/>
            <a:r>
              <a:rPr lang="en-US" sz="3600" dirty="0"/>
              <a:t>mandatory social insurance in the cases envisaged by federal laws.</a:t>
            </a:r>
            <a:endParaRPr lang="ru-RU" sz="3600" dirty="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42" name="Picture 2" descr="http://dvestrahovki.ru/uploads/images/pages/8e1e702ae9261d71e91f18d7bbe77de815006da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0934" y="2489008"/>
            <a:ext cx="3135991" cy="2485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0001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en-US" dirty="0"/>
              <a:t>relations directly associated with employment and labor relations:</a:t>
            </a:r>
            <a:endParaRPr lang="en-US" dirty="0"/>
          </a:p>
        </p:txBody>
      </p:sp>
      <p:sp>
        <p:nvSpPr>
          <p:cNvPr id="3" name="Объект 2"/>
          <p:cNvSpPr>
            <a:spLocks noGrp="1"/>
          </p:cNvSpPr>
          <p:nvPr>
            <p:ph idx="1"/>
          </p:nvPr>
        </p:nvSpPr>
        <p:spPr>
          <a:xfrm>
            <a:off x="0" y="414528"/>
            <a:ext cx="8534400" cy="3079865"/>
          </a:xfrm>
        </p:spPr>
        <p:txBody>
          <a:bodyPr>
            <a:normAutofit/>
          </a:bodyPr>
          <a:lstStyle/>
          <a:p>
            <a:pPr algn="just"/>
            <a:endParaRPr lang="en-US" sz="3600" dirty="0" smtClean="0"/>
          </a:p>
          <a:p>
            <a:pPr algn="just"/>
            <a:r>
              <a:rPr lang="en-US" sz="3600" dirty="0"/>
              <a:t>mandatory social insurance in the cases envisaged by federal laws.</a:t>
            </a:r>
            <a:endParaRPr lang="ru-RU" sz="3600" dirty="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42" name="Picture 2" descr="http://dvestrahovki.ru/uploads/images/pages/8e1e702ae9261d71e91f18d7bbe77de815006da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0934" y="2489008"/>
            <a:ext cx="3135991" cy="2485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8561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a:t/>
            </a:r>
            <a:br>
              <a:rPr lang="ru-RU" dirty="0"/>
            </a:br>
            <a:r>
              <a:rPr lang="en-US" dirty="0"/>
              <a:t> Main Principles of the Legal Regulation of </a:t>
            </a:r>
            <a:r>
              <a:rPr lang="en-US" dirty="0" err="1" smtClean="0"/>
              <a:t>Labour</a:t>
            </a:r>
            <a:r>
              <a:rPr lang="en-US" dirty="0" smtClean="0"/>
              <a:t> and employment </a:t>
            </a:r>
            <a:r>
              <a:rPr lang="en-US" dirty="0"/>
              <a:t>Relations </a:t>
            </a:r>
          </a:p>
        </p:txBody>
      </p:sp>
      <p:sp>
        <p:nvSpPr>
          <p:cNvPr id="3" name="Объект 2"/>
          <p:cNvSpPr>
            <a:spLocks noGrp="1"/>
          </p:cNvSpPr>
          <p:nvPr>
            <p:ph idx="1"/>
          </p:nvPr>
        </p:nvSpPr>
        <p:spPr>
          <a:xfrm>
            <a:off x="0" y="414528"/>
            <a:ext cx="10741152" cy="4425696"/>
          </a:xfrm>
        </p:spPr>
        <p:txBody>
          <a:bodyPr>
            <a:normAutofit/>
          </a:bodyPr>
          <a:lstStyle/>
          <a:p>
            <a:pPr algn="just"/>
            <a:r>
              <a:rPr lang="en-US" sz="3600" dirty="0"/>
              <a:t>freedom of work, including the right to work, which is chosen freely by everybody, or to which everybody agrees freely, the right to be the master of one's own abilities to work, to choose a profession and occupation</a:t>
            </a:r>
            <a:endParaRPr lang="en-US" sz="3600" dirty="0" smtClean="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18582997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a:t/>
            </a:r>
            <a:br>
              <a:rPr lang="ru-RU" dirty="0"/>
            </a:br>
            <a:r>
              <a:rPr lang="en-US" dirty="0"/>
              <a:t> Main Principles of the Legal Regulation of </a:t>
            </a:r>
            <a:r>
              <a:rPr lang="en-US" dirty="0" err="1" smtClean="0"/>
              <a:t>Labour</a:t>
            </a:r>
            <a:r>
              <a:rPr lang="en-US" dirty="0" smtClean="0"/>
              <a:t> and employment </a:t>
            </a:r>
            <a:r>
              <a:rPr lang="en-US" dirty="0"/>
              <a:t>Relations </a:t>
            </a:r>
          </a:p>
        </p:txBody>
      </p:sp>
      <p:sp>
        <p:nvSpPr>
          <p:cNvPr id="3" name="Объект 2"/>
          <p:cNvSpPr>
            <a:spLocks noGrp="1"/>
          </p:cNvSpPr>
          <p:nvPr>
            <p:ph idx="1"/>
          </p:nvPr>
        </p:nvSpPr>
        <p:spPr>
          <a:xfrm>
            <a:off x="0" y="414528"/>
            <a:ext cx="10741152" cy="4425696"/>
          </a:xfrm>
        </p:spPr>
        <p:txBody>
          <a:bodyPr>
            <a:normAutofit/>
          </a:bodyPr>
          <a:lstStyle/>
          <a:p>
            <a:pPr algn="just"/>
            <a:r>
              <a:rPr lang="en-US" sz="3600" dirty="0"/>
              <a:t>prohibition of forced </a:t>
            </a:r>
            <a:r>
              <a:rPr lang="en-US" sz="3600" dirty="0" err="1"/>
              <a:t>labour</a:t>
            </a:r>
            <a:r>
              <a:rPr lang="en-US" sz="3600" dirty="0"/>
              <a:t> and discrimination in the </a:t>
            </a:r>
            <a:r>
              <a:rPr lang="en-US" sz="3600" dirty="0" smtClean="0"/>
              <a:t>employment sphere</a:t>
            </a:r>
          </a:p>
          <a:p>
            <a:pPr algn="just"/>
            <a:r>
              <a:rPr lang="en-US" sz="3600" dirty="0"/>
              <a:t> protection against unemployment and assistance in employment</a:t>
            </a:r>
            <a:endParaRPr lang="en-US" sz="5400" dirty="0" smtClean="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21368547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a:t/>
            </a:r>
            <a:br>
              <a:rPr lang="ru-RU" dirty="0"/>
            </a:br>
            <a:r>
              <a:rPr lang="en-US" dirty="0"/>
              <a:t> Main Principles of the Legal Regulation of </a:t>
            </a:r>
            <a:r>
              <a:rPr lang="en-US" dirty="0" err="1" smtClean="0"/>
              <a:t>Labour</a:t>
            </a:r>
            <a:r>
              <a:rPr lang="en-US" dirty="0" smtClean="0"/>
              <a:t> and employment </a:t>
            </a:r>
            <a:r>
              <a:rPr lang="en-US" dirty="0"/>
              <a:t>Relations </a:t>
            </a:r>
          </a:p>
        </p:txBody>
      </p:sp>
      <p:sp>
        <p:nvSpPr>
          <p:cNvPr id="3" name="Объект 2"/>
          <p:cNvSpPr>
            <a:spLocks noGrp="1"/>
          </p:cNvSpPr>
          <p:nvPr>
            <p:ph idx="1"/>
          </p:nvPr>
        </p:nvSpPr>
        <p:spPr>
          <a:xfrm>
            <a:off x="0" y="414528"/>
            <a:ext cx="10741152" cy="4425696"/>
          </a:xfrm>
        </p:spPr>
        <p:txBody>
          <a:bodyPr>
            <a:normAutofit/>
          </a:bodyPr>
          <a:lstStyle/>
          <a:p>
            <a:pPr algn="just"/>
            <a:r>
              <a:rPr lang="en-US" sz="3600" dirty="0"/>
              <a:t>ensuring the rights of each employee to fair working conditions, including working conditions meeting the safety and hygiene requirements, right to leisure, including restriction of working time, providing daily rest, days-off and holidays, paid annual leave</a:t>
            </a:r>
            <a:endParaRPr lang="en-US" sz="5400" dirty="0" smtClean="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40058137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a:t/>
            </a:r>
            <a:br>
              <a:rPr lang="ru-RU" dirty="0"/>
            </a:br>
            <a:r>
              <a:rPr lang="en-US" dirty="0"/>
              <a:t> Main Principles of the Legal Regulation of </a:t>
            </a:r>
            <a:r>
              <a:rPr lang="en-US" dirty="0" err="1" smtClean="0"/>
              <a:t>Labour</a:t>
            </a:r>
            <a:r>
              <a:rPr lang="en-US" dirty="0" smtClean="0"/>
              <a:t> and employment </a:t>
            </a:r>
            <a:r>
              <a:rPr lang="en-US" dirty="0"/>
              <a:t>Relations </a:t>
            </a:r>
          </a:p>
        </p:txBody>
      </p:sp>
      <p:sp>
        <p:nvSpPr>
          <p:cNvPr id="3" name="Объект 2"/>
          <p:cNvSpPr>
            <a:spLocks noGrp="1"/>
          </p:cNvSpPr>
          <p:nvPr>
            <p:ph idx="1"/>
          </p:nvPr>
        </p:nvSpPr>
        <p:spPr>
          <a:xfrm>
            <a:off x="0" y="414528"/>
            <a:ext cx="10741152" cy="4425696"/>
          </a:xfrm>
        </p:spPr>
        <p:txBody>
          <a:bodyPr>
            <a:normAutofit lnSpcReduction="10000"/>
          </a:bodyPr>
          <a:lstStyle/>
          <a:p>
            <a:pPr algn="just"/>
            <a:r>
              <a:rPr lang="en-US" sz="3600" dirty="0"/>
              <a:t>equality of rights and opportunities of employees;</a:t>
            </a:r>
          </a:p>
          <a:p>
            <a:pPr algn="just"/>
            <a:r>
              <a:rPr lang="en-US" sz="3600" dirty="0"/>
              <a:t>ensuring the right of each employee to the timely payment in full of fair earnings providing for a humane existence of the employee himself and his family at no less than the minimum amount of </a:t>
            </a:r>
            <a:r>
              <a:rPr lang="en-US" sz="3600" dirty="0" err="1"/>
              <a:t>labour</a:t>
            </a:r>
            <a:r>
              <a:rPr lang="en-US" sz="3600" dirty="0"/>
              <a:t> remuneration fixed by federal law;</a:t>
            </a:r>
            <a:endParaRPr lang="en-US" sz="5400" dirty="0" smtClean="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27222499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a:t/>
            </a:r>
            <a:br>
              <a:rPr lang="ru-RU" dirty="0"/>
            </a:br>
            <a:r>
              <a:rPr lang="en-US" dirty="0"/>
              <a:t> Main Principles of the Legal Regulation of </a:t>
            </a:r>
            <a:r>
              <a:rPr lang="en-US" dirty="0" err="1" smtClean="0"/>
              <a:t>Labour</a:t>
            </a:r>
            <a:r>
              <a:rPr lang="en-US" dirty="0" smtClean="0"/>
              <a:t> and employment </a:t>
            </a:r>
            <a:r>
              <a:rPr lang="en-US" dirty="0"/>
              <a:t>Relations </a:t>
            </a:r>
          </a:p>
        </p:txBody>
      </p:sp>
      <p:sp>
        <p:nvSpPr>
          <p:cNvPr id="3" name="Объект 2"/>
          <p:cNvSpPr>
            <a:spLocks noGrp="1"/>
          </p:cNvSpPr>
          <p:nvPr>
            <p:ph idx="1"/>
          </p:nvPr>
        </p:nvSpPr>
        <p:spPr>
          <a:xfrm>
            <a:off x="0" y="414528"/>
            <a:ext cx="10741152" cy="4425696"/>
          </a:xfrm>
        </p:spPr>
        <p:txBody>
          <a:bodyPr>
            <a:normAutofit fontScale="92500" lnSpcReduction="10000"/>
          </a:bodyPr>
          <a:lstStyle/>
          <a:p>
            <a:pPr algn="just"/>
            <a:r>
              <a:rPr lang="en-US" sz="3600" dirty="0"/>
              <a:t>ensuring equality of opportunities of employees without any discrimination in promotion taking into account </a:t>
            </a:r>
            <a:r>
              <a:rPr lang="en-US" sz="3600" dirty="0" err="1"/>
              <a:t>labour</a:t>
            </a:r>
            <a:r>
              <a:rPr lang="en-US" sz="3600" dirty="0"/>
              <a:t> productivity, qualification and tenure in the occupation, as well as in professional training, retraining and professional development;</a:t>
            </a:r>
          </a:p>
          <a:p>
            <a:pPr algn="just"/>
            <a:r>
              <a:rPr lang="en-US" sz="3600" dirty="0"/>
              <a:t>ensuring the right of employees and employers to unite to protect their rights and interests, including the right of employees to create trade unions and join them;</a:t>
            </a:r>
            <a:endParaRPr lang="en-US" sz="5400" dirty="0" smtClean="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13983514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a:t/>
            </a:r>
            <a:br>
              <a:rPr lang="ru-RU" dirty="0"/>
            </a:br>
            <a:r>
              <a:rPr lang="en-US" dirty="0"/>
              <a:t> Main Principles of the Legal Regulation of </a:t>
            </a:r>
            <a:r>
              <a:rPr lang="en-US" dirty="0" err="1" smtClean="0"/>
              <a:t>Labour</a:t>
            </a:r>
            <a:r>
              <a:rPr lang="en-US" dirty="0" smtClean="0"/>
              <a:t> and employment </a:t>
            </a:r>
            <a:r>
              <a:rPr lang="en-US" dirty="0"/>
              <a:t>Relations </a:t>
            </a:r>
          </a:p>
        </p:txBody>
      </p:sp>
      <p:sp>
        <p:nvSpPr>
          <p:cNvPr id="3" name="Объект 2"/>
          <p:cNvSpPr>
            <a:spLocks noGrp="1"/>
          </p:cNvSpPr>
          <p:nvPr>
            <p:ph idx="1"/>
          </p:nvPr>
        </p:nvSpPr>
        <p:spPr>
          <a:xfrm>
            <a:off x="0" y="414528"/>
            <a:ext cx="10741152" cy="4425696"/>
          </a:xfrm>
        </p:spPr>
        <p:txBody>
          <a:bodyPr>
            <a:normAutofit/>
          </a:bodyPr>
          <a:lstStyle/>
          <a:p>
            <a:pPr algn="just"/>
            <a:r>
              <a:rPr lang="en-US" sz="3600" dirty="0"/>
              <a:t>ensuring the right of employees to take part in the management of the </a:t>
            </a:r>
            <a:r>
              <a:rPr lang="en-US" sz="3600" dirty="0" err="1"/>
              <a:t>organisation</a:t>
            </a:r>
            <a:r>
              <a:rPr lang="en-US" sz="3600" dirty="0"/>
              <a:t> in the forms envisaged in legislation;</a:t>
            </a:r>
          </a:p>
          <a:p>
            <a:pPr algn="just"/>
            <a:r>
              <a:rPr lang="en-US" sz="3600" dirty="0"/>
              <a:t>combination of state and contractual regulation of </a:t>
            </a:r>
            <a:r>
              <a:rPr lang="en-US" sz="3600" dirty="0" err="1"/>
              <a:t>labour</a:t>
            </a:r>
            <a:r>
              <a:rPr lang="en-US" sz="3600" dirty="0"/>
              <a:t> relations and other relations directly associated with them;</a:t>
            </a:r>
            <a:endParaRPr lang="en-US" sz="5400" dirty="0" smtClean="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2810260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a:t/>
            </a:r>
            <a:br>
              <a:rPr lang="ru-RU" dirty="0"/>
            </a:br>
            <a:r>
              <a:rPr lang="en-US" dirty="0"/>
              <a:t> Main Principles of the Legal Regulation of </a:t>
            </a:r>
            <a:r>
              <a:rPr lang="en-US" dirty="0" err="1" smtClean="0"/>
              <a:t>Labour</a:t>
            </a:r>
            <a:r>
              <a:rPr lang="en-US" dirty="0" smtClean="0"/>
              <a:t> and employment </a:t>
            </a:r>
            <a:r>
              <a:rPr lang="en-US" dirty="0"/>
              <a:t>Relations </a:t>
            </a:r>
          </a:p>
        </p:txBody>
      </p:sp>
      <p:sp>
        <p:nvSpPr>
          <p:cNvPr id="3" name="Объект 2"/>
          <p:cNvSpPr>
            <a:spLocks noGrp="1"/>
          </p:cNvSpPr>
          <p:nvPr>
            <p:ph idx="1"/>
          </p:nvPr>
        </p:nvSpPr>
        <p:spPr>
          <a:xfrm>
            <a:off x="0" y="414528"/>
            <a:ext cx="10741152" cy="4425696"/>
          </a:xfrm>
        </p:spPr>
        <p:txBody>
          <a:bodyPr>
            <a:normAutofit/>
          </a:bodyPr>
          <a:lstStyle/>
          <a:p>
            <a:pPr algn="just"/>
            <a:r>
              <a:rPr lang="en-US" sz="3600" dirty="0"/>
              <a:t>social partnership, including the right of employees, employers, their associations in contractual regulation of </a:t>
            </a:r>
            <a:r>
              <a:rPr lang="en-US" sz="3600" dirty="0" err="1"/>
              <a:t>labour</a:t>
            </a:r>
            <a:r>
              <a:rPr lang="en-US" sz="3600" dirty="0"/>
              <a:t> relations and other relations directly associated with them;</a:t>
            </a:r>
          </a:p>
          <a:p>
            <a:pPr algn="just"/>
            <a:r>
              <a:rPr lang="en-US" sz="3600" dirty="0"/>
              <a:t>obligatory compensation for the harm incurred by the employee because of his execution of </a:t>
            </a:r>
            <a:r>
              <a:rPr lang="en-US" sz="3600" dirty="0" err="1"/>
              <a:t>labour</a:t>
            </a:r>
            <a:r>
              <a:rPr lang="en-US" sz="3600" dirty="0"/>
              <a:t> duties;</a:t>
            </a:r>
            <a:endParaRPr lang="en-US" sz="5400" dirty="0" smtClean="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32399488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a:t/>
            </a:r>
            <a:br>
              <a:rPr lang="ru-RU" dirty="0"/>
            </a:br>
            <a:r>
              <a:rPr lang="en-US" dirty="0"/>
              <a:t> Main Principles of the Legal Regulation of </a:t>
            </a:r>
            <a:r>
              <a:rPr lang="en-US" dirty="0" err="1" smtClean="0"/>
              <a:t>Labour</a:t>
            </a:r>
            <a:r>
              <a:rPr lang="en-US" dirty="0" smtClean="0"/>
              <a:t> and employment </a:t>
            </a:r>
            <a:r>
              <a:rPr lang="en-US" dirty="0"/>
              <a:t>Relations </a:t>
            </a:r>
          </a:p>
        </p:txBody>
      </p:sp>
      <p:sp>
        <p:nvSpPr>
          <p:cNvPr id="3" name="Объект 2"/>
          <p:cNvSpPr>
            <a:spLocks noGrp="1"/>
          </p:cNvSpPr>
          <p:nvPr>
            <p:ph idx="1"/>
          </p:nvPr>
        </p:nvSpPr>
        <p:spPr>
          <a:xfrm>
            <a:off x="0" y="414528"/>
            <a:ext cx="10741152" cy="4425696"/>
          </a:xfrm>
        </p:spPr>
        <p:txBody>
          <a:bodyPr>
            <a:normAutofit/>
          </a:bodyPr>
          <a:lstStyle/>
          <a:p>
            <a:pPr algn="just"/>
            <a:r>
              <a:rPr lang="en-US" sz="3600" dirty="0"/>
              <a:t>instituting state guarantees to ensure the rights of employees and employers, implementation of state enforcement of and control over their observation;</a:t>
            </a:r>
          </a:p>
          <a:p>
            <a:pPr algn="just"/>
            <a:r>
              <a:rPr lang="en-US" sz="3600" dirty="0"/>
              <a:t>ensuring the right of everyone to protection of his </a:t>
            </a:r>
            <a:r>
              <a:rPr lang="en-US" sz="3600" dirty="0" err="1"/>
              <a:t>labour</a:t>
            </a:r>
            <a:r>
              <a:rPr lang="en-US" sz="3600" dirty="0"/>
              <a:t> rights and liberties by the state, in particular in court;</a:t>
            </a:r>
            <a:endParaRPr lang="en-US" sz="5400" dirty="0" smtClean="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2653347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a:t/>
            </a:r>
            <a:br>
              <a:rPr lang="ru-RU" dirty="0"/>
            </a:br>
            <a:r>
              <a:rPr lang="en-US" dirty="0"/>
              <a:t> Main Principles of the Legal Regulation of </a:t>
            </a:r>
            <a:r>
              <a:rPr lang="en-US" dirty="0" err="1" smtClean="0"/>
              <a:t>Labour</a:t>
            </a:r>
            <a:r>
              <a:rPr lang="en-US" dirty="0" smtClean="0"/>
              <a:t> and employment </a:t>
            </a:r>
            <a:r>
              <a:rPr lang="en-US" dirty="0"/>
              <a:t>Relations </a:t>
            </a:r>
          </a:p>
        </p:txBody>
      </p:sp>
      <p:sp>
        <p:nvSpPr>
          <p:cNvPr id="3" name="Объект 2"/>
          <p:cNvSpPr>
            <a:spLocks noGrp="1"/>
          </p:cNvSpPr>
          <p:nvPr>
            <p:ph idx="1"/>
          </p:nvPr>
        </p:nvSpPr>
        <p:spPr>
          <a:xfrm>
            <a:off x="0" y="414528"/>
            <a:ext cx="10741152" cy="4425696"/>
          </a:xfrm>
        </p:spPr>
        <p:txBody>
          <a:bodyPr>
            <a:normAutofit/>
          </a:bodyPr>
          <a:lstStyle/>
          <a:p>
            <a:pPr algn="just"/>
            <a:r>
              <a:rPr lang="en-US" sz="3600" dirty="0"/>
              <a:t>ensuring the right of resolution of personal and collective </a:t>
            </a:r>
            <a:r>
              <a:rPr lang="en-US" sz="3600" dirty="0" err="1"/>
              <a:t>labour</a:t>
            </a:r>
            <a:r>
              <a:rPr lang="en-US" sz="3600" dirty="0"/>
              <a:t> disputes, including the right to a strike according to the procedure specified in the </a:t>
            </a:r>
            <a:r>
              <a:rPr lang="en-US" sz="3600" dirty="0" err="1" smtClean="0"/>
              <a:t>Labour</a:t>
            </a:r>
            <a:r>
              <a:rPr lang="en-US" sz="3600" dirty="0" smtClean="0"/>
              <a:t> </a:t>
            </a:r>
            <a:r>
              <a:rPr lang="en-US" sz="3600" dirty="0"/>
              <a:t>Code and other federal laws;</a:t>
            </a:r>
            <a:endParaRPr lang="en-US" sz="5400" dirty="0" smtClean="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15244784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a:t/>
            </a:r>
            <a:br>
              <a:rPr lang="ru-RU" dirty="0"/>
            </a:br>
            <a:r>
              <a:rPr lang="en-US" dirty="0"/>
              <a:t> Main Principles of the Legal Regulation of </a:t>
            </a:r>
            <a:r>
              <a:rPr lang="en-US" dirty="0" err="1" smtClean="0"/>
              <a:t>Labour</a:t>
            </a:r>
            <a:r>
              <a:rPr lang="en-US" dirty="0" smtClean="0"/>
              <a:t> and employment </a:t>
            </a:r>
            <a:r>
              <a:rPr lang="en-US" dirty="0"/>
              <a:t>Relations </a:t>
            </a:r>
          </a:p>
        </p:txBody>
      </p:sp>
      <p:sp>
        <p:nvSpPr>
          <p:cNvPr id="3" name="Объект 2"/>
          <p:cNvSpPr>
            <a:spLocks noGrp="1"/>
          </p:cNvSpPr>
          <p:nvPr>
            <p:ph idx="1"/>
          </p:nvPr>
        </p:nvSpPr>
        <p:spPr>
          <a:xfrm>
            <a:off x="0" y="414528"/>
            <a:ext cx="10741152" cy="4425696"/>
          </a:xfrm>
        </p:spPr>
        <p:txBody>
          <a:bodyPr>
            <a:normAutofit fontScale="92500" lnSpcReduction="10000"/>
          </a:bodyPr>
          <a:lstStyle/>
          <a:p>
            <a:pPr algn="just"/>
            <a:r>
              <a:rPr lang="en-US" sz="3600" dirty="0"/>
              <a:t>obligation of the parties of a </a:t>
            </a:r>
            <a:r>
              <a:rPr lang="en-US" sz="3600" dirty="0" err="1"/>
              <a:t>labour</a:t>
            </a:r>
            <a:r>
              <a:rPr lang="en-US" sz="3600" dirty="0"/>
              <a:t> contract to observe the terms of the concluded contract, including the right of the employer to demand that the employees execute their </a:t>
            </a:r>
            <a:r>
              <a:rPr lang="en-US" sz="3600" dirty="0" err="1"/>
              <a:t>labour</a:t>
            </a:r>
            <a:r>
              <a:rPr lang="en-US" sz="3600" dirty="0"/>
              <a:t> duties and treat carefully the property of the employer and the right of the employees to demand that the employer to observe his duties with respect to employees, </a:t>
            </a:r>
            <a:r>
              <a:rPr lang="en-US" sz="3600" dirty="0" err="1"/>
              <a:t>labour</a:t>
            </a:r>
            <a:r>
              <a:rPr lang="en-US" sz="3600" dirty="0"/>
              <a:t> legislation and other acts containing </a:t>
            </a:r>
            <a:r>
              <a:rPr lang="en-US" sz="3600" dirty="0" err="1"/>
              <a:t>labour</a:t>
            </a:r>
            <a:r>
              <a:rPr lang="en-US" sz="3600" dirty="0"/>
              <a:t> legislation norms;</a:t>
            </a:r>
            <a:endParaRPr lang="en-US" sz="5400" dirty="0" smtClean="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35564844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a:t/>
            </a:r>
            <a:br>
              <a:rPr lang="ru-RU" dirty="0"/>
            </a:br>
            <a:r>
              <a:rPr lang="en-US" dirty="0"/>
              <a:t> Main Principles of the Legal Regulation of </a:t>
            </a:r>
            <a:r>
              <a:rPr lang="en-US" dirty="0" err="1" smtClean="0"/>
              <a:t>Labour</a:t>
            </a:r>
            <a:r>
              <a:rPr lang="en-US" dirty="0" smtClean="0"/>
              <a:t> and employment </a:t>
            </a:r>
            <a:r>
              <a:rPr lang="en-US" dirty="0"/>
              <a:t>Relations </a:t>
            </a:r>
          </a:p>
        </p:txBody>
      </p:sp>
      <p:sp>
        <p:nvSpPr>
          <p:cNvPr id="3" name="Объект 2"/>
          <p:cNvSpPr>
            <a:spLocks noGrp="1"/>
          </p:cNvSpPr>
          <p:nvPr>
            <p:ph idx="1"/>
          </p:nvPr>
        </p:nvSpPr>
        <p:spPr>
          <a:xfrm>
            <a:off x="0" y="414528"/>
            <a:ext cx="10741152" cy="4425696"/>
          </a:xfrm>
        </p:spPr>
        <p:txBody>
          <a:bodyPr>
            <a:normAutofit fontScale="92500" lnSpcReduction="10000"/>
          </a:bodyPr>
          <a:lstStyle/>
          <a:p>
            <a:pPr algn="just"/>
            <a:r>
              <a:rPr lang="en-US" sz="3600" dirty="0"/>
              <a:t>ensuring the right of the representatives of trade unions to implement trade union control over observation of the </a:t>
            </a:r>
            <a:r>
              <a:rPr lang="en-US" sz="3600" dirty="0" err="1"/>
              <a:t>labour</a:t>
            </a:r>
            <a:r>
              <a:rPr lang="en-US" sz="3600" dirty="0"/>
              <a:t> legislation and other acts containing </a:t>
            </a:r>
            <a:r>
              <a:rPr lang="en-US" sz="3600" dirty="0" err="1"/>
              <a:t>labour</a:t>
            </a:r>
            <a:r>
              <a:rPr lang="en-US" sz="3600" dirty="0"/>
              <a:t> legislation norms;</a:t>
            </a:r>
          </a:p>
          <a:p>
            <a:pPr algn="just"/>
            <a:r>
              <a:rPr lang="en-US" sz="3600" dirty="0"/>
              <a:t>ensuring the right to employees to protect their dignity in the period of their work;</a:t>
            </a:r>
          </a:p>
          <a:p>
            <a:pPr algn="just"/>
            <a:r>
              <a:rPr lang="en-US" sz="3600" dirty="0"/>
              <a:t>ensuring the right for obligatory social insurance of employees.</a:t>
            </a:r>
            <a:endParaRPr lang="en-US" sz="5400" dirty="0" smtClean="0"/>
          </a:p>
        </p:txBody>
      </p:sp>
      <p:sp>
        <p:nvSpPr>
          <p:cNvPr id="4" name="AutoShape 2" descr="Картинки по запросу employ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799455999"/>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ектор">
  <a:themeElements>
    <a:clrScheme name="Slice">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docProps/app.xml><?xml version="1.0" encoding="utf-8"?>
<Properties xmlns="http://schemas.openxmlformats.org/officeDocument/2006/extended-properties" xmlns:vt="http://schemas.openxmlformats.org/officeDocument/2006/docPropsVTypes">
  <Template>Slice</Template>
  <TotalTime>181</TotalTime>
  <Words>790</Words>
  <Application>Microsoft Office PowerPoint</Application>
  <PresentationFormat>Широкоэкранный</PresentationFormat>
  <Paragraphs>58</Paragraphs>
  <Slides>23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23</vt:i4>
      </vt:variant>
    </vt:vector>
  </HeadingPairs>
  <TitlesOfParts>
    <vt:vector size="27" baseType="lpstr">
      <vt:lpstr>Arial</vt:lpstr>
      <vt:lpstr>Century Gothic</vt:lpstr>
      <vt:lpstr>Wingdings 3</vt:lpstr>
      <vt:lpstr>Сектор</vt:lpstr>
      <vt:lpstr>Employment and labor law of Russian federation</vt:lpstr>
      <vt:lpstr>Презентация PowerPoint</vt:lpstr>
      <vt:lpstr>Презентация PowerPoint</vt:lpstr>
      <vt:lpstr> relations directly associated with employment and labor relations:</vt:lpstr>
      <vt:lpstr> relations directly associated with employment and labor relations:</vt:lpstr>
      <vt:lpstr> relations directly associated with employment and labor relations:</vt:lpstr>
      <vt:lpstr> relations directly associated with employment and labor relations:</vt:lpstr>
      <vt:lpstr> relations directly associated with employment and labor relations:</vt:lpstr>
      <vt:lpstr> relations directly associated with employment and labor relations:</vt:lpstr>
      <vt:lpstr> relations directly associated with employment and labor relations:</vt:lpstr>
      <vt:lpstr> relations directly associated with employment and labor relations:</vt:lpstr>
      <vt:lpstr> relations directly associated with employment and labor relations:</vt:lpstr>
      <vt:lpstr>   Main Principles of the Legal Regulation of Labour and employment Relations </vt:lpstr>
      <vt:lpstr>   Main Principles of the Legal Regulation of Labour and employment Relations </vt:lpstr>
      <vt:lpstr>   Main Principles of the Legal Regulation of Labour and employment Relations </vt:lpstr>
      <vt:lpstr>   Main Principles of the Legal Regulation of Labour and employment Relations </vt:lpstr>
      <vt:lpstr>   Main Principles of the Legal Regulation of Labour and employment Relations </vt:lpstr>
      <vt:lpstr>   Main Principles of the Legal Regulation of Labour and employment Relations </vt:lpstr>
      <vt:lpstr>   Main Principles of the Legal Regulation of Labour and employment Relations </vt:lpstr>
      <vt:lpstr>   Main Principles of the Legal Regulation of Labour and employment Relations </vt:lpstr>
      <vt:lpstr>   Main Principles of the Legal Regulation of Labour and employment Relations </vt:lpstr>
      <vt:lpstr>   Main Principles of the Legal Regulation of Labour and employment Relations </vt:lpstr>
      <vt:lpstr>   Main Principles of the Legal Regulation of Labour and employment Relations </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Wages in Russian federation</dc:title>
  <dc:creator>ЮИ - Ирина Прощаева</dc:creator>
  <cp:lastModifiedBy>СибГМУ1</cp:lastModifiedBy>
  <cp:revision>12</cp:revision>
  <dcterms:created xsi:type="dcterms:W3CDTF">2015-09-25T10:21:12Z</dcterms:created>
  <dcterms:modified xsi:type="dcterms:W3CDTF">2016-03-11T04:14:58Z</dcterms:modified>
</cp:coreProperties>
</file>