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7184D4F0-AF60-410A-8379-7D04CF6F0702}" type="datetimeFigureOut">
              <a:rPr lang="ru-RU" smtClean="0"/>
              <a:pPr/>
              <a:t>30.06.2016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D0F777D-0F72-4AB4-A388-C0C5EE5B0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dirty="0" smtClean="0"/>
              <a:t>Law </a:t>
            </a:r>
            <a:r>
              <a:rPr lang="en-US" sz="4400" dirty="0" smtClean="0"/>
              <a:t>Cases</a:t>
            </a:r>
          </a:p>
          <a:p>
            <a:r>
              <a:rPr lang="en-US" sz="4400" dirty="0" err="1" smtClean="0"/>
              <a:t>Phd</a:t>
            </a:r>
            <a:r>
              <a:rPr lang="en-US" sz="4400" dirty="0" smtClean="0"/>
              <a:t> in Law Rustem Nazmetdinov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Employment and </a:t>
            </a:r>
            <a:r>
              <a:rPr lang="en-US" sz="4400" dirty="0" err="1" smtClean="0"/>
              <a:t>Labour</a:t>
            </a:r>
            <a:r>
              <a:rPr lang="en-US" sz="4400" dirty="0" smtClean="0"/>
              <a:t> Law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91896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en-US" dirty="0" smtClean="0"/>
              <a:t>Case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4878288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Head of HR organization at the conclusion of the employment contract of the plant engineering and economic foreman requested the following documents: passport; work book; copy of the document of higher or secondary vocational education; response to the last place of work; proof of residence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Study article 65 of Russian </a:t>
            </a:r>
            <a:r>
              <a:rPr lang="en-US" sz="3200" dirty="0" err="1" smtClean="0"/>
              <a:t>Labour</a:t>
            </a:r>
            <a:r>
              <a:rPr lang="en-US" sz="3200" dirty="0" smtClean="0"/>
              <a:t> Code and answer what documents can require employer from employee during employment procedure?</a:t>
            </a:r>
          </a:p>
        </p:txBody>
      </p:sp>
    </p:spTree>
    <p:extLst>
      <p:ext uri="{BB962C8B-B14F-4D97-AF65-F5344CB8AC3E}">
        <p14:creationId xmlns:p14="http://schemas.microsoft.com/office/powerpoint/2010/main" xmlns="" val="18962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en-US" dirty="0" smtClean="0"/>
              <a:t>Case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4878288"/>
          </a:xfrm>
        </p:spPr>
        <p:txBody>
          <a:bodyPr>
            <a:noAutofit/>
          </a:bodyPr>
          <a:lstStyle/>
          <a:p>
            <a:pPr algn="just"/>
            <a:r>
              <a:rPr lang="en-US" sz="3200" dirty="0" err="1"/>
              <a:t>Nekrasov</a:t>
            </a:r>
            <a:r>
              <a:rPr lang="en-US" sz="3200" dirty="0"/>
              <a:t> was </a:t>
            </a:r>
            <a:r>
              <a:rPr lang="en-US" sz="3200" dirty="0" smtClean="0"/>
              <a:t>employed in </a:t>
            </a:r>
            <a:r>
              <a:rPr lang="en-US" sz="3200" dirty="0"/>
              <a:t>the organization as an </a:t>
            </a:r>
            <a:r>
              <a:rPr lang="en-US" sz="3200" dirty="0" smtClean="0"/>
              <a:t>economist</a:t>
            </a:r>
            <a:r>
              <a:rPr lang="en-US" sz="3200" dirty="0"/>
              <a:t>. The employment contract of </a:t>
            </a:r>
            <a:r>
              <a:rPr lang="en-US" sz="3200" dirty="0" err="1" smtClean="0"/>
              <a:t>Nekrasov</a:t>
            </a:r>
            <a:r>
              <a:rPr lang="en-US" sz="3200" dirty="0" smtClean="0"/>
              <a:t> set up next provisions: the day beginning of work </a:t>
            </a:r>
            <a:r>
              <a:rPr lang="en-US" sz="3200" dirty="0"/>
              <a:t>- On March </a:t>
            </a:r>
            <a:r>
              <a:rPr lang="en-US" sz="3200" dirty="0" smtClean="0"/>
              <a:t>20th, </a:t>
            </a:r>
            <a:r>
              <a:rPr lang="en-US" sz="3200" dirty="0"/>
              <a:t>the </a:t>
            </a:r>
            <a:r>
              <a:rPr lang="en-US" sz="3200" dirty="0" smtClean="0"/>
              <a:t>position </a:t>
            </a:r>
            <a:r>
              <a:rPr lang="en-US" sz="3200" dirty="0"/>
              <a:t>- </a:t>
            </a:r>
            <a:r>
              <a:rPr lang="en-US" sz="3200" dirty="0" smtClean="0"/>
              <a:t>economist</a:t>
            </a:r>
            <a:r>
              <a:rPr lang="en-US" sz="3200" dirty="0"/>
              <a:t>, the monthly salary. April </a:t>
            </a:r>
            <a:r>
              <a:rPr lang="en-US" sz="3200" dirty="0" smtClean="0"/>
              <a:t>17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 err="1" smtClean="0"/>
              <a:t>Nekrasov</a:t>
            </a:r>
            <a:r>
              <a:rPr lang="en-US" sz="3200" dirty="0" smtClean="0"/>
              <a:t> was informed about termination </a:t>
            </a:r>
            <a:r>
              <a:rPr lang="en-US" sz="3200" dirty="0"/>
              <a:t>of his employment contract  </a:t>
            </a:r>
            <a:r>
              <a:rPr lang="en-US" sz="3200" dirty="0" smtClean="0"/>
              <a:t>as a result </a:t>
            </a:r>
            <a:r>
              <a:rPr lang="en-US" sz="3200" dirty="0"/>
              <a:t>of an unsatisfactory result of </a:t>
            </a:r>
            <a:r>
              <a:rPr lang="en-US" sz="3200" dirty="0" smtClean="0"/>
              <a:t>probation. </a:t>
            </a:r>
          </a:p>
          <a:p>
            <a:pPr algn="just"/>
            <a:r>
              <a:rPr lang="en-US" sz="2900" dirty="0"/>
              <a:t>Study article 70, 71 of Russian </a:t>
            </a:r>
            <a:r>
              <a:rPr lang="en-US" sz="2900" dirty="0" err="1"/>
              <a:t>Labour</a:t>
            </a:r>
            <a:r>
              <a:rPr lang="en-US" sz="2900" dirty="0"/>
              <a:t> Code and answer the following </a:t>
            </a:r>
            <a:r>
              <a:rPr lang="en-US" sz="2900" dirty="0" smtClean="0"/>
              <a:t>question? Does the employer violate </a:t>
            </a:r>
            <a:r>
              <a:rPr lang="en-US" sz="2900" dirty="0" err="1" smtClean="0"/>
              <a:t>labour</a:t>
            </a:r>
            <a:r>
              <a:rPr lang="en-US" sz="2900" dirty="0" smtClean="0"/>
              <a:t> legislation? How is set up probation period? </a:t>
            </a:r>
          </a:p>
        </p:txBody>
      </p:sp>
    </p:spTree>
    <p:extLst>
      <p:ext uri="{BB962C8B-B14F-4D97-AF65-F5344CB8AC3E}">
        <p14:creationId xmlns:p14="http://schemas.microsoft.com/office/powerpoint/2010/main" xmlns="" val="276539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en-US" dirty="0" smtClean="0"/>
              <a:t>Case </a:t>
            </a:r>
            <a:r>
              <a:rPr lang="en-US" dirty="0"/>
              <a:t>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4878288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For </a:t>
            </a:r>
            <a:r>
              <a:rPr lang="en-US" sz="3200" dirty="0" err="1" smtClean="0"/>
              <a:t>Kazakov</a:t>
            </a:r>
            <a:r>
              <a:rPr lang="en-US" sz="3200" dirty="0" smtClean="0"/>
              <a:t> was set up </a:t>
            </a:r>
            <a:r>
              <a:rPr lang="en-US" sz="3200" dirty="0"/>
              <a:t>a monthly probation period. </a:t>
            </a:r>
            <a:r>
              <a:rPr lang="en-US" sz="3200" dirty="0" smtClean="0"/>
              <a:t>At the employer’s direction he </a:t>
            </a:r>
            <a:r>
              <a:rPr lang="en-US" sz="3200" dirty="0"/>
              <a:t>started </a:t>
            </a:r>
            <a:r>
              <a:rPr lang="en-US" sz="3200" dirty="0" smtClean="0"/>
              <a:t>his work 12th </a:t>
            </a:r>
            <a:r>
              <a:rPr lang="en-US" sz="3200" dirty="0"/>
              <a:t>of </a:t>
            </a:r>
            <a:r>
              <a:rPr lang="en-US" sz="3200" dirty="0" smtClean="0"/>
              <a:t>April while </a:t>
            </a:r>
            <a:r>
              <a:rPr lang="en-US" sz="3200" dirty="0"/>
              <a:t>in the employment </a:t>
            </a:r>
            <a:r>
              <a:rPr lang="en-US" sz="3200" dirty="0" smtClean="0"/>
              <a:t>contract was include that the day beginning of work is 15th </a:t>
            </a:r>
            <a:r>
              <a:rPr lang="en-US" sz="3200" dirty="0"/>
              <a:t>of </a:t>
            </a:r>
            <a:r>
              <a:rPr lang="en-US" sz="3200" dirty="0" smtClean="0"/>
              <a:t>April. On </a:t>
            </a:r>
            <a:r>
              <a:rPr lang="en-US" sz="3200" dirty="0"/>
              <a:t>May </a:t>
            </a:r>
            <a:r>
              <a:rPr lang="en-US" sz="3200" dirty="0" smtClean="0"/>
              <a:t>14 </a:t>
            </a:r>
            <a:r>
              <a:rPr lang="en-US" sz="3200" dirty="0" err="1" smtClean="0"/>
              <a:t>Kazakov</a:t>
            </a:r>
            <a:r>
              <a:rPr lang="en-US" sz="3200" dirty="0" smtClean="0"/>
              <a:t> </a:t>
            </a:r>
            <a:r>
              <a:rPr lang="en-US" sz="3200" dirty="0"/>
              <a:t>was terminated the employment contract due to the fact that he failed </a:t>
            </a:r>
            <a:r>
              <a:rPr lang="en-US" sz="3200" dirty="0" smtClean="0"/>
              <a:t>probation period.  </a:t>
            </a:r>
          </a:p>
          <a:p>
            <a:pPr algn="just"/>
            <a:r>
              <a:rPr lang="en-US" sz="2900" dirty="0"/>
              <a:t>Study article 70, 71 of Russian </a:t>
            </a:r>
            <a:r>
              <a:rPr lang="en-US" sz="2900" dirty="0" err="1"/>
              <a:t>Labour</a:t>
            </a:r>
            <a:r>
              <a:rPr lang="en-US" sz="2900" dirty="0"/>
              <a:t> Code and answer the following </a:t>
            </a:r>
            <a:r>
              <a:rPr lang="en-US" sz="2900" dirty="0" smtClean="0"/>
              <a:t>question? Does the employer violate </a:t>
            </a:r>
            <a:r>
              <a:rPr lang="en-US" sz="2900" dirty="0" err="1" smtClean="0"/>
              <a:t>labour</a:t>
            </a:r>
            <a:r>
              <a:rPr lang="en-US" sz="2900" dirty="0" smtClean="0"/>
              <a:t> legislation? How is set up probation period? </a:t>
            </a:r>
          </a:p>
        </p:txBody>
      </p:sp>
    </p:spTree>
    <p:extLst>
      <p:ext uri="{BB962C8B-B14F-4D97-AF65-F5344CB8AC3E}">
        <p14:creationId xmlns:p14="http://schemas.microsoft.com/office/powerpoint/2010/main" xmlns="" val="13327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en-US" dirty="0" smtClean="0"/>
              <a:t>Case </a:t>
            </a:r>
            <a:r>
              <a:rPr lang="ru-RU" dirty="0"/>
              <a:t>4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4878288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On February </a:t>
            </a:r>
            <a:r>
              <a:rPr lang="en-US" sz="3200" dirty="0"/>
              <a:t>8 </a:t>
            </a:r>
            <a:r>
              <a:rPr lang="en-US" sz="3200" dirty="0" smtClean="0"/>
              <a:t>with engineer</a:t>
            </a:r>
            <a:r>
              <a:rPr lang="ru-RU" sz="3200" dirty="0" smtClean="0"/>
              <a:t> </a:t>
            </a:r>
            <a:r>
              <a:rPr lang="en-US" sz="3200" dirty="0" smtClean="0"/>
              <a:t>of the plant </a:t>
            </a:r>
            <a:r>
              <a:rPr lang="en-US" sz="3200" dirty="0" err="1" smtClean="0"/>
              <a:t>Aleshkin</a:t>
            </a:r>
            <a:r>
              <a:rPr lang="en-US" sz="3200" dirty="0" smtClean="0"/>
              <a:t> employment </a:t>
            </a:r>
            <a:r>
              <a:rPr lang="en-US" sz="3200" dirty="0"/>
              <a:t>contract was terminated due to his transfer to another job at the </a:t>
            </a:r>
            <a:r>
              <a:rPr lang="en-US" sz="3200" dirty="0" smtClean="0"/>
              <a:t>Research </a:t>
            </a:r>
            <a:r>
              <a:rPr lang="en-US" sz="3200" dirty="0"/>
              <a:t>Institute. </a:t>
            </a:r>
            <a:r>
              <a:rPr lang="en-US" sz="3200" dirty="0" smtClean="0"/>
              <a:t>On February </a:t>
            </a:r>
            <a:r>
              <a:rPr lang="en-US" sz="3200" dirty="0"/>
              <a:t>10 </a:t>
            </a:r>
            <a:r>
              <a:rPr lang="en-US" sz="3200" dirty="0" err="1"/>
              <a:t>Aleshkin</a:t>
            </a:r>
            <a:r>
              <a:rPr lang="en-US" sz="3200" dirty="0"/>
              <a:t> appeared in the Institute, where he was </a:t>
            </a:r>
            <a:r>
              <a:rPr lang="en-US" sz="3200" dirty="0" smtClean="0"/>
              <a:t>denied to conclude employment because his position </a:t>
            </a:r>
            <a:r>
              <a:rPr lang="en-US" sz="3200" dirty="0"/>
              <a:t>was </a:t>
            </a:r>
            <a:r>
              <a:rPr lang="en-US" sz="3200" dirty="0" smtClean="0"/>
              <a:t>reduced. </a:t>
            </a:r>
            <a:r>
              <a:rPr lang="en-US" sz="3200" dirty="0" err="1"/>
              <a:t>Aleshkin</a:t>
            </a:r>
            <a:r>
              <a:rPr lang="en-US" sz="3200" dirty="0"/>
              <a:t> went to court</a:t>
            </a:r>
            <a:r>
              <a:rPr lang="en-US" sz="3200" dirty="0" smtClean="0"/>
              <a:t>. Study article 64 of Russian </a:t>
            </a:r>
            <a:r>
              <a:rPr lang="en-US" sz="3200" dirty="0" err="1" smtClean="0"/>
              <a:t>Labour</a:t>
            </a:r>
            <a:r>
              <a:rPr lang="en-US" sz="3200" dirty="0" smtClean="0"/>
              <a:t> Code.</a:t>
            </a:r>
          </a:p>
          <a:p>
            <a:pPr algn="just"/>
            <a:r>
              <a:rPr lang="en-US" sz="2900" dirty="0" smtClean="0"/>
              <a:t>Who </a:t>
            </a:r>
            <a:r>
              <a:rPr lang="en-US" sz="2900" dirty="0"/>
              <a:t>is right in this situation? What solution do you think will take the court? What </a:t>
            </a:r>
            <a:r>
              <a:rPr lang="en-US" sz="2900" dirty="0" smtClean="0"/>
              <a:t>guaranties is set up by </a:t>
            </a:r>
            <a:r>
              <a:rPr lang="en-US" sz="2900" dirty="0" err="1" smtClean="0"/>
              <a:t>Labour</a:t>
            </a:r>
            <a:r>
              <a:rPr lang="en-US" sz="2900" dirty="0" smtClean="0"/>
              <a:t> Code during </a:t>
            </a:r>
            <a:r>
              <a:rPr lang="en-US" sz="2900" dirty="0"/>
              <a:t>conclusion of the employment contract?</a:t>
            </a:r>
            <a:endParaRPr lang="en-US" sz="2900" dirty="0" smtClean="0"/>
          </a:p>
        </p:txBody>
      </p:sp>
    </p:spTree>
    <p:extLst>
      <p:ext uri="{BB962C8B-B14F-4D97-AF65-F5344CB8AC3E}">
        <p14:creationId xmlns:p14="http://schemas.microsoft.com/office/powerpoint/2010/main" xmlns="" val="330850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en-US" dirty="0" smtClean="0"/>
              <a:t>Case </a:t>
            </a:r>
            <a:r>
              <a:rPr lang="en-US" dirty="0"/>
              <a:t>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8424936" cy="4878288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The organization has </a:t>
            </a:r>
            <a:r>
              <a:rPr lang="en-US" sz="3200" dirty="0"/>
              <a:t>five barbershop</a:t>
            </a:r>
            <a:r>
              <a:rPr lang="en-US" sz="3200" dirty="0" smtClean="0"/>
              <a:t>. </a:t>
            </a:r>
            <a:r>
              <a:rPr lang="en-US" sz="3200" dirty="0" err="1" smtClean="0"/>
              <a:t>Svetlanova</a:t>
            </a:r>
            <a:r>
              <a:rPr lang="en-US" sz="3200" dirty="0" smtClean="0"/>
              <a:t> worked as a barber in </a:t>
            </a:r>
            <a:r>
              <a:rPr lang="en-US" sz="3200" dirty="0"/>
              <a:t>barbershop</a:t>
            </a:r>
            <a:r>
              <a:rPr lang="en-US" sz="3200" dirty="0" smtClean="0"/>
              <a:t> </a:t>
            </a:r>
            <a:r>
              <a:rPr lang="en-US" sz="3200" dirty="0"/>
              <a:t>N </a:t>
            </a:r>
            <a:r>
              <a:rPr lang="en-US" sz="3200" dirty="0" smtClean="0"/>
              <a:t>1. She </a:t>
            </a:r>
            <a:r>
              <a:rPr lang="en-US" sz="3200" dirty="0"/>
              <a:t>was </a:t>
            </a:r>
            <a:r>
              <a:rPr lang="en-US" sz="3200" dirty="0" smtClean="0"/>
              <a:t>transferred </a:t>
            </a:r>
            <a:r>
              <a:rPr lang="en-US" sz="3200" dirty="0"/>
              <a:t>to </a:t>
            </a:r>
            <a:r>
              <a:rPr lang="en-US" sz="3200" dirty="0" smtClean="0"/>
              <a:t>hairdressing </a:t>
            </a:r>
            <a:r>
              <a:rPr lang="en-US" sz="3200" dirty="0"/>
              <a:t>salon N </a:t>
            </a:r>
            <a:r>
              <a:rPr lang="en-US" sz="3200" dirty="0" smtClean="0"/>
              <a:t>3 without her written consent. </a:t>
            </a:r>
            <a:r>
              <a:rPr lang="en-US" sz="3200" dirty="0" err="1"/>
              <a:t>Svetlanova</a:t>
            </a:r>
            <a:r>
              <a:rPr lang="en-US" sz="3200" dirty="0"/>
              <a:t> refused to be transferred as a hairdresser N </a:t>
            </a:r>
            <a:r>
              <a:rPr lang="en-US" sz="3200" dirty="0" smtClean="0"/>
              <a:t>3, because </a:t>
            </a:r>
            <a:r>
              <a:rPr lang="en-US" sz="3200" dirty="0"/>
              <a:t>is far from her residence. She appealed to the </a:t>
            </a:r>
            <a:r>
              <a:rPr lang="en-US" sz="3200" dirty="0" smtClean="0"/>
              <a:t>court and ask </a:t>
            </a:r>
            <a:r>
              <a:rPr lang="en-US" sz="3200" dirty="0"/>
              <a:t>to </a:t>
            </a:r>
            <a:r>
              <a:rPr lang="en-US" sz="3200" dirty="0" smtClean="0"/>
              <a:t>return </a:t>
            </a:r>
            <a:r>
              <a:rPr lang="en-US" sz="3200" dirty="0"/>
              <a:t>her </a:t>
            </a:r>
            <a:r>
              <a:rPr lang="en-US" sz="3200" dirty="0" smtClean="0"/>
              <a:t>to previous position (to the barbershop </a:t>
            </a:r>
            <a:r>
              <a:rPr lang="en-US" sz="3200" dirty="0"/>
              <a:t>N </a:t>
            </a:r>
            <a:r>
              <a:rPr lang="en-US" sz="3200" dirty="0" smtClean="0"/>
              <a:t>1).</a:t>
            </a:r>
          </a:p>
          <a:p>
            <a:pPr algn="just"/>
            <a:r>
              <a:rPr lang="en-US" sz="2900" dirty="0"/>
              <a:t> </a:t>
            </a:r>
            <a:r>
              <a:rPr lang="en-US" sz="2900" dirty="0" smtClean="0"/>
              <a:t>Whether this claim should be satisfy? Study 72.1, 72.2 of </a:t>
            </a:r>
            <a:r>
              <a:rPr lang="en-US" sz="2900" dirty="0" err="1" smtClean="0"/>
              <a:t>Labour</a:t>
            </a:r>
            <a:r>
              <a:rPr lang="en-US" sz="2900" smtClean="0"/>
              <a:t> Code. </a:t>
            </a:r>
            <a:endParaRPr lang="en-US" sz="2900" dirty="0" smtClean="0"/>
          </a:p>
        </p:txBody>
      </p:sp>
    </p:spTree>
    <p:extLst>
      <p:ext uri="{BB962C8B-B14F-4D97-AF65-F5344CB8AC3E}">
        <p14:creationId xmlns:p14="http://schemas.microsoft.com/office/powerpoint/2010/main" xmlns="" val="299282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206</TotalTime>
  <Words>443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Горизонт</vt:lpstr>
      <vt:lpstr>Employment and Labour Law</vt:lpstr>
      <vt:lpstr>Case 1</vt:lpstr>
      <vt:lpstr>Case 2</vt:lpstr>
      <vt:lpstr>Case 3</vt:lpstr>
      <vt:lpstr>Case 4</vt:lpstr>
      <vt:lpstr>Case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and Labour Law</dc:title>
  <dc:creator>Рустем</dc:creator>
  <cp:lastModifiedBy>Rustem Nazmetdinov</cp:lastModifiedBy>
  <cp:revision>14</cp:revision>
  <dcterms:created xsi:type="dcterms:W3CDTF">2016-04-21T23:55:29Z</dcterms:created>
  <dcterms:modified xsi:type="dcterms:W3CDTF">2016-06-30T03:02:33Z</dcterms:modified>
</cp:coreProperties>
</file>