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67" r:id="rId5"/>
    <p:sldId id="268" r:id="rId6"/>
    <p:sldId id="259" r:id="rId7"/>
    <p:sldId id="269" r:id="rId8"/>
    <p:sldId id="260" r:id="rId9"/>
    <p:sldId id="270" r:id="rId10"/>
    <p:sldId id="261" r:id="rId11"/>
    <p:sldId id="271" r:id="rId12"/>
    <p:sldId id="262" r:id="rId13"/>
    <p:sldId id="263" r:id="rId14"/>
    <p:sldId id="264" r:id="rId15"/>
    <p:sldId id="265" r:id="rId16"/>
    <p:sldId id="26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54F84A-5F9A-4CC1-BC82-B29459DCBEE4}" type="datetimeFigureOut">
              <a:rPr lang="ru-RU" smtClean="0"/>
              <a:t>28.02.2016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BF7AD7-7D60-4BAA-BDFD-F859253A53BF}" type="slidenum">
              <a:rPr lang="ru-RU" smtClean="0"/>
              <a:t>‹#›</a:t>
            </a:fld>
            <a:endParaRPr lang="ru-RU"/>
          </a:p>
        </p:txBody>
      </p:sp>
    </p:spTree>
    <p:extLst>
      <p:ext uri="{BB962C8B-B14F-4D97-AF65-F5344CB8AC3E}">
        <p14:creationId xmlns:p14="http://schemas.microsoft.com/office/powerpoint/2010/main" val="3247029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2534640-82E4-4449-A5C4-668A7C34E11F}" type="datetime1">
              <a:rPr lang="ru-RU" smtClean="0"/>
              <a:t>28.02.2016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00CCCCE-70AD-451D-B199-00BC134B68C5}" type="datetime1">
              <a:rPr lang="ru-RU" smtClean="0"/>
              <a:t>28.02.2016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BC382B0F-93AA-42D4-8E29-05F69AC72832}" type="datetime1">
              <a:rPr lang="ru-RU" smtClean="0"/>
              <a:t>28.02.2016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F1C2A64-72A6-43DE-91A8-0BDBAE438EBE}" type="datetime1">
              <a:rPr lang="ru-RU" smtClean="0"/>
              <a:t>28.02.2016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D8017D3-298C-41AD-B950-5A01F2DBFB84}"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83C7C76-FBBA-403F-BD25-BD6AA04BB3A7}" type="datetime1">
              <a:rPr lang="ru-RU" smtClean="0"/>
              <a:t>28.02.2016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D6355F3B-A6A3-4790-BD4D-278882E4B2CF}" type="datetime1">
              <a:rPr lang="ru-RU" smtClean="0"/>
              <a:t>28.02.2016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879455-09D1-4E3E-A682-C415E673F42A}" type="datetime1">
              <a:rPr lang="ru-RU" smtClean="0"/>
              <a:t>28.02.2016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B4CE27BF-EB96-414B-818E-54174542F40B}" type="datetime1">
              <a:rPr lang="ru-RU" smtClean="0"/>
              <a:t>28.02.2016</a:t>
            </a:fld>
            <a:endParaRPr lang="ru-RU"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D8017D3-298C-41AD-B950-5A01F2DBFB84}"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dirty="0"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B53EF7A-F093-4693-8433-72E4B535CA19}" type="datetime1">
              <a:rPr lang="ru-RU" smtClean="0"/>
              <a:t>28.02.2016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B3E67A9-0492-4623-AE1D-7368708D7B96}" type="datetime1">
              <a:rPr lang="ru-RU" smtClean="0"/>
              <a:t>28.02.2016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E8FBF2B-27D1-43E6-A992-CEB590286B45}" type="datetime1">
              <a:rPr lang="ru-RU" smtClean="0"/>
              <a:t>28.02.2016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D8017D3-298C-41AD-B950-5A01F2DBFB84}"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1DF0AB90-D70D-4BB3-8F51-6944A35C0738}" type="datetime1">
              <a:rPr lang="ru-RU" smtClean="0"/>
              <a:t>28.02.2016</a:t>
            </a:fld>
            <a:endParaRPr lang="ru-RU"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D8017D3-298C-41AD-B950-5A01F2DBFB84}"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19140000">
            <a:off x="459004" y="983417"/>
            <a:ext cx="6282550" cy="2103400"/>
          </a:xfrm>
        </p:spPr>
        <p:txBody>
          <a:bodyPr/>
          <a:lstStyle/>
          <a:p>
            <a:r>
              <a:rPr lang="en-US" sz="4000" dirty="0" smtClean="0"/>
              <a:t>COLLECTIVE BARGAINING AGREEMENT</a:t>
            </a:r>
            <a:endParaRPr lang="ru-RU" sz="4000" dirty="0"/>
          </a:p>
        </p:txBody>
      </p:sp>
      <p:sp>
        <p:nvSpPr>
          <p:cNvPr id="3" name="Подзаголовок 2"/>
          <p:cNvSpPr>
            <a:spLocks noGrp="1"/>
          </p:cNvSpPr>
          <p:nvPr>
            <p:ph type="subTitle" idx="1"/>
          </p:nvPr>
        </p:nvSpPr>
        <p:spPr>
          <a:xfrm>
            <a:off x="2195736" y="4581128"/>
            <a:ext cx="6511131" cy="1960960"/>
          </a:xfrm>
        </p:spPr>
        <p:txBody>
          <a:bodyPr>
            <a:normAutofit/>
          </a:bodyPr>
          <a:lstStyle/>
          <a:p>
            <a:r>
              <a:rPr lang="en-US" sz="2400" dirty="0"/>
              <a:t>Lector: Associated professor</a:t>
            </a:r>
          </a:p>
          <a:p>
            <a:r>
              <a:rPr lang="en-US" sz="2400" dirty="0"/>
              <a:t>The </a:t>
            </a:r>
            <a:r>
              <a:rPr lang="en-US" sz="2400" dirty="0" smtClean="0"/>
              <a:t>DEPARTMENT </a:t>
            </a:r>
            <a:r>
              <a:rPr lang="en-US" sz="2400" dirty="0"/>
              <a:t>of social communications </a:t>
            </a:r>
            <a:r>
              <a:rPr lang="en-US" sz="2400" dirty="0" smtClean="0"/>
              <a:t>NR </a:t>
            </a:r>
            <a:r>
              <a:rPr lang="en-US" sz="2400" dirty="0"/>
              <a:t>TPU</a:t>
            </a:r>
          </a:p>
          <a:p>
            <a:r>
              <a:rPr lang="en-US" sz="2400" dirty="0" err="1"/>
              <a:t>Rustem</a:t>
            </a:r>
            <a:r>
              <a:rPr lang="en-US" sz="2400" dirty="0"/>
              <a:t> </a:t>
            </a:r>
            <a:r>
              <a:rPr lang="en-US" sz="2400" dirty="0" err="1"/>
              <a:t>Nazmetdinov</a:t>
            </a:r>
            <a:endParaRPr lang="ru-RU" sz="2400" dirty="0"/>
          </a:p>
        </p:txBody>
      </p:sp>
      <p:sp>
        <p:nvSpPr>
          <p:cNvPr id="4" name="Номер слайда 3"/>
          <p:cNvSpPr>
            <a:spLocks noGrp="1"/>
          </p:cNvSpPr>
          <p:nvPr>
            <p:ph type="sldNum" sz="quarter" idx="12"/>
          </p:nvPr>
        </p:nvSpPr>
        <p:spPr/>
        <p:txBody>
          <a:bodyPr/>
          <a:lstStyle/>
          <a:p>
            <a:fld id="{2D8017D3-298C-41AD-B950-5A01F2DBFB84}" type="slidenum">
              <a:rPr lang="ru-RU" smtClean="0"/>
              <a:t>1</a:t>
            </a:fld>
            <a:endParaRPr lang="ru-RU" dirty="0"/>
          </a:p>
        </p:txBody>
      </p:sp>
    </p:spTree>
    <p:extLst>
      <p:ext uri="{BB962C8B-B14F-4D97-AF65-F5344CB8AC3E}">
        <p14:creationId xmlns:p14="http://schemas.microsoft.com/office/powerpoint/2010/main" val="754857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COLLECTIVE BARGAINING </a:t>
            </a:r>
            <a:r>
              <a:rPr lang="en-US" dirty="0" smtClean="0"/>
              <a:t>AGREEMENT definition</a:t>
            </a:r>
            <a:endParaRPr lang="ru-RU" dirty="0"/>
          </a:p>
        </p:txBody>
      </p:sp>
      <p:sp>
        <p:nvSpPr>
          <p:cNvPr id="3" name="Объект 2"/>
          <p:cNvSpPr>
            <a:spLocks noGrp="1"/>
          </p:cNvSpPr>
          <p:nvPr>
            <p:ph idx="1"/>
          </p:nvPr>
        </p:nvSpPr>
        <p:spPr>
          <a:xfrm>
            <a:off x="822960" y="1100628"/>
            <a:ext cx="7853496" cy="3408492"/>
          </a:xfrm>
        </p:spPr>
        <p:txBody>
          <a:bodyPr>
            <a:noAutofit/>
          </a:bodyPr>
          <a:lstStyle/>
          <a:p>
            <a:pPr algn="just"/>
            <a:r>
              <a:rPr lang="en-US" sz="3200" dirty="0"/>
              <a:t>COLLECTIVE BARGAINING AGREEMENT is a collective act regulating </a:t>
            </a:r>
            <a:r>
              <a:rPr lang="en-US" sz="3200" dirty="0" smtClean="0"/>
              <a:t>social, labor and employment </a:t>
            </a:r>
            <a:r>
              <a:rPr lang="en-US" sz="3200" dirty="0"/>
              <a:t>relations in </a:t>
            </a:r>
            <a:r>
              <a:rPr lang="en-US" sz="3200" dirty="0" smtClean="0"/>
              <a:t>an </a:t>
            </a:r>
            <a:r>
              <a:rPr lang="en-US" sz="3200" dirty="0" err="1" smtClean="0"/>
              <a:t>organisation</a:t>
            </a:r>
            <a:r>
              <a:rPr lang="en-US" sz="3200" dirty="0" smtClean="0"/>
              <a:t> </a:t>
            </a:r>
            <a:r>
              <a:rPr lang="en-US" sz="3200" dirty="0"/>
              <a:t>or with an individual entrepreneur and concluded by employees and </a:t>
            </a:r>
            <a:r>
              <a:rPr lang="en-US" sz="3200" dirty="0" smtClean="0"/>
              <a:t>the employer </a:t>
            </a:r>
            <a:r>
              <a:rPr lang="en-US" sz="3200" dirty="0"/>
              <a:t>by the persons representing them</a:t>
            </a:r>
            <a:r>
              <a:rPr lang="en-US" sz="3200" dirty="0" smtClean="0"/>
              <a:t>.</a:t>
            </a:r>
            <a:endParaRPr lang="en-US" sz="3200" dirty="0"/>
          </a:p>
        </p:txBody>
      </p:sp>
      <p:pic>
        <p:nvPicPr>
          <p:cNvPr id="1026" name="Picture 2" descr="http://info-personal.ru/wp-content/uploads/2015/01/kollektivnye-peregovo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4068498"/>
            <a:ext cx="4236353" cy="2756888"/>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fld id="{2D8017D3-298C-41AD-B950-5A01F2DBFB84}" type="slidenum">
              <a:rPr lang="ru-RU" smtClean="0"/>
              <a:t>2</a:t>
            </a:fld>
            <a:endParaRPr lang="ru-RU" dirty="0"/>
          </a:p>
        </p:txBody>
      </p:sp>
    </p:spTree>
    <p:extLst>
      <p:ext uri="{BB962C8B-B14F-4D97-AF65-F5344CB8AC3E}">
        <p14:creationId xmlns:p14="http://schemas.microsoft.com/office/powerpoint/2010/main" val="1944475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6"/>
            <a:ext cx="7520940" cy="548640"/>
          </a:xfrm>
        </p:spPr>
        <p:txBody>
          <a:bodyPr/>
          <a:lstStyle/>
          <a:p>
            <a:r>
              <a:rPr lang="en-US" dirty="0"/>
              <a:t>Contents and Structure of </a:t>
            </a:r>
            <a:r>
              <a:rPr lang="en-US" dirty="0" smtClean="0"/>
              <a:t>a </a:t>
            </a:r>
            <a:r>
              <a:rPr lang="en-US" dirty="0"/>
              <a:t>Collective BARGAINING AGREEMENT </a:t>
            </a:r>
            <a:endParaRPr lang="ru-RU" dirty="0"/>
          </a:p>
        </p:txBody>
      </p:sp>
      <p:sp>
        <p:nvSpPr>
          <p:cNvPr id="3" name="Объект 2"/>
          <p:cNvSpPr>
            <a:spLocks noGrp="1"/>
          </p:cNvSpPr>
          <p:nvPr>
            <p:ph idx="1"/>
          </p:nvPr>
        </p:nvSpPr>
        <p:spPr>
          <a:xfrm>
            <a:off x="822960" y="1100628"/>
            <a:ext cx="7520940" cy="5424716"/>
          </a:xfrm>
        </p:spPr>
        <p:txBody>
          <a:bodyPr>
            <a:normAutofit/>
          </a:bodyPr>
          <a:lstStyle/>
          <a:p>
            <a:pPr algn="just"/>
            <a:r>
              <a:rPr lang="en-US" sz="3600" dirty="0"/>
              <a:t>The contents and structure of a collective </a:t>
            </a:r>
            <a:r>
              <a:rPr lang="en-US" sz="3600" dirty="0" smtClean="0"/>
              <a:t>bargaining agreement are </a:t>
            </a:r>
            <a:r>
              <a:rPr lang="en-US" sz="3600" dirty="0"/>
              <a:t>determined by the parties.</a:t>
            </a:r>
          </a:p>
          <a:p>
            <a:pPr algn="just"/>
            <a:r>
              <a:rPr lang="en-US" sz="3600" dirty="0"/>
              <a:t>The collective agreement may incorporate employees' and employer's </a:t>
            </a:r>
            <a:r>
              <a:rPr lang="en-US" sz="3600" dirty="0" smtClean="0"/>
              <a:t>obligations relating </a:t>
            </a:r>
            <a:r>
              <a:rPr lang="en-US" sz="3600" dirty="0"/>
              <a:t>to </a:t>
            </a:r>
            <a:r>
              <a:rPr lang="en-US" sz="3600" dirty="0" smtClean="0"/>
              <a:t>the following issues:</a:t>
            </a:r>
            <a:endParaRPr lang="en-US" sz="3600" dirty="0"/>
          </a:p>
          <a:p>
            <a:pPr algn="just"/>
            <a:r>
              <a:rPr lang="en-US" sz="3600" dirty="0" smtClean="0"/>
              <a:t>the </a:t>
            </a:r>
            <a:r>
              <a:rPr lang="en-US" sz="3600" dirty="0"/>
              <a:t>forms, systems and rates of remuneration for </a:t>
            </a:r>
            <a:r>
              <a:rPr lang="en-US" sz="3600" dirty="0" err="1"/>
              <a:t>labour</a:t>
            </a:r>
            <a:r>
              <a:rPr lang="en-US" sz="3600" dirty="0" smtClean="0"/>
              <a:t>;</a:t>
            </a:r>
            <a:endParaRPr lang="en-US" sz="3600" dirty="0"/>
          </a:p>
        </p:txBody>
      </p:sp>
      <p:sp>
        <p:nvSpPr>
          <p:cNvPr id="4" name="Номер слайда 3"/>
          <p:cNvSpPr>
            <a:spLocks noGrp="1"/>
          </p:cNvSpPr>
          <p:nvPr>
            <p:ph type="sldNum" sz="quarter" idx="12"/>
          </p:nvPr>
        </p:nvSpPr>
        <p:spPr/>
        <p:txBody>
          <a:bodyPr/>
          <a:lstStyle/>
          <a:p>
            <a:fld id="{2D8017D3-298C-41AD-B950-5A01F2DBFB84}" type="slidenum">
              <a:rPr lang="ru-RU" smtClean="0"/>
              <a:t>3</a:t>
            </a:fld>
            <a:endParaRPr lang="ru-RU" dirty="0"/>
          </a:p>
        </p:txBody>
      </p:sp>
    </p:spTree>
    <p:extLst>
      <p:ext uri="{BB962C8B-B14F-4D97-AF65-F5344CB8AC3E}">
        <p14:creationId xmlns:p14="http://schemas.microsoft.com/office/powerpoint/2010/main" val="3133724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6"/>
            <a:ext cx="7520940" cy="548640"/>
          </a:xfrm>
        </p:spPr>
        <p:txBody>
          <a:bodyPr/>
          <a:lstStyle/>
          <a:p>
            <a:r>
              <a:rPr lang="en-US" dirty="0"/>
              <a:t>Contents and Structure of </a:t>
            </a:r>
            <a:r>
              <a:rPr lang="en-US" dirty="0" smtClean="0"/>
              <a:t>a </a:t>
            </a:r>
            <a:r>
              <a:rPr lang="en-US" dirty="0"/>
              <a:t>Collective BARGAINING AGREEMENT </a:t>
            </a:r>
            <a:endParaRPr lang="ru-RU" dirty="0"/>
          </a:p>
        </p:txBody>
      </p:sp>
      <p:sp>
        <p:nvSpPr>
          <p:cNvPr id="3" name="Объект 2"/>
          <p:cNvSpPr>
            <a:spLocks noGrp="1"/>
          </p:cNvSpPr>
          <p:nvPr>
            <p:ph idx="1"/>
          </p:nvPr>
        </p:nvSpPr>
        <p:spPr>
          <a:xfrm>
            <a:off x="822960" y="1100628"/>
            <a:ext cx="7520940" cy="5424716"/>
          </a:xfrm>
        </p:spPr>
        <p:txBody>
          <a:bodyPr>
            <a:noAutofit/>
          </a:bodyPr>
          <a:lstStyle/>
          <a:p>
            <a:pPr algn="just"/>
            <a:r>
              <a:rPr lang="en-US" sz="3600" dirty="0"/>
              <a:t>the disbursement of benefits and compensations;</a:t>
            </a:r>
          </a:p>
          <a:p>
            <a:pPr algn="just"/>
            <a:r>
              <a:rPr lang="en-US" sz="3600" dirty="0"/>
              <a:t>the mechanism of regulation of remuneration for </a:t>
            </a:r>
            <a:r>
              <a:rPr lang="en-US" sz="3600" dirty="0" err="1"/>
              <a:t>labour</a:t>
            </a:r>
            <a:r>
              <a:rPr lang="en-US" sz="3600" dirty="0"/>
              <a:t> with account taken of </a:t>
            </a:r>
            <a:r>
              <a:rPr lang="en-US" sz="3600" dirty="0" smtClean="0"/>
              <a:t>price growth</a:t>
            </a:r>
            <a:r>
              <a:rPr lang="en-US" sz="3600" dirty="0"/>
              <a:t>, inflation level and of the achievement of the targets set by the collective agreement</a:t>
            </a:r>
            <a:r>
              <a:rPr lang="en-US" sz="3600" dirty="0" smtClean="0"/>
              <a:t>;</a:t>
            </a:r>
            <a:endParaRPr lang="en-US" sz="3600" dirty="0"/>
          </a:p>
        </p:txBody>
      </p:sp>
      <p:sp>
        <p:nvSpPr>
          <p:cNvPr id="4" name="Номер слайда 3"/>
          <p:cNvSpPr>
            <a:spLocks noGrp="1"/>
          </p:cNvSpPr>
          <p:nvPr>
            <p:ph type="sldNum" sz="quarter" idx="12"/>
          </p:nvPr>
        </p:nvSpPr>
        <p:spPr/>
        <p:txBody>
          <a:bodyPr/>
          <a:lstStyle/>
          <a:p>
            <a:fld id="{2D8017D3-298C-41AD-B950-5A01F2DBFB84}" type="slidenum">
              <a:rPr lang="ru-RU" smtClean="0"/>
              <a:t>4</a:t>
            </a:fld>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5085184"/>
            <a:ext cx="20574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4463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6"/>
            <a:ext cx="7520940" cy="548640"/>
          </a:xfrm>
        </p:spPr>
        <p:txBody>
          <a:bodyPr/>
          <a:lstStyle/>
          <a:p>
            <a:r>
              <a:rPr lang="en-US" dirty="0"/>
              <a:t>Contents and Structure of </a:t>
            </a:r>
            <a:r>
              <a:rPr lang="en-US" dirty="0" smtClean="0"/>
              <a:t>a </a:t>
            </a:r>
            <a:r>
              <a:rPr lang="en-US" dirty="0"/>
              <a:t>Collective BARGAINING AGREEMENT </a:t>
            </a:r>
            <a:endParaRPr lang="ru-RU" dirty="0"/>
          </a:p>
        </p:txBody>
      </p:sp>
      <p:sp>
        <p:nvSpPr>
          <p:cNvPr id="3" name="Объект 2"/>
          <p:cNvSpPr>
            <a:spLocks noGrp="1"/>
          </p:cNvSpPr>
          <p:nvPr>
            <p:ph idx="1"/>
          </p:nvPr>
        </p:nvSpPr>
        <p:spPr>
          <a:xfrm>
            <a:off x="822960" y="1100628"/>
            <a:ext cx="7520940" cy="5424716"/>
          </a:xfrm>
        </p:spPr>
        <p:txBody>
          <a:bodyPr>
            <a:noAutofit/>
          </a:bodyPr>
          <a:lstStyle/>
          <a:p>
            <a:pPr algn="just"/>
            <a:r>
              <a:rPr lang="en-US" sz="4000" dirty="0"/>
              <a:t>employment, re-training and the terms for dismissing employees;</a:t>
            </a:r>
          </a:p>
          <a:p>
            <a:pPr algn="just"/>
            <a:r>
              <a:rPr lang="en-US" sz="4000" dirty="0"/>
              <a:t>working hours and leisure hours, including issues concerning the granting of leave and the duration thereof;</a:t>
            </a:r>
          </a:p>
        </p:txBody>
      </p:sp>
      <p:sp>
        <p:nvSpPr>
          <p:cNvPr id="4" name="Номер слайда 3"/>
          <p:cNvSpPr>
            <a:spLocks noGrp="1"/>
          </p:cNvSpPr>
          <p:nvPr>
            <p:ph type="sldNum" sz="quarter" idx="12"/>
          </p:nvPr>
        </p:nvSpPr>
        <p:spPr/>
        <p:txBody>
          <a:bodyPr/>
          <a:lstStyle/>
          <a:p>
            <a:fld id="{2D8017D3-298C-41AD-B950-5A01F2DBFB84}" type="slidenum">
              <a:rPr lang="ru-RU" smtClean="0"/>
              <a:t>5</a:t>
            </a:fld>
            <a:endParaRPr lang="ru-RU" dirty="0"/>
          </a:p>
        </p:txBody>
      </p:sp>
    </p:spTree>
    <p:extLst>
      <p:ext uri="{BB962C8B-B14F-4D97-AF65-F5344CB8AC3E}">
        <p14:creationId xmlns:p14="http://schemas.microsoft.com/office/powerpoint/2010/main" val="3788303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Contents and Structure of a Collective BARGAINING AGREEMENT </a:t>
            </a:r>
            <a:endParaRPr lang="ru-RU" dirty="0"/>
          </a:p>
        </p:txBody>
      </p:sp>
      <p:sp>
        <p:nvSpPr>
          <p:cNvPr id="3" name="Объект 2"/>
          <p:cNvSpPr>
            <a:spLocks noGrp="1"/>
          </p:cNvSpPr>
          <p:nvPr>
            <p:ph idx="1"/>
          </p:nvPr>
        </p:nvSpPr>
        <p:spPr>
          <a:xfrm>
            <a:off x="179512" y="1100628"/>
            <a:ext cx="8640960" cy="5496724"/>
          </a:xfrm>
        </p:spPr>
        <p:txBody>
          <a:bodyPr>
            <a:noAutofit/>
          </a:bodyPr>
          <a:lstStyle/>
          <a:p>
            <a:pPr algn="just"/>
            <a:r>
              <a:rPr lang="en-US" sz="4000" dirty="0"/>
              <a:t>the observance of employees' interests in the </a:t>
            </a:r>
            <a:r>
              <a:rPr lang="en-US" sz="4000" dirty="0" err="1"/>
              <a:t>privatisation</a:t>
            </a:r>
            <a:r>
              <a:rPr lang="en-US" sz="4000" dirty="0"/>
              <a:t> of state and municipal property; </a:t>
            </a:r>
            <a:endParaRPr lang="en-US" sz="4000" dirty="0" smtClean="0"/>
          </a:p>
          <a:p>
            <a:pPr algn="just"/>
            <a:r>
              <a:rPr lang="en-US" sz="4000" dirty="0" smtClean="0"/>
              <a:t>environmental </a:t>
            </a:r>
            <a:r>
              <a:rPr lang="en-US" sz="4000" dirty="0"/>
              <a:t>safety and the protection of employees' health at work; </a:t>
            </a:r>
            <a:endParaRPr lang="en-US" sz="4000" dirty="0" smtClean="0"/>
          </a:p>
        </p:txBody>
      </p:sp>
      <p:sp>
        <p:nvSpPr>
          <p:cNvPr id="4" name="Номер слайда 3"/>
          <p:cNvSpPr>
            <a:spLocks noGrp="1"/>
          </p:cNvSpPr>
          <p:nvPr>
            <p:ph type="sldNum" sz="quarter" idx="12"/>
          </p:nvPr>
        </p:nvSpPr>
        <p:spPr/>
        <p:txBody>
          <a:bodyPr/>
          <a:lstStyle/>
          <a:p>
            <a:fld id="{2D8017D3-298C-41AD-B950-5A01F2DBFB84}" type="slidenum">
              <a:rPr lang="ru-RU" smtClean="0"/>
              <a:t>6</a:t>
            </a:fld>
            <a:endParaRPr lang="ru-RU" dirty="0"/>
          </a:p>
        </p:txBody>
      </p:sp>
    </p:spTree>
    <p:extLst>
      <p:ext uri="{BB962C8B-B14F-4D97-AF65-F5344CB8AC3E}">
        <p14:creationId xmlns:p14="http://schemas.microsoft.com/office/powerpoint/2010/main" val="943273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Contents and Structure of a Collective BARGAINING AGREEMENT </a:t>
            </a:r>
            <a:endParaRPr lang="ru-RU" dirty="0"/>
          </a:p>
        </p:txBody>
      </p:sp>
      <p:sp>
        <p:nvSpPr>
          <p:cNvPr id="3" name="Объект 2"/>
          <p:cNvSpPr>
            <a:spLocks noGrp="1"/>
          </p:cNvSpPr>
          <p:nvPr>
            <p:ph idx="1"/>
          </p:nvPr>
        </p:nvSpPr>
        <p:spPr>
          <a:xfrm>
            <a:off x="179512" y="1100628"/>
            <a:ext cx="8640960" cy="5496724"/>
          </a:xfrm>
        </p:spPr>
        <p:txBody>
          <a:bodyPr>
            <a:noAutofit/>
          </a:bodyPr>
          <a:lstStyle/>
          <a:p>
            <a:pPr algn="just"/>
            <a:r>
              <a:rPr lang="en-US" sz="4000" dirty="0"/>
              <a:t>guarantees and privileges for employees who combine their work with studies; </a:t>
            </a:r>
          </a:p>
          <a:p>
            <a:pPr algn="just"/>
            <a:r>
              <a:rPr lang="en-US" sz="4000" dirty="0"/>
              <a:t>the health rehabilitation and leisure of employees and their family members; partial or full payment for employees' meals; </a:t>
            </a:r>
          </a:p>
        </p:txBody>
      </p:sp>
      <p:sp>
        <p:nvSpPr>
          <p:cNvPr id="4" name="Номер слайда 3"/>
          <p:cNvSpPr>
            <a:spLocks noGrp="1"/>
          </p:cNvSpPr>
          <p:nvPr>
            <p:ph type="sldNum" sz="quarter" idx="12"/>
          </p:nvPr>
        </p:nvSpPr>
        <p:spPr/>
        <p:txBody>
          <a:bodyPr/>
          <a:lstStyle/>
          <a:p>
            <a:fld id="{2D8017D3-298C-41AD-B950-5A01F2DBFB84}" type="slidenum">
              <a:rPr lang="ru-RU" smtClean="0"/>
              <a:t>7</a:t>
            </a:fld>
            <a:endParaRPr lang="ru-RU" dirty="0"/>
          </a:p>
        </p:txBody>
      </p:sp>
    </p:spTree>
    <p:extLst>
      <p:ext uri="{BB962C8B-B14F-4D97-AF65-F5344CB8AC3E}">
        <p14:creationId xmlns:p14="http://schemas.microsoft.com/office/powerpoint/2010/main" val="3535502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Contents and Structure of a Collective BARGAINING AGREEMENT </a:t>
            </a:r>
            <a:endParaRPr lang="ru-RU" dirty="0"/>
          </a:p>
        </p:txBody>
      </p:sp>
      <p:sp>
        <p:nvSpPr>
          <p:cNvPr id="3" name="Объект 2"/>
          <p:cNvSpPr>
            <a:spLocks noGrp="1"/>
          </p:cNvSpPr>
          <p:nvPr>
            <p:ph idx="1"/>
          </p:nvPr>
        </p:nvSpPr>
        <p:spPr>
          <a:xfrm>
            <a:off x="539552" y="1100628"/>
            <a:ext cx="8352928" cy="5064676"/>
          </a:xfrm>
        </p:spPr>
        <p:txBody>
          <a:bodyPr>
            <a:normAutofit lnSpcReduction="10000"/>
          </a:bodyPr>
          <a:lstStyle/>
          <a:p>
            <a:r>
              <a:rPr lang="en-US" sz="4000" dirty="0"/>
              <a:t>the monitoring of implementation of the collective agreement, the procedure for amending it, parties' liabilities, the ensuring of normal conditions for the activities of employees' representatives, the procedure for informing the employees of the implementation of the collective agreement; </a:t>
            </a:r>
          </a:p>
          <a:p>
            <a:endParaRPr lang="ru-RU" dirty="0"/>
          </a:p>
        </p:txBody>
      </p:sp>
      <p:sp>
        <p:nvSpPr>
          <p:cNvPr id="4" name="Номер слайда 3"/>
          <p:cNvSpPr>
            <a:spLocks noGrp="1"/>
          </p:cNvSpPr>
          <p:nvPr>
            <p:ph type="sldNum" sz="quarter" idx="12"/>
          </p:nvPr>
        </p:nvSpPr>
        <p:spPr/>
        <p:txBody>
          <a:bodyPr/>
          <a:lstStyle/>
          <a:p>
            <a:fld id="{2D8017D3-298C-41AD-B950-5A01F2DBFB84}" type="slidenum">
              <a:rPr lang="ru-RU" smtClean="0"/>
              <a:t>8</a:t>
            </a:fld>
            <a:endParaRPr lang="ru-RU" dirty="0"/>
          </a:p>
        </p:txBody>
      </p:sp>
    </p:spTree>
    <p:extLst>
      <p:ext uri="{BB962C8B-B14F-4D97-AF65-F5344CB8AC3E}">
        <p14:creationId xmlns:p14="http://schemas.microsoft.com/office/powerpoint/2010/main" val="495555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Contents and Structure of a Collective BARGAINING AGREEMENT </a:t>
            </a:r>
            <a:endParaRPr lang="ru-RU" dirty="0"/>
          </a:p>
        </p:txBody>
      </p:sp>
      <p:sp>
        <p:nvSpPr>
          <p:cNvPr id="3" name="Объект 2"/>
          <p:cNvSpPr>
            <a:spLocks noGrp="1"/>
          </p:cNvSpPr>
          <p:nvPr>
            <p:ph idx="1"/>
          </p:nvPr>
        </p:nvSpPr>
        <p:spPr>
          <a:xfrm>
            <a:off x="539552" y="1100628"/>
            <a:ext cx="8352928" cy="5064676"/>
          </a:xfrm>
        </p:spPr>
        <p:txBody>
          <a:bodyPr>
            <a:normAutofit/>
          </a:bodyPr>
          <a:lstStyle/>
          <a:p>
            <a:r>
              <a:rPr lang="en-US" sz="4000" dirty="0"/>
              <a:t>an obligation to refrain from industrial action if the relevant terms and conditions of the collective agreement are observed; other issued defined by the parties.</a:t>
            </a:r>
          </a:p>
          <a:p>
            <a:endParaRPr lang="ru-RU" dirty="0"/>
          </a:p>
        </p:txBody>
      </p:sp>
      <p:sp>
        <p:nvSpPr>
          <p:cNvPr id="4" name="Номер слайда 3"/>
          <p:cNvSpPr>
            <a:spLocks noGrp="1"/>
          </p:cNvSpPr>
          <p:nvPr>
            <p:ph type="sldNum" sz="quarter" idx="12"/>
          </p:nvPr>
        </p:nvSpPr>
        <p:spPr/>
        <p:txBody>
          <a:bodyPr/>
          <a:lstStyle/>
          <a:p>
            <a:fld id="{2D8017D3-298C-41AD-B950-5A01F2DBFB84}" type="slidenum">
              <a:rPr lang="ru-RU" smtClean="0"/>
              <a:t>9</a:t>
            </a:fld>
            <a:endParaRPr lang="ru-RU" dirty="0"/>
          </a:p>
        </p:txBody>
      </p:sp>
    </p:spTree>
    <p:extLst>
      <p:ext uri="{BB962C8B-B14F-4D97-AF65-F5344CB8AC3E}">
        <p14:creationId xmlns:p14="http://schemas.microsoft.com/office/powerpoint/2010/main" val="3825525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Application of the </a:t>
            </a:r>
            <a:r>
              <a:rPr lang="en-US" dirty="0"/>
              <a:t>Collective BARGAINING AGREEMENT </a:t>
            </a:r>
            <a:endParaRPr lang="ru-RU" dirty="0"/>
          </a:p>
        </p:txBody>
      </p:sp>
      <p:sp>
        <p:nvSpPr>
          <p:cNvPr id="3" name="Объект 2"/>
          <p:cNvSpPr>
            <a:spLocks noGrp="1"/>
          </p:cNvSpPr>
          <p:nvPr>
            <p:ph idx="1"/>
          </p:nvPr>
        </p:nvSpPr>
        <p:spPr>
          <a:xfrm>
            <a:off x="179512" y="1100628"/>
            <a:ext cx="8496944" cy="4488612"/>
          </a:xfrm>
        </p:spPr>
        <p:txBody>
          <a:bodyPr>
            <a:noAutofit/>
          </a:bodyPr>
          <a:lstStyle/>
          <a:p>
            <a:pPr algn="just"/>
            <a:r>
              <a:rPr lang="en-US" sz="3600" dirty="0" smtClean="0"/>
              <a:t>The collective </a:t>
            </a:r>
            <a:r>
              <a:rPr lang="en-US" sz="3600" dirty="0"/>
              <a:t>bargaining agreement shall </a:t>
            </a:r>
            <a:r>
              <a:rPr lang="en-US" sz="3600" dirty="0"/>
              <a:t>be </a:t>
            </a:r>
            <a:r>
              <a:rPr lang="en-US" sz="3600" dirty="0">
                <a:solidFill>
                  <a:srgbClr val="FF0000"/>
                </a:solidFill>
              </a:rPr>
              <a:t>concluded</a:t>
            </a:r>
            <a:r>
              <a:rPr lang="en-US" sz="3600" dirty="0"/>
              <a:t> for a term of not more </a:t>
            </a:r>
            <a:r>
              <a:rPr lang="en-US" sz="3600" dirty="0">
                <a:solidFill>
                  <a:srgbClr val="FF0000"/>
                </a:solidFill>
              </a:rPr>
              <a:t>than three years </a:t>
            </a:r>
            <a:r>
              <a:rPr lang="en-US" sz="3600" dirty="0" smtClean="0"/>
              <a:t>and shall </a:t>
            </a:r>
            <a:r>
              <a:rPr lang="en-US" sz="3600" dirty="0"/>
              <a:t>enter into force from the day of its signing by the parties or from the day specified in </a:t>
            </a:r>
            <a:r>
              <a:rPr lang="en-US" sz="3600" dirty="0"/>
              <a:t>the collective bargaining agreement .</a:t>
            </a:r>
            <a:endParaRPr lang="en-US" sz="3600" dirty="0"/>
          </a:p>
          <a:p>
            <a:pPr algn="just"/>
            <a:r>
              <a:rPr lang="en-US" sz="3600" dirty="0"/>
              <a:t>The parties may </a:t>
            </a:r>
            <a:r>
              <a:rPr lang="en-US" sz="3600" dirty="0">
                <a:solidFill>
                  <a:srgbClr val="FF0000"/>
                </a:solidFill>
              </a:rPr>
              <a:t>prolong</a:t>
            </a:r>
            <a:r>
              <a:rPr lang="en-US" sz="3600" dirty="0"/>
              <a:t> the </a:t>
            </a:r>
            <a:r>
              <a:rPr lang="en-US" sz="3600" dirty="0"/>
              <a:t>collective bargaining agreement  </a:t>
            </a:r>
            <a:r>
              <a:rPr lang="en-US" sz="3600" dirty="0"/>
              <a:t>for not more </a:t>
            </a:r>
            <a:r>
              <a:rPr lang="en-US" sz="3600" dirty="0">
                <a:solidFill>
                  <a:srgbClr val="FF0000"/>
                </a:solidFill>
              </a:rPr>
              <a:t>than three years</a:t>
            </a:r>
            <a:r>
              <a:rPr lang="en-US" sz="3600" dirty="0"/>
              <a:t>. </a:t>
            </a:r>
            <a:endParaRPr lang="ru-RU" sz="3600" dirty="0"/>
          </a:p>
        </p:txBody>
      </p:sp>
      <p:sp>
        <p:nvSpPr>
          <p:cNvPr id="4" name="Номер слайда 3"/>
          <p:cNvSpPr>
            <a:spLocks noGrp="1"/>
          </p:cNvSpPr>
          <p:nvPr>
            <p:ph type="sldNum" sz="quarter" idx="12"/>
          </p:nvPr>
        </p:nvSpPr>
        <p:spPr/>
        <p:txBody>
          <a:bodyPr/>
          <a:lstStyle/>
          <a:p>
            <a:fld id="{2D8017D3-298C-41AD-B950-5A01F2DBFB84}" type="slidenum">
              <a:rPr lang="ru-RU" smtClean="0"/>
              <a:t>10</a:t>
            </a:fld>
            <a:endParaRPr lang="ru-RU" dirty="0"/>
          </a:p>
        </p:txBody>
      </p:sp>
    </p:spTree>
    <p:extLst>
      <p:ext uri="{BB962C8B-B14F-4D97-AF65-F5344CB8AC3E}">
        <p14:creationId xmlns:p14="http://schemas.microsoft.com/office/powerpoint/2010/main" val="1751722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Application of the </a:t>
            </a:r>
            <a:r>
              <a:rPr lang="en-US" dirty="0"/>
              <a:t>Collective BARGAINING AGREEMENT </a:t>
            </a:r>
            <a:endParaRPr lang="ru-RU" dirty="0"/>
          </a:p>
        </p:txBody>
      </p:sp>
      <p:sp>
        <p:nvSpPr>
          <p:cNvPr id="3" name="Объект 2"/>
          <p:cNvSpPr>
            <a:spLocks noGrp="1"/>
          </p:cNvSpPr>
          <p:nvPr>
            <p:ph idx="1"/>
          </p:nvPr>
        </p:nvSpPr>
        <p:spPr>
          <a:xfrm>
            <a:off x="179512" y="1100628"/>
            <a:ext cx="8496944" cy="4488612"/>
          </a:xfrm>
        </p:spPr>
        <p:txBody>
          <a:bodyPr>
            <a:noAutofit/>
          </a:bodyPr>
          <a:lstStyle/>
          <a:p>
            <a:pPr algn="just"/>
            <a:r>
              <a:rPr lang="en-US" sz="3600" dirty="0" smtClean="0"/>
              <a:t>The collective </a:t>
            </a:r>
            <a:r>
              <a:rPr lang="en-US" sz="3600" dirty="0"/>
              <a:t>bargaining agreement shall </a:t>
            </a:r>
            <a:r>
              <a:rPr lang="en-US" sz="3600" dirty="0"/>
              <a:t>be </a:t>
            </a:r>
            <a:r>
              <a:rPr lang="en-US" sz="3600" dirty="0">
                <a:solidFill>
                  <a:srgbClr val="FF0000"/>
                </a:solidFill>
              </a:rPr>
              <a:t>concluded</a:t>
            </a:r>
            <a:r>
              <a:rPr lang="en-US" sz="3600" dirty="0"/>
              <a:t> for a term of not more </a:t>
            </a:r>
            <a:r>
              <a:rPr lang="en-US" sz="3600" dirty="0">
                <a:solidFill>
                  <a:srgbClr val="FF0000"/>
                </a:solidFill>
              </a:rPr>
              <a:t>than three years </a:t>
            </a:r>
            <a:r>
              <a:rPr lang="en-US" sz="3600" dirty="0" smtClean="0"/>
              <a:t>and shall </a:t>
            </a:r>
            <a:r>
              <a:rPr lang="en-US" sz="3600" dirty="0"/>
              <a:t>enter into force from the day of its signing by the parties or from the day specified in </a:t>
            </a:r>
            <a:r>
              <a:rPr lang="en-US" sz="3600" dirty="0"/>
              <a:t>the collective bargaining agreement .</a:t>
            </a:r>
            <a:endParaRPr lang="en-US" sz="3600" dirty="0"/>
          </a:p>
          <a:p>
            <a:pPr algn="just"/>
            <a:r>
              <a:rPr lang="en-US" sz="3600" dirty="0"/>
              <a:t>The parties may </a:t>
            </a:r>
            <a:r>
              <a:rPr lang="en-US" sz="3600" dirty="0">
                <a:solidFill>
                  <a:srgbClr val="FF0000"/>
                </a:solidFill>
              </a:rPr>
              <a:t>prolong</a:t>
            </a:r>
            <a:r>
              <a:rPr lang="en-US" sz="3600" dirty="0"/>
              <a:t> the </a:t>
            </a:r>
            <a:r>
              <a:rPr lang="en-US" sz="3600" dirty="0"/>
              <a:t>collective bargaining agreement  </a:t>
            </a:r>
            <a:r>
              <a:rPr lang="en-US" sz="3600" dirty="0"/>
              <a:t>for not more </a:t>
            </a:r>
            <a:r>
              <a:rPr lang="en-US" sz="3600" dirty="0">
                <a:solidFill>
                  <a:srgbClr val="FF0000"/>
                </a:solidFill>
              </a:rPr>
              <a:t>than three years</a:t>
            </a:r>
            <a:r>
              <a:rPr lang="en-US" sz="3600" dirty="0"/>
              <a:t>. </a:t>
            </a:r>
            <a:endParaRPr lang="ru-RU" sz="3600" dirty="0"/>
          </a:p>
        </p:txBody>
      </p:sp>
      <p:sp>
        <p:nvSpPr>
          <p:cNvPr id="4" name="Номер слайда 3"/>
          <p:cNvSpPr>
            <a:spLocks noGrp="1"/>
          </p:cNvSpPr>
          <p:nvPr>
            <p:ph type="sldNum" sz="quarter" idx="12"/>
          </p:nvPr>
        </p:nvSpPr>
        <p:spPr/>
        <p:txBody>
          <a:bodyPr/>
          <a:lstStyle/>
          <a:p>
            <a:fld id="{2D8017D3-298C-41AD-B950-5A01F2DBFB84}" type="slidenum">
              <a:rPr lang="ru-RU" smtClean="0"/>
              <a:t>11</a:t>
            </a:fld>
            <a:endParaRPr lang="ru-RU" dirty="0"/>
          </a:p>
        </p:txBody>
      </p:sp>
    </p:spTree>
    <p:extLst>
      <p:ext uri="{BB962C8B-B14F-4D97-AF65-F5344CB8AC3E}">
        <p14:creationId xmlns:p14="http://schemas.microsoft.com/office/powerpoint/2010/main" val="244855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The Notion of Working Time. The Standard Length of the Working Time </a:t>
            </a:r>
            <a:endParaRPr lang="ru-RU" dirty="0"/>
          </a:p>
        </p:txBody>
      </p:sp>
      <p:sp>
        <p:nvSpPr>
          <p:cNvPr id="3" name="Объект 2"/>
          <p:cNvSpPr>
            <a:spLocks noGrp="1"/>
          </p:cNvSpPr>
          <p:nvPr>
            <p:ph idx="1"/>
          </p:nvPr>
        </p:nvSpPr>
        <p:spPr>
          <a:xfrm>
            <a:off x="539552" y="1100628"/>
            <a:ext cx="8280920" cy="5424716"/>
          </a:xfrm>
        </p:spPr>
        <p:txBody>
          <a:bodyPr>
            <a:noAutofit/>
          </a:bodyPr>
          <a:lstStyle/>
          <a:p>
            <a:pPr algn="just"/>
            <a:r>
              <a:rPr lang="en-US" sz="3200" dirty="0"/>
              <a:t>Working time is the time when the employee must fulfil </a:t>
            </a:r>
            <a:r>
              <a:rPr lang="en-US" sz="3200" dirty="0" err="1"/>
              <a:t>labour</a:t>
            </a:r>
            <a:r>
              <a:rPr lang="en-US" sz="3200" dirty="0"/>
              <a:t> duties in compliance with internal </a:t>
            </a:r>
            <a:r>
              <a:rPr lang="en-US" sz="3200" dirty="0" err="1"/>
              <a:t>labour</a:t>
            </a:r>
            <a:r>
              <a:rPr lang="en-US" sz="3200" dirty="0"/>
              <a:t> rules and the terms of the </a:t>
            </a:r>
            <a:r>
              <a:rPr lang="en-US" sz="3200" dirty="0" err="1"/>
              <a:t>labour</a:t>
            </a:r>
            <a:r>
              <a:rPr lang="en-US" sz="3200" dirty="0"/>
              <a:t> contract, as well as other periods of time classed as working time in compliance with the present Code, other federal laws and other normative legal acts of the Russian Federation. The standard length of the working time may not be greater than 40 hours per week. </a:t>
            </a:r>
            <a:endParaRPr lang="ru-RU" sz="3200" dirty="0"/>
          </a:p>
        </p:txBody>
      </p:sp>
      <p:sp>
        <p:nvSpPr>
          <p:cNvPr id="4" name="Номер слайда 3"/>
          <p:cNvSpPr>
            <a:spLocks noGrp="1"/>
          </p:cNvSpPr>
          <p:nvPr>
            <p:ph type="sldNum" sz="quarter" idx="12"/>
          </p:nvPr>
        </p:nvSpPr>
        <p:spPr/>
        <p:txBody>
          <a:bodyPr/>
          <a:lstStyle/>
          <a:p>
            <a:fld id="{2D8017D3-298C-41AD-B950-5A01F2DBFB84}" type="slidenum">
              <a:rPr lang="ru-RU" smtClean="0"/>
              <a:t>12</a:t>
            </a:fld>
            <a:endParaRPr lang="ru-RU" dirty="0"/>
          </a:p>
        </p:txBody>
      </p:sp>
    </p:spTree>
    <p:extLst>
      <p:ext uri="{BB962C8B-B14F-4D97-AF65-F5344CB8AC3E}">
        <p14:creationId xmlns:p14="http://schemas.microsoft.com/office/powerpoint/2010/main" val="1315316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Reduced Length of the Working Time </a:t>
            </a:r>
            <a:endParaRPr lang="ru-RU" dirty="0"/>
          </a:p>
        </p:txBody>
      </p:sp>
      <p:sp>
        <p:nvSpPr>
          <p:cNvPr id="3" name="Объект 2"/>
          <p:cNvSpPr>
            <a:spLocks noGrp="1"/>
          </p:cNvSpPr>
          <p:nvPr>
            <p:ph idx="1"/>
          </p:nvPr>
        </p:nvSpPr>
        <p:spPr>
          <a:xfrm>
            <a:off x="539552" y="1100628"/>
            <a:ext cx="8280920" cy="5424716"/>
          </a:xfrm>
        </p:spPr>
        <p:txBody>
          <a:bodyPr>
            <a:noAutofit/>
          </a:bodyPr>
          <a:lstStyle/>
          <a:p>
            <a:pPr algn="just"/>
            <a:r>
              <a:rPr lang="en-US" sz="3200" dirty="0"/>
              <a:t>Reduced working hours shall be established:</a:t>
            </a:r>
          </a:p>
          <a:p>
            <a:pPr algn="just"/>
            <a:r>
              <a:rPr lang="en-US" sz="3200" dirty="0"/>
              <a:t>for employees aged below 16: up to 24 hours a week;</a:t>
            </a:r>
          </a:p>
          <a:p>
            <a:pPr algn="just"/>
            <a:r>
              <a:rPr lang="en-US" sz="3200" dirty="0"/>
              <a:t>for employees aged from 16 to 18: up to 35 hours a week;</a:t>
            </a:r>
          </a:p>
          <a:p>
            <a:pPr algn="just"/>
            <a:r>
              <a:rPr lang="en-US" sz="3200" dirty="0"/>
              <a:t>for employees who are disabled, Disability Groups I or II: up to 35 hours a week</a:t>
            </a:r>
            <a:r>
              <a:rPr lang="en-US" sz="3200" dirty="0" smtClean="0"/>
              <a:t>;</a:t>
            </a:r>
            <a:endParaRPr lang="en-US" sz="3200" dirty="0"/>
          </a:p>
        </p:txBody>
      </p:sp>
      <p:sp>
        <p:nvSpPr>
          <p:cNvPr id="4" name="Номер слайда 3"/>
          <p:cNvSpPr>
            <a:spLocks noGrp="1"/>
          </p:cNvSpPr>
          <p:nvPr>
            <p:ph type="sldNum" sz="quarter" idx="12"/>
          </p:nvPr>
        </p:nvSpPr>
        <p:spPr/>
        <p:txBody>
          <a:bodyPr/>
          <a:lstStyle/>
          <a:p>
            <a:fld id="{2D8017D3-298C-41AD-B950-5A01F2DBFB84}" type="slidenum">
              <a:rPr lang="ru-RU" smtClean="0"/>
              <a:t>13</a:t>
            </a:fld>
            <a:endParaRPr lang="ru-RU" dirty="0"/>
          </a:p>
        </p:txBody>
      </p:sp>
    </p:spTree>
    <p:extLst>
      <p:ext uri="{BB962C8B-B14F-4D97-AF65-F5344CB8AC3E}">
        <p14:creationId xmlns:p14="http://schemas.microsoft.com/office/powerpoint/2010/main" val="2437074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Reduced Length of the Working Time </a:t>
            </a:r>
            <a:endParaRPr lang="ru-RU" dirty="0"/>
          </a:p>
        </p:txBody>
      </p:sp>
      <p:sp>
        <p:nvSpPr>
          <p:cNvPr id="3" name="Объект 2"/>
          <p:cNvSpPr>
            <a:spLocks noGrp="1"/>
          </p:cNvSpPr>
          <p:nvPr>
            <p:ph idx="1"/>
          </p:nvPr>
        </p:nvSpPr>
        <p:spPr>
          <a:xfrm>
            <a:off x="539552" y="1100628"/>
            <a:ext cx="8280920" cy="5424716"/>
          </a:xfrm>
        </p:spPr>
        <p:txBody>
          <a:bodyPr>
            <a:noAutofit/>
          </a:bodyPr>
          <a:lstStyle/>
          <a:p>
            <a:pPr algn="just"/>
            <a:r>
              <a:rPr lang="en-US" sz="3200" dirty="0"/>
              <a:t>for employees working in harmful and/or hazardous working conditions: up to 36 hours</a:t>
            </a:r>
          </a:p>
          <a:p>
            <a:pPr algn="just"/>
            <a:r>
              <a:rPr lang="en-US" sz="3200" dirty="0"/>
              <a:t>a week in the procedure established by the Government of the Russian Federation with</a:t>
            </a:r>
          </a:p>
          <a:p>
            <a:pPr algn="just"/>
            <a:r>
              <a:rPr lang="en-US" sz="3200" dirty="0"/>
              <a:t>account taken of the opinion of the Russian Trilateral Commission for Regulating </a:t>
            </a:r>
            <a:r>
              <a:rPr lang="en-US" sz="3200" dirty="0" err="1"/>
              <a:t>SocialLabour</a:t>
            </a:r>
            <a:endParaRPr lang="en-US" sz="3200" dirty="0"/>
          </a:p>
          <a:p>
            <a:pPr algn="just"/>
            <a:r>
              <a:rPr lang="en-US" sz="3200" dirty="0"/>
              <a:t>Relations</a:t>
            </a:r>
          </a:p>
        </p:txBody>
      </p:sp>
      <p:sp>
        <p:nvSpPr>
          <p:cNvPr id="4" name="Номер слайда 3"/>
          <p:cNvSpPr>
            <a:spLocks noGrp="1"/>
          </p:cNvSpPr>
          <p:nvPr>
            <p:ph type="sldNum" sz="quarter" idx="12"/>
          </p:nvPr>
        </p:nvSpPr>
        <p:spPr/>
        <p:txBody>
          <a:bodyPr/>
          <a:lstStyle/>
          <a:p>
            <a:fld id="{2D8017D3-298C-41AD-B950-5A01F2DBFB84}" type="slidenum">
              <a:rPr lang="ru-RU" smtClean="0"/>
              <a:t>14</a:t>
            </a:fld>
            <a:endParaRPr lang="ru-RU" dirty="0"/>
          </a:p>
        </p:txBody>
      </p:sp>
    </p:spTree>
    <p:extLst>
      <p:ext uri="{BB962C8B-B14F-4D97-AF65-F5344CB8AC3E}">
        <p14:creationId xmlns:p14="http://schemas.microsoft.com/office/powerpoint/2010/main" val="3816651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Part-Time Work </a:t>
            </a:r>
            <a:endParaRPr lang="ru-RU" dirty="0"/>
          </a:p>
        </p:txBody>
      </p:sp>
      <p:sp>
        <p:nvSpPr>
          <p:cNvPr id="3" name="Объект 2"/>
          <p:cNvSpPr>
            <a:spLocks noGrp="1"/>
          </p:cNvSpPr>
          <p:nvPr>
            <p:ph idx="1"/>
          </p:nvPr>
        </p:nvSpPr>
        <p:spPr>
          <a:xfrm>
            <a:off x="539552" y="1100628"/>
            <a:ext cx="8280920" cy="5424716"/>
          </a:xfrm>
        </p:spPr>
        <p:txBody>
          <a:bodyPr>
            <a:noAutofit/>
          </a:bodyPr>
          <a:lstStyle/>
          <a:p>
            <a:pPr algn="just"/>
            <a:r>
              <a:rPr lang="en-US" sz="3600" dirty="0"/>
              <a:t>An incomplete working day (shift) or incomplete working week may be fixed by</a:t>
            </a:r>
          </a:p>
          <a:p>
            <a:pPr algn="just"/>
            <a:r>
              <a:rPr lang="en-US" sz="3600" dirty="0"/>
              <a:t>agreement between the employee and the employer at hiring or later. The employer shall </a:t>
            </a:r>
            <a:r>
              <a:rPr lang="en-US" sz="3600" dirty="0" smtClean="0"/>
              <a:t>be</a:t>
            </a:r>
            <a:r>
              <a:rPr lang="ru-RU" sz="3600" dirty="0" smtClean="0"/>
              <a:t> </a:t>
            </a:r>
            <a:r>
              <a:rPr lang="en-US" sz="3600" dirty="0" smtClean="0"/>
              <a:t>to set an incomplete working day (shift) or incomplete working week at the request of</a:t>
            </a:r>
          </a:p>
        </p:txBody>
      </p:sp>
      <p:sp>
        <p:nvSpPr>
          <p:cNvPr id="4" name="Номер слайда 3"/>
          <p:cNvSpPr>
            <a:spLocks noGrp="1"/>
          </p:cNvSpPr>
          <p:nvPr>
            <p:ph type="sldNum" sz="quarter" idx="12"/>
          </p:nvPr>
        </p:nvSpPr>
        <p:spPr/>
        <p:txBody>
          <a:bodyPr/>
          <a:lstStyle/>
          <a:p>
            <a:fld id="{2D8017D3-298C-41AD-B950-5A01F2DBFB84}" type="slidenum">
              <a:rPr lang="ru-RU" smtClean="0"/>
              <a:t>15</a:t>
            </a:fld>
            <a:endParaRPr lang="ru-RU" dirty="0"/>
          </a:p>
        </p:txBody>
      </p:sp>
    </p:spTree>
    <p:extLst>
      <p:ext uri="{BB962C8B-B14F-4D97-AF65-F5344CB8AC3E}">
        <p14:creationId xmlns:p14="http://schemas.microsoft.com/office/powerpoint/2010/main" val="4073107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Part-Time Work </a:t>
            </a:r>
            <a:endParaRPr lang="ru-RU" dirty="0"/>
          </a:p>
        </p:txBody>
      </p:sp>
      <p:sp>
        <p:nvSpPr>
          <p:cNvPr id="3" name="Объект 2"/>
          <p:cNvSpPr>
            <a:spLocks noGrp="1"/>
          </p:cNvSpPr>
          <p:nvPr>
            <p:ph idx="1"/>
          </p:nvPr>
        </p:nvSpPr>
        <p:spPr>
          <a:xfrm>
            <a:off x="539552" y="1100628"/>
            <a:ext cx="8280920" cy="5424716"/>
          </a:xfrm>
        </p:spPr>
        <p:txBody>
          <a:bodyPr>
            <a:noAutofit/>
          </a:bodyPr>
          <a:lstStyle/>
          <a:p>
            <a:pPr algn="just"/>
            <a:r>
              <a:rPr lang="en-US" sz="3200" dirty="0"/>
              <a:t>an expectant mother, one of the parents (trustee) with a child up to fourteen years of age</a:t>
            </a:r>
          </a:p>
          <a:p>
            <a:pPr algn="just"/>
            <a:r>
              <a:rPr lang="en-US" sz="3200" dirty="0"/>
              <a:t>(invalid child up to eighteen years of age), as well as a person taking care of a sick member</a:t>
            </a:r>
          </a:p>
          <a:p>
            <a:pPr algn="just"/>
            <a:r>
              <a:rPr lang="en-US" sz="3200" dirty="0"/>
              <a:t>of the family as specified in the medical statement issued in the procedure established by</a:t>
            </a:r>
          </a:p>
          <a:p>
            <a:pPr algn="just"/>
            <a:r>
              <a:rPr lang="en-US" sz="3200" dirty="0"/>
              <a:t>federal laws and other normative legal acts of the Russian Federation. </a:t>
            </a:r>
          </a:p>
        </p:txBody>
      </p:sp>
      <p:sp>
        <p:nvSpPr>
          <p:cNvPr id="4" name="Номер слайда 3"/>
          <p:cNvSpPr>
            <a:spLocks noGrp="1"/>
          </p:cNvSpPr>
          <p:nvPr>
            <p:ph type="sldNum" sz="quarter" idx="12"/>
          </p:nvPr>
        </p:nvSpPr>
        <p:spPr/>
        <p:txBody>
          <a:bodyPr/>
          <a:lstStyle/>
          <a:p>
            <a:fld id="{2D8017D3-298C-41AD-B950-5A01F2DBFB84}" type="slidenum">
              <a:rPr lang="ru-RU" smtClean="0"/>
              <a:t>16</a:t>
            </a:fld>
            <a:endParaRPr lang="ru-RU" dirty="0"/>
          </a:p>
        </p:txBody>
      </p:sp>
    </p:spTree>
    <p:extLst>
      <p:ext uri="{BB962C8B-B14F-4D97-AF65-F5344CB8AC3E}">
        <p14:creationId xmlns:p14="http://schemas.microsoft.com/office/powerpoint/2010/main" val="102714602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573</TotalTime>
  <Words>806</Words>
  <Application>Microsoft Office PowerPoint</Application>
  <PresentationFormat>Экран (4:3)</PresentationFormat>
  <Paragraphs>68</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Углы</vt:lpstr>
      <vt:lpstr>COLLECTIVE BARGAINING AGREEMENT</vt:lpstr>
      <vt:lpstr>COLLECTIVE BARGAINING AGREEMENT definition</vt:lpstr>
      <vt:lpstr>Contents and Structure of a Collective BARGAINING AGREEMENT </vt:lpstr>
      <vt:lpstr>Contents and Structure of a Collective BARGAINING AGREEMENT </vt:lpstr>
      <vt:lpstr>Contents and Structure of a Collective BARGAINING AGREEMENT </vt:lpstr>
      <vt:lpstr>Contents and Structure of a Collective BARGAINING AGREEMENT </vt:lpstr>
      <vt:lpstr>Contents and Structure of a Collective BARGAINING AGREEMENT </vt:lpstr>
      <vt:lpstr>Contents and Structure of a Collective BARGAINING AGREEMENT </vt:lpstr>
      <vt:lpstr>Contents and Structure of a Collective BARGAINING AGREEMENT </vt:lpstr>
      <vt:lpstr>Application of the Collective BARGAINING AGREEMENT </vt:lpstr>
      <vt:lpstr>Application of the Collective BARGAINING AGREEMENT </vt:lpstr>
      <vt:lpstr>The Notion of Working Time. The Standard Length of the Working Time </vt:lpstr>
      <vt:lpstr>Reduced Length of the Working Time </vt:lpstr>
      <vt:lpstr>Reduced Length of the Working Time </vt:lpstr>
      <vt:lpstr>Part-Time Work </vt:lpstr>
      <vt:lpstr>Part-Time Work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Rustem R. Nazmetdinov</dc:creator>
  <cp:lastModifiedBy>Рустем</cp:lastModifiedBy>
  <cp:revision>10</cp:revision>
  <dcterms:created xsi:type="dcterms:W3CDTF">2015-09-18T03:48:26Z</dcterms:created>
  <dcterms:modified xsi:type="dcterms:W3CDTF">2016-02-29T01:11:20Z</dcterms:modified>
</cp:coreProperties>
</file>