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8"/>
  </p:notesMasterIdLst>
  <p:sldIdLst>
    <p:sldId id="256" r:id="rId2"/>
    <p:sldId id="280" r:id="rId3"/>
    <p:sldId id="296" r:id="rId4"/>
    <p:sldId id="297" r:id="rId5"/>
    <p:sldId id="298" r:id="rId6"/>
    <p:sldId id="353" r:id="rId7"/>
    <p:sldId id="354" r:id="rId8"/>
    <p:sldId id="355" r:id="rId9"/>
    <p:sldId id="299" r:id="rId10"/>
    <p:sldId id="356" r:id="rId11"/>
    <p:sldId id="357" r:id="rId12"/>
    <p:sldId id="358" r:id="rId13"/>
    <p:sldId id="359" r:id="rId14"/>
    <p:sldId id="360" r:id="rId15"/>
    <p:sldId id="300" r:id="rId16"/>
    <p:sldId id="301" r:id="rId17"/>
    <p:sldId id="361" r:id="rId18"/>
    <p:sldId id="362" r:id="rId19"/>
    <p:sldId id="363" r:id="rId20"/>
    <p:sldId id="364" r:id="rId21"/>
    <p:sldId id="365" r:id="rId22"/>
    <p:sldId id="302" r:id="rId23"/>
    <p:sldId id="303" r:id="rId24"/>
    <p:sldId id="304" r:id="rId25"/>
    <p:sldId id="305" r:id="rId26"/>
    <p:sldId id="352" r:id="rId27"/>
    <p:sldId id="306" r:id="rId28"/>
    <p:sldId id="307" r:id="rId29"/>
    <p:sldId id="308" r:id="rId30"/>
    <p:sldId id="309" r:id="rId31"/>
    <p:sldId id="310" r:id="rId32"/>
    <p:sldId id="311" r:id="rId33"/>
    <p:sldId id="312" r:id="rId34"/>
    <p:sldId id="313" r:id="rId35"/>
    <p:sldId id="314" r:id="rId36"/>
    <p:sldId id="315" r:id="rId37"/>
    <p:sldId id="316" r:id="rId38"/>
    <p:sldId id="317" r:id="rId39"/>
    <p:sldId id="318" r:id="rId40"/>
    <p:sldId id="319" r:id="rId41"/>
    <p:sldId id="320" r:id="rId42"/>
    <p:sldId id="321" r:id="rId43"/>
    <p:sldId id="322" r:id="rId44"/>
    <p:sldId id="323" r:id="rId45"/>
    <p:sldId id="324" r:id="rId46"/>
    <p:sldId id="325" r:id="rId47"/>
    <p:sldId id="326" r:id="rId48"/>
    <p:sldId id="327" r:id="rId49"/>
    <p:sldId id="328" r:id="rId50"/>
    <p:sldId id="329" r:id="rId51"/>
    <p:sldId id="330" r:id="rId52"/>
    <p:sldId id="331" r:id="rId53"/>
    <p:sldId id="332" r:id="rId54"/>
    <p:sldId id="333" r:id="rId55"/>
    <p:sldId id="334" r:id="rId56"/>
    <p:sldId id="335" r:id="rId57"/>
    <p:sldId id="336" r:id="rId58"/>
    <p:sldId id="337" r:id="rId59"/>
    <p:sldId id="366" r:id="rId60"/>
    <p:sldId id="367" r:id="rId61"/>
    <p:sldId id="368" r:id="rId62"/>
    <p:sldId id="376" r:id="rId63"/>
    <p:sldId id="377" r:id="rId64"/>
    <p:sldId id="378" r:id="rId65"/>
    <p:sldId id="379" r:id="rId66"/>
    <p:sldId id="380" r:id="rId67"/>
    <p:sldId id="381" r:id="rId68"/>
    <p:sldId id="382" r:id="rId69"/>
    <p:sldId id="383" r:id="rId70"/>
    <p:sldId id="369" r:id="rId71"/>
    <p:sldId id="370" r:id="rId72"/>
    <p:sldId id="371" r:id="rId73"/>
    <p:sldId id="372" r:id="rId74"/>
    <p:sldId id="373" r:id="rId75"/>
    <p:sldId id="374" r:id="rId76"/>
    <p:sldId id="375" r:id="rId77"/>
    <p:sldId id="338" r:id="rId78"/>
    <p:sldId id="344" r:id="rId79"/>
    <p:sldId id="339" r:id="rId80"/>
    <p:sldId id="340" r:id="rId81"/>
    <p:sldId id="341" r:id="rId82"/>
    <p:sldId id="342" r:id="rId83"/>
    <p:sldId id="343" r:id="rId84"/>
    <p:sldId id="384" r:id="rId85"/>
    <p:sldId id="385" r:id="rId86"/>
    <p:sldId id="345" r:id="rId8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16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notesMaster" Target="notesMasters/notesMaster1.xml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ABEB49-E703-4C74-81E1-532D159F21DE}" type="datetimeFigureOut">
              <a:rPr lang="ru-RU" smtClean="0"/>
              <a:pPr/>
              <a:t>29.06.2016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FD3CC3-42B4-4442-BA75-191BA52ED39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732011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F1FD1-9AAE-485E-9FC8-D8638D876607}" type="datetime1">
              <a:rPr lang="ru-RU" smtClean="0"/>
              <a:pPr/>
              <a:t>29.06.2016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DA32E-E655-4C3C-84F0-318AE2D40E4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1B67B-E1FA-45BC-A6DD-5F455A66EC63}" type="datetime1">
              <a:rPr lang="ru-RU" smtClean="0"/>
              <a:pPr/>
              <a:t>29.06.2016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DA32E-E655-4C3C-84F0-318AE2D40E4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C5F35-8630-4018-8804-872A9505CA65}" type="datetime1">
              <a:rPr lang="ru-RU" smtClean="0"/>
              <a:pPr/>
              <a:t>29.06.2016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DA32E-E655-4C3C-84F0-318AE2D40E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EC470-9896-4C38-A4BF-37A9203B596C}" type="datetime1">
              <a:rPr lang="ru-RU" smtClean="0"/>
              <a:pPr/>
              <a:t>29.06.2016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DA32E-E655-4C3C-84F0-318AE2D40E4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BED79-1F2E-41F1-B9B2-779339238C4E}" type="datetime1">
              <a:rPr lang="ru-RU" smtClean="0"/>
              <a:pPr/>
              <a:t>29.06.2016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DA32E-E655-4C3C-84F0-318AE2D40E4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EBB61-76C7-4398-8E77-EFA044A431A8}" type="datetime1">
              <a:rPr lang="ru-RU" smtClean="0"/>
              <a:pPr/>
              <a:t>29.06.2016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DA32E-E655-4C3C-84F0-318AE2D40E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96F75-CA02-4743-8613-DF5C05D02085}" type="datetime1">
              <a:rPr lang="ru-RU" smtClean="0"/>
              <a:pPr/>
              <a:t>29.06.2016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DA32E-E655-4C3C-84F0-318AE2D40E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A3859-9C1A-4802-A849-7E468F57FF14}" type="datetime1">
              <a:rPr lang="ru-RU" smtClean="0"/>
              <a:pPr/>
              <a:t>29.06.2016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DA32E-E655-4C3C-84F0-318AE2D40E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D55ED-1E1E-447C-B2E4-510596A89016}" type="datetime1">
              <a:rPr lang="ru-RU" smtClean="0"/>
              <a:pPr/>
              <a:t>29.06.2016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DA32E-E655-4C3C-84F0-318AE2D40E4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50EF1-FF12-4DED-B835-BB1073B3227D}" type="datetime1">
              <a:rPr lang="ru-RU" smtClean="0"/>
              <a:pPr/>
              <a:t>29.06.2016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DA32E-E655-4C3C-84F0-318AE2D40E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B0882-9442-44E6-8E16-8AD1E4614E6D}" type="datetime1">
              <a:rPr lang="ru-RU" smtClean="0"/>
              <a:pPr/>
              <a:t>29.06.2016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DA32E-E655-4C3C-84F0-318AE2D40E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021C8F0-1A2D-425C-83CC-ADC731292F62}" type="datetime1">
              <a:rPr lang="ru-RU" smtClean="0"/>
              <a:pPr/>
              <a:t>29.06.2016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CEDA32E-E655-4C3C-84F0-318AE2D40E4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C87D24BE901693E67E33C3D7DAF7F6D8B64DC0F94598594E6A07C329418DD16D701EE5D5698FB1A0A16EpDV7H" TargetMode="External"/><Relationship Id="rId2" Type="http://schemas.openxmlformats.org/officeDocument/2006/relationships/hyperlink" Target="consultantplus://offline/ref=C87D24BE901693E67E33DEC3C89FCCDEE949C0FC449750113D05927C4F88D93D380EAB9267p8V7H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consultantplus://offline/ref=C87D24BE901693E67E33DEC3C89FCCDEE948C8F9409750113D05927C4F88D93D380EAB90648EB3A4pAV5H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F89CC3D4683BF6DF580DD019FAD3DD690D2F8683F60155D2A251AA36x6gFH" TargetMode="External"/><Relationship Id="rId2" Type="http://schemas.openxmlformats.org/officeDocument/2006/relationships/hyperlink" Target="consultantplus://offline/ref=F89CC3D4683BF6DF580DD019FAD3DD690D2A8C84F90155D2A251AA36x6gFH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consultantplus://offline/ref=F89CC3D4683BF6DF580DD019FAD3DD69002D8280FE0155D2A251AA36x6gFH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99D683087B4986A4DD4F3DD14B5A399A56504C32192938ABF9EF0EED65v6i9H" TargetMode="External"/><Relationship Id="rId2" Type="http://schemas.openxmlformats.org/officeDocument/2006/relationships/hyperlink" Target="consultantplus://offline/ref=99D683087B4986A4DD4F3DD14B5A399A565E453C1D2B38ABF9EF0EED6569E3374D704C5CB6612DB8v0i3H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consultantplus://offline/ref=99D683087B4986A4DD4F3DD14B5A399A56504F341F2E38ABF9EF0EED6569E3374D704C5FB461v2i4H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3794" y="4221089"/>
            <a:ext cx="6626597" cy="1713576"/>
          </a:xfrm>
        </p:spPr>
        <p:txBody>
          <a:bodyPr>
            <a:normAutofit/>
          </a:bodyPr>
          <a:lstStyle/>
          <a:p>
            <a:pPr algn="just"/>
            <a:r>
              <a:rPr lang="ru-RU" sz="2800" dirty="0" smtClean="0"/>
              <a:t>Подготовил: </a:t>
            </a:r>
            <a:r>
              <a:rPr lang="ru-RU" sz="2800" dirty="0" err="1" smtClean="0"/>
              <a:t>к.ю.н</a:t>
            </a:r>
            <a:r>
              <a:rPr lang="ru-RU" sz="2800" dirty="0" smtClean="0"/>
              <a:t>., </a:t>
            </a:r>
            <a:r>
              <a:rPr lang="ru-RU" sz="2800" dirty="0" smtClean="0"/>
              <a:t>доцент</a:t>
            </a:r>
            <a:endParaRPr lang="ru-RU" sz="2800" dirty="0" smtClean="0"/>
          </a:p>
          <a:p>
            <a:pPr algn="just"/>
            <a:r>
              <a:rPr lang="ru-RU" sz="2800" dirty="0" err="1" smtClean="0"/>
              <a:t>Назметдинов</a:t>
            </a:r>
            <a:r>
              <a:rPr lang="ru-RU" sz="2800" dirty="0" smtClean="0"/>
              <a:t> Рустем </a:t>
            </a:r>
            <a:r>
              <a:rPr lang="ru-RU" sz="2800" dirty="0" err="1" smtClean="0"/>
              <a:t>Рафисович</a:t>
            </a:r>
            <a:endParaRPr lang="ru-RU" sz="280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620688"/>
            <a:ext cx="7175351" cy="1793167"/>
          </a:xfrm>
        </p:spPr>
        <p:txBody>
          <a:bodyPr/>
          <a:lstStyle/>
          <a:p>
            <a:pPr marL="182880" indent="0" algn="just">
              <a:buNone/>
            </a:pPr>
            <a:r>
              <a:rPr lang="ru-RU" sz="4400" dirty="0" smtClean="0"/>
              <a:t>Особенности заключения трудового договора с педагогическими работниками </a:t>
            </a:r>
            <a:endParaRPr lang="ru-RU" sz="4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DA32E-E655-4C3C-84F0-318AE2D40E45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877663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5301208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Содержание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755576" y="731520"/>
            <a:ext cx="7416824" cy="4641696"/>
          </a:xfrm>
        </p:spPr>
        <p:txBody>
          <a:bodyPr>
            <a:normAutofit/>
          </a:bodyPr>
          <a:lstStyle/>
          <a:p>
            <a:pPr marL="560070" indent="-514350" algn="just">
              <a:buAutoNum type="arabicPeriod"/>
            </a:pPr>
            <a:r>
              <a:rPr lang="ru-RU" sz="3200" dirty="0" smtClean="0"/>
              <a:t>Трудовой договор: понятие, содержание, виды и порядок заключения.</a:t>
            </a:r>
          </a:p>
          <a:p>
            <a:pPr marL="560070" indent="-514350" algn="just">
              <a:buAutoNum type="arabicPeriod"/>
            </a:pPr>
            <a:r>
              <a:rPr lang="ru-RU" sz="3200" dirty="0" smtClean="0"/>
              <a:t>Особенности заключения трудового договора с педагогическими работниками.</a:t>
            </a:r>
          </a:p>
          <a:p>
            <a:pPr marL="560070" indent="-514350" algn="just">
              <a:buAutoNum type="arabicPeriod"/>
            </a:pPr>
            <a:r>
              <a:rPr lang="ru-RU" sz="3200" dirty="0" smtClean="0"/>
              <a:t>Испытание при приеме на </a:t>
            </a:r>
            <a:r>
              <a:rPr lang="ru-RU" sz="3200" smtClean="0"/>
              <a:t>работу</a:t>
            </a:r>
            <a:r>
              <a:rPr lang="ru-RU" sz="3200" smtClean="0"/>
              <a:t>.</a:t>
            </a:r>
            <a:endParaRPr lang="en-US" sz="320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DA32E-E655-4C3C-84F0-318AE2D40E45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754905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DA32E-E655-4C3C-84F0-318AE2D40E45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5157192"/>
            <a:ext cx="7694240" cy="936104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 smtClean="0"/>
              <a:t>Понятие трудового договора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7029400" cy="4353664"/>
          </a:xfrm>
        </p:spPr>
        <p:txBody>
          <a:bodyPr>
            <a:normAutofit fontScale="92500" lnSpcReduction="10000"/>
          </a:bodyPr>
          <a:lstStyle/>
          <a:p>
            <a:pPr marL="45720" indent="0" algn="just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Трудовой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это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соглашение между работодателем и работником, в соответствии с которым работодатель обязуется предоставить работнику работу по обусловленной трудовой функции, обеспечить условия труда, предусмотренные трудовым законодательством и иными нормативными правовыми актами,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содержащими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нормы трудового права, </a:t>
            </a:r>
          </a:p>
        </p:txBody>
      </p:sp>
    </p:spTree>
    <p:extLst>
      <p:ext uri="{BB962C8B-B14F-4D97-AF65-F5344CB8AC3E}">
        <p14:creationId xmlns:p14="http://schemas.microsoft.com/office/powerpoint/2010/main" xmlns="" val="31290518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DA32E-E655-4C3C-84F0-318AE2D40E45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5157192"/>
            <a:ext cx="7694240" cy="936104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 smtClean="0"/>
              <a:t>Понятие трудового договора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7029400" cy="4353664"/>
          </a:xfrm>
        </p:spPr>
        <p:txBody>
          <a:bodyPr>
            <a:normAutofit fontScale="92500" lnSpcReduction="20000"/>
          </a:bodyPr>
          <a:lstStyle/>
          <a:p>
            <a:pPr marL="45720" indent="0" algn="just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коллективным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договором, соглашениями, локальными нормативными актами и данным соглашением, своевременно и в полном размере выплачивать работнику заработную плату, а работник обязуется лично выполнять определенную этим соглашением трудовую функцию в интересах, под управлением и контролем работодателя, соблюдать правила внутреннего трудового распорядка, действующие у данного работодателя.</a:t>
            </a:r>
          </a:p>
        </p:txBody>
      </p:sp>
    </p:spTree>
    <p:extLst>
      <p:ext uri="{BB962C8B-B14F-4D97-AF65-F5344CB8AC3E}">
        <p14:creationId xmlns:p14="http://schemas.microsoft.com/office/powerpoint/2010/main" xmlns="" val="29922906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DA32E-E655-4C3C-84F0-318AE2D40E45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5157192"/>
            <a:ext cx="7694240" cy="936104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/>
              <a:t>Содержание трудового договора</a:t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7029400" cy="4353664"/>
          </a:xfrm>
        </p:spPr>
        <p:txBody>
          <a:bodyPr>
            <a:normAutofit/>
          </a:bodyPr>
          <a:lstStyle/>
          <a:p>
            <a:pPr marL="45720" indent="0" algn="just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Содержание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трудового договора</a:t>
            </a:r>
          </a:p>
          <a:p>
            <a:pPr marL="45720" indent="0" algn="just">
              <a:buNone/>
            </a:pP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Обязательные            Дополнительные</a:t>
            </a:r>
          </a:p>
          <a:p>
            <a:pPr marL="45720" indent="0" algn="just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                            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трелка вниз 4"/>
          <p:cNvSpPr/>
          <p:nvPr/>
        </p:nvSpPr>
        <p:spPr>
          <a:xfrm rot="1945854">
            <a:off x="2982797" y="1252462"/>
            <a:ext cx="504056" cy="203063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низ 5"/>
          <p:cNvSpPr/>
          <p:nvPr/>
        </p:nvSpPr>
        <p:spPr>
          <a:xfrm rot="20223218">
            <a:off x="5601566" y="1292435"/>
            <a:ext cx="504056" cy="205934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557478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DA32E-E655-4C3C-84F0-318AE2D40E45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55576" y="5157192"/>
            <a:ext cx="7694240" cy="936104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трудового договора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7029400" cy="4353664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3200" dirty="0" smtClean="0"/>
              <a:t>В трудовом договоре должны быть указаны (ч. 1 ст. 57 ТК РФ):</a:t>
            </a:r>
            <a:endParaRPr lang="ru-RU" sz="3200" dirty="0" smtClean="0">
              <a:hlinkClick r:id="rId2"/>
            </a:endParaRPr>
          </a:p>
          <a:p>
            <a:pPr algn="just">
              <a:buNone/>
            </a:pPr>
            <a:r>
              <a:rPr lang="ru-RU" sz="3200" dirty="0" smtClean="0"/>
              <a:t>- фамилия, имя, отчество работника;</a:t>
            </a:r>
          </a:p>
          <a:p>
            <a:pPr algn="just">
              <a:buNone/>
            </a:pPr>
            <a:r>
              <a:rPr lang="ru-RU" sz="3200" dirty="0" smtClean="0"/>
              <a:t>- наименование работодателя или фамилия, имя, отчество работодателя - физического лица;</a:t>
            </a:r>
            <a:endParaRPr lang="ru-RU" sz="3200" dirty="0" smtClean="0">
              <a:hlinkClick r:id="rId3"/>
            </a:endParaRPr>
          </a:p>
          <a:p>
            <a:pPr marL="45720" indent="0" algn="just">
              <a:buNone/>
            </a:pP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36011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DA32E-E655-4C3C-84F0-318AE2D40E45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55576" y="5157192"/>
            <a:ext cx="7694240" cy="936104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трудового договора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467544" y="731520"/>
            <a:ext cx="8280920" cy="4425672"/>
          </a:xfrm>
        </p:spPr>
        <p:txBody>
          <a:bodyPr>
            <a:normAutofit fontScale="85000" lnSpcReduction="20000"/>
          </a:bodyPr>
          <a:lstStyle/>
          <a:p>
            <a:pPr algn="just">
              <a:buNone/>
            </a:pPr>
            <a:r>
              <a:rPr lang="ru-RU" sz="3200" dirty="0" smtClean="0"/>
              <a:t>-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сведения о представителе работодателя, подписавшем трудовой договор, и основание, в силу которого он наделен соответствующим полномочием. Данное полномочие может быть предусмотрено законом, иными нормативными правовыми актами, учредительными документами работодателя - юридического лица, локальным нормативным актом (например, приказом о распределении обязанностей, в котором отражено соответствующее полномочие работника), трудовым договором или должностной инструкцией (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  <a:hlinkClick r:id="rId2"/>
              </a:rPr>
              <a:t>абз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  <a:hlinkClick r:id="rId2"/>
              </a:rPr>
              <a:t>. 2 п. 12 Постановления Пленума Верховного Суда РФ от 17.03.2004 №2,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письмо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Роструда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от 08.04.2011 N 941-6-1);</a:t>
            </a:r>
          </a:p>
          <a:p>
            <a:pPr marL="45720" indent="0" algn="just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36011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DA32E-E655-4C3C-84F0-318AE2D40E45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55576" y="5157192"/>
            <a:ext cx="7694240" cy="936104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трудового договора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467544" y="731520"/>
            <a:ext cx="8280920" cy="4425672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сведения о документах, удостоверяющих личность работника и работодателя - физического лица;</a:t>
            </a:r>
          </a:p>
          <a:p>
            <a:pPr algn="just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-идентификационный номер налогоплательщика (для работодателей, за исключением работодателей - физических лиц, не являющихся индивидуальными предпринимателями);</a:t>
            </a:r>
          </a:p>
          <a:p>
            <a:pPr algn="just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- место и дата заключения договора.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 marL="45720" indent="0" algn="just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36011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DA32E-E655-4C3C-84F0-318AE2D40E45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55576" y="5157192"/>
            <a:ext cx="7694240" cy="936104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Обязательные условия трудового договора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7029400" cy="4353664"/>
          </a:xfrm>
        </p:spPr>
        <p:txBody>
          <a:bodyPr>
            <a:normAutofit fontScale="92500" lnSpcReduction="20000"/>
          </a:bodyPr>
          <a:lstStyle/>
          <a:p>
            <a:pPr marL="45720" indent="0" algn="just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Обязательные условия трудового договора: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место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работы, а в случае, когда работник принимается для работы в филиале, представительстве или ином обособленном структурном подразделении организации, расположенном в другой местности, - место работы с указанием обособленного структурного подразделения и его местонахождения;</a:t>
            </a:r>
          </a:p>
          <a:p>
            <a:pPr marL="45720" indent="0" algn="just">
              <a:buNone/>
            </a:pP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36011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DA32E-E655-4C3C-84F0-318AE2D40E45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55576" y="5157192"/>
            <a:ext cx="7694240" cy="936104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Обязательные условия трудового договора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251520" y="731520"/>
            <a:ext cx="8496944" cy="4353664"/>
          </a:xfrm>
        </p:spPr>
        <p:txBody>
          <a:bodyPr>
            <a:normAutofit fontScale="92500" lnSpcReduction="10000"/>
          </a:bodyPr>
          <a:lstStyle/>
          <a:p>
            <a:pPr marL="45720" indent="0" algn="just">
              <a:buNone/>
            </a:pPr>
            <a:endParaRPr lang="ru-RU" sz="35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Следует отличать место работы от рабочего места. Рабочее место - это место, где работник должен находиться или куда ему необходимо прибыть в связи с его работой и которое прямо или косвенно находится под контролем работодателя (ч. 6 ст. 209 ТК РФ).</a:t>
            </a:r>
          </a:p>
          <a:p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Указание конкретного рабочего места может помочь работодателю, например, в случае необходимости доказать отсутствие работника на работе.</a:t>
            </a:r>
          </a:p>
          <a:p>
            <a:pPr algn="just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36011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DA32E-E655-4C3C-84F0-318AE2D40E45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55576" y="5157192"/>
            <a:ext cx="7694240" cy="936104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Обязательные условия трудового договора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251520" y="731520"/>
            <a:ext cx="8496944" cy="4353664"/>
          </a:xfrm>
        </p:spPr>
        <p:txBody>
          <a:bodyPr>
            <a:normAutofit fontScale="92500" lnSpcReduction="10000"/>
          </a:bodyPr>
          <a:lstStyle/>
          <a:p>
            <a:pPr algn="just">
              <a:buFont typeface="Wingdings" pitchFamily="2" charset="2"/>
              <a:buChar char="ü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трудовая функция, т.е. работа по должности в соответствии со штатным расписанием, профессии, специальности с указанием квалификации; конкретный вид поручаемой работнику работы;</a:t>
            </a:r>
          </a:p>
          <a:p>
            <a:pPr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Указывать в трудовом договоре должность, не включенную в штатное расписание, не допускается(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абз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 5 письма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Роструда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от 21.01.2014 N ПГ/13229-6-1).</a:t>
            </a:r>
          </a:p>
          <a:p>
            <a:pPr algn="just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36011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DA32E-E655-4C3C-84F0-318AE2D40E45}" type="slidenum">
              <a:rPr lang="ru-RU" smtClean="0"/>
              <a:pPr/>
              <a:t>12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55576" y="5157192"/>
            <a:ext cx="7694240" cy="936104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Обязательные условия трудового договора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251520" y="731520"/>
            <a:ext cx="8496944" cy="4353664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Для того чтобы конкретизировать трудовую функцию работника в трудовом договоре (подробно описать работу по определенной должности, профессии, специальности), можно руководствоваться </a:t>
            </a:r>
            <a:r>
              <a:rPr lang="ru-RU" sz="3000" u="sng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Единым тарифно-квалификационным </a:t>
            </a:r>
            <a:r>
              <a:rPr lang="ru-RU" sz="3000" u="sng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справочником работ и профессий рабочих (далее - ЕТКС), Единым квалификационным </a:t>
            </a:r>
            <a:r>
              <a:rPr lang="ru-RU" sz="3000" u="sng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справочником должностей руководителей, специалистов и служащих (далее - ЕКС), порядок утверждения которых предусмотрен </a:t>
            </a:r>
            <a:r>
              <a:rPr lang="ru-RU" sz="3000" u="sng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Постановлением Правительства РФ от 31.10.2002 N 787, а также использовать профессиональный стандарт.</a:t>
            </a:r>
          </a:p>
          <a:p>
            <a:pPr algn="just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36011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DA32E-E655-4C3C-84F0-318AE2D40E45}" type="slidenum">
              <a:rPr lang="ru-RU" smtClean="0"/>
              <a:pPr/>
              <a:t>13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55576" y="5157192"/>
            <a:ext cx="7694240" cy="936104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Обязательные условия трудового договора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251520" y="731520"/>
            <a:ext cx="8496944" cy="4353664"/>
          </a:xfrm>
        </p:spPr>
        <p:txBody>
          <a:bodyPr>
            <a:normAutofit/>
          </a:bodyPr>
          <a:lstStyle/>
          <a:p>
            <a:pPr algn="just"/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С 1 июля 2016 г. работодатели обязаны применять профессиональные стандарты в части требований к квалификации, необходимой работникам для выполнения определенной трудовой функции, если они установлены Трудовым 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кодексом РФ, другими федеральными законами или иными нормативными правовыми актами. Это следует из 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ч. 1 ст. 195.3 ТК РФ.</a:t>
            </a:r>
          </a:p>
          <a:p>
            <a:pPr algn="just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36011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DA32E-E655-4C3C-84F0-318AE2D40E45}" type="slidenum">
              <a:rPr lang="ru-RU" smtClean="0"/>
              <a:pPr/>
              <a:t>14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55576" y="5157192"/>
            <a:ext cx="7694240" cy="936104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Обязательные условия трудового договора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251520" y="731520"/>
            <a:ext cx="8496944" cy="4353664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Если согласно Трудовому кодексу РФ, иным федеральным законам выполняемая работа по должности, профессии, специальности предполагает предоставление компенсаций, льгот и (или) наличие ограничений, то наименование такой должности (профессии, специальности) и квалификационные требования к ней должны соответствовать наименованию и требованиям, содержащимся в названных справочниках либо в профессиональном стандарте (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абз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3 ч.2 ст. 57 ТК РФ).</a:t>
            </a:r>
          </a:p>
          <a:p>
            <a:pPr algn="just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36011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DA32E-E655-4C3C-84F0-318AE2D40E45}" type="slidenum">
              <a:rPr lang="ru-RU" smtClean="0"/>
              <a:pPr/>
              <a:t>15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5157192"/>
            <a:ext cx="7694240" cy="936104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Обязательные условия трудового договора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827584" y="731520"/>
            <a:ext cx="7344816" cy="4281656"/>
          </a:xfrm>
        </p:spPr>
        <p:txBody>
          <a:bodyPr>
            <a:normAutofit fontScale="92500"/>
          </a:bodyPr>
          <a:lstStyle/>
          <a:p>
            <a:pPr algn="just">
              <a:buFont typeface="Wingdings" panose="05000000000000000000" pitchFamily="2" charset="2"/>
              <a:buChar char="ü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дата начала работы, а в случае, когда заключается срочный трудовой договор, - также срок его действия и обстоятельства (причины), послужившие основанием для заключения срочного трудового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договора. </a:t>
            </a:r>
          </a:p>
          <a:p>
            <a:pPr algn="just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Если в трудовом договоре дата начала работы не указана, то работник должен приступить к работе на следующий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493071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DA32E-E655-4C3C-84F0-318AE2D40E45}" type="slidenum">
              <a:rPr lang="ru-RU" smtClean="0"/>
              <a:pPr/>
              <a:t>16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5157192"/>
            <a:ext cx="7694240" cy="936104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Обязательные условия трудового договора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827584" y="731520"/>
            <a:ext cx="7344816" cy="4353664"/>
          </a:xfrm>
        </p:spPr>
        <p:txBody>
          <a:bodyPr>
            <a:normAutofit/>
          </a:bodyPr>
          <a:lstStyle/>
          <a:p>
            <a:pPr marL="45720" indent="0" algn="just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рабочий день после заключения трудового договора.</a:t>
            </a:r>
          </a:p>
          <a:p>
            <a:pPr marL="45720" indent="0" algn="just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Если работник не приступил к работе в день начала работы, то работодатель имеет право аннулировать трудовой договор. Аннулированный трудовой договор считается незаключенным.</a:t>
            </a:r>
          </a:p>
          <a:p>
            <a:pPr marL="45720" indent="0" algn="just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92028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DA32E-E655-4C3C-84F0-318AE2D40E45}" type="slidenum">
              <a:rPr lang="ru-RU" smtClean="0"/>
              <a:pPr/>
              <a:t>17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5157192"/>
            <a:ext cx="7694240" cy="936104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Обязательные условия трудового договора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827584" y="731520"/>
            <a:ext cx="7344816" cy="4353664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Как указал Конституционный суд РФ, такая возможность позволяет работодателю оперативно принять необходимые кадровые решения, а работнику - отказаться исполнять условия уже заключенного трудового договора без каких-либо негативных последствий (Определение от 17.07.2012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N 1313-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О).</a:t>
            </a:r>
          </a:p>
          <a:p>
            <a:pPr marL="45720" indent="0" algn="just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92028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DA32E-E655-4C3C-84F0-318AE2D40E45}" type="slidenum">
              <a:rPr lang="ru-RU" smtClean="0"/>
              <a:pPr/>
              <a:t>18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5157192"/>
            <a:ext cx="7694240" cy="936104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Обязательные условия трудового договора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827584" y="731520"/>
            <a:ext cx="7344816" cy="4353664"/>
          </a:xfrm>
        </p:spPr>
        <p:txBody>
          <a:bodyPr>
            <a:normAutofit/>
          </a:bodyPr>
          <a:lstStyle/>
          <a:p>
            <a:pPr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Если работник не приступил к работе в день ее начала, работодатель не вправе расторгнуть заключенный с ним трудовой договор, применив к нему дисциплинарное взыскание в виде увольнения за прогул (Определение Верховного Суда РФ от 18.02.2010 N 4-В09-54).</a:t>
            </a:r>
          </a:p>
          <a:p>
            <a:pPr marL="45720" indent="0" algn="just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92028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DA32E-E655-4C3C-84F0-318AE2D40E45}" type="slidenum">
              <a:rPr lang="ru-RU" smtClean="0"/>
              <a:pPr/>
              <a:t>19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5157192"/>
            <a:ext cx="7694240" cy="936104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Обязательные условия трудового договора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827584" y="731520"/>
            <a:ext cx="7344816" cy="4353664"/>
          </a:xfrm>
        </p:spPr>
        <p:txBody>
          <a:bodyPr>
            <a:normAutofit/>
          </a:bodyPr>
          <a:lstStyle/>
          <a:p>
            <a:pPr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Процедура аннулирования трудового договора может выглядеть следующим образом:</a:t>
            </a:r>
          </a:p>
          <a:p>
            <a:pPr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1. Составляется акт об отсутствии работника на работе в день ее начала.</a:t>
            </a:r>
          </a:p>
          <a:p>
            <a:pPr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2. Издается приказ об аннулировании трудового договора и отмене приказа о приеме на работу (если он уже издан).</a:t>
            </a:r>
          </a:p>
          <a:p>
            <a:pPr algn="just"/>
            <a:endParaRPr lang="ru-RU" sz="3200" dirty="0" smtClean="0"/>
          </a:p>
          <a:p>
            <a:pPr algn="just"/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marL="45720" indent="0" algn="just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92028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DA32E-E655-4C3C-84F0-318AE2D40E45}" type="slidenum">
              <a:rPr lang="ru-RU" smtClean="0"/>
              <a:pPr/>
              <a:t>20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5157192"/>
            <a:ext cx="7694240" cy="936104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Обязательные условия трудового договора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827584" y="731520"/>
            <a:ext cx="7344816" cy="4353664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Порядок внесения записи в трудовую книжку при аннулировании трудового договора:</a:t>
            </a:r>
          </a:p>
          <a:p>
            <a:pPr algn="just"/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По общему правилу, работодатель обязан вести трудовую книжку работника, если тот проработал у него более пяти дней (п. 3 Правил ведения и хранения трудовых книжек).</a:t>
            </a:r>
          </a:p>
          <a:p>
            <a:pPr algn="just"/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Поскольку работник не отработал пять дней, то записи (ни о приеме на работу, ни об аннулировании) в его трудовую книжку не вносятся (письма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Роструда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от 19.03.2012 N 395-6-1, от 19.12.2007 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N 5203-6-0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en-US" sz="3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3200" dirty="0" smtClean="0"/>
          </a:p>
          <a:p>
            <a:pPr algn="just"/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marL="45720" indent="0" algn="just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92028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DA32E-E655-4C3C-84F0-318AE2D40E45}" type="slidenum">
              <a:rPr lang="ru-RU" smtClean="0"/>
              <a:pPr/>
              <a:t>21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5157192"/>
            <a:ext cx="7694240" cy="936104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Обязательные условия трудового договора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827584" y="731520"/>
            <a:ext cx="7344816" cy="4353664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 практике может возникнуть ситуация, когда работодатель внес в трудовую книжку запись о приеме на работу до принятия решения об аннулировании трудового договора.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 этом случае работодателю будет необходимо признать запись о приеме на работу недействительной в соответствии п.1.2 Инструкции по заполнению трудовых книжек.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marL="45720" indent="0" algn="just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92028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DA32E-E655-4C3C-84F0-318AE2D40E45}" type="slidenum">
              <a:rPr lang="ru-RU" smtClean="0"/>
              <a:pPr/>
              <a:t>22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5157192"/>
            <a:ext cx="7694240" cy="936104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Обязательные условия трудового договора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827584" y="731520"/>
            <a:ext cx="7344816" cy="4353664"/>
          </a:xfrm>
        </p:spPr>
        <p:txBody>
          <a:bodyPr>
            <a:normAutofit lnSpcReduction="10000"/>
          </a:bodyPr>
          <a:lstStyle/>
          <a:p>
            <a:pPr algn="just">
              <a:buFont typeface="Wingdings" panose="05000000000000000000" pitchFamily="2" charset="2"/>
              <a:buChar char="ü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 оплаты труда (в том числе размер тарифной ставки или оклада (должностного оклада) работника, доплаты, надбавки и поощрительные выплаты);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режим рабочего времени и времени отдыха (если для данного работника он отличается от общих правил, действующих у данного работодателя);</a:t>
            </a:r>
          </a:p>
          <a:p>
            <a:pPr marL="45720" indent="0" algn="just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674404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DA32E-E655-4C3C-84F0-318AE2D40E45}" type="slidenum">
              <a:rPr lang="ru-RU" smtClean="0"/>
              <a:pPr/>
              <a:t>23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5157192"/>
            <a:ext cx="7694240" cy="936104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Обязательные условия трудового договора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827584" y="731520"/>
            <a:ext cx="7344816" cy="4353664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ü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гарантии и компенсации за работу с вредными и (или) опасными условиями труда, если работник принимается на работу в соответствующих условиях, с указанием характеристик условий труда на рабочем месте;</a:t>
            </a:r>
          </a:p>
          <a:p>
            <a:pPr marL="45720" indent="0" algn="just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518885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DA32E-E655-4C3C-84F0-318AE2D40E45}" type="slidenum">
              <a:rPr lang="ru-RU" smtClean="0"/>
              <a:pPr/>
              <a:t>24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5157192"/>
            <a:ext cx="7694240" cy="936104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Обязательные условия трудового договора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827584" y="731520"/>
            <a:ext cx="7344816" cy="4353664"/>
          </a:xfrm>
        </p:spPr>
        <p:txBody>
          <a:bodyPr>
            <a:normAutofit fontScale="92500" lnSpcReduction="10000"/>
          </a:bodyPr>
          <a:lstStyle/>
          <a:p>
            <a:pPr algn="just">
              <a:buFont typeface="Wingdings" panose="05000000000000000000" pitchFamily="2" charset="2"/>
              <a:buChar char="ü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условия, определяющие в необходимых случаях характер работы (подвижной, разъездной, в пути, другой характер работы);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 труда на рабочем месте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условие об обязательном социальном страховании работника 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ные условия, предусмотренные законом.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773922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DA32E-E655-4C3C-84F0-318AE2D40E45}" type="slidenum">
              <a:rPr lang="ru-RU" smtClean="0"/>
              <a:pPr/>
              <a:t>25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5157192"/>
            <a:ext cx="7694240" cy="936104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Обязательные условия трудового договора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827584" y="731520"/>
            <a:ext cx="7344816" cy="4353664"/>
          </a:xfrm>
        </p:spPr>
        <p:txBody>
          <a:bodyPr>
            <a:normAutofit lnSpcReduction="10000"/>
          </a:bodyPr>
          <a:lstStyle/>
          <a:p>
            <a:pPr algn="just">
              <a:buFont typeface="Wingdings" panose="05000000000000000000" pitchFamily="2" charset="2"/>
              <a:buChar char="ü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при заключении трудового договора в него не были включены какие-либо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обязательные условия,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 это не является основанием для признания трудового договора незаключенным или его расторжения. Трудовой договор должен быть дополнен недостающими сведениями и (или) условиями. </a:t>
            </a:r>
          </a:p>
          <a:p>
            <a:pPr marL="45720" indent="0" algn="just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569465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DA32E-E655-4C3C-84F0-318AE2D40E45}" type="slidenum">
              <a:rPr lang="ru-RU" smtClean="0"/>
              <a:pPr/>
              <a:t>26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5157192"/>
            <a:ext cx="7694240" cy="936104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Обязательные условия трудового договора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827584" y="731520"/>
            <a:ext cx="7344816" cy="4353664"/>
          </a:xfrm>
        </p:spPr>
        <p:txBody>
          <a:bodyPr>
            <a:normAutofit lnSpcReduction="10000"/>
          </a:bodyPr>
          <a:lstStyle/>
          <a:p>
            <a:pPr algn="just">
              <a:buFont typeface="Wingdings" panose="05000000000000000000" pitchFamily="2" charset="2"/>
              <a:buChar char="ü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этом недостающие сведения вносятся непосредственно в текст трудового договора, а недостающие условия определяются приложением к трудовому договору либо отдельным соглашением сторон, заключаемым в письменной форме, которые являются неотъемлемой частью трудового договора.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569465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DA32E-E655-4C3C-84F0-318AE2D40E45}" type="slidenum">
              <a:rPr lang="ru-RU" smtClean="0"/>
              <a:pPr/>
              <a:t>27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5157192"/>
            <a:ext cx="7694240" cy="936104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Дополнительные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 трудового договора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827584" y="731520"/>
            <a:ext cx="7344816" cy="4353664"/>
          </a:xfrm>
        </p:spPr>
        <p:txBody>
          <a:bodyPr>
            <a:normAutofit/>
          </a:bodyPr>
          <a:lstStyle/>
          <a:p>
            <a:pPr marL="45720" indent="0" algn="just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трудовом договоре могут предусматриваться дополнительные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условия: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 уточнении места работы (с указанием структурного подразделения и его местонахождения) и (или) о рабочем месте;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 испытании;</a:t>
            </a:r>
          </a:p>
          <a:p>
            <a:pPr marL="45720" indent="0" algn="just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097409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DA32E-E655-4C3C-84F0-318AE2D40E45}" type="slidenum">
              <a:rPr lang="ru-RU" smtClean="0"/>
              <a:pPr/>
              <a:t>28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5157192"/>
            <a:ext cx="7694240" cy="936104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Дополнительные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 трудового договора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827584" y="731520"/>
            <a:ext cx="7344816" cy="4353664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ü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неразглашении охраняемой законом тайны (государственной, служебной, коммерческой и иной);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 обязанности работника отработать после обучения не менее установленного договором срока, если обучение проводилось за счет средств работодателя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45720" indent="0" algn="just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552375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DA32E-E655-4C3C-84F0-318AE2D40E45}" type="slidenum">
              <a:rPr lang="ru-RU" smtClean="0"/>
              <a:pPr/>
              <a:t>29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5157192"/>
            <a:ext cx="7694240" cy="936104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Дополнительные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 трудового договора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827584" y="731520"/>
            <a:ext cx="7344816" cy="4353664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ü"/>
            </a:pP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видах и об условиях дополнительного страхования работника;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 улучшении социально-бытовых условий работника и членов его семьи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buFont typeface="Wingdings" panose="05000000000000000000" pitchFamily="2" charset="2"/>
              <a:buChar char="ü"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500473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DA32E-E655-4C3C-84F0-318AE2D40E45}" type="slidenum">
              <a:rPr lang="ru-RU" smtClean="0"/>
              <a:pPr/>
              <a:t>30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5157192"/>
            <a:ext cx="7694240" cy="936104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Дополнительные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 трудового договора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827584" y="731520"/>
            <a:ext cx="7344816" cy="4353664"/>
          </a:xfrm>
        </p:spPr>
        <p:txBody>
          <a:bodyPr>
            <a:normAutofit lnSpcReduction="10000"/>
          </a:bodyPr>
          <a:lstStyle/>
          <a:p>
            <a:pPr algn="just">
              <a:buFont typeface="Wingdings" panose="05000000000000000000" pitchFamily="2" charset="2"/>
              <a:buChar char="ü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 уточнении применительно к условиям работы данного работника прав и обязанностей работника и работодателя, установленных трудовым законодательством и иными нормативными правовыми актами, содержащими нормы трудового права;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дополнительном негосударственном пенсионном обеспечении работника.</a:t>
            </a:r>
          </a:p>
          <a:p>
            <a:pPr algn="just">
              <a:buFont typeface="Wingdings" panose="05000000000000000000" pitchFamily="2" charset="2"/>
              <a:buChar char="ü"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561554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DA32E-E655-4C3C-84F0-318AE2D40E45}" type="slidenum">
              <a:rPr lang="ru-RU" smtClean="0"/>
              <a:pPr/>
              <a:t>31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38200" y="5157192"/>
            <a:ext cx="7694240" cy="936104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Виды трудовых договоров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827584" y="731520"/>
            <a:ext cx="7344816" cy="4353664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ü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Трудовой договор, заключенный на неопределенный	 срок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Трудовой договор, заключенный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определенный срок не более пяти лет (срочный трудовой договор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45720" indent="0" algn="just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Срочный трудовой договор может быть заключен с работником только в случаях, предусмотренных ст. 59 ТК РФ.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ü"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372835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DA32E-E655-4C3C-84F0-318AE2D40E45}" type="slidenum">
              <a:rPr lang="ru-RU" smtClean="0"/>
              <a:pPr/>
              <a:t>32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38200" y="5157192"/>
            <a:ext cx="7694240" cy="936104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Виды трудовых договоров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971600" y="764704"/>
            <a:ext cx="7344816" cy="4353664"/>
          </a:xfrm>
        </p:spPr>
        <p:txBody>
          <a:bodyPr>
            <a:normAutofit fontScale="85000" lnSpcReduction="20000"/>
          </a:bodyPr>
          <a:lstStyle/>
          <a:p>
            <a:pPr algn="just">
              <a:buFont typeface="Wingdings" panose="05000000000000000000" pitchFamily="2" charset="2"/>
              <a:buChar char="q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в трудовом договоре не оговорен срок его действия, то договор считается заключенным на неопределенный срок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случае, когда ни одна из сторон не потребовала расторжения срочного трудового договора в связи с истечением срока его действия и работник продолжает работу после истечения срока действия трудового договора, условие о срочном характере трудового договора утрачивает силу и трудовой договор считается заключенным на неопределенный срок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0067171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DA32E-E655-4C3C-84F0-318AE2D40E45}" type="slidenum">
              <a:rPr lang="ru-RU" smtClean="0"/>
              <a:pPr/>
              <a:t>33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38200" y="5157192"/>
            <a:ext cx="7694240" cy="936104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Виды трудовых договоров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971600" y="764704"/>
            <a:ext cx="7344816" cy="4353664"/>
          </a:xfrm>
        </p:spPr>
        <p:txBody>
          <a:bodyPr>
            <a:normAutofit fontScale="92500" lnSpcReduction="20000"/>
          </a:bodyPr>
          <a:lstStyle/>
          <a:p>
            <a:pPr algn="just">
              <a:buFont typeface="Wingdings" panose="05000000000000000000" pitchFamily="2" charset="2"/>
              <a:buChar char="q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Трудовой договор, заключенный на определенный срок при отсутствии достаточных к тому оснований, установленных судом, считается заключенным на неопределенный срок.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Запрещается заключение срочных трудовых договоров в целях уклонения от предоставления прав и гарантий, предусмотренных для работников, с которыми заключается трудовой договор на неопределенный срок.</a:t>
            </a:r>
          </a:p>
          <a:p>
            <a:pPr marL="45720" indent="0" algn="just">
              <a:buNone/>
            </a:pP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0774787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DA32E-E655-4C3C-84F0-318AE2D40E45}" type="slidenum">
              <a:rPr lang="ru-RU" smtClean="0"/>
              <a:pPr/>
              <a:t>34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38200" y="5157192"/>
            <a:ext cx="7694240" cy="936104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Срочный трудовой договор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971600" y="764704"/>
            <a:ext cx="7344816" cy="4353664"/>
          </a:xfrm>
        </p:spPr>
        <p:txBody>
          <a:bodyPr>
            <a:normAutofit fontScale="92500" lnSpcReduction="20000"/>
          </a:bodyPr>
          <a:lstStyle/>
          <a:p>
            <a:pPr algn="just">
              <a:buFont typeface="Wingdings" panose="05000000000000000000" pitchFamily="2" charset="2"/>
              <a:buChar char="q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Трудовой договор, заключенный на определенный срок при отсутствии достаточных к тому оснований, установленных судом, считается заключенным на неопределенный срок.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Запрещается заключение срочных трудовых договоров в целях уклонения от предоставления прав и гарантий, предусмотренных для работников, с которыми заключается трудовой договор на неопределенный срок.</a:t>
            </a:r>
          </a:p>
          <a:p>
            <a:pPr marL="45720" indent="0" algn="just">
              <a:buNone/>
            </a:pP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4369570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DA32E-E655-4C3C-84F0-318AE2D40E45}" type="slidenum">
              <a:rPr lang="ru-RU" smtClean="0"/>
              <a:pPr/>
              <a:t>35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38200" y="5157192"/>
            <a:ext cx="7694240" cy="936104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Срочный трудовой договор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971600" y="764704"/>
            <a:ext cx="7344816" cy="4353664"/>
          </a:xfrm>
        </p:spPr>
        <p:txBody>
          <a:bodyPr>
            <a:normAutofit fontScale="92500" lnSpcReduction="20000"/>
          </a:bodyPr>
          <a:lstStyle/>
          <a:p>
            <a:pPr marL="45720" indent="0" algn="just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Срочный трудовой договор заключается: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время исполнения обязанностей отсутствующего работника, за которым в соответствии с трудовым законодательством и иными нормативными правовыми актами, содержащими нормы трудового права, коллективным договором, соглашениями, локальными нормативными актами, трудовым договором сохраняется место работы;</a:t>
            </a:r>
          </a:p>
          <a:p>
            <a:pPr marL="45720" indent="0" algn="just">
              <a:buNone/>
            </a:pP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1297167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DA32E-E655-4C3C-84F0-318AE2D40E45}" type="slidenum">
              <a:rPr lang="ru-RU" smtClean="0"/>
              <a:pPr/>
              <a:t>36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38200" y="5157192"/>
            <a:ext cx="7694240" cy="936104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Срочный трудовой договор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971600" y="764704"/>
            <a:ext cx="7344816" cy="4353664"/>
          </a:xfrm>
        </p:spPr>
        <p:txBody>
          <a:bodyPr>
            <a:normAutofit/>
          </a:bodyPr>
          <a:lstStyle/>
          <a:p>
            <a:pPr marL="45720" indent="0" algn="just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Срочный трудовой договор заключается: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время выполнения временных (до двух месяцев) работ;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выполнения сезонных работ, когда в силу природных условий работа может производиться только в течение определенного периода (сезона);</a:t>
            </a:r>
          </a:p>
          <a:p>
            <a:pPr marL="45720" indent="0" algn="just">
              <a:buNone/>
            </a:pP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3683082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DA32E-E655-4C3C-84F0-318AE2D40E45}" type="slidenum">
              <a:rPr lang="ru-RU" smtClean="0"/>
              <a:pPr/>
              <a:t>37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38200" y="5157192"/>
            <a:ext cx="7694240" cy="936104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Срочный трудовой договор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971600" y="764704"/>
            <a:ext cx="7344816" cy="4353664"/>
          </a:xfrm>
        </p:spPr>
        <p:txBody>
          <a:bodyPr>
            <a:normAutofit fontScale="92500" lnSpcReduction="10000"/>
          </a:bodyPr>
          <a:lstStyle/>
          <a:p>
            <a:pPr algn="just">
              <a:buFont typeface="Wingdings" panose="05000000000000000000" pitchFamily="2" charset="2"/>
              <a:buChar char="ü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лицами, направляемыми на работу за границу;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проведения работ, выходящих за рамки обычной деятельности работодателя (реконструкция, монтажные, пусконаладочные и другие работы), а также работ, связанных с заведомо временным (до одного года) расширением производства или объема оказываемых услуг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3878740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DA32E-E655-4C3C-84F0-318AE2D40E45}" type="slidenum">
              <a:rPr lang="ru-RU" smtClean="0"/>
              <a:pPr/>
              <a:t>38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38200" y="5157192"/>
            <a:ext cx="7694240" cy="936104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Срочный трудовой договор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971600" y="764704"/>
            <a:ext cx="7344816" cy="4353664"/>
          </a:xfrm>
        </p:spPr>
        <p:txBody>
          <a:bodyPr>
            <a:normAutofit fontScale="92500" lnSpcReduction="10000"/>
          </a:bodyPr>
          <a:lstStyle/>
          <a:p>
            <a:pPr algn="just">
              <a:buFont typeface="Wingdings" panose="05000000000000000000" pitchFamily="2" charset="2"/>
              <a:buChar char="ü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лицами, поступающими на работу в организации, созданные на заведомо определенный период или для выполнения заведомо определенной работы;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лицами, принимаемыми для выполнения заведомо определенной работы в случаях, когда ее завершение не может быть определено конкретной датой;</a:t>
            </a:r>
          </a:p>
        </p:txBody>
      </p:sp>
    </p:spTree>
    <p:extLst>
      <p:ext uri="{BB962C8B-B14F-4D97-AF65-F5344CB8AC3E}">
        <p14:creationId xmlns:p14="http://schemas.microsoft.com/office/powerpoint/2010/main" xmlns="" val="105787621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DA32E-E655-4C3C-84F0-318AE2D40E45}" type="slidenum">
              <a:rPr lang="ru-RU" smtClean="0"/>
              <a:pPr/>
              <a:t>39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38200" y="5157192"/>
            <a:ext cx="7694240" cy="936104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Срочный трудовой договор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971600" y="764704"/>
            <a:ext cx="7344816" cy="4353664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ü"/>
            </a:pP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выполнения работ, непосредственно связанных с практикой, профессиональным обучением или дополнительным профессиональным образованием в форме стажировки;</a:t>
            </a:r>
          </a:p>
        </p:txBody>
      </p:sp>
    </p:spTree>
    <p:extLst>
      <p:ext uri="{BB962C8B-B14F-4D97-AF65-F5344CB8AC3E}">
        <p14:creationId xmlns:p14="http://schemas.microsoft.com/office/powerpoint/2010/main" xmlns="" val="12410983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DA32E-E655-4C3C-84F0-318AE2D40E45}" type="slidenum">
              <a:rPr lang="ru-RU" smtClean="0"/>
              <a:pPr/>
              <a:t>40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38200" y="5157192"/>
            <a:ext cx="7694240" cy="936104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Срочный трудовой договор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971600" y="764704"/>
            <a:ext cx="7344816" cy="4353664"/>
          </a:xfrm>
        </p:spPr>
        <p:txBody>
          <a:bodyPr>
            <a:normAutofit fontScale="92500" lnSpcReduction="20000"/>
          </a:bodyPr>
          <a:lstStyle/>
          <a:p>
            <a:pPr algn="just">
              <a:buFont typeface="Wingdings" panose="05000000000000000000" pitchFamily="2" charset="2"/>
              <a:buChar char="ü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случаях избрания на определенный срок в состав выборного органа или на выборную должность на оплачиваемую работу, а также поступления на работу, связанную с непосредственным обеспечением деятельности членов избираемых органов или должностных лиц в органах государственной власти и органах местного самоуправления, в политических партиях и других общественных объединениях;</a:t>
            </a:r>
          </a:p>
        </p:txBody>
      </p:sp>
    </p:spTree>
    <p:extLst>
      <p:ext uri="{BB962C8B-B14F-4D97-AF65-F5344CB8AC3E}">
        <p14:creationId xmlns:p14="http://schemas.microsoft.com/office/powerpoint/2010/main" xmlns="" val="376499903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DA32E-E655-4C3C-84F0-318AE2D40E45}" type="slidenum">
              <a:rPr lang="ru-RU" smtClean="0"/>
              <a:pPr/>
              <a:t>41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38200" y="5157192"/>
            <a:ext cx="7694240" cy="936104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Срочный трудовой договор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971600" y="764704"/>
            <a:ext cx="7344816" cy="4353664"/>
          </a:xfrm>
        </p:spPr>
        <p:txBody>
          <a:bodyPr>
            <a:normAutofit fontScale="92500" lnSpcReduction="10000"/>
          </a:bodyPr>
          <a:lstStyle/>
          <a:p>
            <a:pPr marL="45720" indent="0" algn="just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соглашению сторон срочный трудовой договор может заключаться: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лицами, поступающими на работу к работодателям - субъектам малого предпринимательства (включая индивидуальных предпринимателей), численность работников которых не превышает 35 человек (в сфере розничной торговли и бытового обслуживания - 20 человек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1174477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DA32E-E655-4C3C-84F0-318AE2D40E45}" type="slidenum">
              <a:rPr lang="ru-RU" smtClean="0"/>
              <a:pPr/>
              <a:t>42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38200" y="5157192"/>
            <a:ext cx="7694240" cy="936104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Срочный трудовой договор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971600" y="764704"/>
            <a:ext cx="7344816" cy="4353664"/>
          </a:xfrm>
        </p:spPr>
        <p:txBody>
          <a:bodyPr>
            <a:normAutofit fontScale="92500"/>
          </a:bodyPr>
          <a:lstStyle/>
          <a:p>
            <a:pPr algn="just">
              <a:buFont typeface="Wingdings" panose="05000000000000000000" pitchFamily="2" charset="2"/>
              <a:buChar char="ü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поступающими на работу пенсионерами по возрасту, а также с лицами, которым по состоянию здоровья в соответствии с медицинским заключением, выданным в порядке, установленном федеральными законами и иными нормативными правовыми актами Российской Федерации, разрешена работа исключительно временного характера;</a:t>
            </a:r>
          </a:p>
        </p:txBody>
      </p:sp>
    </p:spTree>
    <p:extLst>
      <p:ext uri="{BB962C8B-B14F-4D97-AF65-F5344CB8AC3E}">
        <p14:creationId xmlns:p14="http://schemas.microsoft.com/office/powerpoint/2010/main" xmlns="" val="266190618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DA32E-E655-4C3C-84F0-318AE2D40E45}" type="slidenum">
              <a:rPr lang="ru-RU" smtClean="0"/>
              <a:pPr/>
              <a:t>43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38200" y="5157192"/>
            <a:ext cx="7694240" cy="936104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Срочный трудовой договор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971600" y="764704"/>
            <a:ext cx="7344816" cy="4353664"/>
          </a:xfrm>
        </p:spPr>
        <p:txBody>
          <a:bodyPr>
            <a:normAutofit fontScale="92500" lnSpcReduction="20000"/>
          </a:bodyPr>
          <a:lstStyle/>
          <a:p>
            <a:pPr algn="just">
              <a:buFont typeface="Wingdings" panose="05000000000000000000" pitchFamily="2" charset="2"/>
              <a:buChar char="ü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лицами, поступающими на работу в организации, расположенные в районах Крайнего Севера и приравненных к ним местностях, если это связано с переездом к месту работы;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проведения неотложных работ по предотвращению катастроф, аварий, несчастных случаев, эпидемий, эпизоотий, а также для устранения последствий указанных и других чрезвычайных обстоятельств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3913819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DA32E-E655-4C3C-84F0-318AE2D40E45}" type="slidenum">
              <a:rPr lang="ru-RU" smtClean="0"/>
              <a:pPr/>
              <a:t>44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38200" y="5157192"/>
            <a:ext cx="7694240" cy="936104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Срочный трудовой договор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971600" y="764704"/>
            <a:ext cx="7344816" cy="4353664"/>
          </a:xfrm>
        </p:spPr>
        <p:txBody>
          <a:bodyPr>
            <a:normAutofit fontScale="85000" lnSpcReduction="20000"/>
          </a:bodyPr>
          <a:lstStyle/>
          <a:p>
            <a:pPr algn="just">
              <a:buFont typeface="Wingdings" panose="05000000000000000000" pitchFamily="2" charset="2"/>
              <a:buChar char="ü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лицами, избранными по конкурсу на замещение соответствующей должности, проведенному в порядке, установленном трудовым законодательством и иными нормативными правовыми актами, содержащими нормы трудового права;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творческими работниками средств массовой информации, организаций кинематографии, театров, театральных и концертных организаций, цирков и иными лицами, участвующими в создании и (или) исполнении (экспонировании)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произведений;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4104209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DA32E-E655-4C3C-84F0-318AE2D40E45}" type="slidenum">
              <a:rPr lang="ru-RU" smtClean="0"/>
              <a:pPr/>
              <a:t>45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38200" y="5157192"/>
            <a:ext cx="7694240" cy="936104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Срочный трудовой договор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971600" y="764704"/>
            <a:ext cx="7344816" cy="4353664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ü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руководителями, заместителями руководителей и главными бухгалтерами организаций, независимо от их организационно-правовых форм и форм собственности;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лицами, получающими образование по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очной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форме обучения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1510887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DA32E-E655-4C3C-84F0-318AE2D40E45}" type="slidenum">
              <a:rPr lang="ru-RU" smtClean="0"/>
              <a:pPr/>
              <a:t>46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38200" y="5157192"/>
            <a:ext cx="7694240" cy="936104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Срочный трудовой договор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971600" y="764704"/>
            <a:ext cx="7344816" cy="4353664"/>
          </a:xfrm>
        </p:spPr>
        <p:txBody>
          <a:bodyPr>
            <a:normAutofit fontScale="92500" lnSpcReduction="20000"/>
          </a:bodyPr>
          <a:lstStyle/>
          <a:p>
            <a:pPr algn="just">
              <a:buFont typeface="Wingdings" panose="05000000000000000000" pitchFamily="2" charset="2"/>
              <a:buChar char="ü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членами экипажей морских судов, судов внутреннего плавания и судов смешанного (река - море) плавания, зарегистрированных в Российском международном реестре судов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лицами, поступающими на работу по совместительству;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других случаях, предусмотренных настоящим Кодексом или иными федеральными законами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9600979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DA32E-E655-4C3C-84F0-318AE2D40E45}" type="slidenum">
              <a:rPr lang="ru-RU" smtClean="0"/>
              <a:pPr/>
              <a:t>47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38200" y="5157192"/>
            <a:ext cx="7694240" cy="936104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/>
              <a:t>Вступление трудового договора в силу</a:t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971600" y="764704"/>
            <a:ext cx="7344816" cy="4353664"/>
          </a:xfrm>
        </p:spPr>
        <p:txBody>
          <a:bodyPr>
            <a:normAutofit/>
          </a:bodyPr>
          <a:lstStyle/>
          <a:p>
            <a:pPr algn="just">
              <a:buFont typeface="Courier New" panose="02070309020205020404" pitchFamily="49" charset="0"/>
              <a:buChar char="o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Трудовой договор вступает в силу со дня его подписания работником и работодателем, либо со дня фактического допущения работника к работе с ведома или по поручению работодателя или его уполномоченного на это представителя.</a:t>
            </a:r>
          </a:p>
          <a:p>
            <a:pPr algn="just">
              <a:buFont typeface="Courier New" panose="02070309020205020404" pitchFamily="49" charset="0"/>
              <a:buChar char="o"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5049991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DA32E-E655-4C3C-84F0-318AE2D40E45}" type="slidenum">
              <a:rPr lang="ru-RU" smtClean="0"/>
              <a:pPr/>
              <a:t>48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38200" y="5157192"/>
            <a:ext cx="7694240" cy="936104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/>
              <a:t>Вступление трудового договора в силу</a:t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971600" y="764704"/>
            <a:ext cx="7344816" cy="4353664"/>
          </a:xfrm>
        </p:spPr>
        <p:txBody>
          <a:bodyPr>
            <a:normAutofit/>
          </a:bodyPr>
          <a:lstStyle/>
          <a:p>
            <a:pPr algn="just">
              <a:buFont typeface="Courier New" panose="02070309020205020404" pitchFamily="49" charset="0"/>
              <a:buChar char="o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Трудовой договор вступает в силу со дня его подписания работником и работодателем, либо со дня фактического допущения работника к работе с ведома или по поручению работодателя или его уполномоченного на это представителя.</a:t>
            </a:r>
          </a:p>
          <a:p>
            <a:pPr algn="just">
              <a:buFont typeface="Courier New" panose="02070309020205020404" pitchFamily="49" charset="0"/>
              <a:buChar char="o"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090611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DA32E-E655-4C3C-84F0-318AE2D40E45}" type="slidenum">
              <a:rPr lang="ru-RU" smtClean="0"/>
              <a:pPr/>
              <a:t>49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38200" y="5157192"/>
            <a:ext cx="7694240" cy="936104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 smtClean="0"/>
              <a:t>Форма </a:t>
            </a:r>
            <a:r>
              <a:rPr lang="ru-RU" sz="3200" dirty="0"/>
              <a:t>трудового </a:t>
            </a:r>
            <a:r>
              <a:rPr lang="ru-RU" sz="3200" dirty="0" smtClean="0"/>
              <a:t>договора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971600" y="764704"/>
            <a:ext cx="7344816" cy="4353664"/>
          </a:xfrm>
        </p:spPr>
        <p:txBody>
          <a:bodyPr>
            <a:normAutofit fontScale="92500" lnSpcReduction="20000"/>
          </a:bodyPr>
          <a:lstStyle/>
          <a:p>
            <a:pPr algn="just">
              <a:buFont typeface="Courier New" panose="02070309020205020404" pitchFamily="49" charset="0"/>
              <a:buChar char="o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Трудовой договор заключается в письменной форме, составляется в двух экземплярах, каждый из которых подписывается сторонами. Один экземпляр трудового договора передается работнику, другой хранится у работодателя. Получение работником экземпляра трудового договора должно подтверждаться подписью работника на экземпляре трудового договора, хранящемся у работодателя.</a:t>
            </a:r>
          </a:p>
          <a:p>
            <a:pPr algn="just">
              <a:buFont typeface="Courier New" panose="02070309020205020404" pitchFamily="49" charset="0"/>
              <a:buChar char="o"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6323537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DA32E-E655-4C3C-84F0-318AE2D40E45}" type="slidenum">
              <a:rPr lang="ru-RU" smtClean="0"/>
              <a:pPr/>
              <a:t>50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38200" y="5157192"/>
            <a:ext cx="7694240" cy="936104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 smtClean="0"/>
              <a:t>Форма </a:t>
            </a:r>
            <a:r>
              <a:rPr lang="ru-RU" sz="3200" dirty="0"/>
              <a:t>трудового </a:t>
            </a:r>
            <a:r>
              <a:rPr lang="ru-RU" sz="3200" dirty="0" smtClean="0"/>
              <a:t>договора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971600" y="764704"/>
            <a:ext cx="7344816" cy="4353664"/>
          </a:xfrm>
        </p:spPr>
        <p:txBody>
          <a:bodyPr>
            <a:normAutofit/>
          </a:bodyPr>
          <a:lstStyle/>
          <a:p>
            <a:pPr algn="just">
              <a:buFont typeface="Courier New" panose="02070309020205020404" pitchFamily="49" charset="0"/>
              <a:buChar char="o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Трудовой договор, не оформленный в письменной форме, считается заключенным, если работник приступил к работе с ведома или по поручению работодателя или его уполномоченного на это представителя. </a:t>
            </a:r>
          </a:p>
        </p:txBody>
      </p:sp>
    </p:spTree>
    <p:extLst>
      <p:ext uri="{BB962C8B-B14F-4D97-AF65-F5344CB8AC3E}">
        <p14:creationId xmlns:p14="http://schemas.microsoft.com/office/powerpoint/2010/main" xmlns="" val="58752928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DA32E-E655-4C3C-84F0-318AE2D40E45}" type="slidenum">
              <a:rPr lang="ru-RU" smtClean="0"/>
              <a:pPr/>
              <a:t>51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38200" y="5157192"/>
            <a:ext cx="7694240" cy="936104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 smtClean="0"/>
              <a:t>Форма </a:t>
            </a:r>
            <a:r>
              <a:rPr lang="ru-RU" sz="3200" dirty="0"/>
              <a:t>трудового </a:t>
            </a:r>
            <a:r>
              <a:rPr lang="ru-RU" sz="3200" dirty="0" smtClean="0"/>
              <a:t>договора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971600" y="764704"/>
            <a:ext cx="7344816" cy="4353664"/>
          </a:xfrm>
        </p:spPr>
        <p:txBody>
          <a:bodyPr>
            <a:normAutofit/>
          </a:bodyPr>
          <a:lstStyle/>
          <a:p>
            <a:pPr algn="just">
              <a:buFont typeface="Courier New" panose="02070309020205020404" pitchFamily="49" charset="0"/>
              <a:buChar char="o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фактическом допущении работника к работе работодатель обязан оформить с ним трудовой договор в письменной форме не позднее трех рабочих дней со дня фактического допущения работника к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работе.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6614227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DA32E-E655-4C3C-84F0-318AE2D40E45}" type="slidenum">
              <a:rPr lang="ru-RU" smtClean="0"/>
              <a:pPr/>
              <a:t>52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38200" y="5157192"/>
            <a:ext cx="7694240" cy="936104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/>
              <a:t>Оформление приема на работу</a:t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971600" y="764704"/>
            <a:ext cx="7344816" cy="4353664"/>
          </a:xfrm>
        </p:spPr>
        <p:txBody>
          <a:bodyPr>
            <a:normAutofit/>
          </a:bodyPr>
          <a:lstStyle/>
          <a:p>
            <a:pPr algn="just">
              <a:buFont typeface="Courier New" panose="02070309020205020404" pitchFamily="49" charset="0"/>
              <a:buChar char="o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Прием на работу оформляется приказом (распоряжением) работодателя, изданным на основании заключенного трудового договора. Содержание приказа (распоряжения) работодателя должно соответствовать условиям заключенного трудового договора.</a:t>
            </a:r>
          </a:p>
        </p:txBody>
      </p:sp>
    </p:spTree>
    <p:extLst>
      <p:ext uri="{BB962C8B-B14F-4D97-AF65-F5344CB8AC3E}">
        <p14:creationId xmlns:p14="http://schemas.microsoft.com/office/powerpoint/2010/main" xmlns="" val="303527238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DA32E-E655-4C3C-84F0-318AE2D40E45}" type="slidenum">
              <a:rPr lang="ru-RU" smtClean="0"/>
              <a:pPr/>
              <a:t>53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38200" y="5157192"/>
            <a:ext cx="7694240" cy="936104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/>
              <a:t>Оформление приема на работу</a:t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971600" y="764704"/>
            <a:ext cx="7344816" cy="4353664"/>
          </a:xfrm>
        </p:spPr>
        <p:txBody>
          <a:bodyPr>
            <a:normAutofit/>
          </a:bodyPr>
          <a:lstStyle/>
          <a:p>
            <a:pPr algn="just">
              <a:buFont typeface="Courier New" panose="02070309020205020404" pitchFamily="49" charset="0"/>
              <a:buChar char="o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(распоряжение) работодателя о приеме на работу объявляется работнику под роспись в трехдневный срок со дня фактического начала работы. По требованию работника работодатель обязан выдать ему надлежаще заверенную копию указанного приказа (распоряжения).</a:t>
            </a:r>
          </a:p>
        </p:txBody>
      </p:sp>
    </p:spTree>
    <p:extLst>
      <p:ext uri="{BB962C8B-B14F-4D97-AF65-F5344CB8AC3E}">
        <p14:creationId xmlns:p14="http://schemas.microsoft.com/office/powerpoint/2010/main" xmlns="" val="148859668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DA32E-E655-4C3C-84F0-318AE2D40E45}" type="slidenum">
              <a:rPr lang="ru-RU" smtClean="0"/>
              <a:pPr/>
              <a:t>54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38200" y="5157192"/>
            <a:ext cx="7694240" cy="936104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/>
              <a:t>Оформление приема на работу</a:t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971600" y="764704"/>
            <a:ext cx="7344816" cy="4353664"/>
          </a:xfrm>
        </p:spPr>
        <p:txBody>
          <a:bodyPr>
            <a:normAutofit lnSpcReduction="10000"/>
          </a:bodyPr>
          <a:lstStyle/>
          <a:p>
            <a:pPr algn="just">
              <a:buFont typeface="Courier New" panose="02070309020205020404" pitchFamily="49" charset="0"/>
              <a:buChar char="o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приеме на работу (до подписания трудового договора) работодатель обязан ознакомить работника под роспись с правилами внутреннего трудового распорядка, иными локальными нормативными актами, непосредственно связанными с трудовой деятельностью работника, коллективным договором.</a:t>
            </a:r>
          </a:p>
        </p:txBody>
      </p:sp>
    </p:spTree>
    <p:extLst>
      <p:ext uri="{BB962C8B-B14F-4D97-AF65-F5344CB8AC3E}">
        <p14:creationId xmlns:p14="http://schemas.microsoft.com/office/powerpoint/2010/main" xmlns="" val="397588759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DA32E-E655-4C3C-84F0-318AE2D40E45}" type="slidenum">
              <a:rPr lang="ru-RU" smtClean="0"/>
              <a:pPr/>
              <a:t>55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38200" y="5157192"/>
            <a:ext cx="7694240" cy="936104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/>
              <a:t>Документы, предъявляемые при заключении трудового договора</a:t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971600" y="764704"/>
            <a:ext cx="7344816" cy="4353664"/>
          </a:xfrm>
        </p:spPr>
        <p:txBody>
          <a:bodyPr>
            <a:normAutofit fontScale="92500" lnSpcReduction="20000"/>
          </a:bodyPr>
          <a:lstStyle/>
          <a:p>
            <a:pPr marL="45720" indent="0" algn="just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Работодатель вправе потребовать от работника при приеме на работу следующие документы: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паспорт или иной документ, удостоверяющий личность;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трудовую книжку, за исключением случаев, когда трудовой договор заключается впервые или работник поступает на работу на условиях совместительства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7853015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DA32E-E655-4C3C-84F0-318AE2D40E45}" type="slidenum">
              <a:rPr lang="ru-RU" smtClean="0"/>
              <a:pPr/>
              <a:t>56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38200" y="5157192"/>
            <a:ext cx="7694240" cy="936104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/>
              <a:t>Документы, предъявляемые при заключении трудового договора</a:t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971600" y="764704"/>
            <a:ext cx="7344816" cy="4353664"/>
          </a:xfrm>
        </p:spPr>
        <p:txBody>
          <a:bodyPr>
            <a:normAutofit fontScale="92500" lnSpcReduction="20000"/>
          </a:bodyPr>
          <a:lstStyle/>
          <a:p>
            <a:pPr algn="just">
              <a:buFont typeface="Wingdings" panose="05000000000000000000" pitchFamily="2" charset="2"/>
              <a:buChar char="ü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страховое свидетельство обязательного пенсионного страхования;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документы воинского учета - для военнообязанных и лиц, подлежащих призыву на военную службу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 об образовании и (или) о квалификации или наличии специальных знаний - при поступлении на работу, требующую специальных знаний или специальной подготовки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4263640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DA32E-E655-4C3C-84F0-318AE2D40E45}" type="slidenum">
              <a:rPr lang="ru-RU" smtClean="0"/>
              <a:pPr/>
              <a:t>57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38200" y="5157192"/>
            <a:ext cx="7694240" cy="936104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/>
              <a:t>Документы, предъявляемые при заключении трудового договора</a:t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971600" y="764704"/>
            <a:ext cx="7344816" cy="4353664"/>
          </a:xfrm>
        </p:spPr>
        <p:txBody>
          <a:bodyPr>
            <a:normAutofit fontScale="92500" lnSpcReduction="20000"/>
          </a:bodyPr>
          <a:lstStyle/>
          <a:p>
            <a:pPr algn="just">
              <a:buFont typeface="Wingdings" panose="05000000000000000000" pitchFamily="2" charset="2"/>
              <a:buChar char="ü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справку о наличии (отсутствии) судимости и (или) факта уголовного преследования либо о прекращении уголовного преследования по реабилитирующим основаниям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- при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поступлении на работу, связанную с деятельностью, к осуществлению которой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допускаются лица, имеющие или имевшие судимость, подвергающиеся или подвергавшиеся уголовному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преследованию.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8663259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DA32E-E655-4C3C-84F0-318AE2D40E45}" type="slidenum">
              <a:rPr lang="ru-RU" smtClean="0"/>
              <a:pPr/>
              <a:t>58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38200" y="5157192"/>
            <a:ext cx="7694240" cy="936104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/>
              <a:t>Документы, предъявляемые при заключении трудового договора</a:t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971600" y="764704"/>
            <a:ext cx="7344816" cy="4353664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ü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Запрещается требовать от лица, поступающего на работу, документы помимо предусмотренных настоящим Кодексом, иными федеральными законами, указами Президента Российской Федерации и постановлениями Правительства Российской Федерации.</a:t>
            </a:r>
          </a:p>
        </p:txBody>
      </p:sp>
    </p:spTree>
    <p:extLst>
      <p:ext uri="{BB962C8B-B14F-4D97-AF65-F5344CB8AC3E}">
        <p14:creationId xmlns:p14="http://schemas.microsoft.com/office/powerpoint/2010/main" xmlns="" val="282376970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DA32E-E655-4C3C-84F0-318AE2D40E45}" type="slidenum">
              <a:rPr lang="ru-RU" smtClean="0"/>
              <a:pPr/>
              <a:t>59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38200" y="5157192"/>
            <a:ext cx="7694240" cy="936104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 smtClean="0"/>
              <a:t>Заключение трудового договора с педагогическим работником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971600" y="764704"/>
            <a:ext cx="7344816" cy="4353664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ü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педагогической деятельности допускаются лица, имеющие образовательный ценз (определенный уровень и профиль образования), который определяется в порядке, установленном законодательством РФ об образовании (ч. 1 ст. 331 ТК РФ). </a:t>
            </a:r>
          </a:p>
        </p:txBody>
      </p:sp>
    </p:spTree>
    <p:extLst>
      <p:ext uri="{BB962C8B-B14F-4D97-AF65-F5344CB8AC3E}">
        <p14:creationId xmlns:p14="http://schemas.microsoft.com/office/powerpoint/2010/main" xmlns="" val="260237234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DA32E-E655-4C3C-84F0-318AE2D40E45}" type="slidenum">
              <a:rPr lang="ru-RU" smtClean="0"/>
              <a:pPr/>
              <a:t>60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38200" y="5157192"/>
            <a:ext cx="7694240" cy="936104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 smtClean="0"/>
              <a:t>Заключение трудового договора с педагогическим работником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971600" y="764704"/>
            <a:ext cx="7344816" cy="4353664"/>
          </a:xfrm>
        </p:spPr>
        <p:txBody>
          <a:bodyPr>
            <a:normAutofit fontScale="92500" lnSpcReduction="10000"/>
          </a:bodyPr>
          <a:lstStyle/>
          <a:p>
            <a:pPr algn="just">
              <a:buFont typeface="Wingdings" panose="05000000000000000000" pitchFamily="2" charset="2"/>
              <a:buChar char="ü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 ч. 1 ст. 46 Закона об образовании педагогической деятельностью вправе заниматься лица, которые имеют соответствующее образование (среднее профессиональное или высшее) и отвечают квалификационным требованиям, указанным в квалификационных справочниках, и (или) профессиональным стандартам.</a:t>
            </a:r>
          </a:p>
        </p:txBody>
      </p:sp>
    </p:spTree>
    <p:extLst>
      <p:ext uri="{BB962C8B-B14F-4D97-AF65-F5344CB8AC3E}">
        <p14:creationId xmlns:p14="http://schemas.microsoft.com/office/powerpoint/2010/main" xmlns="" val="105248762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DA32E-E655-4C3C-84F0-318AE2D40E45}" type="slidenum">
              <a:rPr lang="ru-RU" smtClean="0"/>
              <a:pPr/>
              <a:t>61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38200" y="5157192"/>
            <a:ext cx="7694240" cy="936104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 smtClean="0"/>
              <a:t>Заключение трудового договора с педагогическим работником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971600" y="764704"/>
            <a:ext cx="7344816" cy="4353664"/>
          </a:xfrm>
        </p:spPr>
        <p:txBody>
          <a:bodyPr>
            <a:normAutofit fontScale="85000" lnSpcReduction="20000"/>
          </a:bodyPr>
          <a:lstStyle/>
          <a:p>
            <a:pPr algn="just">
              <a:buFont typeface="Wingdings" panose="05000000000000000000" pitchFamily="2" charset="2"/>
              <a:buChar char="ü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квалификации работников образования, а именно к уровню их профессиональной подготовки, который удостоверяется документами об образовании, и к стажу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содержится в 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Министерства труда и социальной защиты РФ от 8 сентября 2015 г. N 608н "Об утверждении профессионального стандарта </a:t>
            </a:r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32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 </a:t>
            </a:r>
            <a:r>
              <a:rPr lang="ru-RU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профессионального обучения, профессионального образования и дополнительного профессионального </a:t>
            </a:r>
            <a:r>
              <a:rPr lang="ru-RU" sz="32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образования».</a:t>
            </a:r>
            <a:endParaRPr lang="ru-RU" sz="32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2763631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DA32E-E655-4C3C-84F0-318AE2D40E45}" type="slidenum">
              <a:rPr lang="ru-RU" smtClean="0"/>
              <a:pPr/>
              <a:t>62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38200" y="5157192"/>
            <a:ext cx="7694240" cy="936104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Профстандарт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Педагог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профессионального образования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971600" y="764704"/>
            <a:ext cx="7344816" cy="4353664"/>
          </a:xfrm>
        </p:spPr>
        <p:txBody>
          <a:bodyPr>
            <a:normAutofit/>
          </a:bodyPr>
          <a:lstStyle/>
          <a:p>
            <a:pPr marL="45720" indent="0" algn="just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Указанный профессиональный стандарт предъявляет следующие требования при преподавании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программам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бакалавриата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специалитета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магистратуры и ДПП, ориентированным на соответствующий уровень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квалификации: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ü"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ü"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9342170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DA32E-E655-4C3C-84F0-318AE2D40E45}" type="slidenum">
              <a:rPr lang="ru-RU" smtClean="0"/>
              <a:pPr/>
              <a:t>63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38200" y="5157192"/>
            <a:ext cx="7694240" cy="936104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Профстандарт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Педагог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профессионального образования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179512" y="188640"/>
            <a:ext cx="8784976" cy="4929728"/>
          </a:xfrm>
        </p:spPr>
        <p:txBody>
          <a:bodyPr>
            <a:normAutofit fontScale="70000" lnSpcReduction="20000"/>
          </a:bodyPr>
          <a:lstStyle/>
          <a:p>
            <a:pPr marL="45720" indent="0" algn="just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образованию и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обучению (доцент):</a:t>
            </a:r>
          </a:p>
          <a:p>
            <a:pPr marL="45720" indent="0" algn="just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Высшее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 -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специалитет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магистратура, аспирантура (адъюнктура), ординатура,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ассистентура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-стажировка, направленность (профиль) которого, как правило, соответствует преподаваемому учебному курсу, дисциплине (модулю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Дополнительное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профессиональное образование на базе высшего образования (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специалитета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магистратуры, аспирантуры (адъюнктуры), ординатуры,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ассистентуры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-стажировки) - профессиональная переподготовка, направленность (профиль) которой соответствует преподаваемому учебному курсу, дисциплине (модулю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Педагогические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работники обязаны проходить в установленном законодательством Российской Федерации порядке обучение и проверку знаний и навыков в области охраны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труда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Рекомендуется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 по дополнительным профессиональным программам по профилю педагогической деятельности не реже чем один раз в три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года.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454629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DA32E-E655-4C3C-84F0-318AE2D40E45}" type="slidenum">
              <a:rPr lang="ru-RU" smtClean="0"/>
              <a:pPr/>
              <a:t>64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38200" y="5157192"/>
            <a:ext cx="7694240" cy="936104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Профстандарт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Педагог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профессионального образования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179512" y="188640"/>
            <a:ext cx="8784976" cy="4929728"/>
          </a:xfrm>
        </p:spPr>
        <p:txBody>
          <a:bodyPr>
            <a:normAutofit fontScale="70000" lnSpcReduction="20000"/>
          </a:bodyPr>
          <a:lstStyle/>
          <a:p>
            <a:pPr marL="45720" indent="0" algn="just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Требования к опыту практической работы (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доцент):</a:t>
            </a:r>
          </a:p>
          <a:p>
            <a:pPr marL="45720" indent="0" algn="just">
              <a:buNone/>
            </a:pP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несоответствии направленности (профиля) образования преподаваемому учебному курсу, дисциплине (модулю) - опыт работы в области профессиональной деятельности, осваиваемой обучающимися или соответствующей преподаваемому учебному курсу, дисциплине (модулю)</a:t>
            </a:r>
          </a:p>
          <a:p>
            <a:pPr marL="45720" indent="0" algn="just">
              <a:buNone/>
            </a:pPr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Стаж 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научно-педагогической работы не менее трех лет</a:t>
            </a:r>
          </a:p>
          <a:p>
            <a:pPr marL="45720" indent="0" algn="just">
              <a:buNone/>
            </a:pPr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При 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наличии ученого звания - без предъявления требований к стажу работы</a:t>
            </a:r>
          </a:p>
          <a:p>
            <a:pPr marL="45720" indent="0" algn="just">
              <a:buNone/>
            </a:pPr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Систематические 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занятия научной, методической, художественно-творческой или иной практической деятельностью, соответствующей направленности (профилю) образовательной программы и(или) преподаваемому учебному курсу, дисциплине (модулю</a:t>
            </a:r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3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3984897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DA32E-E655-4C3C-84F0-318AE2D40E45}" type="slidenum">
              <a:rPr lang="ru-RU" smtClean="0"/>
              <a:pPr/>
              <a:t>65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38200" y="5157192"/>
            <a:ext cx="7694240" cy="936104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Профстандарт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Педагог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профессионального образования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179512" y="188640"/>
            <a:ext cx="8784976" cy="4929728"/>
          </a:xfrm>
        </p:spPr>
        <p:txBody>
          <a:bodyPr>
            <a:normAutofit fontScale="70000" lnSpcReduction="20000"/>
          </a:bodyPr>
          <a:lstStyle/>
          <a:p>
            <a:pPr marL="45720" indent="0" algn="just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Особые условия допуска к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работе:</a:t>
            </a:r>
          </a:p>
          <a:p>
            <a:pPr marL="45720" indent="0" algn="just">
              <a:buNone/>
            </a:pPr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Отсутствие 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ограничений на занятие педагогической деятельностью, установленных законодательством Российской Федерации</a:t>
            </a:r>
          </a:p>
          <a:p>
            <a:pPr marL="45720" indent="0" algn="just">
              <a:buNone/>
            </a:pPr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Прохождение 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обязательных предварительных (при поступлении на работу) и периодических медицинских осмотров (обследований), а также внеочередных медицинских осмотров (обследований) в порядке, установленном законодательством Российской Федерации</a:t>
            </a:r>
          </a:p>
          <a:p>
            <a:pPr marL="45720" indent="0" algn="just">
              <a:buNone/>
            </a:pPr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Прохождение 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установленном законодательством Российской Федерации порядке аттестации на соответствие занимаемой должности</a:t>
            </a:r>
          </a:p>
          <a:p>
            <a:pPr marL="45720" indent="0" algn="just">
              <a:buNone/>
            </a:pPr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Ученая 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степень (звание) (кроме преподавания по образовательным программам в области искусства, физической культуры и спорта</a:t>
            </a:r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3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631441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DA32E-E655-4C3C-84F0-318AE2D40E45}" type="slidenum">
              <a:rPr lang="ru-RU" smtClean="0"/>
              <a:pPr/>
              <a:t>66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38200" y="5157192"/>
            <a:ext cx="7694240" cy="936104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Профстандарт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Педагог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профессионального образования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179512" y="188640"/>
            <a:ext cx="8784976" cy="4929728"/>
          </a:xfrm>
        </p:spPr>
        <p:txBody>
          <a:bodyPr>
            <a:normAutofit/>
          </a:bodyPr>
          <a:lstStyle/>
          <a:p>
            <a:pPr marL="45720" indent="0" algn="just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Преподавание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программам аспирантуры (адъюнктуры), ординатуры,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ассистентуры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стажировки и ДПП, ориентированным на соответствующий уровень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квалификации (профессор).</a:t>
            </a:r>
          </a:p>
          <a:p>
            <a:pPr marL="45720" indent="0" algn="just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014864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DA32E-E655-4C3C-84F0-318AE2D40E45}" type="slidenum">
              <a:rPr lang="ru-RU" smtClean="0"/>
              <a:pPr/>
              <a:t>67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38200" y="5157192"/>
            <a:ext cx="7694240" cy="936104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Профстандарт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Педагог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профессионального образования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179512" y="188640"/>
            <a:ext cx="8784976" cy="5472608"/>
          </a:xfrm>
        </p:spPr>
        <p:txBody>
          <a:bodyPr>
            <a:normAutofit fontScale="47500" lnSpcReduction="20000"/>
          </a:bodyPr>
          <a:lstStyle/>
          <a:p>
            <a:pPr marL="45720" indent="0" algn="just">
              <a:buNone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образованию и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обучению: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4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Высшее </a:t>
            </a:r>
            <a:r>
              <a:rPr lang="ru-RU" sz="4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 - </a:t>
            </a:r>
            <a:r>
              <a:rPr lang="ru-RU" sz="4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специалитет</a:t>
            </a:r>
            <a:r>
              <a:rPr lang="ru-RU" sz="4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магистратура, аспирантура (адъюнктура), ординатура, </a:t>
            </a:r>
            <a:r>
              <a:rPr lang="ru-RU" sz="4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ассистентура</a:t>
            </a:r>
            <a:r>
              <a:rPr lang="ru-RU" sz="4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-стажировка, направленность (профиль) которого, как правило, соответствует преподаваемому учебному курсу, дисциплине (модулю)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4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4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преподавания по программам ординатуры (дополнительно к общим требованиям): высшее медицинское или высшее фармацевтическое образование или иное высшее образование и профессиональная переподготовка в области, соответствующей специальности ординатуры и (или) преподаваемому учебному курсу, дисциплине (модулю)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4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Педагогические </a:t>
            </a:r>
            <a:r>
              <a:rPr lang="ru-RU" sz="4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работники обязаны проходить в установленном законодательством Российской Федерации порядке обучение и проверку знаний и навыков в области охраны труда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4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Рекомендуется </a:t>
            </a:r>
            <a:r>
              <a:rPr lang="ru-RU" sz="4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 по дополнительным профессиональным программам по профилю педагогической деятельности не реже чем один раз в три </a:t>
            </a:r>
            <a:r>
              <a:rPr lang="ru-RU" sz="4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года</a:t>
            </a:r>
            <a:endParaRPr lang="ru-RU" sz="4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4833774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DA32E-E655-4C3C-84F0-318AE2D40E45}" type="slidenum">
              <a:rPr lang="ru-RU" smtClean="0"/>
              <a:pPr/>
              <a:t>68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38200" y="5157192"/>
            <a:ext cx="7694240" cy="936104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Профстандарт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Педагог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профессионального образования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179512" y="188640"/>
            <a:ext cx="8784976" cy="5472608"/>
          </a:xfrm>
        </p:spPr>
        <p:txBody>
          <a:bodyPr>
            <a:normAutofit fontScale="70000" lnSpcReduction="20000"/>
          </a:bodyPr>
          <a:lstStyle/>
          <a:p>
            <a:pPr marL="45720" indent="0" algn="just">
              <a:buNone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к опыту практической работы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4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4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несоответствии направленности (профиля) образования преподаваемому учебному курсу, дисциплине (модулю) - опыт работы в области профессиональной деятельности, осваиваемой обучающимися, или соответствующей преподаваемому учебному курсу, дисциплине (модулю</a:t>
            </a:r>
            <a:r>
              <a:rPr lang="ru-RU" sz="4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just">
              <a:buFont typeface="Wingdings" panose="05000000000000000000" pitchFamily="2" charset="2"/>
              <a:buChar char="ü"/>
            </a:pPr>
            <a:endParaRPr lang="ru-RU" sz="4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4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Стаж научно-педагогической работы не менее пяти лет</a:t>
            </a:r>
          </a:p>
          <a:p>
            <a:pPr algn="just">
              <a:buFont typeface="Wingdings" panose="05000000000000000000" pitchFamily="2" charset="2"/>
              <a:buChar char="ü"/>
            </a:pPr>
            <a:endParaRPr lang="ru-RU" sz="4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ü"/>
            </a:pPr>
            <a:endParaRPr lang="ru-RU" sz="4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5256303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DA32E-E655-4C3C-84F0-318AE2D40E45}" type="slidenum">
              <a:rPr lang="ru-RU" smtClean="0"/>
              <a:pPr/>
              <a:t>69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77280" y="5704148"/>
            <a:ext cx="7694240" cy="936104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Профстандарт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179512" y="188640"/>
            <a:ext cx="8784976" cy="5616624"/>
          </a:xfrm>
        </p:spPr>
        <p:txBody>
          <a:bodyPr>
            <a:normAutofit fontScale="40000" lnSpcReduction="20000"/>
          </a:bodyPr>
          <a:lstStyle/>
          <a:p>
            <a:pPr marL="45720" indent="0" algn="just">
              <a:buNone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Особые условия допуска к работе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ограничений на занятие педагогической деятельностью, установленных законодательством Российской Федерации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Прохождение обязательных предварительных (при поступлении на работу) и периодических медицинских осмотров (обследований), а также внеочередных медицинских осмотров (обследований) в порядке, установленном законодательством Российской Федерации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Прохождение в установленном законодательством Российской Федерации порядке аттестации на соответствие занимаемой должности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Ученая степень (звание) (кроме преподавания по образовательным программам в области искусства, физической культуры и спорта)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руководства подготовкой аспирантов (адъюнктов) по индивидуальному учебному плану: наличие публикаций в ведущих отечественных и (или) зарубежных рецензируемых научных журналах и изданиях и(или) представления на национальных и международных конференциях результатов научно-исследовательской (творческой) деятельности, соответствующей области исследований аспиранта (адъюнкта)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руководства подготовкой ассистентов-стажеров по индивидуальному учебному плану: почетное звание Российской Федерации</a:t>
            </a:r>
          </a:p>
          <a:p>
            <a:pPr algn="just">
              <a:buFont typeface="Wingdings" panose="05000000000000000000" pitchFamily="2" charset="2"/>
              <a:buChar char="ü"/>
            </a:pPr>
            <a:endParaRPr lang="ru-RU" sz="4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ü"/>
            </a:pPr>
            <a:endParaRPr lang="ru-RU" sz="4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ü"/>
            </a:pPr>
            <a:endParaRPr lang="ru-RU" sz="4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4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9993095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DA32E-E655-4C3C-84F0-318AE2D40E45}" type="slidenum">
              <a:rPr lang="ru-RU" smtClean="0"/>
              <a:pPr/>
              <a:t>70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38200" y="5157192"/>
            <a:ext cx="7694240" cy="936104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 smtClean="0"/>
              <a:t>Заключение трудового договора с педагогическим работником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971600" y="764704"/>
            <a:ext cx="7344816" cy="4353664"/>
          </a:xfrm>
        </p:spPr>
        <p:txBody>
          <a:bodyPr>
            <a:normAutofit lnSpcReduction="10000"/>
          </a:bodyPr>
          <a:lstStyle/>
          <a:p>
            <a:pPr algn="just">
              <a:buFont typeface="Wingdings" panose="05000000000000000000" pitchFamily="2" charset="2"/>
              <a:buChar char="ü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соискатель, претендующий на занятие педагогической деятельностью, не соответствует требованиям, которые установлены в ч. 1 ст. 46 Закона об образовании, отказ в приеме на работу является обоснованным. В силу ч. 3 ст. 3 ТК РФ такой отказ не может расцениваться как проявление дискриминации в сфере труда.</a:t>
            </a:r>
          </a:p>
        </p:txBody>
      </p:sp>
    </p:spTree>
    <p:extLst>
      <p:ext uri="{BB962C8B-B14F-4D97-AF65-F5344CB8AC3E}">
        <p14:creationId xmlns:p14="http://schemas.microsoft.com/office/powerpoint/2010/main" xmlns="" val="168472701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DA32E-E655-4C3C-84F0-318AE2D40E45}" type="slidenum">
              <a:rPr lang="ru-RU" smtClean="0"/>
              <a:pPr/>
              <a:t>71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38200" y="5157192"/>
            <a:ext cx="7694240" cy="936104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/>
              <a:t>Запрет на занятие педагогической деятельностью</a:t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971600" y="764704"/>
            <a:ext cx="7344816" cy="4353664"/>
          </a:xfrm>
        </p:spPr>
        <p:txBody>
          <a:bodyPr>
            <a:normAutofit/>
          </a:bodyPr>
          <a:lstStyle/>
          <a:p>
            <a:pPr marL="45720" indent="0" algn="just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педагогической деятельности не допускаются лица (ч. 2 ст. 331 ТК РФ):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лишенные права заниматься такой деятельностью в соответствии с вступившим в законную силу приговором суда (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абз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2 ч. 2 ст. 331 ТК РФ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3564491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DA32E-E655-4C3C-84F0-318AE2D40E45}" type="slidenum">
              <a:rPr lang="ru-RU" smtClean="0"/>
              <a:pPr/>
              <a:t>72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38200" y="5157192"/>
            <a:ext cx="7694240" cy="936104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/>
              <a:t>Запрет на занятие педагогической деятельностью</a:t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323528" y="188640"/>
            <a:ext cx="8640960" cy="4929728"/>
          </a:xfrm>
        </p:spPr>
        <p:txBody>
          <a:bodyPr>
            <a:normAutofit fontScale="85000" lnSpcReduction="10000"/>
          </a:bodyPr>
          <a:lstStyle/>
          <a:p>
            <a:pPr algn="just">
              <a:buFont typeface="Wingdings" panose="05000000000000000000" pitchFamily="2" charset="2"/>
              <a:buChar char="ü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имеющие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имевшие судимость, подвергавшиеся уголовному преследованию (кроме случаев, когда оно прекращено по реабилитирующим основаниям) за совершение преступлений, перечисленных в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абз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3 ч. 2 ст. 331 ТК РФ. Исключение составляют лица, указанные в ч. 3 ст. 331 ТК РФ. Они могут быть допущены к педагогической деятельности при наличии решения о допуске их к такой деятельности, которое принято комиссией по делам несовершеннолетних и защите их прав, созданной высшим исполнительным органом государственной власти субъекта РФ (далее - комиссия). Данные выводы следуют из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абз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3 ч. 2 ст. 331 и ч. 3 ст. 331 ТК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РФ.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4589819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DA32E-E655-4C3C-84F0-318AE2D40E45}" type="slidenum">
              <a:rPr lang="ru-RU" smtClean="0"/>
              <a:pPr/>
              <a:t>73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38200" y="5157192"/>
            <a:ext cx="7694240" cy="936104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/>
              <a:t>Запрет на занятие педагогической деятельностью</a:t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323528" y="188640"/>
            <a:ext cx="8640960" cy="5184576"/>
          </a:xfrm>
        </p:spPr>
        <p:txBody>
          <a:bodyPr>
            <a:normAutofit fontScale="85000" lnSpcReduction="20000"/>
          </a:bodyPr>
          <a:lstStyle/>
          <a:p>
            <a:pPr algn="just">
              <a:buFont typeface="Wingdings" panose="05000000000000000000" pitchFamily="2" charset="2"/>
              <a:buChar char="ü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имеющие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неснятую или непогашенную судимость за иные умышленные тяжкие и особо тяжкие преступления, которые не перечислены в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абз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3 ч. 2 ст. 331 ТК РФ (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абз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4 ч. 2 ст. 331 ТК РФ);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признанные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недееспособными в установленном федеральным законом порядке (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абз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5 ч. 2 ст. 331 ТК РФ, ст. 29 ГК РФ, гл. 31 ГПК РФ);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имеющие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заболевания, включенные в перечень, утверждаемый Минздравом России, что следует из совокупности положений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абз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6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ч. 2 ст. 331 ТК РФ, п. 1 Положения о Министерстве здравоохранения Российской Федерации, утвержденного Постановлением Правительства РФ от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19.06.2012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608.</a:t>
            </a:r>
          </a:p>
        </p:txBody>
      </p:sp>
    </p:spTree>
    <p:extLst>
      <p:ext uri="{BB962C8B-B14F-4D97-AF65-F5344CB8AC3E}">
        <p14:creationId xmlns:p14="http://schemas.microsoft.com/office/powerpoint/2010/main" xmlns="" val="422010371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DA32E-E655-4C3C-84F0-318AE2D40E45}" type="slidenum">
              <a:rPr lang="ru-RU" smtClean="0"/>
              <a:pPr/>
              <a:t>74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38200" y="5157192"/>
            <a:ext cx="7694240" cy="936104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/>
              <a:t>Запрет на занятие педагогической деятельностью</a:t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323528" y="188640"/>
            <a:ext cx="8640960" cy="4929728"/>
          </a:xfrm>
        </p:spPr>
        <p:txBody>
          <a:bodyPr>
            <a:normAutofit/>
          </a:bodyPr>
          <a:lstStyle/>
          <a:p>
            <a:pPr marL="45720" indent="0" algn="just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силу п. 9 ч. 1 ст. 48 Закона об образовании педагогические работники обязаны проходить в соответствии с трудовым законодательством предварительные при поступлении на работу и периодические медицинские осмотры, а также внеочередные медицинские осмотры по направлению работодателя. </a:t>
            </a:r>
          </a:p>
        </p:txBody>
      </p:sp>
    </p:spTree>
    <p:extLst>
      <p:ext uri="{BB962C8B-B14F-4D97-AF65-F5344CB8AC3E}">
        <p14:creationId xmlns:p14="http://schemas.microsoft.com/office/powerpoint/2010/main" xmlns="" val="213435426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DA32E-E655-4C3C-84F0-318AE2D40E45}" type="slidenum">
              <a:rPr lang="ru-RU" smtClean="0"/>
              <a:pPr/>
              <a:t>75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38200" y="5157192"/>
            <a:ext cx="7694240" cy="936104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/>
              <a:t>Запрет на занятие педагогической деятельностью</a:t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323528" y="188640"/>
            <a:ext cx="8640960" cy="4929728"/>
          </a:xfrm>
        </p:spPr>
        <p:txBody>
          <a:bodyPr>
            <a:normAutofit fontScale="92500" lnSpcReduction="10000"/>
          </a:bodyPr>
          <a:lstStyle/>
          <a:p>
            <a:pPr marL="45720" indent="0" algn="just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результатам медосмотров могут быть выявлены медицинские противопоказания для осуществления педагогической деятельности, перечень которых приведен в разд. IV Порядка проведения обязательных предварительных и периодических медицинских осмотров (обследований) работников, занятых на тяжелых работах и на работах с вредными и (или) опасными условиями труда (Приложение N 3 к Приказу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Минздравсоцразвития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России от 12.04.2011 N 302н; далее - Порядок). </a:t>
            </a:r>
          </a:p>
        </p:txBody>
      </p:sp>
    </p:spTree>
    <p:extLst>
      <p:ext uri="{BB962C8B-B14F-4D97-AF65-F5344CB8AC3E}">
        <p14:creationId xmlns:p14="http://schemas.microsoft.com/office/powerpoint/2010/main" xmlns="" val="69109673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DA32E-E655-4C3C-84F0-318AE2D40E45}" type="slidenum">
              <a:rPr lang="ru-RU" smtClean="0"/>
              <a:pPr/>
              <a:t>76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38200" y="5157192"/>
            <a:ext cx="7694240" cy="936104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/>
              <a:t>Запрет на занятие педагогической деятельностью</a:t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323528" y="188640"/>
            <a:ext cx="8640960" cy="4929728"/>
          </a:xfrm>
        </p:spPr>
        <p:txBody>
          <a:bodyPr>
            <a:normAutofit lnSpcReduction="10000"/>
          </a:bodyPr>
          <a:lstStyle/>
          <a:p>
            <a:pPr marL="45720" indent="0" algn="just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Дополнительные медицинские противопоказания, упомянутые в п. 49 Порядка, для лиц, занимающихся педагогической деятельностью, установлены в п. п. 18, 20 Перечня работ, при выполнении которых проводятся обязательные предварительные и периодические медицинские осмотры (обследования) работников, утвержденного Приказом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Минздравсоцразвития</a:t>
            </a:r>
            <a:r>
              <a:rPr lang="ru-RU" sz="3200">
                <a:latin typeface="Times New Roman" panose="02020603050405020304" pitchFamily="18" charset="0"/>
                <a:cs typeface="Times New Roman" panose="02020603050405020304" pitchFamily="18" charset="0"/>
              </a:rPr>
              <a:t> России от 12.04.2011 N 302н.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6315707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DA32E-E655-4C3C-84F0-318AE2D40E45}" type="slidenum">
              <a:rPr lang="ru-RU" smtClean="0"/>
              <a:pPr/>
              <a:t>77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38200" y="5157192"/>
            <a:ext cx="7694240" cy="936104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/>
              <a:t>Испытание при приеме на работу</a:t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971600" y="764704"/>
            <a:ext cx="7344816" cy="4353664"/>
          </a:xfrm>
        </p:spPr>
        <p:txBody>
          <a:bodyPr>
            <a:normAutofit/>
          </a:bodyPr>
          <a:lstStyle/>
          <a:p>
            <a:pPr marL="45720" indent="0" algn="just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В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целях проверки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соответствия работника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поручаемой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работе ему может быть установлено испытание.</a:t>
            </a:r>
          </a:p>
          <a:p>
            <a:pPr marL="45720" indent="0" algn="just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В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срок испытания не засчитываются период временной нетрудоспособности работника и другие периоды, когда он фактически отсутствовал на работе.</a:t>
            </a:r>
          </a:p>
          <a:p>
            <a:pPr marL="45720" indent="0" algn="just">
              <a:buNone/>
            </a:pP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6628953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DA32E-E655-4C3C-84F0-318AE2D40E45}" type="slidenum">
              <a:rPr lang="ru-RU" smtClean="0"/>
              <a:pPr/>
              <a:t>78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38200" y="5157192"/>
            <a:ext cx="7694240" cy="936104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/>
              <a:t>Испытание при приеме на работу</a:t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971600" y="764704"/>
            <a:ext cx="7344816" cy="4353664"/>
          </a:xfrm>
        </p:spPr>
        <p:txBody>
          <a:bodyPr>
            <a:normAutofit fontScale="85000" lnSpcReduction="10000"/>
          </a:bodyPr>
          <a:lstStyle/>
          <a:p>
            <a:pPr marL="45720" indent="0" algn="just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Срок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испытания не может превышать </a:t>
            </a:r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трех месяцев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для руководителей организаций и их заместителей, главных бухгалтеров и их заместителей, руководителей филиалов, представительств или иных обособленных структурных подразделений организаций - </a:t>
            </a:r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шести </a:t>
            </a:r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месяцев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" indent="0" algn="just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При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заключении трудового договора на срок от двух до шести месяцев испытание не может превышать </a:t>
            </a:r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двух недель.</a:t>
            </a:r>
          </a:p>
          <a:p>
            <a:pPr marL="45720" indent="0" algn="just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9890245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DA32E-E655-4C3C-84F0-318AE2D40E45}" type="slidenum">
              <a:rPr lang="ru-RU" smtClean="0"/>
              <a:pPr/>
              <a:t>79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38200" y="5157192"/>
            <a:ext cx="7694240" cy="936104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/>
              <a:t>Испытание при приеме на работу</a:t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971600" y="764704"/>
            <a:ext cx="7344816" cy="4353664"/>
          </a:xfrm>
        </p:spPr>
        <p:txBody>
          <a:bodyPr>
            <a:normAutofit fontScale="92500" lnSpcReduction="10000"/>
          </a:bodyPr>
          <a:lstStyle/>
          <a:p>
            <a:pPr marL="45720" indent="0" algn="just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Отсутствие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трудовом договоре условия об испытании означает, что работник принят на работу без испытания. В случае когда работник фактически допущен к работе без оформления трудового договора (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ч. 2 ст.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67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ТК РФ),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условие об испытании может быть включено в трудовой договор, только если стороны оформили его в виде отдельного соглашения до начала работы.</a:t>
            </a:r>
          </a:p>
        </p:txBody>
      </p:sp>
    </p:spTree>
    <p:extLst>
      <p:ext uri="{BB962C8B-B14F-4D97-AF65-F5344CB8AC3E}">
        <p14:creationId xmlns:p14="http://schemas.microsoft.com/office/powerpoint/2010/main" xmlns="" val="341475409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DA32E-E655-4C3C-84F0-318AE2D40E45}" type="slidenum">
              <a:rPr lang="ru-RU" smtClean="0"/>
              <a:pPr/>
              <a:t>80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38200" y="5157192"/>
            <a:ext cx="7694240" cy="936104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/>
              <a:t>Испытание при приеме на работу</a:t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971600" y="764704"/>
            <a:ext cx="7344816" cy="4353664"/>
          </a:xfrm>
        </p:spPr>
        <p:txBody>
          <a:bodyPr>
            <a:normAutofit fontScale="92500" lnSpcReduction="20000"/>
          </a:bodyPr>
          <a:lstStyle/>
          <a:p>
            <a:pPr marL="45720" indent="0" algn="just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Запрещается устанавливать в период испытания заработную плату в меньшем размере, чем другим работникам, занимающим аналогичные позиции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т.к.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 испытания на работника распространяются положения трудового законодательства и иных нормативных правовых актов, содержащих нормы трудового права, коллективного договора, соглашений, локальных нормативных актов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3794226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DA32E-E655-4C3C-84F0-318AE2D40E45}" type="slidenum">
              <a:rPr lang="ru-RU" smtClean="0"/>
              <a:pPr/>
              <a:t>81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38200" y="5157192"/>
            <a:ext cx="7694240" cy="936104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/>
              <a:t>Испытание при приеме на работу</a:t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971600" y="764704"/>
            <a:ext cx="7344816" cy="4353664"/>
          </a:xfrm>
        </p:spPr>
        <p:txBody>
          <a:bodyPr>
            <a:normAutofit fontScale="85000" lnSpcReduction="10000"/>
          </a:bodyPr>
          <a:lstStyle/>
          <a:p>
            <a:pPr marL="45720" indent="0" algn="just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Испытание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приеме на работу не устанавливается для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лиц, избранных по конкурсу на замещение соответствующей должности, проведенному в порядке, установленном трудовым законодательством и иными нормативными правовыми актами, содержащими нормы трудового права;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беременных женщин и женщин, имеющих детей в возрасте до полутора лет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4747727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DA32E-E655-4C3C-84F0-318AE2D40E45}" type="slidenum">
              <a:rPr lang="ru-RU" smtClean="0"/>
              <a:pPr/>
              <a:t>82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38200" y="5157192"/>
            <a:ext cx="7694240" cy="936104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/>
              <a:t>Испытание при приеме на работу</a:t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971600" y="764704"/>
            <a:ext cx="7344816" cy="4353664"/>
          </a:xfrm>
        </p:spPr>
        <p:txBody>
          <a:bodyPr>
            <a:normAutofit fontScale="92500" lnSpcReduction="20000"/>
          </a:bodyPr>
          <a:lstStyle/>
          <a:p>
            <a:pPr algn="just">
              <a:buFont typeface="Wingdings" panose="05000000000000000000" pitchFamily="2" charset="2"/>
              <a:buChar char="ü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лиц, не достигших возраста восемнадцати лет;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лиц, получивших среднее профессиональное образование или высшее образование по имеющим государственную аккредитацию образовательным программам и впервые поступающих на работу по полученной специальности в течение одного года со дня получения профессионального образования соответствующего уровня;</a:t>
            </a:r>
          </a:p>
        </p:txBody>
      </p:sp>
    </p:spTree>
    <p:extLst>
      <p:ext uri="{BB962C8B-B14F-4D97-AF65-F5344CB8AC3E}">
        <p14:creationId xmlns:p14="http://schemas.microsoft.com/office/powerpoint/2010/main" xmlns="" val="123082675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DA32E-E655-4C3C-84F0-318AE2D40E45}" type="slidenum">
              <a:rPr lang="ru-RU" smtClean="0"/>
              <a:pPr/>
              <a:t>83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38200" y="5157192"/>
            <a:ext cx="7694240" cy="936104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/>
              <a:t>Испытание при приеме на работу</a:t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971600" y="764704"/>
            <a:ext cx="7344816" cy="4353664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ü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лиц, избранных на выборную должность на оплачиваемую работу;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лиц, приглашенных на работу в порядке перевода от другого работодателя по согласованию между работодателями;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лиц, заключающих трудовой договор на срок до двух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месяцев.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48282764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DA32E-E655-4C3C-84F0-318AE2D40E45}" type="slidenum">
              <a:rPr lang="ru-RU" smtClean="0"/>
              <a:pPr/>
              <a:t>84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38200" y="5157192"/>
            <a:ext cx="7694240" cy="936104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/>
              <a:t>Испытание при приеме на работу</a:t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971600" y="764704"/>
            <a:ext cx="7344816" cy="4353664"/>
          </a:xfrm>
        </p:spPr>
        <p:txBody>
          <a:bodyPr>
            <a:normAutofit/>
          </a:bodyPr>
          <a:lstStyle/>
          <a:p>
            <a:pPr marL="45720" indent="0" algn="just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Во время испытания трудовой договор расторгается в упрощенном порядке.</a:t>
            </a:r>
          </a:p>
          <a:p>
            <a:pPr marL="45720" indent="0" algn="just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Если работник желает уволится по собственному желанию во время испытания, он уведомляет об этом работодателя за 3 дня.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24584169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DA32E-E655-4C3C-84F0-318AE2D40E45}" type="slidenum">
              <a:rPr lang="ru-RU" smtClean="0"/>
              <a:pPr/>
              <a:t>85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38200" y="5157192"/>
            <a:ext cx="7694240" cy="936104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/>
              <a:t>Испытание при приеме на работу</a:t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971600" y="764704"/>
            <a:ext cx="7344816" cy="4353664"/>
          </a:xfrm>
        </p:spPr>
        <p:txBody>
          <a:bodyPr>
            <a:normAutofit/>
          </a:bodyPr>
          <a:lstStyle/>
          <a:p>
            <a:pPr marL="45720" indent="0" algn="just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Работодатель также вправе уволить работника, предупредив об этом за 3 дня и указав причину увольнения.</a:t>
            </a:r>
          </a:p>
          <a:p>
            <a:pPr marL="45720" indent="0" algn="just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период испытания истек, то работник может быть уволен только на общих основаниях (ст. 81, 83, 84 ТК РФ).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9019945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DA32E-E655-4C3C-84F0-318AE2D40E45}" type="slidenum">
              <a:rPr lang="ru-RU" smtClean="0"/>
              <a:pPr/>
              <a:t>86</a:t>
            </a:fld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467544" y="731520"/>
            <a:ext cx="7992888" cy="3474720"/>
          </a:xfrm>
        </p:spPr>
        <p:txBody>
          <a:bodyPr>
            <a:noAutofit/>
          </a:bodyPr>
          <a:lstStyle/>
          <a:p>
            <a:pPr marL="45720" indent="0">
              <a:buNone/>
            </a:pPr>
            <a:endParaRPr lang="en-US" sz="3200" dirty="0" smtClean="0"/>
          </a:p>
          <a:p>
            <a:pPr marL="45720" indent="0">
              <a:buNone/>
            </a:pPr>
            <a:endParaRPr lang="ru-RU" sz="3200" dirty="0" smtClean="0"/>
          </a:p>
          <a:p>
            <a:pPr marL="45720" indent="0">
              <a:buNone/>
            </a:pPr>
            <a:endParaRPr lang="ru-RU" sz="3200" dirty="0" smtClean="0"/>
          </a:p>
          <a:p>
            <a:pPr marL="45720" indent="0" algn="ctr">
              <a:buNone/>
            </a:pPr>
            <a:r>
              <a:rPr lang="ru-RU" sz="4000" dirty="0" smtClean="0"/>
              <a:t>СПАСИБО ЗА ВНИМАНИЕ!!!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xmlns="" val="1746898477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436</TotalTime>
  <Words>3784</Words>
  <Application>Microsoft Office PowerPoint</Application>
  <PresentationFormat>Экран (4:3)</PresentationFormat>
  <Paragraphs>461</Paragraphs>
  <Slides>86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86</vt:i4>
      </vt:variant>
    </vt:vector>
  </HeadingPairs>
  <TitlesOfParts>
    <vt:vector size="87" baseType="lpstr">
      <vt:lpstr>Воздушный поток</vt:lpstr>
      <vt:lpstr>Особенности заключения трудового договора с педагогическими работниками </vt:lpstr>
      <vt:lpstr>Содержание</vt:lpstr>
      <vt:lpstr>Понятие трудового договора  </vt:lpstr>
      <vt:lpstr>Понятие трудового договора  </vt:lpstr>
      <vt:lpstr>Содержание трудового договора   </vt:lpstr>
      <vt:lpstr>Содержание трудового договора   </vt:lpstr>
      <vt:lpstr>Содержание трудового договора   </vt:lpstr>
      <vt:lpstr>Содержание трудового договора   </vt:lpstr>
      <vt:lpstr>Обязательные условия трудового договора   </vt:lpstr>
      <vt:lpstr>Обязательные условия трудового договора   </vt:lpstr>
      <vt:lpstr>Обязательные условия трудового договора   </vt:lpstr>
      <vt:lpstr>Обязательные условия трудового договора   </vt:lpstr>
      <vt:lpstr>Обязательные условия трудового договора   </vt:lpstr>
      <vt:lpstr>Обязательные условия трудового договора   </vt:lpstr>
      <vt:lpstr>Обязательные условия трудового договора   </vt:lpstr>
      <vt:lpstr>Обязательные условия трудового договора  </vt:lpstr>
      <vt:lpstr>Обязательные условия трудового договора  </vt:lpstr>
      <vt:lpstr>Обязательные условия трудового договора  </vt:lpstr>
      <vt:lpstr>Обязательные условия трудового договора  </vt:lpstr>
      <vt:lpstr>Обязательные условия трудового договора  </vt:lpstr>
      <vt:lpstr>Обязательные условия трудового договора  </vt:lpstr>
      <vt:lpstr>Обязательные условия трудового договора  </vt:lpstr>
      <vt:lpstr>Обязательные условия трудового договора   </vt:lpstr>
      <vt:lpstr>Обязательные условия трудового договора </vt:lpstr>
      <vt:lpstr>Обязательные условия трудового договора </vt:lpstr>
      <vt:lpstr>Обязательные условия трудового договора </vt:lpstr>
      <vt:lpstr>Дополнительные условия трудового договора </vt:lpstr>
      <vt:lpstr>Дополнительные условия трудового договора </vt:lpstr>
      <vt:lpstr>Дополнительные условия трудового договора </vt:lpstr>
      <vt:lpstr>Дополнительные условия трудового договора </vt:lpstr>
      <vt:lpstr>Виды трудовых договоров </vt:lpstr>
      <vt:lpstr>Виды трудовых договоров </vt:lpstr>
      <vt:lpstr>Виды трудовых договоров </vt:lpstr>
      <vt:lpstr>Срочный трудовой договор </vt:lpstr>
      <vt:lpstr>Срочный трудовой договор </vt:lpstr>
      <vt:lpstr>Срочный трудовой договор </vt:lpstr>
      <vt:lpstr>Срочный трудовой договор </vt:lpstr>
      <vt:lpstr>Срочный трудовой договор </vt:lpstr>
      <vt:lpstr>Срочный трудовой договор </vt:lpstr>
      <vt:lpstr>Срочный трудовой договор </vt:lpstr>
      <vt:lpstr>Срочный трудовой договор </vt:lpstr>
      <vt:lpstr>Срочный трудовой договор </vt:lpstr>
      <vt:lpstr>Срочный трудовой договор </vt:lpstr>
      <vt:lpstr>Срочный трудовой договор </vt:lpstr>
      <vt:lpstr>Срочный трудовой договор </vt:lpstr>
      <vt:lpstr>Срочный трудовой договор </vt:lpstr>
      <vt:lpstr>Вступление трудового договора в силу  </vt:lpstr>
      <vt:lpstr>Вступление трудового договора в силу  </vt:lpstr>
      <vt:lpstr>Форма трудового договора </vt:lpstr>
      <vt:lpstr>Форма трудового договора </vt:lpstr>
      <vt:lpstr>Форма трудового договора </vt:lpstr>
      <vt:lpstr>Оформление приема на работу  </vt:lpstr>
      <vt:lpstr>Оформление приема на работу  </vt:lpstr>
      <vt:lpstr>Оформление приема на работу  </vt:lpstr>
      <vt:lpstr>Документы, предъявляемые при заключении трудового договора   </vt:lpstr>
      <vt:lpstr>Документы, предъявляемые при заключении трудового договора   </vt:lpstr>
      <vt:lpstr>Документы, предъявляемые при заключении трудового договора   </vt:lpstr>
      <vt:lpstr>Документы, предъявляемые при заключении трудового договора   </vt:lpstr>
      <vt:lpstr>Заключение трудового договора с педагогическим работником   </vt:lpstr>
      <vt:lpstr>Заключение трудового договора с педагогическим работником   </vt:lpstr>
      <vt:lpstr>Заключение трудового договора с педагогическим работником   </vt:lpstr>
      <vt:lpstr>Профстандарт Педагог профессионального образования   </vt:lpstr>
      <vt:lpstr>Профстандарт Педагог профессионального образования   </vt:lpstr>
      <vt:lpstr>Профстандарт Педагог профессионального образования   </vt:lpstr>
      <vt:lpstr>Профстандарт Педагог профессионального образования   </vt:lpstr>
      <vt:lpstr>Профстандарт Педагог профессионального образования   </vt:lpstr>
      <vt:lpstr>Профстандарт Педагог профессионального образования   </vt:lpstr>
      <vt:lpstr>Профстандарт Педагог профессионального образования   </vt:lpstr>
      <vt:lpstr>Профстандарт  </vt:lpstr>
      <vt:lpstr>Заключение трудового договора с педагогическим работником   </vt:lpstr>
      <vt:lpstr>Запрет на занятие педагогической деятельностью    </vt:lpstr>
      <vt:lpstr>Запрет на занятие педагогической деятельностью    </vt:lpstr>
      <vt:lpstr>Запрет на занятие педагогической деятельностью    </vt:lpstr>
      <vt:lpstr>Запрет на занятие педагогической деятельностью    </vt:lpstr>
      <vt:lpstr>Запрет на занятие педагогической деятельностью    </vt:lpstr>
      <vt:lpstr>Запрет на занятие педагогической деятельностью    </vt:lpstr>
      <vt:lpstr>Испытание при приеме на работу    </vt:lpstr>
      <vt:lpstr>Испытание при приеме на работу    </vt:lpstr>
      <vt:lpstr>Испытание при приеме на работу    </vt:lpstr>
      <vt:lpstr>Испытание при приеме на работу    </vt:lpstr>
      <vt:lpstr>Испытание при приеме на работу    </vt:lpstr>
      <vt:lpstr>Испытание при приеме на работу    </vt:lpstr>
      <vt:lpstr>Испытание при приеме на работу    </vt:lpstr>
      <vt:lpstr>Испытание при приеме на работу    </vt:lpstr>
      <vt:lpstr>Испытание при приеме на работу    </vt:lpstr>
      <vt:lpstr>Слайд 86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Материальная ответственность: примеры решения задач</dc:title>
  <dc:creator>Рустем</dc:creator>
  <cp:lastModifiedBy>Rustem Nazmetdinov</cp:lastModifiedBy>
  <cp:revision>38</cp:revision>
  <dcterms:created xsi:type="dcterms:W3CDTF">2014-12-07T12:52:46Z</dcterms:created>
  <dcterms:modified xsi:type="dcterms:W3CDTF">2016-06-29T16:56:48Z</dcterms:modified>
</cp:coreProperties>
</file>