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89" r:id="rId4"/>
    <p:sldId id="290" r:id="rId5"/>
    <p:sldId id="291" r:id="rId6"/>
    <p:sldId id="258" r:id="rId7"/>
    <p:sldId id="259" r:id="rId8"/>
    <p:sldId id="260" r:id="rId9"/>
    <p:sldId id="261" r:id="rId10"/>
    <p:sldId id="282" r:id="rId11"/>
    <p:sldId id="262" r:id="rId12"/>
    <p:sldId id="263" r:id="rId13"/>
    <p:sldId id="266" r:id="rId14"/>
    <p:sldId id="283" r:id="rId15"/>
    <p:sldId id="284" r:id="rId16"/>
    <p:sldId id="264" r:id="rId17"/>
    <p:sldId id="265" r:id="rId18"/>
    <p:sldId id="267" r:id="rId19"/>
    <p:sldId id="292" r:id="rId20"/>
    <p:sldId id="268" r:id="rId21"/>
    <p:sldId id="285" r:id="rId22"/>
    <p:sldId id="269" r:id="rId23"/>
    <p:sldId id="286" r:id="rId24"/>
    <p:sldId id="293" r:id="rId25"/>
    <p:sldId id="294" r:id="rId26"/>
    <p:sldId id="270" r:id="rId27"/>
    <p:sldId id="295" r:id="rId28"/>
    <p:sldId id="296" r:id="rId29"/>
    <p:sldId id="297" r:id="rId30"/>
    <p:sldId id="298" r:id="rId31"/>
    <p:sldId id="271" r:id="rId32"/>
    <p:sldId id="272" r:id="rId33"/>
    <p:sldId id="287" r:id="rId34"/>
    <p:sldId id="273" r:id="rId35"/>
    <p:sldId id="274" r:id="rId36"/>
    <p:sldId id="299" r:id="rId37"/>
    <p:sldId id="300" r:id="rId38"/>
    <p:sldId id="301" r:id="rId39"/>
    <p:sldId id="302" r:id="rId40"/>
    <p:sldId id="275" r:id="rId41"/>
    <p:sldId id="288" r:id="rId42"/>
    <p:sldId id="303" r:id="rId43"/>
    <p:sldId id="304" r:id="rId44"/>
    <p:sldId id="305" r:id="rId45"/>
    <p:sldId id="276" r:id="rId46"/>
    <p:sldId id="277" r:id="rId47"/>
    <p:sldId id="278" r:id="rId48"/>
    <p:sldId id="279" r:id="rId49"/>
    <p:sldId id="280" r:id="rId50"/>
    <p:sldId id="306" r:id="rId51"/>
    <p:sldId id="281" r:id="rId52"/>
    <p:sldId id="307" r:id="rId53"/>
    <p:sldId id="308" r:id="rId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71943B4D-443A-4A47-94CE-9F1ED5FD33EC}" type="datetimeFigureOut">
              <a:rPr lang="ru-RU" smtClean="0"/>
              <a:pPr/>
              <a:t>30.06.2016</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D44108AB-F70C-4810-9EF7-DA58273139F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44108AB-F70C-4810-9EF7-DA58273139F5}"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44108AB-F70C-4810-9EF7-DA58273139F5}"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44108AB-F70C-4810-9EF7-DA58273139F5}"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D44108AB-F70C-4810-9EF7-DA58273139F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D44108AB-F70C-4810-9EF7-DA58273139F5}"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D44108AB-F70C-4810-9EF7-DA58273139F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71943B4D-443A-4A47-94CE-9F1ED5FD33EC}" type="datetimeFigureOut">
              <a:rPr lang="ru-RU" smtClean="0"/>
              <a:pPr/>
              <a:t>30.06.2016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44108AB-F70C-4810-9EF7-DA58273139F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71943B4D-443A-4A47-94CE-9F1ED5FD33EC}" type="datetimeFigureOut">
              <a:rPr lang="ru-RU" smtClean="0"/>
              <a:pPr/>
              <a:t>30.06.2016</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D44108AB-F70C-4810-9EF7-DA58273139F5}"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44108AB-F70C-4810-9EF7-DA58273139F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1943B4D-443A-4A47-94CE-9F1ED5FD33EC}" type="datetimeFigureOut">
              <a:rPr lang="ru-RU" smtClean="0"/>
              <a:pPr/>
              <a:t>30.06.2016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44108AB-F70C-4810-9EF7-DA58273139F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1943B4D-443A-4A47-94CE-9F1ED5FD33EC}" type="datetimeFigureOut">
              <a:rPr lang="ru-RU" smtClean="0"/>
              <a:pPr/>
              <a:t>30.06.2016</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44108AB-F70C-4810-9EF7-DA58273139F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consultantplus://offline/ref=60E342304599B5CC10756467CAA6C9C7C94DB6BD42827117664B05A2F9D1396D79AB78549649r1B"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consultantplus://offline/ref=0177678D0460862C6DD9A3C3317E0A56BF7533F4F2CA0CA5CA848377B25BC4313F9E219141E218B"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76672"/>
            <a:ext cx="8352928" cy="4464496"/>
          </a:xfrm>
        </p:spPr>
        <p:txBody>
          <a:bodyPr>
            <a:normAutofit/>
          </a:bodyPr>
          <a:lstStyle/>
          <a:p>
            <a:r>
              <a:rPr lang="ru-RU" dirty="0" smtClean="0"/>
              <a:t>Расторжение трудового договора по инициативе работодателя ст. 81 ТК </a:t>
            </a:r>
            <a:r>
              <a:rPr lang="ru-RU" dirty="0" smtClean="0"/>
              <a:t>РФ</a:t>
            </a:r>
            <a:br>
              <a:rPr lang="ru-RU" dirty="0" smtClean="0"/>
            </a:br>
            <a:r>
              <a:rPr lang="ru-RU" sz="3600" dirty="0" smtClean="0"/>
              <a:t>Лектор: </a:t>
            </a:r>
            <a:r>
              <a:rPr lang="ru-RU" sz="3600" dirty="0" err="1" smtClean="0"/>
              <a:t>к.ю.н</a:t>
            </a:r>
            <a:r>
              <a:rPr lang="ru-RU" sz="3600" dirty="0" smtClean="0"/>
              <a:t>., доцент </a:t>
            </a:r>
            <a:r>
              <a:rPr lang="ru-RU" sz="3600" dirty="0" err="1" smtClean="0"/>
              <a:t>Назметдинов</a:t>
            </a:r>
            <a:r>
              <a:rPr lang="ru-RU" sz="3600" dirty="0" smtClean="0"/>
              <a:t> Р.Р.</a:t>
            </a:r>
            <a:endParaRPr lang="ru-RU" sz="3600" dirty="0"/>
          </a:p>
        </p:txBody>
      </p:sp>
    </p:spTree>
    <p:extLst>
      <p:ext uri="{BB962C8B-B14F-4D97-AF65-F5344CB8AC3E}">
        <p14:creationId xmlns:p14="http://schemas.microsoft.com/office/powerpoint/2010/main" xmlns="" val="1653434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1328"/>
            <a:ext cx="8363272" cy="4525963"/>
          </a:xfrm>
        </p:spPr>
        <p:txBody>
          <a:bodyPr>
            <a:normAutofit/>
          </a:bodyPr>
          <a:lstStyle/>
          <a:p>
            <a:pPr algn="just"/>
            <a:r>
              <a:rPr lang="ru-RU" sz="3200" dirty="0"/>
              <a:t>ликвидация организации либо прекращение деятельности </a:t>
            </a:r>
            <a:r>
              <a:rPr lang="ru-RU" sz="3200" dirty="0" smtClean="0"/>
              <a:t>индивидуальным предпринимателем</a:t>
            </a:r>
            <a:r>
              <a:rPr lang="ru-RU" sz="3200" dirty="0"/>
              <a:t>.</a:t>
            </a:r>
          </a:p>
          <a:p>
            <a:pPr algn="just"/>
            <a:r>
              <a:rPr lang="ru-RU" dirty="0">
                <a:hlinkClick r:id="rId2"/>
              </a:rPr>
              <a:t>Статья 61 ГК РФ предусматривает, что ликвидация юридического лица влечет его прекращение без перехода прав и обязанностей в порядке правопреемства к другим лицам, за исключением случаев, предусмотренных федеральным законом.</a:t>
            </a:r>
          </a:p>
          <a:p>
            <a:endParaRPr lang="ru-RU" dirty="0"/>
          </a:p>
        </p:txBody>
      </p:sp>
      <p:sp>
        <p:nvSpPr>
          <p:cNvPr id="2" name="Заголовок 1"/>
          <p:cNvSpPr>
            <a:spLocks noGrp="1"/>
          </p:cNvSpPr>
          <p:nvPr>
            <p:ph type="title"/>
          </p:nvPr>
        </p:nvSpPr>
        <p:spPr/>
        <p:txBody>
          <a:bodyPr>
            <a:normAutofit fontScale="90000"/>
          </a:bodyPr>
          <a:lstStyle/>
          <a:p>
            <a:r>
              <a:rPr lang="ru-RU" dirty="0" smtClean="0"/>
              <a:t>П. 1 ст. 81 ТК РФ</a:t>
            </a:r>
            <a:br>
              <a:rPr lang="ru-RU" dirty="0" smtClean="0"/>
            </a:br>
            <a:endParaRPr lang="ru-RU" dirty="0"/>
          </a:p>
        </p:txBody>
      </p:sp>
    </p:spTree>
    <p:extLst>
      <p:ext uri="{BB962C8B-B14F-4D97-AF65-F5344CB8AC3E}">
        <p14:creationId xmlns:p14="http://schemas.microsoft.com/office/powerpoint/2010/main" xmlns="" val="2712709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1328"/>
            <a:ext cx="8363272" cy="4525963"/>
          </a:xfrm>
        </p:spPr>
        <p:txBody>
          <a:bodyPr>
            <a:normAutofit lnSpcReduction="10000"/>
          </a:bodyPr>
          <a:lstStyle/>
          <a:p>
            <a:pPr algn="just"/>
            <a:r>
              <a:rPr lang="ru-RU" sz="3200" dirty="0"/>
              <a:t>Основанием для увольнения работников по пункту 1 части первой </a:t>
            </a:r>
            <a:r>
              <a:rPr lang="ru-RU" sz="3200" dirty="0" smtClean="0"/>
              <a:t>статьи 81 ТК РФ </a:t>
            </a:r>
            <a:r>
              <a:rPr lang="ru-RU" sz="3200" dirty="0"/>
              <a:t>может служить решение о ликвидации юридического лица, т.е. решение о прекращении его деятельности без перехода прав и обязанностей в порядке правопреемства к другим лицам, принятое в установленном законом порядке </a:t>
            </a:r>
            <a:r>
              <a:rPr lang="ru-RU" sz="3200" dirty="0" smtClean="0"/>
              <a:t>(статья 61 </a:t>
            </a:r>
            <a:r>
              <a:rPr lang="ru-RU" sz="3200" dirty="0"/>
              <a:t>ГК РФ</a:t>
            </a:r>
            <a:r>
              <a:rPr lang="ru-RU" sz="3200" dirty="0" smtClean="0"/>
              <a:t>).</a:t>
            </a:r>
            <a:endParaRPr lang="ru-RU" sz="3200" dirty="0"/>
          </a:p>
        </p:txBody>
      </p:sp>
      <p:sp>
        <p:nvSpPr>
          <p:cNvPr id="2" name="Заголовок 1"/>
          <p:cNvSpPr>
            <a:spLocks noGrp="1"/>
          </p:cNvSpPr>
          <p:nvPr>
            <p:ph type="title"/>
          </p:nvPr>
        </p:nvSpPr>
        <p:spPr/>
        <p:txBody>
          <a:bodyPr>
            <a:normAutofit fontScale="90000"/>
          </a:bodyPr>
          <a:lstStyle/>
          <a:p>
            <a:r>
              <a:rPr lang="ru-RU" dirty="0" smtClean="0"/>
              <a:t>П. 1 ст. 81 ТК РФ</a:t>
            </a:r>
            <a:br>
              <a:rPr lang="ru-RU" dirty="0" smtClean="0"/>
            </a:br>
            <a:endParaRPr lang="ru-RU" dirty="0"/>
          </a:p>
        </p:txBody>
      </p:sp>
    </p:spTree>
    <p:extLst>
      <p:ext uri="{BB962C8B-B14F-4D97-AF65-F5344CB8AC3E}">
        <p14:creationId xmlns:p14="http://schemas.microsoft.com/office/powerpoint/2010/main" xmlns="" val="132062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20" y="1052736"/>
            <a:ext cx="9145016" cy="5328592"/>
          </a:xfrm>
        </p:spPr>
        <p:txBody>
          <a:bodyPr>
            <a:normAutofit fontScale="85000" lnSpcReduction="10000"/>
          </a:bodyPr>
          <a:lstStyle/>
          <a:p>
            <a:pPr algn="just"/>
            <a:r>
              <a:rPr lang="ru-RU" sz="3200" dirty="0"/>
              <a:t>Если работодателем являлось физическое лицо, зарегистрированное в качестве индивидуального предпринимателя, то трудовой договор с работником может быть расторгнут по пункту 1 части первой "статьи 81" Кодекса, </a:t>
            </a:r>
            <a:r>
              <a:rPr lang="ru-RU" sz="3200" dirty="0" smtClean="0"/>
              <a:t>когда </a:t>
            </a:r>
            <a:r>
              <a:rPr lang="ru-RU" sz="3200" dirty="0"/>
              <a:t>прекращается деятельность индивидуальным предпринимателем на основании им самим принятого решения, вследствие признания его несостоятельным (банкротом) по решению суда (пункт 1 </a:t>
            </a:r>
            <a:r>
              <a:rPr lang="ru-RU" sz="3200" dirty="0" smtClean="0"/>
              <a:t>статьи 25 </a:t>
            </a:r>
            <a:r>
              <a:rPr lang="ru-RU" sz="3200" dirty="0"/>
              <a:t>ГК РФ), в связи с истечением срока действия свидетельства о государственной регистрации, отказа в продлении лицензии на определенные виды деятельности</a:t>
            </a:r>
            <a:r>
              <a:rPr lang="ru-RU" sz="3200" dirty="0" smtClean="0"/>
              <a:t>.</a:t>
            </a:r>
            <a:endParaRPr lang="ru-RU" sz="3200" dirty="0"/>
          </a:p>
        </p:txBody>
      </p:sp>
      <p:sp>
        <p:nvSpPr>
          <p:cNvPr id="2" name="Заголовок 1"/>
          <p:cNvSpPr>
            <a:spLocks noGrp="1"/>
          </p:cNvSpPr>
          <p:nvPr>
            <p:ph type="title"/>
          </p:nvPr>
        </p:nvSpPr>
        <p:spPr/>
        <p:txBody>
          <a:bodyPr>
            <a:normAutofit fontScale="90000"/>
          </a:bodyPr>
          <a:lstStyle/>
          <a:p>
            <a:r>
              <a:rPr lang="ru-RU" dirty="0" smtClean="0"/>
              <a:t>П. 1 ст. 81 ТК РФ</a:t>
            </a:r>
            <a:br>
              <a:rPr lang="ru-RU" dirty="0" smtClean="0"/>
            </a:br>
            <a:endParaRPr lang="ru-RU" dirty="0"/>
          </a:p>
        </p:txBody>
      </p:sp>
    </p:spTree>
    <p:extLst>
      <p:ext uri="{BB962C8B-B14F-4D97-AF65-F5344CB8AC3E}">
        <p14:creationId xmlns:p14="http://schemas.microsoft.com/office/powerpoint/2010/main" xmlns="" val="396497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20" y="1052736"/>
            <a:ext cx="9145016" cy="5328592"/>
          </a:xfrm>
        </p:spPr>
        <p:txBody>
          <a:bodyPr>
            <a:normAutofit/>
          </a:bodyPr>
          <a:lstStyle/>
          <a:p>
            <a:pPr algn="just"/>
            <a:r>
              <a:rPr lang="ru-RU" sz="3200" dirty="0"/>
              <a:t>Под прекращением деятельности работодателя - физического лица, не имевшего статуса индивидуального предпринимателя, следует понимать фактическое прекращение таким работодателем своей деятельности.</a:t>
            </a:r>
          </a:p>
        </p:txBody>
      </p:sp>
      <p:sp>
        <p:nvSpPr>
          <p:cNvPr id="2" name="Заголовок 1"/>
          <p:cNvSpPr>
            <a:spLocks noGrp="1"/>
          </p:cNvSpPr>
          <p:nvPr>
            <p:ph type="title"/>
          </p:nvPr>
        </p:nvSpPr>
        <p:spPr/>
        <p:txBody>
          <a:bodyPr>
            <a:normAutofit fontScale="90000"/>
          </a:bodyPr>
          <a:lstStyle/>
          <a:p>
            <a:r>
              <a:rPr lang="ru-RU" dirty="0" smtClean="0"/>
              <a:t>П. 1 ст. 81 ТК РФ</a:t>
            </a:r>
            <a:br>
              <a:rPr lang="ru-RU" dirty="0" smtClean="0"/>
            </a:br>
            <a:endParaRPr lang="ru-RU" dirty="0"/>
          </a:p>
        </p:txBody>
      </p:sp>
    </p:spTree>
    <p:extLst>
      <p:ext uri="{BB962C8B-B14F-4D97-AF65-F5344CB8AC3E}">
        <p14:creationId xmlns:p14="http://schemas.microsoft.com/office/powerpoint/2010/main" xmlns="" val="170554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496" y="1196752"/>
            <a:ext cx="9108504" cy="4810539"/>
          </a:xfrm>
        </p:spPr>
        <p:txBody>
          <a:bodyPr/>
          <a:lstStyle/>
          <a:p>
            <a:pPr algn="just"/>
            <a:endParaRPr lang="ru-RU" sz="3600" dirty="0" smtClean="0"/>
          </a:p>
          <a:p>
            <a:pPr algn="just"/>
            <a:endParaRPr lang="ru-RU" sz="3600" dirty="0"/>
          </a:p>
          <a:p>
            <a:pPr algn="just"/>
            <a:r>
              <a:rPr lang="ru-RU" sz="3600" dirty="0" smtClean="0"/>
              <a:t>сокращение </a:t>
            </a:r>
            <a:r>
              <a:rPr lang="ru-RU" sz="3600" dirty="0"/>
              <a:t>численности или штата работников организации, </a:t>
            </a:r>
            <a:r>
              <a:rPr lang="ru-RU" sz="3600" dirty="0" smtClean="0"/>
              <a:t>индивидуального предпринимателя</a:t>
            </a:r>
            <a:endParaRPr lang="ru-RU" sz="3600" dirty="0"/>
          </a:p>
          <a:p>
            <a:endParaRPr lang="ru-RU" dirty="0"/>
          </a:p>
        </p:txBody>
      </p:sp>
      <p:sp>
        <p:nvSpPr>
          <p:cNvPr id="3" name="Заголовок 2"/>
          <p:cNvSpPr>
            <a:spLocks noGrp="1"/>
          </p:cNvSpPr>
          <p:nvPr>
            <p:ph type="title"/>
          </p:nvPr>
        </p:nvSpPr>
        <p:spPr/>
        <p:txBody>
          <a:bodyPr/>
          <a:lstStyle/>
          <a:p>
            <a:r>
              <a:rPr lang="ru-RU" dirty="0" smtClean="0"/>
              <a:t>П. 2 ст. 81 ТК РФ</a:t>
            </a:r>
            <a:endParaRPr lang="ru-RU" dirty="0"/>
          </a:p>
        </p:txBody>
      </p:sp>
    </p:spTree>
    <p:extLst>
      <p:ext uri="{BB962C8B-B14F-4D97-AF65-F5344CB8AC3E}">
        <p14:creationId xmlns:p14="http://schemas.microsoft.com/office/powerpoint/2010/main" xmlns="" val="234717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268760"/>
            <a:ext cx="8229600" cy="5318051"/>
          </a:xfrm>
        </p:spPr>
        <p:txBody>
          <a:bodyPr>
            <a:normAutofit fontScale="92500"/>
          </a:bodyPr>
          <a:lstStyle/>
          <a:p>
            <a:pPr algn="just"/>
            <a:r>
              <a:rPr lang="ru-RU" sz="2800" dirty="0"/>
              <a:t>О предстоящем увольнении в связи с ликвидацией организации работник должен быть предупрежден </a:t>
            </a:r>
            <a:r>
              <a:rPr lang="ru-RU" sz="2800" dirty="0">
                <a:solidFill>
                  <a:srgbClr val="FF0000"/>
                </a:solidFill>
              </a:rPr>
              <a:t>под роспись не менее чем за два месяца.</a:t>
            </a:r>
            <a:r>
              <a:rPr lang="ru-RU" sz="2800" dirty="0"/>
              <a:t> Однако </a:t>
            </a:r>
            <a:r>
              <a:rPr lang="ru-RU" sz="2800" dirty="0">
                <a:solidFill>
                  <a:srgbClr val="FF0000"/>
                </a:solidFill>
              </a:rPr>
              <a:t>с письменного согласия работника</a:t>
            </a:r>
            <a:r>
              <a:rPr lang="ru-RU" sz="2800" dirty="0"/>
              <a:t> работодатель имеет право расторгнуть с ним трудовой договор до истечения двухмесячного срока, </a:t>
            </a:r>
            <a:r>
              <a:rPr lang="ru-RU" sz="2800" dirty="0">
                <a:solidFill>
                  <a:srgbClr val="FF0000"/>
                </a:solidFill>
              </a:rPr>
              <a:t>выплатив ему дополнительную компенсацию в размере среднего заработка работника,</a:t>
            </a:r>
            <a:r>
              <a:rPr lang="ru-RU" sz="2800" dirty="0"/>
              <a:t> исчисленного пропорционально времени, оставшемуся до истечения срока предупреждения об увольнении (</a:t>
            </a:r>
            <a:r>
              <a:rPr lang="ru-RU" sz="2800" dirty="0">
                <a:hlinkClick r:id="rId2"/>
              </a:rPr>
              <a:t>ч. 3 ст. 180 </a:t>
            </a:r>
            <a:r>
              <a:rPr lang="ru-RU" sz="2800" dirty="0" smtClean="0">
                <a:hlinkClick r:id="rId2"/>
              </a:rPr>
              <a:t>ТК)</a:t>
            </a:r>
            <a:endParaRPr lang="ru-RU" sz="2800" dirty="0">
              <a:hlinkClick r:id="rId2"/>
            </a:endParaRPr>
          </a:p>
          <a:p>
            <a:endParaRPr lang="ru-RU" dirty="0"/>
          </a:p>
        </p:txBody>
      </p:sp>
      <p:sp>
        <p:nvSpPr>
          <p:cNvPr id="3" name="Заголовок 2"/>
          <p:cNvSpPr>
            <a:spLocks noGrp="1"/>
          </p:cNvSpPr>
          <p:nvPr>
            <p:ph type="title"/>
          </p:nvPr>
        </p:nvSpPr>
        <p:spPr>
          <a:xfrm>
            <a:off x="457200" y="338328"/>
            <a:ext cx="8229600" cy="1002440"/>
          </a:xfrm>
        </p:spPr>
        <p:txBody>
          <a:bodyPr>
            <a:normAutofit fontScale="90000"/>
          </a:bodyPr>
          <a:lstStyle/>
          <a:p>
            <a:r>
              <a:rPr lang="ru-RU" sz="3600" dirty="0"/>
              <a:t>Увольнение по п.1,2 ст. 81 </a:t>
            </a:r>
            <a:r>
              <a:rPr lang="ru-RU" sz="3600" dirty="0" smtClean="0"/>
              <a:t>ТК РФ </a:t>
            </a:r>
            <a:r>
              <a:rPr lang="ru-RU" sz="3600" dirty="0"/>
              <a:t>будет законным, если:</a:t>
            </a:r>
          </a:p>
        </p:txBody>
      </p:sp>
    </p:spTree>
    <p:extLst>
      <p:ext uri="{BB962C8B-B14F-4D97-AF65-F5344CB8AC3E}">
        <p14:creationId xmlns:p14="http://schemas.microsoft.com/office/powerpoint/2010/main" xmlns="" val="2379578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620688"/>
            <a:ext cx="8229600" cy="6048672"/>
          </a:xfrm>
        </p:spPr>
        <p:txBody>
          <a:bodyPr>
            <a:normAutofit/>
          </a:bodyPr>
          <a:lstStyle/>
          <a:p>
            <a:pPr algn="just"/>
            <a:r>
              <a:rPr lang="ru-RU" dirty="0"/>
              <a:t>Например, если работник с его письменного согласия увольняется через месяц после предупреждения об увольнении, то при увольнении ему должна быть выплачена дополнительная компенсация за один месяц (т.е. за то время, которое осталось до истечения двух месяцев, за которые он был предупрежден об увольнении). В приведенной норме речь идет о дополнительной компенсации, т.е. о сумме, выплачиваемой сверх выходного пособия и среднемесячного заработка, сохраняемого на период трудоустройства.</a:t>
            </a:r>
          </a:p>
          <a:p>
            <a:pPr marL="109728" indent="0">
              <a:buNone/>
            </a:pPr>
            <a:endParaRPr lang="ru-RU" dirty="0"/>
          </a:p>
        </p:txBody>
      </p:sp>
      <p:sp>
        <p:nvSpPr>
          <p:cNvPr id="3" name="Заголовок 2"/>
          <p:cNvSpPr>
            <a:spLocks noGrp="1"/>
          </p:cNvSpPr>
          <p:nvPr>
            <p:ph type="title"/>
          </p:nvPr>
        </p:nvSpPr>
        <p:spPr>
          <a:xfrm>
            <a:off x="457200" y="274638"/>
            <a:ext cx="8229600" cy="346050"/>
          </a:xfrm>
        </p:spPr>
        <p:txBody>
          <a:bodyPr>
            <a:normAutofit fontScale="90000"/>
          </a:bodyPr>
          <a:lstStyle/>
          <a:p>
            <a:r>
              <a:rPr lang="ru-RU" sz="4400" dirty="0" smtClean="0"/>
              <a:t>Пример</a:t>
            </a:r>
            <a:endParaRPr lang="ru-RU" dirty="0"/>
          </a:p>
        </p:txBody>
      </p:sp>
    </p:spTree>
    <p:extLst>
      <p:ext uri="{BB962C8B-B14F-4D97-AF65-F5344CB8AC3E}">
        <p14:creationId xmlns:p14="http://schemas.microsoft.com/office/powerpoint/2010/main" xmlns="" val="1948773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96752"/>
            <a:ext cx="8229600" cy="5544616"/>
          </a:xfrm>
        </p:spPr>
        <p:txBody>
          <a:bodyPr>
            <a:normAutofit/>
          </a:bodyPr>
          <a:lstStyle/>
          <a:p>
            <a:pPr algn="just"/>
            <a:r>
              <a:rPr lang="ru-RU" sz="3200" dirty="0" smtClean="0"/>
              <a:t>Согласно </a:t>
            </a:r>
            <a:r>
              <a:rPr lang="ru-RU" sz="3200" dirty="0" err="1" smtClean="0"/>
              <a:t>ч.ч</a:t>
            </a:r>
            <a:r>
              <a:rPr lang="ru-RU" sz="3200" dirty="0"/>
              <a:t>. 1 и 2 ст. 178 ТК работникам, увольняемым в связи с ликвидацией организации, </a:t>
            </a:r>
            <a:r>
              <a:rPr lang="ru-RU" sz="3200" b="1" dirty="0"/>
              <a:t>выплачивается выходное пособие в размере среднего месячного заработка</a:t>
            </a:r>
            <a:r>
              <a:rPr lang="ru-RU" sz="3200" dirty="0"/>
              <a:t>, а также за ними </a:t>
            </a:r>
            <a:r>
              <a:rPr lang="ru-RU" sz="3200" b="1" dirty="0"/>
              <a:t>сохраняется средний месячный заработок на период трудоустройства</a:t>
            </a:r>
            <a:r>
              <a:rPr lang="ru-RU" sz="3200" dirty="0"/>
              <a:t>, но не свыше двух месяцев со дня увольнения (с зачетом выходного пособия). </a:t>
            </a:r>
          </a:p>
        </p:txBody>
      </p:sp>
      <p:sp>
        <p:nvSpPr>
          <p:cNvPr id="3" name="Заголовок 2"/>
          <p:cNvSpPr>
            <a:spLocks noGrp="1"/>
          </p:cNvSpPr>
          <p:nvPr>
            <p:ph type="title"/>
          </p:nvPr>
        </p:nvSpPr>
        <p:spPr>
          <a:xfrm>
            <a:off x="457200" y="274638"/>
            <a:ext cx="8229600" cy="778098"/>
          </a:xfrm>
        </p:spPr>
        <p:txBody>
          <a:bodyPr>
            <a:noAutofit/>
          </a:bodyPr>
          <a:lstStyle/>
          <a:p>
            <a:r>
              <a:rPr lang="ru-RU" sz="3200" dirty="0" smtClean="0"/>
              <a:t>Увольнение по п.1,2 ст. 81 ТК </a:t>
            </a:r>
            <a:r>
              <a:rPr lang="ru-RU" sz="3200" dirty="0"/>
              <a:t>будет законным, если:</a:t>
            </a:r>
          </a:p>
        </p:txBody>
      </p:sp>
    </p:spTree>
    <p:extLst>
      <p:ext uri="{BB962C8B-B14F-4D97-AF65-F5344CB8AC3E}">
        <p14:creationId xmlns:p14="http://schemas.microsoft.com/office/powerpoint/2010/main" xmlns="" val="3328595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196752"/>
            <a:ext cx="8229600" cy="5544616"/>
          </a:xfrm>
        </p:spPr>
        <p:txBody>
          <a:bodyPr>
            <a:normAutofit/>
          </a:bodyPr>
          <a:lstStyle/>
          <a:p>
            <a:pPr algn="just"/>
            <a:r>
              <a:rPr lang="ru-RU" sz="3200" dirty="0"/>
              <a:t>В исключительных случаях средний месячный заработок сохраняется за уволенным работником в течение третьего месяца со дня увольнения по решению органа службы занятости населения при условии, если в двухнедельный срок после увольнения работник обратился в этот орган и не был им трудоустроен. </a:t>
            </a:r>
          </a:p>
        </p:txBody>
      </p:sp>
      <p:sp>
        <p:nvSpPr>
          <p:cNvPr id="3" name="Заголовок 2"/>
          <p:cNvSpPr>
            <a:spLocks noGrp="1"/>
          </p:cNvSpPr>
          <p:nvPr>
            <p:ph type="title"/>
          </p:nvPr>
        </p:nvSpPr>
        <p:spPr>
          <a:xfrm>
            <a:off x="457200" y="274638"/>
            <a:ext cx="8229600" cy="778098"/>
          </a:xfrm>
        </p:spPr>
        <p:txBody>
          <a:bodyPr>
            <a:noAutofit/>
          </a:bodyPr>
          <a:lstStyle/>
          <a:p>
            <a:r>
              <a:rPr lang="ru-RU" sz="3200" dirty="0" smtClean="0"/>
              <a:t>Увольнение по п.1,2 ст. 81 ТК </a:t>
            </a:r>
            <a:r>
              <a:rPr lang="ru-RU" sz="3200" dirty="0"/>
              <a:t>будет законным, если:</a:t>
            </a:r>
          </a:p>
        </p:txBody>
      </p:sp>
    </p:spTree>
    <p:extLst>
      <p:ext uri="{BB962C8B-B14F-4D97-AF65-F5344CB8AC3E}">
        <p14:creationId xmlns:p14="http://schemas.microsoft.com/office/powerpoint/2010/main" xmlns="" val="298082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363272" cy="4900000"/>
          </a:xfrm>
        </p:spPr>
        <p:txBody>
          <a:bodyPr/>
          <a:lstStyle/>
          <a:p>
            <a:pPr algn="just"/>
            <a:r>
              <a:rPr lang="ru-RU" dirty="0"/>
              <a:t>сокращение численности работников или штата действительно (реально) имеет место. Это обстоятельство должно быть подтверждено приказом о сокращении численности или штата работников и новым штатным расписанием. При этом новое штатное расписание должно быть утверждено до начала проведения мероприятий по сокращению численности или штата работников организации;</a:t>
            </a:r>
          </a:p>
          <a:p>
            <a:endParaRPr lang="ru-RU" dirty="0"/>
          </a:p>
        </p:txBody>
      </p:sp>
      <p:sp>
        <p:nvSpPr>
          <p:cNvPr id="3" name="Заголовок 2"/>
          <p:cNvSpPr>
            <a:spLocks noGrp="1"/>
          </p:cNvSpPr>
          <p:nvPr>
            <p:ph type="title"/>
          </p:nvPr>
        </p:nvSpPr>
        <p:spPr/>
        <p:txBody>
          <a:bodyPr>
            <a:normAutofit fontScale="90000"/>
          </a:bodyPr>
          <a:lstStyle/>
          <a:p>
            <a:r>
              <a:rPr lang="ru-RU" sz="4000" dirty="0"/>
              <a:t>Увольнение по </a:t>
            </a:r>
            <a:r>
              <a:rPr lang="ru-RU" sz="4000" dirty="0" smtClean="0"/>
              <a:t>п.2 </a:t>
            </a:r>
            <a:r>
              <a:rPr lang="ru-RU" sz="4000" dirty="0"/>
              <a:t>ст. 81 ТК будет законным, если:</a:t>
            </a:r>
            <a:endParaRPr lang="ru-RU" dirty="0"/>
          </a:p>
        </p:txBody>
      </p:sp>
    </p:spTree>
    <p:extLst>
      <p:ext uri="{BB962C8B-B14F-4D97-AF65-F5344CB8AC3E}">
        <p14:creationId xmlns:p14="http://schemas.microsoft.com/office/powerpoint/2010/main" xmlns="" val="2105883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gn="just"/>
            <a:r>
              <a:rPr lang="ru-RU" sz="2800" dirty="0"/>
              <a:t>работник не имеет преимущественного права на оставление на работе. </a:t>
            </a:r>
            <a:endParaRPr lang="ru-RU" sz="2800" dirty="0" smtClean="0"/>
          </a:p>
          <a:p>
            <a:pPr algn="just"/>
            <a:r>
              <a:rPr lang="ru-RU" sz="2800" dirty="0" smtClean="0"/>
              <a:t>В </a:t>
            </a:r>
            <a:r>
              <a:rPr lang="ru-RU" sz="2800" dirty="0"/>
              <a:t>соответствии со ст. 179 ТК при сокращении численности или штата работников преимущественное право на оставление на работе предоставляется работникам с более высокой производительностью труда и квалификацией. </a:t>
            </a:r>
          </a:p>
        </p:txBody>
      </p:sp>
      <p:sp>
        <p:nvSpPr>
          <p:cNvPr id="3" name="Заголовок 2"/>
          <p:cNvSpPr>
            <a:spLocks noGrp="1"/>
          </p:cNvSpPr>
          <p:nvPr>
            <p:ph type="title"/>
          </p:nvPr>
        </p:nvSpPr>
        <p:spPr/>
        <p:txBody>
          <a:bodyPr>
            <a:normAutofit fontScale="90000"/>
          </a:bodyPr>
          <a:lstStyle/>
          <a:p>
            <a:r>
              <a:rPr lang="ru-RU" sz="4400" dirty="0"/>
              <a:t>Увольнение по п.2 ст. 81 ТК будет законным, если:</a:t>
            </a:r>
            <a:endParaRPr lang="ru-RU" dirty="0"/>
          </a:p>
        </p:txBody>
      </p:sp>
    </p:spTree>
    <p:extLst>
      <p:ext uri="{BB962C8B-B14F-4D97-AF65-F5344CB8AC3E}">
        <p14:creationId xmlns:p14="http://schemas.microsoft.com/office/powerpoint/2010/main" xmlns="" val="3602869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88640"/>
            <a:ext cx="8229600" cy="6480720"/>
          </a:xfrm>
        </p:spPr>
        <p:txBody>
          <a:bodyPr>
            <a:normAutofit/>
          </a:bodyPr>
          <a:lstStyle/>
          <a:p>
            <a:pPr algn="just"/>
            <a:endParaRPr lang="ru-RU" sz="2900" dirty="0" smtClean="0"/>
          </a:p>
          <a:p>
            <a:pPr algn="just"/>
            <a:r>
              <a:rPr lang="ru-RU" sz="2900" dirty="0" smtClean="0"/>
              <a:t>В </a:t>
            </a:r>
            <a:r>
              <a:rPr lang="ru-RU" sz="2900" dirty="0"/>
              <a:t>качестве доказательства более высокой производительности труда, как правило, учитывают такие показатели, как: выполнение на должном уровне значительно большего объема работы или в более короткий срок, по сравнению с другими работниками, занимающими аналогичную должность; отсутствие ошибок при выполнении работы; получение работником премий за высокие показатели в работе и других поощрений.</a:t>
            </a:r>
          </a:p>
          <a:p>
            <a:endParaRPr lang="ru-RU" dirty="0"/>
          </a:p>
        </p:txBody>
      </p:sp>
    </p:spTree>
    <p:extLst>
      <p:ext uri="{BB962C8B-B14F-4D97-AF65-F5344CB8AC3E}">
        <p14:creationId xmlns:p14="http://schemas.microsoft.com/office/powerpoint/2010/main" xmlns="" val="3043245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88640"/>
            <a:ext cx="8229600" cy="6480720"/>
          </a:xfrm>
        </p:spPr>
        <p:txBody>
          <a:bodyPr>
            <a:normAutofit/>
          </a:bodyPr>
          <a:lstStyle/>
          <a:p>
            <a:pPr algn="just"/>
            <a:endParaRPr lang="ru-RU" sz="2900" dirty="0" smtClean="0"/>
          </a:p>
          <a:p>
            <a:pPr algn="just"/>
            <a:r>
              <a:rPr lang="ru-RU" sz="2900" dirty="0"/>
              <a:t>Для подтверждения более высокой квалификации работника принимаются во внимание, помимо уровня образования, опыт и знание специфики работы, повышение работником квалификации, наличие у него дополнительных квалификационных характеристик (владение одним или несколькими иностранными языками, умение работать на компьютере). </a:t>
            </a:r>
            <a:endParaRPr lang="ru-RU" dirty="0"/>
          </a:p>
        </p:txBody>
      </p:sp>
    </p:spTree>
    <p:extLst>
      <p:ext uri="{BB962C8B-B14F-4D97-AF65-F5344CB8AC3E}">
        <p14:creationId xmlns:p14="http://schemas.microsoft.com/office/powerpoint/2010/main" xmlns="" val="2252264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88640"/>
            <a:ext cx="8229600" cy="6480720"/>
          </a:xfrm>
        </p:spPr>
        <p:txBody>
          <a:bodyPr>
            <a:normAutofit/>
          </a:bodyPr>
          <a:lstStyle/>
          <a:p>
            <a:pPr algn="just"/>
            <a:endParaRPr lang="ru-RU" sz="2900" dirty="0" smtClean="0"/>
          </a:p>
          <a:p>
            <a:pPr algn="just"/>
            <a:r>
              <a:rPr lang="ru-RU" sz="2900" dirty="0"/>
              <a:t>Могут учитываться также личностные качества работника (коммуникабельность, доброжелательность, чувство ответственности, умение быстро ориентироваться в нестандартных ситуациях и проч.). Для подтверждения соответствующих деловых качеств работника могут быть использованы различные документы (докладные записки непосредственного начальника, характеристики, результаты проведенной ранее аттестации и т.п.).</a:t>
            </a:r>
          </a:p>
        </p:txBody>
      </p:sp>
    </p:spTree>
    <p:extLst>
      <p:ext uri="{BB962C8B-B14F-4D97-AF65-F5344CB8AC3E}">
        <p14:creationId xmlns:p14="http://schemas.microsoft.com/office/powerpoint/2010/main" xmlns="" val="2606868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pPr algn="just"/>
            <a:r>
              <a:rPr lang="ru-RU" dirty="0"/>
              <a:t>При равной производительности труда и квалификации предпочтение в оставлении на работе отдается: семейным при наличии двух или более иждивенцев (нетрудоспособных членов семьи, находящихся на полном содержании работника или получающих от него помощь, которая является для них постоянным и основным источником средств к существованию); лицам, в семье которых нет других работников с самостоятельным заработком; </a:t>
            </a:r>
            <a:endParaRPr lang="ru-RU" dirty="0" smtClean="0"/>
          </a:p>
          <a:p>
            <a:pPr marL="109728" indent="0">
              <a:buNone/>
            </a:pPr>
            <a:endParaRPr lang="ru-RU" dirty="0"/>
          </a:p>
        </p:txBody>
      </p:sp>
      <p:sp>
        <p:nvSpPr>
          <p:cNvPr id="3" name="Заголовок 2"/>
          <p:cNvSpPr>
            <a:spLocks noGrp="1"/>
          </p:cNvSpPr>
          <p:nvPr>
            <p:ph type="title"/>
          </p:nvPr>
        </p:nvSpPr>
        <p:spPr/>
        <p:txBody>
          <a:bodyPr>
            <a:normAutofit fontScale="90000"/>
          </a:bodyPr>
          <a:lstStyle/>
          <a:p>
            <a:r>
              <a:rPr lang="ru-RU" sz="4000" dirty="0"/>
              <a:t>Увольнение по п.2 ст. 81 ТК будет законным, если:</a:t>
            </a:r>
            <a:endParaRPr lang="ru-RU" dirty="0"/>
          </a:p>
        </p:txBody>
      </p:sp>
    </p:spTree>
    <p:extLst>
      <p:ext uri="{BB962C8B-B14F-4D97-AF65-F5344CB8AC3E}">
        <p14:creationId xmlns:p14="http://schemas.microsoft.com/office/powerpoint/2010/main" xmlns="" val="332731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56792"/>
            <a:ext cx="8229600" cy="5040560"/>
          </a:xfrm>
        </p:spPr>
        <p:txBody>
          <a:bodyPr>
            <a:normAutofit fontScale="92500"/>
          </a:bodyPr>
          <a:lstStyle/>
          <a:p>
            <a:pPr algn="just"/>
            <a:r>
              <a:rPr lang="ru-RU" dirty="0"/>
              <a:t>работникам, получившим в данной организации трудовое увечье или профессиональное заболевание; инвалидам Великой Отечественной войны и инвалидам боевых действий по защите Отечества; работникам, повышающим свою квалификацию по направлению работодателя без отрыва от работы. Коллективным договором могут предусматриваться другие категории работников, пользующиеся преимущественным правом на оставление на работе при равной производительности труда и квалификации.</a:t>
            </a:r>
          </a:p>
          <a:p>
            <a:endParaRPr lang="ru-RU" dirty="0"/>
          </a:p>
          <a:p>
            <a:endParaRPr lang="ru-RU" dirty="0"/>
          </a:p>
        </p:txBody>
      </p:sp>
      <p:sp>
        <p:nvSpPr>
          <p:cNvPr id="3" name="Заголовок 2"/>
          <p:cNvSpPr>
            <a:spLocks noGrp="1"/>
          </p:cNvSpPr>
          <p:nvPr>
            <p:ph type="title"/>
          </p:nvPr>
        </p:nvSpPr>
        <p:spPr/>
        <p:txBody>
          <a:bodyPr>
            <a:normAutofit fontScale="90000"/>
          </a:bodyPr>
          <a:lstStyle/>
          <a:p>
            <a:r>
              <a:rPr lang="ru-RU" sz="4400" dirty="0"/>
              <a:t>Увольнение по п.2 ст. 81 ТК будет законным, если:</a:t>
            </a:r>
            <a:endParaRPr lang="ru-RU" dirty="0"/>
          </a:p>
        </p:txBody>
      </p:sp>
    </p:spTree>
    <p:extLst>
      <p:ext uri="{BB962C8B-B14F-4D97-AF65-F5344CB8AC3E}">
        <p14:creationId xmlns:p14="http://schemas.microsoft.com/office/powerpoint/2010/main" xmlns="" val="2001856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endParaRPr lang="ru-RU" dirty="0" smtClean="0"/>
          </a:p>
          <a:p>
            <a:pPr algn="just"/>
            <a:r>
              <a:rPr lang="ru-RU" dirty="0" smtClean="0"/>
              <a:t>В </a:t>
            </a:r>
            <a:r>
              <a:rPr lang="ru-RU" dirty="0"/>
              <a:t>соответствии с частью третьей </a:t>
            </a:r>
            <a:r>
              <a:rPr lang="ru-RU" dirty="0" smtClean="0"/>
              <a:t>статьи 81 ТК РФ увольнение </a:t>
            </a:r>
            <a:r>
              <a:rPr lang="ru-RU" dirty="0"/>
              <a:t>работника в связи с сокращением численности или штата работников организации, индивидуального предпринимателя допускается, если невозможно перевести работника с его письменного согласия на другую имеющуюся у работодателя работу (как вакантную должность или работу, соответствующую квалификации работника, так и вакантную нижестоящую должность или нижеоплачиваемую работу), которую работник может выполнять с учетом его состояния здоровья. </a:t>
            </a:r>
          </a:p>
        </p:txBody>
      </p:sp>
      <p:sp>
        <p:nvSpPr>
          <p:cNvPr id="3" name="Заголовок 2"/>
          <p:cNvSpPr>
            <a:spLocks noGrp="1"/>
          </p:cNvSpPr>
          <p:nvPr>
            <p:ph type="title"/>
          </p:nvPr>
        </p:nvSpPr>
        <p:spPr/>
        <p:txBody>
          <a:bodyPr>
            <a:normAutofit fontScale="90000"/>
          </a:bodyPr>
          <a:lstStyle/>
          <a:p>
            <a:r>
              <a:rPr lang="ru-RU" sz="4000" dirty="0"/>
              <a:t>Увольнение по п.2 ст. 81 ТК будет законным, если:</a:t>
            </a:r>
            <a:endParaRPr lang="ru-RU" dirty="0"/>
          </a:p>
        </p:txBody>
      </p:sp>
    </p:spTree>
    <p:extLst>
      <p:ext uri="{BB962C8B-B14F-4D97-AF65-F5344CB8AC3E}">
        <p14:creationId xmlns:p14="http://schemas.microsoft.com/office/powerpoint/2010/main" xmlns="" val="701256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endParaRPr lang="ru-RU" dirty="0" smtClean="0"/>
          </a:p>
          <a:p>
            <a:pPr algn="just"/>
            <a:r>
              <a:rPr lang="ru-RU" dirty="0" smtClean="0"/>
              <a:t>Работодатель </a:t>
            </a:r>
            <a:r>
              <a:rPr lang="ru-RU" dirty="0"/>
              <a:t>обязан предлагать работнику все отвечающие указанным требованиям вакансии, имеющиеся у него в данной местности. При решении вопроса о переводе работника на другую работу необходимо также учитывать реальную возможность работника выполнять предлагаемую ему работу с учетом его образования, квалификации, опыта работы.</a:t>
            </a:r>
          </a:p>
        </p:txBody>
      </p:sp>
      <p:sp>
        <p:nvSpPr>
          <p:cNvPr id="3" name="Заголовок 2"/>
          <p:cNvSpPr>
            <a:spLocks noGrp="1"/>
          </p:cNvSpPr>
          <p:nvPr>
            <p:ph type="title"/>
          </p:nvPr>
        </p:nvSpPr>
        <p:spPr/>
        <p:txBody>
          <a:bodyPr>
            <a:normAutofit fontScale="90000"/>
          </a:bodyPr>
          <a:lstStyle/>
          <a:p>
            <a:r>
              <a:rPr lang="ru-RU" sz="4000" dirty="0"/>
              <a:t>Увольнение по п.2 ст. 81 ТК будет законным, если:</a:t>
            </a:r>
            <a:endParaRPr lang="ru-RU" dirty="0"/>
          </a:p>
        </p:txBody>
      </p:sp>
    </p:spTree>
    <p:extLst>
      <p:ext uri="{BB962C8B-B14F-4D97-AF65-F5344CB8AC3E}">
        <p14:creationId xmlns:p14="http://schemas.microsoft.com/office/powerpoint/2010/main" xmlns="" val="1142877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a:t>несоответствие работника занимаемой должности или выполняемой работе. </a:t>
            </a:r>
            <a:endParaRPr lang="ru-RU" dirty="0" smtClean="0"/>
          </a:p>
          <a:p>
            <a:pPr algn="just"/>
            <a:r>
              <a:rPr lang="ru-RU" dirty="0" smtClean="0"/>
              <a:t>Этот </a:t>
            </a:r>
            <a:r>
              <a:rPr lang="ru-RU" dirty="0"/>
              <a:t>пункт предусматривает одну причину, препятствующую продолжению работником работы и являющуюся основанием для увольнения его по инициативе работодателя, в связи с несоответствием занимаемой должности или выполняемой работе. Это недостаточная квалификация работника, подтвержденная результатами аттестации.</a:t>
            </a:r>
          </a:p>
          <a:p>
            <a:endParaRPr lang="ru-RU" dirty="0"/>
          </a:p>
        </p:txBody>
      </p:sp>
      <p:sp>
        <p:nvSpPr>
          <p:cNvPr id="3" name="Заголовок 2"/>
          <p:cNvSpPr>
            <a:spLocks noGrp="1"/>
          </p:cNvSpPr>
          <p:nvPr>
            <p:ph type="title"/>
          </p:nvPr>
        </p:nvSpPr>
        <p:spPr/>
        <p:txBody>
          <a:bodyPr/>
          <a:lstStyle/>
          <a:p>
            <a:r>
              <a:rPr lang="ru-RU" dirty="0" smtClean="0"/>
              <a:t>П. 3 ст. 81 ТК РФ</a:t>
            </a:r>
            <a:endParaRPr lang="ru-RU" dirty="0"/>
          </a:p>
        </p:txBody>
      </p:sp>
    </p:spTree>
    <p:extLst>
      <p:ext uri="{BB962C8B-B14F-4D97-AF65-F5344CB8AC3E}">
        <p14:creationId xmlns:p14="http://schemas.microsoft.com/office/powerpoint/2010/main" xmlns="" val="2361655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gn="just"/>
            <a:r>
              <a:rPr lang="ru-RU" dirty="0" smtClean="0"/>
              <a:t>Порядок создания и деятельности аттестационной комиссии определяется, как правило, на уровне локальных нормативно-правовых актов.</a:t>
            </a:r>
          </a:p>
          <a:p>
            <a:pPr algn="just"/>
            <a:r>
              <a:rPr lang="ru-RU" dirty="0" smtClean="0"/>
              <a:t>В некоторых случаях порядок деятельности указанных комиссий закрепляется на федеральном уровне.</a:t>
            </a:r>
            <a:endParaRPr lang="ru-RU" dirty="0"/>
          </a:p>
          <a:p>
            <a:endParaRPr lang="ru-RU" dirty="0"/>
          </a:p>
        </p:txBody>
      </p:sp>
      <p:sp>
        <p:nvSpPr>
          <p:cNvPr id="3" name="Заголовок 2"/>
          <p:cNvSpPr>
            <a:spLocks noGrp="1"/>
          </p:cNvSpPr>
          <p:nvPr>
            <p:ph type="title"/>
          </p:nvPr>
        </p:nvSpPr>
        <p:spPr/>
        <p:txBody>
          <a:bodyPr/>
          <a:lstStyle/>
          <a:p>
            <a:r>
              <a:rPr lang="ru-RU" dirty="0" smtClean="0"/>
              <a:t>П. 3 ст. 81 ТК РФ</a:t>
            </a:r>
            <a:endParaRPr lang="ru-RU" dirty="0"/>
          </a:p>
        </p:txBody>
      </p:sp>
    </p:spTree>
    <p:extLst>
      <p:ext uri="{BB962C8B-B14F-4D97-AF65-F5344CB8AC3E}">
        <p14:creationId xmlns:p14="http://schemas.microsoft.com/office/powerpoint/2010/main" xmlns="" val="3874645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gn="just"/>
            <a:r>
              <a:rPr lang="ru-RU" dirty="0" smtClean="0"/>
              <a:t>Руководители </a:t>
            </a:r>
            <a:r>
              <a:rPr lang="ru-RU" dirty="0"/>
              <a:t>федеральных государственных унитарных предприятий аттестуются в соответствии с Положением, утв. Постановлением Правительства РФ от 16.03.2000 N 234 "О порядке заключения трудовых договоров и аттестации руководителей федеральных государственных унитарных предприятий". </a:t>
            </a:r>
          </a:p>
          <a:p>
            <a:endParaRPr lang="ru-RU" dirty="0"/>
          </a:p>
        </p:txBody>
      </p:sp>
      <p:sp>
        <p:nvSpPr>
          <p:cNvPr id="3" name="Заголовок 2"/>
          <p:cNvSpPr>
            <a:spLocks noGrp="1"/>
          </p:cNvSpPr>
          <p:nvPr>
            <p:ph type="title"/>
          </p:nvPr>
        </p:nvSpPr>
        <p:spPr/>
        <p:txBody>
          <a:bodyPr>
            <a:normAutofit fontScale="90000"/>
          </a:bodyPr>
          <a:lstStyle/>
          <a:p>
            <a:pPr algn="ctr"/>
            <a:r>
              <a:rPr lang="ru-RU" dirty="0" smtClean="0"/>
              <a:t>Создание аттестационных комиссий</a:t>
            </a:r>
            <a:endParaRPr lang="ru-RU" dirty="0"/>
          </a:p>
        </p:txBody>
      </p:sp>
    </p:spTree>
    <p:extLst>
      <p:ext uri="{BB962C8B-B14F-4D97-AF65-F5344CB8AC3E}">
        <p14:creationId xmlns:p14="http://schemas.microsoft.com/office/powerpoint/2010/main" xmlns="" val="3445067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pPr algn="just"/>
            <a:r>
              <a:rPr lang="ru-RU" dirty="0"/>
              <a:t>Лица, занимающие должности исполнительных руководителей и специалистов организаций и их подразделений, осуществляющих перевозку пассажиров и грузов, проходят аттестацию в соответствии с Положением, утв. совместным Приказом Минтранса России и Минтруда России от 11.03.1994 N 13/11. </a:t>
            </a:r>
            <a:endParaRPr lang="ru-RU" dirty="0" smtClean="0"/>
          </a:p>
          <a:p>
            <a:pPr algn="just"/>
            <a:r>
              <a:rPr lang="ru-RU" dirty="0" smtClean="0"/>
              <a:t>Работники </a:t>
            </a:r>
            <a:r>
              <a:rPr lang="ru-RU" dirty="0"/>
              <a:t>системы пенсионного фонда аттестуются в соответствии с Положением о порядке проведения аттестации работников системы Пенсионного фонда Российской Федерации, утв. Постановлением Правления ПФР от 15.01.2007 N 5п.</a:t>
            </a:r>
          </a:p>
        </p:txBody>
      </p:sp>
      <p:sp>
        <p:nvSpPr>
          <p:cNvPr id="3" name="Заголовок 2"/>
          <p:cNvSpPr>
            <a:spLocks noGrp="1"/>
          </p:cNvSpPr>
          <p:nvPr>
            <p:ph type="title"/>
          </p:nvPr>
        </p:nvSpPr>
        <p:spPr/>
        <p:txBody>
          <a:bodyPr>
            <a:normAutofit fontScale="90000"/>
          </a:bodyPr>
          <a:lstStyle/>
          <a:p>
            <a:pPr algn="ctr"/>
            <a:r>
              <a:rPr lang="ru-RU" dirty="0" smtClean="0"/>
              <a:t>Создание аттестационных комиссий</a:t>
            </a:r>
            <a:endParaRPr lang="ru-RU" dirty="0"/>
          </a:p>
        </p:txBody>
      </p:sp>
    </p:spTree>
    <p:extLst>
      <p:ext uri="{BB962C8B-B14F-4D97-AF65-F5344CB8AC3E}">
        <p14:creationId xmlns:p14="http://schemas.microsoft.com/office/powerpoint/2010/main" xmlns="" val="2939666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smtClean="0"/>
              <a:t>Работодатель </a:t>
            </a:r>
            <a:r>
              <a:rPr lang="ru-RU" dirty="0"/>
              <a:t>не вправе расторгнуть трудовой договор с работником по названному основанию, если в отношении этого работника аттестация не проводилась либо аттестационная комиссия пришла к выводу о соответствии работника занимаемой должности или выполняемой работе. </a:t>
            </a:r>
            <a:r>
              <a:rPr lang="ru-RU" dirty="0" smtClean="0"/>
              <a:t>Выводы </a:t>
            </a:r>
            <a:r>
              <a:rPr lang="ru-RU" dirty="0"/>
              <a:t>аттестационной комиссии о деловых качествах работника подлежат оценке в совокупности с другими доказательствами по делу</a:t>
            </a:r>
            <a:r>
              <a:rPr lang="ru-RU" dirty="0" smtClean="0"/>
              <a:t>.</a:t>
            </a:r>
            <a:endParaRPr lang="ru-RU" dirty="0"/>
          </a:p>
        </p:txBody>
      </p:sp>
      <p:sp>
        <p:nvSpPr>
          <p:cNvPr id="3" name="Заголовок 2"/>
          <p:cNvSpPr>
            <a:spLocks noGrp="1"/>
          </p:cNvSpPr>
          <p:nvPr>
            <p:ph type="title"/>
          </p:nvPr>
        </p:nvSpPr>
        <p:spPr/>
        <p:txBody>
          <a:bodyPr/>
          <a:lstStyle/>
          <a:p>
            <a:r>
              <a:rPr lang="ru-RU" dirty="0" smtClean="0"/>
              <a:t>П. 3 ст. 81 ТК РФ</a:t>
            </a:r>
            <a:endParaRPr lang="ru-RU" dirty="0"/>
          </a:p>
        </p:txBody>
      </p:sp>
    </p:spTree>
    <p:extLst>
      <p:ext uri="{BB962C8B-B14F-4D97-AF65-F5344CB8AC3E}">
        <p14:creationId xmlns:p14="http://schemas.microsoft.com/office/powerpoint/2010/main" xmlns="" val="4120784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smtClean="0"/>
              <a:t>При увольнении по этому основанию работодатель </a:t>
            </a:r>
            <a:r>
              <a:rPr lang="ru-RU" dirty="0"/>
              <a:t>обязан представить доказательства, свидетельствующие о том, что работник отказался от перевода на другую работу либо работодатель не имел возможности (например, в связи с отсутствием вакантных должностей или работ) перевести работника с его согласия на другую имеющуюся у этого работодателя работу (часть третья "статьи 81" ТК РФ).</a:t>
            </a:r>
          </a:p>
        </p:txBody>
      </p:sp>
      <p:sp>
        <p:nvSpPr>
          <p:cNvPr id="3" name="Заголовок 2"/>
          <p:cNvSpPr>
            <a:spLocks noGrp="1"/>
          </p:cNvSpPr>
          <p:nvPr>
            <p:ph type="title"/>
          </p:nvPr>
        </p:nvSpPr>
        <p:spPr/>
        <p:txBody>
          <a:bodyPr/>
          <a:lstStyle/>
          <a:p>
            <a:r>
              <a:rPr lang="ru-RU" dirty="0" smtClean="0"/>
              <a:t>П. 3 ст. 81 ТК РФ</a:t>
            </a:r>
            <a:endParaRPr lang="ru-RU" dirty="0"/>
          </a:p>
        </p:txBody>
      </p:sp>
    </p:spTree>
    <p:extLst>
      <p:ext uri="{BB962C8B-B14F-4D97-AF65-F5344CB8AC3E}">
        <p14:creationId xmlns:p14="http://schemas.microsoft.com/office/powerpoint/2010/main" xmlns="" val="130664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88032"/>
          </a:xfrm>
        </p:spPr>
        <p:txBody>
          <a:bodyPr>
            <a:normAutofit/>
          </a:bodyPr>
          <a:lstStyle/>
          <a:p>
            <a:pPr algn="just"/>
            <a:r>
              <a:rPr lang="ru-RU" dirty="0"/>
              <a:t>смена собственника имущества организации (в отношении руководителя организации, его заместителей и главного бухгалтера).</a:t>
            </a:r>
          </a:p>
          <a:p>
            <a:pPr algn="just"/>
            <a:r>
              <a:rPr lang="ru-RU" dirty="0" smtClean="0"/>
              <a:t>Новый собственник может расторгнуть трудовой договор с ними в течение 3 месяцев с момента перехода права собственности.</a:t>
            </a:r>
          </a:p>
          <a:p>
            <a:pPr algn="just"/>
            <a:r>
              <a:rPr lang="ru-RU" dirty="0" smtClean="0"/>
              <a:t>Этим работникам выплачивается компенсация в размере 3 средних месячных заработков.</a:t>
            </a:r>
            <a:endParaRPr lang="ru-RU" dirty="0"/>
          </a:p>
        </p:txBody>
      </p:sp>
      <p:sp>
        <p:nvSpPr>
          <p:cNvPr id="3" name="Заголовок 2"/>
          <p:cNvSpPr>
            <a:spLocks noGrp="1"/>
          </p:cNvSpPr>
          <p:nvPr>
            <p:ph type="title"/>
          </p:nvPr>
        </p:nvSpPr>
        <p:spPr/>
        <p:txBody>
          <a:bodyPr/>
          <a:lstStyle/>
          <a:p>
            <a:r>
              <a:rPr lang="ru-RU" dirty="0" smtClean="0"/>
              <a:t>П. 4 ст. 81 ТК РФ</a:t>
            </a:r>
            <a:endParaRPr lang="ru-RU" dirty="0"/>
          </a:p>
        </p:txBody>
      </p:sp>
    </p:spTree>
    <p:extLst>
      <p:ext uri="{BB962C8B-B14F-4D97-AF65-F5344CB8AC3E}">
        <p14:creationId xmlns:p14="http://schemas.microsoft.com/office/powerpoint/2010/main" xmlns="" val="2076379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88032"/>
          </a:xfrm>
        </p:spPr>
        <p:txBody>
          <a:bodyPr>
            <a:normAutofit/>
          </a:bodyPr>
          <a:lstStyle/>
          <a:p>
            <a:pPr algn="just"/>
            <a:r>
              <a:rPr lang="ru-RU" dirty="0"/>
              <a:t>При этом следует учитывать, что расторжение трудового договора по названному основанию возможно лишь в случае смены собственника имущества организации в целом. Указанные лица не могут быть уволены по </a:t>
            </a:r>
            <a:r>
              <a:rPr lang="ru-RU" dirty="0" smtClean="0"/>
              <a:t>этому основанию </a:t>
            </a:r>
            <a:r>
              <a:rPr lang="ru-RU" dirty="0"/>
              <a:t>при изменении подведомственности (подчиненности) организации, если при этом не произошла смена собственника имущества организации.</a:t>
            </a:r>
          </a:p>
        </p:txBody>
      </p:sp>
      <p:sp>
        <p:nvSpPr>
          <p:cNvPr id="3" name="Заголовок 2"/>
          <p:cNvSpPr>
            <a:spLocks noGrp="1"/>
          </p:cNvSpPr>
          <p:nvPr>
            <p:ph type="title"/>
          </p:nvPr>
        </p:nvSpPr>
        <p:spPr/>
        <p:txBody>
          <a:bodyPr/>
          <a:lstStyle/>
          <a:p>
            <a:r>
              <a:rPr lang="ru-RU" dirty="0" smtClean="0"/>
              <a:t>П. 4 ст. 81 ТК РФ</a:t>
            </a:r>
            <a:endParaRPr lang="ru-RU" dirty="0"/>
          </a:p>
        </p:txBody>
      </p:sp>
    </p:spTree>
    <p:extLst>
      <p:ext uri="{BB962C8B-B14F-4D97-AF65-F5344CB8AC3E}">
        <p14:creationId xmlns:p14="http://schemas.microsoft.com/office/powerpoint/2010/main" xmlns="" val="3618560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88032"/>
          </a:xfrm>
        </p:spPr>
        <p:txBody>
          <a:bodyPr>
            <a:normAutofit fontScale="92500" lnSpcReduction="20000"/>
          </a:bodyPr>
          <a:lstStyle/>
          <a:p>
            <a:pPr algn="just"/>
            <a:r>
              <a:rPr lang="ru-RU" dirty="0"/>
              <a:t>Под сменой собственника имущества организации следует понимать переход (передачу) права собственности на имущество организации от одного лица к другому лицу или другим лицам, в частности при приватизации государственного или муниципального имущества, т.е. при отчуждении имущества, находящегося в собственности Российской Федерации, субъектов Российской Федерации, муниципальных образований, в собственность физических и (или) юридических лиц ("статья 1" Федерального закона от 21 декабря 2001 г. N 178-ФЗ "О приватизации государственного и муниципального имущества", "статья 217" ГК РФ); </a:t>
            </a:r>
          </a:p>
        </p:txBody>
      </p:sp>
      <p:sp>
        <p:nvSpPr>
          <p:cNvPr id="3" name="Заголовок 2"/>
          <p:cNvSpPr>
            <a:spLocks noGrp="1"/>
          </p:cNvSpPr>
          <p:nvPr>
            <p:ph type="title"/>
          </p:nvPr>
        </p:nvSpPr>
        <p:spPr/>
        <p:txBody>
          <a:bodyPr/>
          <a:lstStyle/>
          <a:p>
            <a:r>
              <a:rPr lang="ru-RU" dirty="0" smtClean="0"/>
              <a:t>П. 4 ст. 81 ТК РФ</a:t>
            </a:r>
            <a:endParaRPr lang="ru-RU" dirty="0"/>
          </a:p>
        </p:txBody>
      </p:sp>
    </p:spTree>
    <p:extLst>
      <p:ext uri="{BB962C8B-B14F-4D97-AF65-F5344CB8AC3E}">
        <p14:creationId xmlns:p14="http://schemas.microsoft.com/office/powerpoint/2010/main" xmlns="" val="431597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88032"/>
          </a:xfrm>
        </p:spPr>
        <p:txBody>
          <a:bodyPr>
            <a:normAutofit/>
          </a:bodyPr>
          <a:lstStyle/>
          <a:p>
            <a:pPr algn="just"/>
            <a:r>
              <a:rPr lang="ru-RU" dirty="0"/>
              <a:t>при обращении имущества, находящегося в собственности организации, в государственную собственность (последний абзац пункта 2 "статьи 235" ГК РФ); при передаче государственных предприятий в муниципальную собственность и наоборот; при передаче федерального государственного предприятия в собственность субъекта Российской Федерации и наоборот.</a:t>
            </a:r>
          </a:p>
        </p:txBody>
      </p:sp>
      <p:sp>
        <p:nvSpPr>
          <p:cNvPr id="3" name="Заголовок 2"/>
          <p:cNvSpPr>
            <a:spLocks noGrp="1"/>
          </p:cNvSpPr>
          <p:nvPr>
            <p:ph type="title"/>
          </p:nvPr>
        </p:nvSpPr>
        <p:spPr/>
        <p:txBody>
          <a:bodyPr/>
          <a:lstStyle/>
          <a:p>
            <a:r>
              <a:rPr lang="ru-RU" dirty="0" smtClean="0"/>
              <a:t>П. 4 ст. 81 ТК РФ</a:t>
            </a:r>
            <a:endParaRPr lang="ru-RU" dirty="0"/>
          </a:p>
        </p:txBody>
      </p:sp>
    </p:spTree>
    <p:extLst>
      <p:ext uri="{BB962C8B-B14F-4D97-AF65-F5344CB8AC3E}">
        <p14:creationId xmlns:p14="http://schemas.microsoft.com/office/powerpoint/2010/main" xmlns="" val="4063232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88032"/>
          </a:xfrm>
        </p:spPr>
        <p:txBody>
          <a:bodyPr>
            <a:normAutofit/>
          </a:bodyPr>
          <a:lstStyle/>
          <a:p>
            <a:pPr algn="just"/>
            <a:r>
              <a:rPr lang="ru-RU" dirty="0"/>
              <a:t>изменение состава участников (акционеров) не может служить основанием для прекращения трудового договора по пункту 4 части первой "статьи 81" ТК РФ с лицами, перечисленными в этой норме, так как в этом случае собственником имущества хозяйственного товарищества или общества по-прежнему остается само товарищество или общество и смены собственника имущества не происходит.</a:t>
            </a:r>
          </a:p>
        </p:txBody>
      </p:sp>
      <p:sp>
        <p:nvSpPr>
          <p:cNvPr id="3" name="Заголовок 2"/>
          <p:cNvSpPr>
            <a:spLocks noGrp="1"/>
          </p:cNvSpPr>
          <p:nvPr>
            <p:ph type="title"/>
          </p:nvPr>
        </p:nvSpPr>
        <p:spPr/>
        <p:txBody>
          <a:bodyPr/>
          <a:lstStyle/>
          <a:p>
            <a:r>
              <a:rPr lang="ru-RU" dirty="0" smtClean="0"/>
              <a:t>П. 4 ст. 81 ТК РФ</a:t>
            </a:r>
            <a:endParaRPr lang="ru-RU" dirty="0"/>
          </a:p>
        </p:txBody>
      </p:sp>
    </p:spTree>
    <p:extLst>
      <p:ext uri="{BB962C8B-B14F-4D97-AF65-F5344CB8AC3E}">
        <p14:creationId xmlns:p14="http://schemas.microsoft.com/office/powerpoint/2010/main" xmlns="" val="2300968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a:t> неоднократное неисполнение работником без уважительных причин трудовых обязанностей, если он имеет дисциплинарное взыскание. Данный пункт допускает увольнение работника в случае неоднократного неисполнения им без уважительных причин обязанностей, возложенных на него трудовым договором или правилами внутреннего трудового распорядка, если работник уже имеет дисциплинарное взыскание.</a:t>
            </a:r>
          </a:p>
          <a:p>
            <a:endParaRPr lang="ru-RU" dirty="0"/>
          </a:p>
        </p:txBody>
      </p:sp>
      <p:sp>
        <p:nvSpPr>
          <p:cNvPr id="3" name="Заголовок 2"/>
          <p:cNvSpPr>
            <a:spLocks noGrp="1"/>
          </p:cNvSpPr>
          <p:nvPr>
            <p:ph type="title"/>
          </p:nvPr>
        </p:nvSpPr>
        <p:spPr/>
        <p:txBody>
          <a:bodyPr/>
          <a:lstStyle/>
          <a:p>
            <a:r>
              <a:rPr lang="ru-RU" dirty="0" smtClean="0"/>
              <a:t>П. 5 ст. 81 ТК РФ</a:t>
            </a:r>
            <a:endParaRPr lang="ru-RU" dirty="0"/>
          </a:p>
        </p:txBody>
      </p:sp>
    </p:spTree>
    <p:extLst>
      <p:ext uri="{BB962C8B-B14F-4D97-AF65-F5344CB8AC3E}">
        <p14:creationId xmlns:p14="http://schemas.microsoft.com/office/powerpoint/2010/main" xmlns="" val="749655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pPr algn="just"/>
            <a:r>
              <a:rPr lang="ru-RU" dirty="0"/>
              <a:t>Как разъяснил Пленум Верховного Суда РФ, при разрешении споров лиц, уволенных по п. 5 ч. 1 ст. 81 за неоднократное неисполнение без уважительных причин трудовых обязанностей, следует учитывать, что работодатель вправе расторгнуть трудовой договор по данному основанию, при условии что к работнику ранее было применено дисциплинарное взыскание и на момент повторного неисполнения им без уважительных причин трудовых обязанностей оно не снято и не погашено. </a:t>
            </a:r>
          </a:p>
        </p:txBody>
      </p:sp>
      <p:sp>
        <p:nvSpPr>
          <p:cNvPr id="3" name="Заголовок 2"/>
          <p:cNvSpPr>
            <a:spLocks noGrp="1"/>
          </p:cNvSpPr>
          <p:nvPr>
            <p:ph type="title"/>
          </p:nvPr>
        </p:nvSpPr>
        <p:spPr/>
        <p:txBody>
          <a:bodyPr/>
          <a:lstStyle/>
          <a:p>
            <a:r>
              <a:rPr lang="ru-RU" dirty="0" smtClean="0"/>
              <a:t>Судебная практика п. 5 ст. 81</a:t>
            </a:r>
            <a:endParaRPr lang="ru-RU" dirty="0"/>
          </a:p>
        </p:txBody>
      </p:sp>
    </p:spTree>
    <p:extLst>
      <p:ext uri="{BB962C8B-B14F-4D97-AF65-F5344CB8AC3E}">
        <p14:creationId xmlns:p14="http://schemas.microsoft.com/office/powerpoint/2010/main" xmlns="" val="511967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gn="just"/>
            <a:r>
              <a:rPr lang="ru-RU" dirty="0"/>
              <a:t>Применение к работнику нового дисциплинарного взыскания, в </a:t>
            </a:r>
            <a:r>
              <a:rPr lang="ru-RU" dirty="0" err="1"/>
              <a:t>т.ч</a:t>
            </a:r>
            <a:r>
              <a:rPr lang="ru-RU" dirty="0"/>
              <a:t>. и увольнение по п. 5 ч. 1 ст. 81, допустимо также, если неисполнение или ненадлежащее исполнение по вине работника возложенных на него трудовых обязанностей продолжалось, несмотря на наложение дисциплинарного взыскания (п. 33 Постановления Пленума ВС РФ от 17.03.2004 N 2;)</a:t>
            </a:r>
          </a:p>
        </p:txBody>
      </p:sp>
      <p:sp>
        <p:nvSpPr>
          <p:cNvPr id="3" name="Заголовок 2"/>
          <p:cNvSpPr>
            <a:spLocks noGrp="1"/>
          </p:cNvSpPr>
          <p:nvPr>
            <p:ph type="title"/>
          </p:nvPr>
        </p:nvSpPr>
        <p:spPr/>
        <p:txBody>
          <a:bodyPr/>
          <a:lstStyle/>
          <a:p>
            <a:r>
              <a:rPr lang="ru-RU" dirty="0" smtClean="0"/>
              <a:t>Судебная практика п. 5 ст. 81</a:t>
            </a:r>
            <a:endParaRPr lang="ru-RU" dirty="0"/>
          </a:p>
        </p:txBody>
      </p:sp>
    </p:spTree>
    <p:extLst>
      <p:ext uri="{BB962C8B-B14F-4D97-AF65-F5344CB8AC3E}">
        <p14:creationId xmlns:p14="http://schemas.microsoft.com/office/powerpoint/2010/main" xmlns="" val="898541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pPr algn="just"/>
            <a:r>
              <a:rPr lang="ru-RU" dirty="0"/>
              <a:t>При этом работодатель должен представить доказательства, свидетельствующие о том, что совершенное работником нарушение, явившееся поводом к увольнению, в действительности имело место и могло являться основанием для расторжения трудового договора и что работодателем были соблюдены предусмотренные ст. 193 ТК сроки применения дисциплинарного взыскания (п. 34 Постановления Пленума ВС РФ от 17.03.2004 N 2;</a:t>
            </a:r>
          </a:p>
          <a:p>
            <a:endParaRPr lang="ru-RU" dirty="0"/>
          </a:p>
        </p:txBody>
      </p:sp>
      <p:sp>
        <p:nvSpPr>
          <p:cNvPr id="3" name="Заголовок 2"/>
          <p:cNvSpPr>
            <a:spLocks noGrp="1"/>
          </p:cNvSpPr>
          <p:nvPr>
            <p:ph type="title"/>
          </p:nvPr>
        </p:nvSpPr>
        <p:spPr/>
        <p:txBody>
          <a:bodyPr/>
          <a:lstStyle/>
          <a:p>
            <a:r>
              <a:rPr lang="ru-RU" dirty="0"/>
              <a:t>Судебная практика п. 5 ст. 81</a:t>
            </a:r>
          </a:p>
        </p:txBody>
      </p:sp>
    </p:spTree>
    <p:extLst>
      <p:ext uri="{BB962C8B-B14F-4D97-AF65-F5344CB8AC3E}">
        <p14:creationId xmlns:p14="http://schemas.microsoft.com/office/powerpoint/2010/main" xmlns="" val="1356478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a:t>Следует иметь в виду, что работодатель вправе применить к работнику дисциплинарное взыскание и тогда, когда он до совершения проступка подал заявление о расторжении трудового договора по собственному желанию, поскольку трудовое отношение в данном случае прекращаются лишь по истечении срока предупреждения об увольнении (п. 33 Постановления Пленума ВС РФ от 17.03.2004 N 2).</a:t>
            </a:r>
          </a:p>
          <a:p>
            <a:endParaRPr lang="ru-RU" dirty="0"/>
          </a:p>
        </p:txBody>
      </p:sp>
      <p:sp>
        <p:nvSpPr>
          <p:cNvPr id="3" name="Заголовок 2"/>
          <p:cNvSpPr>
            <a:spLocks noGrp="1"/>
          </p:cNvSpPr>
          <p:nvPr>
            <p:ph type="title"/>
          </p:nvPr>
        </p:nvSpPr>
        <p:spPr/>
        <p:txBody>
          <a:bodyPr/>
          <a:lstStyle/>
          <a:p>
            <a:r>
              <a:rPr lang="ru-RU" dirty="0"/>
              <a:t>Судебная практика п. 5 ст. 81</a:t>
            </a:r>
          </a:p>
        </p:txBody>
      </p:sp>
    </p:spTree>
    <p:extLst>
      <p:ext uri="{BB962C8B-B14F-4D97-AF65-F5344CB8AC3E}">
        <p14:creationId xmlns:p14="http://schemas.microsoft.com/office/powerpoint/2010/main" xmlns="" val="1316120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pPr algn="just"/>
            <a:r>
              <a:rPr lang="ru-RU" dirty="0" smtClean="0"/>
              <a:t>Неисполнением </a:t>
            </a:r>
            <a:r>
              <a:rPr lang="ru-RU" dirty="0"/>
              <a:t>работником без уважительных причин является неисполнение трудовых обязанностей или ненадлежащее исполнение по вине работника возложенных на него трудовых обязанностей (нарушение требований законодательства, обязательств по трудовому договору, правил внутреннего трудового распорядка, должностных инструкций, положений, приказов работодателя, технических правил и т.п.).</a:t>
            </a:r>
          </a:p>
        </p:txBody>
      </p:sp>
      <p:sp>
        <p:nvSpPr>
          <p:cNvPr id="3" name="Заголовок 2"/>
          <p:cNvSpPr>
            <a:spLocks noGrp="1"/>
          </p:cNvSpPr>
          <p:nvPr>
            <p:ph type="title"/>
          </p:nvPr>
        </p:nvSpPr>
        <p:spPr/>
        <p:txBody>
          <a:bodyPr/>
          <a:lstStyle/>
          <a:p>
            <a:r>
              <a:rPr lang="ru-RU" dirty="0"/>
              <a:t>Судебная практика п. 5 ст. 81</a:t>
            </a:r>
          </a:p>
        </p:txBody>
      </p:sp>
    </p:spTree>
    <p:extLst>
      <p:ext uri="{BB962C8B-B14F-4D97-AF65-F5344CB8AC3E}">
        <p14:creationId xmlns:p14="http://schemas.microsoft.com/office/powerpoint/2010/main" xmlns="" val="3835072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980728"/>
            <a:ext cx="8568952" cy="5544616"/>
          </a:xfrm>
        </p:spPr>
        <p:txBody>
          <a:bodyPr>
            <a:normAutofit fontScale="92500" lnSpcReduction="20000"/>
          </a:bodyPr>
          <a:lstStyle/>
          <a:p>
            <a:pPr algn="just"/>
            <a:r>
              <a:rPr lang="ru-RU" dirty="0"/>
              <a:t>К таким нарушениям, в частности, относятся:</a:t>
            </a:r>
          </a:p>
          <a:p>
            <a:pPr algn="just"/>
            <a:r>
              <a:rPr lang="ru-RU" dirty="0"/>
              <a:t>а) отсутствие работника без уважительных причин на работе либо рабочем месте.</a:t>
            </a:r>
          </a:p>
          <a:p>
            <a:pPr algn="just"/>
            <a:r>
              <a:rPr lang="ru-RU" dirty="0"/>
              <a:t>При этом необходимо иметь в виду, что если в трудовом договоре, заключенном с работником, либо локальном нормативном акте работодателя (приказе, графике и т.п.) не оговорено конкретное рабочее место этого работника, то в случае возникновения спора по вопросу о том, где работник обязан находиться при исполнении своих трудовых обязанностей, следует исходить из того, что в силу части шестой "статьи 209" </a:t>
            </a:r>
            <a:r>
              <a:rPr lang="ru-RU" dirty="0" smtClean="0"/>
              <a:t>ТК РФ </a:t>
            </a:r>
            <a:r>
              <a:rPr lang="ru-RU" dirty="0"/>
              <a:t>рабочим местом является место, где работник должен находиться или куда ему необходимо прибыть в связи с его работой и которое прямо или косвенно находится под контролем работодателя;</a:t>
            </a:r>
          </a:p>
        </p:txBody>
      </p:sp>
      <p:sp>
        <p:nvSpPr>
          <p:cNvPr id="3" name="Заголовок 2"/>
          <p:cNvSpPr>
            <a:spLocks noGrp="1"/>
          </p:cNvSpPr>
          <p:nvPr>
            <p:ph type="title"/>
          </p:nvPr>
        </p:nvSpPr>
        <p:spPr>
          <a:xfrm>
            <a:off x="251520" y="260648"/>
            <a:ext cx="8892480" cy="720080"/>
          </a:xfrm>
        </p:spPr>
        <p:txBody>
          <a:bodyPr>
            <a:normAutofit/>
          </a:bodyPr>
          <a:lstStyle/>
          <a:p>
            <a:r>
              <a:rPr lang="ru-RU" dirty="0"/>
              <a:t>Судебная практика п. 5 ст. 81</a:t>
            </a:r>
          </a:p>
        </p:txBody>
      </p:sp>
    </p:spTree>
    <p:extLst>
      <p:ext uri="{BB962C8B-B14F-4D97-AF65-F5344CB8AC3E}">
        <p14:creationId xmlns:p14="http://schemas.microsoft.com/office/powerpoint/2010/main" xmlns="" val="201611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980728"/>
            <a:ext cx="8568952" cy="5544616"/>
          </a:xfrm>
        </p:spPr>
        <p:txBody>
          <a:bodyPr>
            <a:normAutofit fontScale="92500" lnSpcReduction="20000"/>
          </a:bodyPr>
          <a:lstStyle/>
          <a:p>
            <a:pPr algn="just"/>
            <a:r>
              <a:rPr lang="ru-RU" dirty="0"/>
              <a:t>б) отказ работника без уважительных причин от выполнения трудовых обязанностей в связи с изменением в установленном порядке норм труда ("статья 162" ТК РФ), так как в силу трудового договора работник обязан выполнять определенную этим договором трудовую функцию, соблюдать действующие в организации правила внутреннего трудового распорядка ("статья 56" ТК РФ).</a:t>
            </a:r>
          </a:p>
          <a:p>
            <a:pPr algn="just"/>
            <a:r>
              <a:rPr lang="ru-RU" dirty="0"/>
              <a:t>При этом следует иметь в виду, что отказ от продолжения работы в связи с изменением определенных сторонами условий трудового договора не является нарушением трудовой дисциплины, а служит основанием для прекращения трудового договора по </a:t>
            </a:r>
            <a:r>
              <a:rPr lang="ru-RU" dirty="0" smtClean="0"/>
              <a:t>пункту </a:t>
            </a:r>
            <a:r>
              <a:rPr lang="ru-RU" dirty="0"/>
              <a:t>7 части первой "статьи 77" ТК РФ с соблюдением порядка, предусмотренного "статьей </a:t>
            </a:r>
            <a:r>
              <a:rPr lang="ru-RU" dirty="0" smtClean="0"/>
              <a:t>74 ТК РФ;</a:t>
            </a:r>
            <a:endParaRPr lang="ru-RU" dirty="0"/>
          </a:p>
        </p:txBody>
      </p:sp>
      <p:sp>
        <p:nvSpPr>
          <p:cNvPr id="3" name="Заголовок 2"/>
          <p:cNvSpPr>
            <a:spLocks noGrp="1"/>
          </p:cNvSpPr>
          <p:nvPr>
            <p:ph type="title"/>
          </p:nvPr>
        </p:nvSpPr>
        <p:spPr>
          <a:xfrm>
            <a:off x="251520" y="260648"/>
            <a:ext cx="8892480" cy="720080"/>
          </a:xfrm>
        </p:spPr>
        <p:txBody>
          <a:bodyPr>
            <a:normAutofit/>
          </a:bodyPr>
          <a:lstStyle/>
          <a:p>
            <a:r>
              <a:rPr lang="ru-RU" dirty="0"/>
              <a:t>Судебная практика п. 5 ст. 81</a:t>
            </a:r>
          </a:p>
        </p:txBody>
      </p:sp>
    </p:spTree>
    <p:extLst>
      <p:ext uri="{BB962C8B-B14F-4D97-AF65-F5344CB8AC3E}">
        <p14:creationId xmlns:p14="http://schemas.microsoft.com/office/powerpoint/2010/main" xmlns="" val="1391497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980728"/>
            <a:ext cx="8568952" cy="5544616"/>
          </a:xfrm>
        </p:spPr>
        <p:txBody>
          <a:bodyPr>
            <a:normAutofit/>
          </a:bodyPr>
          <a:lstStyle/>
          <a:p>
            <a:pPr algn="just"/>
            <a:r>
              <a:rPr lang="ru-RU" dirty="0"/>
              <a:t>в) отказ или уклонение без уважительных причин от медицинского освидетельствования работников некоторых профессий, а также отказ работника от прохождения в рабочее время специального обучения и сдачи экзаменов по охране труда, технике безопасности и правилам эксплуатации, если это является обязательным условием допуска к работе.</a:t>
            </a:r>
          </a:p>
        </p:txBody>
      </p:sp>
      <p:sp>
        <p:nvSpPr>
          <p:cNvPr id="3" name="Заголовок 2"/>
          <p:cNvSpPr>
            <a:spLocks noGrp="1"/>
          </p:cNvSpPr>
          <p:nvPr>
            <p:ph type="title"/>
          </p:nvPr>
        </p:nvSpPr>
        <p:spPr>
          <a:xfrm>
            <a:off x="251520" y="260648"/>
            <a:ext cx="8892480" cy="720080"/>
          </a:xfrm>
        </p:spPr>
        <p:txBody>
          <a:bodyPr>
            <a:normAutofit/>
          </a:bodyPr>
          <a:lstStyle/>
          <a:p>
            <a:r>
              <a:rPr lang="ru-RU" dirty="0"/>
              <a:t>Судебная практика п. 5 ст. 81</a:t>
            </a:r>
          </a:p>
        </p:txBody>
      </p:sp>
    </p:spTree>
    <p:extLst>
      <p:ext uri="{BB962C8B-B14F-4D97-AF65-F5344CB8AC3E}">
        <p14:creationId xmlns:p14="http://schemas.microsoft.com/office/powerpoint/2010/main" xmlns="" val="2011458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a:t>однократное грубое нарушение работником трудовых </a:t>
            </a:r>
            <a:r>
              <a:rPr lang="ru-RU" dirty="0" smtClean="0"/>
              <a:t>обязанностей:</a:t>
            </a:r>
          </a:p>
          <a:p>
            <a:pPr algn="just"/>
            <a:r>
              <a:rPr lang="ru-RU" dirty="0" smtClean="0"/>
              <a:t>А) прогул, </a:t>
            </a:r>
            <a:r>
              <a:rPr lang="ru-RU" dirty="0"/>
              <a:t>то есть отсутствия на рабочем месте без уважительных причин </a:t>
            </a:r>
            <a:r>
              <a:rPr lang="ru-RU" dirty="0">
                <a:solidFill>
                  <a:srgbClr val="FF0000"/>
                </a:solidFill>
              </a:rPr>
              <a:t>в течение всего рабочего дня (смены), </a:t>
            </a:r>
            <a:r>
              <a:rPr lang="ru-RU" dirty="0"/>
              <a:t>независимо от его (ее) продолжительности, а также в случае отсутствия на рабочем месте без уважительных причин </a:t>
            </a:r>
            <a:r>
              <a:rPr lang="ru-RU" dirty="0">
                <a:solidFill>
                  <a:srgbClr val="FF0000"/>
                </a:solidFill>
              </a:rPr>
              <a:t>более четырех часов подряд </a:t>
            </a:r>
            <a:r>
              <a:rPr lang="ru-RU" dirty="0"/>
              <a:t>в течение рабочего дня (смены);</a:t>
            </a:r>
          </a:p>
          <a:p>
            <a:endParaRPr lang="ru-RU" dirty="0"/>
          </a:p>
          <a:p>
            <a:endParaRPr lang="ru-RU" dirty="0"/>
          </a:p>
        </p:txBody>
      </p:sp>
      <p:sp>
        <p:nvSpPr>
          <p:cNvPr id="3" name="Заголовок 2"/>
          <p:cNvSpPr>
            <a:spLocks noGrp="1"/>
          </p:cNvSpPr>
          <p:nvPr>
            <p:ph type="title"/>
          </p:nvPr>
        </p:nvSpPr>
        <p:spPr/>
        <p:txBody>
          <a:bodyPr/>
          <a:lstStyle/>
          <a:p>
            <a:r>
              <a:rPr lang="ru-RU" dirty="0" smtClean="0"/>
              <a:t>П. 6 ст. 81 ТК РФ</a:t>
            </a:r>
            <a:endParaRPr lang="ru-RU" dirty="0"/>
          </a:p>
        </p:txBody>
      </p:sp>
    </p:spTree>
    <p:extLst>
      <p:ext uri="{BB962C8B-B14F-4D97-AF65-F5344CB8AC3E}">
        <p14:creationId xmlns:p14="http://schemas.microsoft.com/office/powerpoint/2010/main" xmlns="" val="2449597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smtClean="0"/>
              <a:t>Увольнение по данному основанию может быть произведено:</a:t>
            </a:r>
          </a:p>
          <a:p>
            <a:pPr algn="just"/>
            <a:r>
              <a:rPr lang="ru-RU" dirty="0"/>
              <a:t>а) за невыход на работу без уважительных причин, т.е. отсутствие на работе в течение всего рабочего дня (смены) независимо от продолжительности рабочего дня (смены);</a:t>
            </a:r>
          </a:p>
          <a:p>
            <a:pPr algn="just"/>
            <a:r>
              <a:rPr lang="ru-RU" dirty="0"/>
              <a:t>б) за нахождение работника без уважительных причин более четырех часов подряд в течение рабочего дня вне пределов рабочего места;</a:t>
            </a:r>
          </a:p>
          <a:p>
            <a:endParaRPr lang="ru-RU" dirty="0"/>
          </a:p>
          <a:p>
            <a:endParaRPr lang="ru-RU" dirty="0"/>
          </a:p>
        </p:txBody>
      </p:sp>
      <p:sp>
        <p:nvSpPr>
          <p:cNvPr id="3" name="Заголовок 2"/>
          <p:cNvSpPr>
            <a:spLocks noGrp="1"/>
          </p:cNvSpPr>
          <p:nvPr>
            <p:ph type="title"/>
          </p:nvPr>
        </p:nvSpPr>
        <p:spPr/>
        <p:txBody>
          <a:bodyPr/>
          <a:lstStyle/>
          <a:p>
            <a:r>
              <a:rPr lang="ru-RU" dirty="0" smtClean="0"/>
              <a:t>ПП. А П. 6 ст. 81 ТК РФ</a:t>
            </a:r>
            <a:endParaRPr lang="ru-RU" dirty="0"/>
          </a:p>
        </p:txBody>
      </p:sp>
    </p:spTree>
    <p:extLst>
      <p:ext uri="{BB962C8B-B14F-4D97-AF65-F5344CB8AC3E}">
        <p14:creationId xmlns:p14="http://schemas.microsoft.com/office/powerpoint/2010/main" xmlns="" val="2181193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gn="just"/>
            <a:r>
              <a:rPr lang="ru-RU" dirty="0"/>
              <a:t>в) за оставление без уважительной причины работы лицом, заключившим трудовой договор на неопределенный срок, без предупреждения работодателя о расторжении договора, а равно и до истечения двухнедельного срока предупреждения (часть первая "статьи 80" ТК РФ</a:t>
            </a:r>
            <a:r>
              <a:rPr lang="ru-RU" dirty="0" smtClean="0"/>
              <a:t>);</a:t>
            </a:r>
            <a:endParaRPr lang="ru-RU" dirty="0"/>
          </a:p>
        </p:txBody>
      </p:sp>
      <p:sp>
        <p:nvSpPr>
          <p:cNvPr id="3" name="Заголовок 2"/>
          <p:cNvSpPr>
            <a:spLocks noGrp="1"/>
          </p:cNvSpPr>
          <p:nvPr>
            <p:ph type="title"/>
          </p:nvPr>
        </p:nvSpPr>
        <p:spPr/>
        <p:txBody>
          <a:bodyPr/>
          <a:lstStyle/>
          <a:p>
            <a:r>
              <a:rPr lang="ru-RU" dirty="0" smtClean="0"/>
              <a:t>ПП. А П. 6 ст. 81 ТК РФ</a:t>
            </a:r>
            <a:endParaRPr lang="ru-RU" dirty="0"/>
          </a:p>
        </p:txBody>
      </p:sp>
    </p:spTree>
    <p:extLst>
      <p:ext uri="{BB962C8B-B14F-4D97-AF65-F5344CB8AC3E}">
        <p14:creationId xmlns:p14="http://schemas.microsoft.com/office/powerpoint/2010/main" xmlns="" val="2337606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1268760"/>
            <a:ext cx="8784976" cy="5328592"/>
          </a:xfrm>
        </p:spPr>
        <p:txBody>
          <a:bodyPr>
            <a:normAutofit fontScale="92500"/>
          </a:bodyPr>
          <a:lstStyle/>
          <a:p>
            <a:pPr algn="just"/>
            <a:r>
              <a:rPr lang="ru-RU" dirty="0"/>
              <a:t>д) за самовольное использование дней отгулов, а также за самовольный уход в отпуск (основной, дополнительный). При этом необходимо учитывать, что не является прогулом использование работником дней отдыха в случае, если работодатель в нарушение предусмотренной законом обязанности отказал в их предоставлении и время использования работником таких дней не зависело от усмотрения работодателя (например, отказ работнику, являющемуся донором, в предоставлении в соответствии с частью четвертой "статьи 186" Кодекса дня отдыха непосредственно после каждого дня сдачи крови и ее компонентов).</a:t>
            </a:r>
          </a:p>
        </p:txBody>
      </p:sp>
      <p:sp>
        <p:nvSpPr>
          <p:cNvPr id="3" name="Заголовок 2"/>
          <p:cNvSpPr>
            <a:spLocks noGrp="1"/>
          </p:cNvSpPr>
          <p:nvPr>
            <p:ph type="title"/>
          </p:nvPr>
        </p:nvSpPr>
        <p:spPr/>
        <p:txBody>
          <a:bodyPr/>
          <a:lstStyle/>
          <a:p>
            <a:r>
              <a:rPr lang="ru-RU" dirty="0" smtClean="0"/>
              <a:t>ПП. А П. 6 ст. 81 ТК РФ</a:t>
            </a:r>
            <a:endParaRPr lang="ru-RU" dirty="0"/>
          </a:p>
        </p:txBody>
      </p:sp>
    </p:spTree>
    <p:extLst>
      <p:ext uri="{BB962C8B-B14F-4D97-AF65-F5344CB8AC3E}">
        <p14:creationId xmlns:p14="http://schemas.microsoft.com/office/powerpoint/2010/main" xmlns="" val="3315743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1268760"/>
            <a:ext cx="8784976" cy="5328592"/>
          </a:xfrm>
        </p:spPr>
        <p:txBody>
          <a:bodyPr>
            <a:normAutofit/>
          </a:bodyPr>
          <a:lstStyle/>
          <a:p>
            <a:pPr algn="just"/>
            <a:r>
              <a:rPr lang="ru-RU" dirty="0"/>
              <a:t>При рассмотрении дела о восстановлении на работе лица, переведенного на другую работу и уволенного за прогул в связи с отказом приступить к ней, работодатель обязан представить доказательства, свидетельствующие о законности самого перевода ("статьи 72.1", "72.2" ТК РФ). В случае признания перевода незаконным увольнение за прогул не может считаться обоснованным и работник подлежит восстановлению на прежней работе.</a:t>
            </a:r>
          </a:p>
        </p:txBody>
      </p:sp>
      <p:sp>
        <p:nvSpPr>
          <p:cNvPr id="3" name="Заголовок 2"/>
          <p:cNvSpPr>
            <a:spLocks noGrp="1"/>
          </p:cNvSpPr>
          <p:nvPr>
            <p:ph type="title"/>
          </p:nvPr>
        </p:nvSpPr>
        <p:spPr/>
        <p:txBody>
          <a:bodyPr/>
          <a:lstStyle/>
          <a:p>
            <a:r>
              <a:rPr lang="ru-RU" dirty="0" smtClean="0"/>
              <a:t>ПП. А П. 6 ст. 81 ТК РФ</a:t>
            </a:r>
            <a:endParaRPr lang="ru-RU" dirty="0"/>
          </a:p>
        </p:txBody>
      </p:sp>
    </p:spTree>
    <p:extLst>
      <p:ext uri="{BB962C8B-B14F-4D97-AF65-F5344CB8AC3E}">
        <p14:creationId xmlns:p14="http://schemas.microsoft.com/office/powerpoint/2010/main" xmlns="" val="336567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smtClean="0"/>
              <a:t>Б) </a:t>
            </a:r>
            <a:r>
              <a:rPr lang="ru-RU" dirty="0"/>
              <a:t>появления работника на работе (на своем рабочем месте либо на территории организации - работодателя или объекта, где по поручению работодателя работник должен выполнять трудовую функцию) в состоянии алкогольного, наркотического или иного токсического опьянения;</a:t>
            </a:r>
          </a:p>
          <a:p>
            <a:endParaRPr lang="ru-RU" dirty="0"/>
          </a:p>
        </p:txBody>
      </p:sp>
      <p:sp>
        <p:nvSpPr>
          <p:cNvPr id="3" name="Заголовок 2"/>
          <p:cNvSpPr>
            <a:spLocks noGrp="1"/>
          </p:cNvSpPr>
          <p:nvPr>
            <p:ph type="title"/>
          </p:nvPr>
        </p:nvSpPr>
        <p:spPr/>
        <p:txBody>
          <a:bodyPr/>
          <a:lstStyle/>
          <a:p>
            <a:r>
              <a:rPr lang="ru-RU" dirty="0"/>
              <a:t>П. 6 ст. 81 ТК РФ</a:t>
            </a:r>
          </a:p>
        </p:txBody>
      </p:sp>
    </p:spTree>
    <p:extLst>
      <p:ext uri="{BB962C8B-B14F-4D97-AF65-F5344CB8AC3E}">
        <p14:creationId xmlns:p14="http://schemas.microsoft.com/office/powerpoint/2010/main" xmlns="" val="2462902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smtClean="0"/>
              <a:t>В) разглашения </a:t>
            </a:r>
            <a:r>
              <a:rPr lang="ru-RU" dirty="0"/>
              <a:t>охраняемой законом тайны (государственной, коммерческой, служебной и иной), ставшей известной работнику в связи с исполнением им трудовых обязанностей, в том числе разглашения персональных данных другого работника;</a:t>
            </a:r>
          </a:p>
          <a:p>
            <a:pPr marL="109728" indent="0">
              <a:buNone/>
            </a:pPr>
            <a:endParaRPr lang="ru-RU" dirty="0"/>
          </a:p>
          <a:p>
            <a:endParaRPr lang="ru-RU" dirty="0"/>
          </a:p>
        </p:txBody>
      </p:sp>
      <p:sp>
        <p:nvSpPr>
          <p:cNvPr id="3" name="Заголовок 2"/>
          <p:cNvSpPr>
            <a:spLocks noGrp="1"/>
          </p:cNvSpPr>
          <p:nvPr>
            <p:ph type="title"/>
          </p:nvPr>
        </p:nvSpPr>
        <p:spPr/>
        <p:txBody>
          <a:bodyPr/>
          <a:lstStyle/>
          <a:p>
            <a:r>
              <a:rPr lang="ru-RU" dirty="0"/>
              <a:t>П. 6 ст. 81 ТК РФ</a:t>
            </a:r>
          </a:p>
        </p:txBody>
      </p:sp>
    </p:spTree>
    <p:extLst>
      <p:ext uri="{BB962C8B-B14F-4D97-AF65-F5344CB8AC3E}">
        <p14:creationId xmlns:p14="http://schemas.microsoft.com/office/powerpoint/2010/main" xmlns="" val="1681284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smtClean="0"/>
              <a:t>Г) </a:t>
            </a:r>
            <a:r>
              <a:rPr lang="ru-RU" dirty="0"/>
              <a:t>совершения по месту работы хищения (в том числе мелкого) чужого имущества, растраты, умышленного его уничтожения или повреждения, установленных вступившим в законную силу приговором суда или постановлением судьи, органа, должностного лица, уполномоченных рассматривать дела об административных правонарушениях</a:t>
            </a:r>
          </a:p>
          <a:p>
            <a:endParaRPr lang="ru-RU" dirty="0"/>
          </a:p>
        </p:txBody>
      </p:sp>
      <p:sp>
        <p:nvSpPr>
          <p:cNvPr id="3" name="Заголовок 2"/>
          <p:cNvSpPr>
            <a:spLocks noGrp="1"/>
          </p:cNvSpPr>
          <p:nvPr>
            <p:ph type="title"/>
          </p:nvPr>
        </p:nvSpPr>
        <p:spPr/>
        <p:txBody>
          <a:bodyPr/>
          <a:lstStyle/>
          <a:p>
            <a:r>
              <a:rPr lang="ru-RU" dirty="0"/>
              <a:t>П. 6 ст. 81 ТК РФ</a:t>
            </a:r>
          </a:p>
        </p:txBody>
      </p:sp>
    </p:spTree>
    <p:extLst>
      <p:ext uri="{BB962C8B-B14F-4D97-AF65-F5344CB8AC3E}">
        <p14:creationId xmlns:p14="http://schemas.microsoft.com/office/powerpoint/2010/main" xmlns="" val="4078499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gn="just"/>
            <a:r>
              <a:rPr lang="ru-RU" dirty="0" smtClean="0"/>
              <a:t>Д) </a:t>
            </a:r>
            <a:r>
              <a:rPr lang="ru-RU" dirty="0"/>
              <a:t>установленного комиссией по охране труда или уполномоченным по охране труда нарушения работником требований охраны труда, если это нарушение повлекло за собой тяжкие последствия (несчастный случай на производстве, авария, катастрофа) либо заведомо создавало реальную угрозу наступления таких последствий;</a:t>
            </a:r>
          </a:p>
          <a:p>
            <a:endParaRPr lang="ru-RU" dirty="0"/>
          </a:p>
        </p:txBody>
      </p:sp>
      <p:sp>
        <p:nvSpPr>
          <p:cNvPr id="3" name="Заголовок 2"/>
          <p:cNvSpPr>
            <a:spLocks noGrp="1"/>
          </p:cNvSpPr>
          <p:nvPr>
            <p:ph type="title"/>
          </p:nvPr>
        </p:nvSpPr>
        <p:spPr/>
        <p:txBody>
          <a:bodyPr/>
          <a:lstStyle/>
          <a:p>
            <a:r>
              <a:rPr lang="ru-RU" dirty="0"/>
              <a:t>П. 6 ст. 81 ТК РФ</a:t>
            </a:r>
          </a:p>
        </p:txBody>
      </p:sp>
    </p:spTree>
    <p:extLst>
      <p:ext uri="{BB962C8B-B14F-4D97-AF65-F5344CB8AC3E}">
        <p14:creationId xmlns:p14="http://schemas.microsoft.com/office/powerpoint/2010/main" xmlns="" val="9031737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29600" cy="6336704"/>
          </a:xfrm>
        </p:spPr>
        <p:txBody>
          <a:bodyPr>
            <a:normAutofit/>
          </a:bodyPr>
          <a:lstStyle/>
          <a:p>
            <a:pPr algn="just"/>
            <a:r>
              <a:rPr lang="ru-RU" sz="3600" dirty="0"/>
              <a:t>7) совершения виновных действий работником, непосредственно обслуживающим денежные или товарные ценности, если эти действия дают основание для утраты доверия к нему со стороны работодателя;</a:t>
            </a:r>
          </a:p>
          <a:p>
            <a:pPr marL="109728" indent="0">
              <a:buNone/>
            </a:pPr>
            <a:endParaRPr lang="ru-RU" dirty="0"/>
          </a:p>
        </p:txBody>
      </p:sp>
    </p:spTree>
    <p:extLst>
      <p:ext uri="{BB962C8B-B14F-4D97-AF65-F5344CB8AC3E}">
        <p14:creationId xmlns:p14="http://schemas.microsoft.com/office/powerpoint/2010/main" xmlns="" val="3909276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29600" cy="6336704"/>
          </a:xfrm>
        </p:spPr>
        <p:txBody>
          <a:bodyPr>
            <a:normAutofit fontScale="55000" lnSpcReduction="20000"/>
          </a:bodyPr>
          <a:lstStyle/>
          <a:p>
            <a:pPr algn="just"/>
            <a:r>
              <a:rPr lang="ru-RU" sz="3600" dirty="0"/>
              <a:t>7.1) непринятия работником мер по предотвращению или урегулированию конфликта интересов, стороной которого он является, непредставления или представления неполных или недостоверных сведений о своих доходах, расходах, об имуществе и обязательствах имущественного характера либо непредставления или представления заведомо неполных или недостоверных сведений о доходах, расходах, об имуществе и обязательствах имущественного характера своих супруга (супруги) и несовершеннолетних детей, открытия (наличия) счетов (вкладов), хранения наличных денежных средств и ценностей в иностранных банках, расположенных за пределами территории Российской Федерации, владения и (или) пользования иностранными финансовыми инструментами работником, его супругом (супругой) и несовершеннолетними детьми в случаях, предусмотренных настоящим Кодексом, другими федеральными законами, нормативными правовыми актами Президента Российской Федерации и Правительства Российской Федерации, если указанные действия дают основание для утраты доверия к работнику со стороны работодателя</a:t>
            </a:r>
            <a:r>
              <a:rPr lang="ru-RU" sz="3600" dirty="0" smtClean="0"/>
              <a:t>;</a:t>
            </a:r>
            <a:endParaRPr lang="ru-RU" sz="3600" dirty="0"/>
          </a:p>
        </p:txBody>
      </p:sp>
    </p:spTree>
    <p:extLst>
      <p:ext uri="{BB962C8B-B14F-4D97-AF65-F5344CB8AC3E}">
        <p14:creationId xmlns:p14="http://schemas.microsoft.com/office/powerpoint/2010/main" xmlns="" val="3107286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0"/>
            <a:ext cx="8229600" cy="5458611"/>
          </a:xfrm>
        </p:spPr>
        <p:txBody>
          <a:bodyPr>
            <a:normAutofit/>
          </a:bodyPr>
          <a:lstStyle/>
          <a:p>
            <a:pPr algn="just"/>
            <a:r>
              <a:rPr lang="ru-RU" dirty="0"/>
              <a:t>8) совершения работником, выполняющим воспитательные функции, аморального проступка, несовместимого с продолжением данной работы;</a:t>
            </a:r>
          </a:p>
          <a:p>
            <a:pPr algn="just"/>
            <a:r>
              <a:rPr lang="ru-RU" dirty="0"/>
              <a:t>9) принятия необоснованного решения руководителем организации (филиала, представительства), его заместителями и главным бухгалтером, повлекшего за собой нарушение сохранности имущества, неправомерное его использование или иной ущерб имуществу организации</a:t>
            </a:r>
            <a:r>
              <a:rPr lang="ru-RU" dirty="0" smtClean="0"/>
              <a:t>;</a:t>
            </a:r>
            <a:endParaRPr lang="ru-RU" dirty="0"/>
          </a:p>
        </p:txBody>
      </p:sp>
    </p:spTree>
    <p:extLst>
      <p:ext uri="{BB962C8B-B14F-4D97-AF65-F5344CB8AC3E}">
        <p14:creationId xmlns:p14="http://schemas.microsoft.com/office/powerpoint/2010/main" xmlns="" val="2118337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0"/>
            <a:ext cx="8229600" cy="5458611"/>
          </a:xfrm>
        </p:spPr>
        <p:txBody>
          <a:bodyPr>
            <a:normAutofit/>
          </a:bodyPr>
          <a:lstStyle/>
          <a:p>
            <a:pPr algn="just"/>
            <a:endParaRPr lang="ru-RU" sz="2800" dirty="0" smtClean="0"/>
          </a:p>
          <a:p>
            <a:pPr algn="just"/>
            <a:r>
              <a:rPr lang="ru-RU" sz="2800" dirty="0" smtClean="0"/>
              <a:t>10</a:t>
            </a:r>
            <a:r>
              <a:rPr lang="ru-RU" sz="2800" dirty="0"/>
              <a:t>) однократного грубого нарушения руководителем организации (филиала, представительства), его заместителями своих трудовых обязанностей;</a:t>
            </a:r>
          </a:p>
          <a:p>
            <a:pPr algn="just"/>
            <a:r>
              <a:rPr lang="ru-RU" sz="2800" dirty="0"/>
              <a:t>11) представления работником работодателю подложных документов при заключении трудового договора;</a:t>
            </a:r>
          </a:p>
        </p:txBody>
      </p:sp>
    </p:spTree>
    <p:extLst>
      <p:ext uri="{BB962C8B-B14F-4D97-AF65-F5344CB8AC3E}">
        <p14:creationId xmlns:p14="http://schemas.microsoft.com/office/powerpoint/2010/main" xmlns="" val="3413108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0"/>
            <a:ext cx="8229600" cy="5458611"/>
          </a:xfrm>
        </p:spPr>
        <p:txBody>
          <a:bodyPr>
            <a:normAutofit/>
          </a:bodyPr>
          <a:lstStyle/>
          <a:p>
            <a:pPr algn="just"/>
            <a:r>
              <a:rPr lang="ru-RU" sz="2800" dirty="0"/>
              <a:t>13) предусмотренных трудовым договором с руководителем организации, членами коллегиального исполнительного органа организации;</a:t>
            </a:r>
          </a:p>
          <a:p>
            <a:pPr algn="just"/>
            <a:r>
              <a:rPr lang="ru-RU" sz="2800" dirty="0" smtClean="0"/>
              <a:t>14</a:t>
            </a:r>
            <a:r>
              <a:rPr lang="ru-RU" sz="2800" dirty="0"/>
              <a:t>) в других случаях, установленных </a:t>
            </a:r>
            <a:r>
              <a:rPr lang="ru-RU" sz="2800" dirty="0" smtClean="0"/>
              <a:t>ТК РФ и </a:t>
            </a:r>
            <a:r>
              <a:rPr lang="ru-RU" sz="2800" dirty="0"/>
              <a:t>иными федеральными </a:t>
            </a:r>
            <a:r>
              <a:rPr lang="ru-RU" sz="2800" dirty="0" smtClean="0"/>
              <a:t>законами. </a:t>
            </a:r>
            <a:endParaRPr lang="ru-RU" sz="2800" dirty="0"/>
          </a:p>
        </p:txBody>
      </p:sp>
    </p:spTree>
    <p:extLst>
      <p:ext uri="{BB962C8B-B14F-4D97-AF65-F5344CB8AC3E}">
        <p14:creationId xmlns:p14="http://schemas.microsoft.com/office/powerpoint/2010/main" xmlns="" val="33227662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126</TotalTime>
  <Words>3298</Words>
  <Application>Microsoft Office PowerPoint</Application>
  <PresentationFormat>Экран (4:3)</PresentationFormat>
  <Paragraphs>121</Paragraphs>
  <Slides>53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Открытая</vt:lpstr>
      <vt:lpstr>Расторжение трудового договора по инициативе работодателя ст. 81 ТК РФ Лектор: к.ю.н., доцент Назметдинов Р.Р.</vt:lpstr>
      <vt:lpstr>П. 1 ст. 81 ТК РФ </vt:lpstr>
      <vt:lpstr>П. 1 ст. 81 ТК РФ </vt:lpstr>
      <vt:lpstr>П. 1 ст. 81 ТК РФ </vt:lpstr>
      <vt:lpstr>П. 1 ст. 81 ТК РФ </vt:lpstr>
      <vt:lpstr>П. 2 ст. 81 ТК РФ</vt:lpstr>
      <vt:lpstr>Увольнение по п.1,2 ст. 81 ТК РФ будет законным, если:</vt:lpstr>
      <vt:lpstr>Пример</vt:lpstr>
      <vt:lpstr>Увольнение по п.1,2 ст. 81 ТК будет законным, если:</vt:lpstr>
      <vt:lpstr>Увольнение по п.1,2 ст. 81 ТК будет законным, если:</vt:lpstr>
      <vt:lpstr>Увольнение по п.2 ст. 81 ТК будет законным, если:</vt:lpstr>
      <vt:lpstr>Увольнение по п.2 ст. 81 ТК будет законным, если:</vt:lpstr>
      <vt:lpstr>Слайд 13</vt:lpstr>
      <vt:lpstr>Слайд 14</vt:lpstr>
      <vt:lpstr>Слайд 15</vt:lpstr>
      <vt:lpstr>Увольнение по п.2 ст. 81 ТК будет законным, если:</vt:lpstr>
      <vt:lpstr>Увольнение по п.2 ст. 81 ТК будет законным, если:</vt:lpstr>
      <vt:lpstr>Увольнение по п.2 ст. 81 ТК будет законным, если:</vt:lpstr>
      <vt:lpstr>Увольнение по п.2 ст. 81 ТК будет законным, если:</vt:lpstr>
      <vt:lpstr>П. 3 ст. 81 ТК РФ</vt:lpstr>
      <vt:lpstr>П. 3 ст. 81 ТК РФ</vt:lpstr>
      <vt:lpstr>Создание аттестационных комиссий</vt:lpstr>
      <vt:lpstr>Создание аттестационных комиссий</vt:lpstr>
      <vt:lpstr>П. 3 ст. 81 ТК РФ</vt:lpstr>
      <vt:lpstr>П. 3 ст. 81 ТК РФ</vt:lpstr>
      <vt:lpstr>П. 4 ст. 81 ТК РФ</vt:lpstr>
      <vt:lpstr>П. 4 ст. 81 ТК РФ</vt:lpstr>
      <vt:lpstr>П. 4 ст. 81 ТК РФ</vt:lpstr>
      <vt:lpstr>П. 4 ст. 81 ТК РФ</vt:lpstr>
      <vt:lpstr>П. 4 ст. 81 ТК РФ</vt:lpstr>
      <vt:lpstr>П. 5 ст. 81 ТК РФ</vt:lpstr>
      <vt:lpstr>Судебная практика п. 5 ст. 81</vt:lpstr>
      <vt:lpstr>Судебная практика п. 5 ст. 81</vt:lpstr>
      <vt:lpstr>Судебная практика п. 5 ст. 81</vt:lpstr>
      <vt:lpstr>Судебная практика п. 5 ст. 81</vt:lpstr>
      <vt:lpstr>Судебная практика п. 5 ст. 81</vt:lpstr>
      <vt:lpstr>Судебная практика п. 5 ст. 81</vt:lpstr>
      <vt:lpstr>Судебная практика п. 5 ст. 81</vt:lpstr>
      <vt:lpstr>Судебная практика п. 5 ст. 81</vt:lpstr>
      <vt:lpstr>П. 6 ст. 81 ТК РФ</vt:lpstr>
      <vt:lpstr>ПП. А П. 6 ст. 81 ТК РФ</vt:lpstr>
      <vt:lpstr>ПП. А П. 6 ст. 81 ТК РФ</vt:lpstr>
      <vt:lpstr>ПП. А П. 6 ст. 81 ТК РФ</vt:lpstr>
      <vt:lpstr>ПП. А П. 6 ст. 81 ТК РФ</vt:lpstr>
      <vt:lpstr>П. 6 ст. 81 ТК РФ</vt:lpstr>
      <vt:lpstr>П. 6 ст. 81 ТК РФ</vt:lpstr>
      <vt:lpstr>П. 6 ст. 81 ТК РФ</vt:lpstr>
      <vt:lpstr>П. 6 ст. 81 ТК РФ</vt:lpstr>
      <vt:lpstr>Слайд 49</vt:lpstr>
      <vt:lpstr>Слайд 50</vt:lpstr>
      <vt:lpstr>Слайд 51</vt:lpstr>
      <vt:lpstr>Слайд 52</vt:lpstr>
      <vt:lpstr>Слайд 53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Расторжение трудового договора по инициативе работодателя ст. 81 ТК РФ</dc:title>
  <dc:creator>Рустем</dc:creator>
  <cp:lastModifiedBy>Rustem Nazmetdinov</cp:lastModifiedBy>
  <cp:revision>12</cp:revision>
  <dcterms:created xsi:type="dcterms:W3CDTF">2014-10-11T00:39:29Z</dcterms:created>
  <dcterms:modified xsi:type="dcterms:W3CDTF">2016-06-29T17:07:36Z</dcterms:modified>
</cp:coreProperties>
</file>