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900"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B4823-9458-488B-B96E-7C881DF9C2C0}" type="datetimeFigureOut">
              <a:rPr lang="ru-RU" smtClean="0"/>
              <a:t>22.06.2016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BB906F-BFA0-4B9C-90EE-C79B86174A40}" type="slidenum">
              <a:rPr lang="ru-RU" smtClean="0"/>
              <a:t>‹#›</a:t>
            </a:fld>
            <a:endParaRPr lang="ru-RU"/>
          </a:p>
        </p:txBody>
      </p:sp>
    </p:spTree>
    <p:extLst>
      <p:ext uri="{BB962C8B-B14F-4D97-AF65-F5344CB8AC3E}">
        <p14:creationId xmlns:p14="http://schemas.microsoft.com/office/powerpoint/2010/main" val="2157352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11</a:t>
            </a:fld>
            <a:endParaRPr lang="ru-RU"/>
          </a:p>
        </p:txBody>
      </p:sp>
    </p:spTree>
    <p:extLst>
      <p:ext uri="{BB962C8B-B14F-4D97-AF65-F5344CB8AC3E}">
        <p14:creationId xmlns:p14="http://schemas.microsoft.com/office/powerpoint/2010/main" val="3129091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12</a:t>
            </a:fld>
            <a:endParaRPr lang="ru-RU"/>
          </a:p>
        </p:txBody>
      </p:sp>
    </p:spTree>
    <p:extLst>
      <p:ext uri="{BB962C8B-B14F-4D97-AF65-F5344CB8AC3E}">
        <p14:creationId xmlns:p14="http://schemas.microsoft.com/office/powerpoint/2010/main" val="3993133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13</a:t>
            </a:fld>
            <a:endParaRPr lang="ru-RU"/>
          </a:p>
        </p:txBody>
      </p:sp>
    </p:spTree>
    <p:extLst>
      <p:ext uri="{BB962C8B-B14F-4D97-AF65-F5344CB8AC3E}">
        <p14:creationId xmlns:p14="http://schemas.microsoft.com/office/powerpoint/2010/main" val="1117434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14</a:t>
            </a:fld>
            <a:endParaRPr lang="ru-RU"/>
          </a:p>
        </p:txBody>
      </p:sp>
    </p:spTree>
    <p:extLst>
      <p:ext uri="{BB962C8B-B14F-4D97-AF65-F5344CB8AC3E}">
        <p14:creationId xmlns:p14="http://schemas.microsoft.com/office/powerpoint/2010/main" val="858564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15</a:t>
            </a:fld>
            <a:endParaRPr lang="ru-RU"/>
          </a:p>
        </p:txBody>
      </p:sp>
    </p:spTree>
    <p:extLst>
      <p:ext uri="{BB962C8B-B14F-4D97-AF65-F5344CB8AC3E}">
        <p14:creationId xmlns:p14="http://schemas.microsoft.com/office/powerpoint/2010/main" val="374911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16</a:t>
            </a:fld>
            <a:endParaRPr lang="ru-RU"/>
          </a:p>
        </p:txBody>
      </p:sp>
    </p:spTree>
    <p:extLst>
      <p:ext uri="{BB962C8B-B14F-4D97-AF65-F5344CB8AC3E}">
        <p14:creationId xmlns:p14="http://schemas.microsoft.com/office/powerpoint/2010/main" val="3483960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17</a:t>
            </a:fld>
            <a:endParaRPr lang="ru-RU"/>
          </a:p>
        </p:txBody>
      </p:sp>
    </p:spTree>
    <p:extLst>
      <p:ext uri="{BB962C8B-B14F-4D97-AF65-F5344CB8AC3E}">
        <p14:creationId xmlns:p14="http://schemas.microsoft.com/office/powerpoint/2010/main" val="2304191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18</a:t>
            </a:fld>
            <a:endParaRPr lang="ru-RU"/>
          </a:p>
        </p:txBody>
      </p:sp>
    </p:spTree>
    <p:extLst>
      <p:ext uri="{BB962C8B-B14F-4D97-AF65-F5344CB8AC3E}">
        <p14:creationId xmlns:p14="http://schemas.microsoft.com/office/powerpoint/2010/main" val="2024142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19</a:t>
            </a:fld>
            <a:endParaRPr lang="ru-RU"/>
          </a:p>
        </p:txBody>
      </p:sp>
    </p:spTree>
    <p:extLst>
      <p:ext uri="{BB962C8B-B14F-4D97-AF65-F5344CB8AC3E}">
        <p14:creationId xmlns:p14="http://schemas.microsoft.com/office/powerpoint/2010/main" val="1334850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20</a:t>
            </a:fld>
            <a:endParaRPr lang="ru-RU"/>
          </a:p>
        </p:txBody>
      </p:sp>
    </p:spTree>
    <p:extLst>
      <p:ext uri="{BB962C8B-B14F-4D97-AF65-F5344CB8AC3E}">
        <p14:creationId xmlns:p14="http://schemas.microsoft.com/office/powerpoint/2010/main" val="2639443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21</a:t>
            </a:fld>
            <a:endParaRPr lang="ru-RU"/>
          </a:p>
        </p:txBody>
      </p:sp>
    </p:spTree>
    <p:extLst>
      <p:ext uri="{BB962C8B-B14F-4D97-AF65-F5344CB8AC3E}">
        <p14:creationId xmlns:p14="http://schemas.microsoft.com/office/powerpoint/2010/main" val="572836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22</a:t>
            </a:fld>
            <a:endParaRPr lang="ru-RU"/>
          </a:p>
        </p:txBody>
      </p:sp>
    </p:spTree>
    <p:extLst>
      <p:ext uri="{BB962C8B-B14F-4D97-AF65-F5344CB8AC3E}">
        <p14:creationId xmlns:p14="http://schemas.microsoft.com/office/powerpoint/2010/main" val="820011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23</a:t>
            </a:fld>
            <a:endParaRPr lang="ru-RU"/>
          </a:p>
        </p:txBody>
      </p:sp>
    </p:spTree>
    <p:extLst>
      <p:ext uri="{BB962C8B-B14F-4D97-AF65-F5344CB8AC3E}">
        <p14:creationId xmlns:p14="http://schemas.microsoft.com/office/powerpoint/2010/main" val="740743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24</a:t>
            </a:fld>
            <a:endParaRPr lang="ru-RU"/>
          </a:p>
        </p:txBody>
      </p:sp>
    </p:spTree>
    <p:extLst>
      <p:ext uri="{BB962C8B-B14F-4D97-AF65-F5344CB8AC3E}">
        <p14:creationId xmlns:p14="http://schemas.microsoft.com/office/powerpoint/2010/main" val="1567424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25</a:t>
            </a:fld>
            <a:endParaRPr lang="ru-RU"/>
          </a:p>
        </p:txBody>
      </p:sp>
    </p:spTree>
    <p:extLst>
      <p:ext uri="{BB962C8B-B14F-4D97-AF65-F5344CB8AC3E}">
        <p14:creationId xmlns:p14="http://schemas.microsoft.com/office/powerpoint/2010/main" val="1224159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26</a:t>
            </a:fld>
            <a:endParaRPr lang="ru-RU"/>
          </a:p>
        </p:txBody>
      </p:sp>
    </p:spTree>
    <p:extLst>
      <p:ext uri="{BB962C8B-B14F-4D97-AF65-F5344CB8AC3E}">
        <p14:creationId xmlns:p14="http://schemas.microsoft.com/office/powerpoint/2010/main" val="3273509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27</a:t>
            </a:fld>
            <a:endParaRPr lang="ru-RU"/>
          </a:p>
        </p:txBody>
      </p:sp>
    </p:spTree>
    <p:extLst>
      <p:ext uri="{BB962C8B-B14F-4D97-AF65-F5344CB8AC3E}">
        <p14:creationId xmlns:p14="http://schemas.microsoft.com/office/powerpoint/2010/main" val="466872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CBB906F-BFA0-4B9C-90EE-C79B86174A40}" type="slidenum">
              <a:rPr lang="ru-RU" smtClean="0"/>
              <a:t>28</a:t>
            </a:fld>
            <a:endParaRPr lang="ru-RU"/>
          </a:p>
        </p:txBody>
      </p:sp>
    </p:spTree>
    <p:extLst>
      <p:ext uri="{BB962C8B-B14F-4D97-AF65-F5344CB8AC3E}">
        <p14:creationId xmlns:p14="http://schemas.microsoft.com/office/powerpoint/2010/main" val="9666686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C96FC97A-1ECE-4AAD-B41C-45050650FC0F}" type="datetime1">
              <a:rPr lang="ru-RU" smtClean="0"/>
              <a:t>22.06.2016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59EE333F-BA0E-400B-A17A-22970FF837AF}" type="datetime1">
              <a:rPr lang="ru-RU" smtClean="0"/>
              <a:t>22.06.2016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AEE09C-26DC-43AA-977B-ADF9C6D5C2E4}" type="datetime1">
              <a:rPr lang="ru-RU" smtClean="0"/>
              <a:t>22.06.2016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E721F384-D1DC-4A17-97FA-BDFAC1309321}" type="datetime1">
              <a:rPr lang="ru-RU" smtClean="0"/>
              <a:t>22.06.2016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6776EF01-A565-43FD-8278-4DF3D0153AF3}" type="datetime1">
              <a:rPr lang="ru-RU" smtClean="0"/>
              <a:t>22.06.2016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96FC13F-3238-4142-A62B-6864F749CC33}" type="datetime1">
              <a:rPr lang="ru-RU" smtClean="0"/>
              <a:t>22.06.2016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46982-F0D6-4252-B855-84CC078245E8}" type="datetime1">
              <a:rPr lang="ru-RU" smtClean="0"/>
              <a:t>22.06.2016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1822DDC-6B79-464C-BE1C-6B474CBB347A}" type="datetime1">
              <a:rPr lang="ru-RU" smtClean="0"/>
              <a:t>22.06.2016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2C2D426-D37F-498A-873E-5F263DC713E9}" type="datetime1">
              <a:rPr lang="ru-RU" smtClean="0"/>
              <a:t>22.06.2016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40D0411-3AB5-428D-9261-C85BF87C280D}" type="datetime1">
              <a:rPr lang="ru-RU" smtClean="0"/>
              <a:t>22.06.2016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81211CB-A511-43E9-954A-41205EDA1D66}" type="datetime1">
              <a:rPr lang="ru-RU" smtClean="0"/>
              <a:t>22.06.2016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0F777D-0F72-4AB4-A388-C0C5EE5B0D5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65331A51-C3A6-4609-A2F3-EB5CE7460246}" type="datetime1">
              <a:rPr lang="ru-RU" smtClean="0"/>
              <a:t>22.06.2016</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ED0F777D-0F72-4AB4-A388-C0C5EE5B0D55}"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rmAutofit/>
          </a:bodyPr>
          <a:lstStyle/>
          <a:p>
            <a:r>
              <a:rPr lang="ru-RU" sz="2400" dirty="0" smtClean="0"/>
              <a:t>Лектор </a:t>
            </a:r>
            <a:r>
              <a:rPr lang="ru-RU" sz="2400" dirty="0" err="1" smtClean="0"/>
              <a:t>к.ю.н</a:t>
            </a:r>
            <a:r>
              <a:rPr lang="ru-RU" sz="2400" dirty="0" smtClean="0"/>
              <a:t>., доцент </a:t>
            </a:r>
            <a:r>
              <a:rPr lang="ru-RU" sz="2400" dirty="0" err="1" smtClean="0"/>
              <a:t>Назметдинов</a:t>
            </a:r>
            <a:r>
              <a:rPr lang="ru-RU" sz="2400" dirty="0" smtClean="0"/>
              <a:t> Р.Р.</a:t>
            </a:r>
            <a:endParaRPr lang="ru-RU" sz="2400" dirty="0"/>
          </a:p>
        </p:txBody>
      </p:sp>
      <p:sp>
        <p:nvSpPr>
          <p:cNvPr id="2" name="Заголовок 1"/>
          <p:cNvSpPr>
            <a:spLocks noGrp="1"/>
          </p:cNvSpPr>
          <p:nvPr>
            <p:ph type="ctrTitle"/>
          </p:nvPr>
        </p:nvSpPr>
        <p:spPr/>
        <p:txBody>
          <a:bodyPr/>
          <a:lstStyle/>
          <a:p>
            <a:r>
              <a:rPr lang="ru-RU" sz="4400" dirty="0" smtClean="0"/>
              <a:t>Прекращение трудового договора</a:t>
            </a:r>
            <a:endParaRPr lang="ru-RU" sz="4400" dirty="0"/>
          </a:p>
        </p:txBody>
      </p:sp>
      <p:sp>
        <p:nvSpPr>
          <p:cNvPr id="4" name="Номер слайда 3"/>
          <p:cNvSpPr>
            <a:spLocks noGrp="1"/>
          </p:cNvSpPr>
          <p:nvPr>
            <p:ph type="sldNum" sz="quarter" idx="12"/>
          </p:nvPr>
        </p:nvSpPr>
        <p:spPr/>
        <p:txBody>
          <a:bodyPr/>
          <a:lstStyle/>
          <a:p>
            <a:fld id="{ED0F777D-0F72-4AB4-A388-C0C5EE5B0D55}" type="slidenum">
              <a:rPr lang="ru-RU" smtClean="0"/>
              <a:t>1</a:t>
            </a:fld>
            <a:endParaRPr lang="ru-RU"/>
          </a:p>
        </p:txBody>
      </p:sp>
    </p:spTree>
    <p:extLst>
      <p:ext uri="{BB962C8B-B14F-4D97-AF65-F5344CB8AC3E}">
        <p14:creationId xmlns:p14="http://schemas.microsoft.com/office/powerpoint/2010/main" val="1918966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 77 ТК РФ</a:t>
            </a:r>
            <a:endParaRPr lang="ru-RU" dirty="0"/>
          </a:p>
        </p:txBody>
      </p:sp>
      <p:sp>
        <p:nvSpPr>
          <p:cNvPr id="3" name="Объект 2"/>
          <p:cNvSpPr>
            <a:spLocks noGrp="1"/>
          </p:cNvSpPr>
          <p:nvPr>
            <p:ph sz="quarter" idx="13"/>
          </p:nvPr>
        </p:nvSpPr>
        <p:spPr/>
        <p:txBody>
          <a:bodyPr>
            <a:normAutofit/>
          </a:bodyPr>
          <a:lstStyle/>
          <a:p>
            <a:pPr algn="just"/>
            <a:r>
              <a:rPr lang="ru-RU" sz="2800" dirty="0" smtClean="0"/>
              <a:t>Ст. 77 ТК РФ предусматривает </a:t>
            </a:r>
            <a:r>
              <a:rPr lang="ru-RU" sz="2800" dirty="0"/>
              <a:t>общие основания прекращения трудового договора, т.е. такие основания, которые могут быть применены ко всем работникам, независимо от их категории</a:t>
            </a:r>
            <a:r>
              <a:rPr lang="ru-RU" sz="2800" dirty="0" smtClean="0"/>
              <a:t>.</a:t>
            </a:r>
          </a:p>
          <a:p>
            <a:pPr algn="just"/>
            <a:r>
              <a:rPr lang="ru-RU" sz="2800" dirty="0"/>
              <a:t>Прекращение трудового договора влечет прекращение трудового отношения.</a:t>
            </a:r>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2</a:t>
            </a:fld>
            <a:endParaRPr lang="ru-RU"/>
          </a:p>
        </p:txBody>
      </p:sp>
    </p:spTree>
    <p:extLst>
      <p:ext uri="{BB962C8B-B14F-4D97-AF65-F5344CB8AC3E}">
        <p14:creationId xmlns:p14="http://schemas.microsoft.com/office/powerpoint/2010/main" val="4259129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 77 ТК РФ</a:t>
            </a:r>
            <a:endParaRPr lang="ru-RU" dirty="0"/>
          </a:p>
        </p:txBody>
      </p:sp>
      <p:sp>
        <p:nvSpPr>
          <p:cNvPr id="3" name="Объект 2"/>
          <p:cNvSpPr>
            <a:spLocks noGrp="1"/>
          </p:cNvSpPr>
          <p:nvPr>
            <p:ph sz="quarter" idx="13"/>
          </p:nvPr>
        </p:nvSpPr>
        <p:spPr/>
        <p:txBody>
          <a:bodyPr>
            <a:normAutofit/>
          </a:bodyPr>
          <a:lstStyle/>
          <a:p>
            <a:pPr algn="just"/>
            <a:r>
              <a:rPr lang="ru-RU" sz="2800" dirty="0"/>
              <a:t>Основания прекращения трудового </a:t>
            </a:r>
            <a:r>
              <a:rPr lang="ru-RU" sz="2800" dirty="0" smtClean="0"/>
              <a:t>договора можно </a:t>
            </a:r>
            <a:r>
              <a:rPr lang="ru-RU" sz="2800" dirty="0"/>
              <a:t>разделить на четыре группы в зависимости от обстоятельств, послуживших причиной для прекращения трудовых отношений</a:t>
            </a:r>
            <a:r>
              <a:rPr lang="ru-RU" sz="2800" dirty="0" smtClean="0"/>
              <a:t>.</a:t>
            </a:r>
          </a:p>
          <a:p>
            <a:pPr algn="just"/>
            <a:r>
              <a:rPr lang="ru-RU" sz="2800" dirty="0"/>
              <a:t>Первую составляют случаи прекращения трудового договора по взаимному волеизъявлению сторон </a:t>
            </a:r>
            <a:r>
              <a:rPr lang="ru-RU" sz="2800" dirty="0" smtClean="0"/>
              <a:t>       (ст</a:t>
            </a:r>
            <a:r>
              <a:rPr lang="ru-RU" sz="2800" dirty="0"/>
              <a:t>. </a:t>
            </a:r>
            <a:r>
              <a:rPr lang="ru-RU" sz="2800" dirty="0" smtClean="0"/>
              <a:t>78 ТК РФ).</a:t>
            </a:r>
            <a:endParaRPr lang="ru-RU" sz="2800" dirty="0"/>
          </a:p>
          <a:p>
            <a:pPr algn="just"/>
            <a:endParaRPr lang="ru-RU" sz="2800" dirty="0"/>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3</a:t>
            </a:fld>
            <a:endParaRPr lang="ru-RU"/>
          </a:p>
        </p:txBody>
      </p:sp>
    </p:spTree>
    <p:extLst>
      <p:ext uri="{BB962C8B-B14F-4D97-AF65-F5344CB8AC3E}">
        <p14:creationId xmlns:p14="http://schemas.microsoft.com/office/powerpoint/2010/main" val="2798489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 77 ТК РФ</a:t>
            </a:r>
            <a:endParaRPr lang="ru-RU" dirty="0"/>
          </a:p>
        </p:txBody>
      </p:sp>
      <p:sp>
        <p:nvSpPr>
          <p:cNvPr id="3" name="Объект 2"/>
          <p:cNvSpPr>
            <a:spLocks noGrp="1"/>
          </p:cNvSpPr>
          <p:nvPr>
            <p:ph sz="quarter" idx="13"/>
          </p:nvPr>
        </p:nvSpPr>
        <p:spPr/>
        <p:txBody>
          <a:bodyPr>
            <a:normAutofit/>
          </a:bodyPr>
          <a:lstStyle/>
          <a:p>
            <a:pPr algn="just"/>
            <a:r>
              <a:rPr lang="ru-RU" sz="2800" dirty="0"/>
              <a:t>Вторую - по инициативе одной из сторон трудового договора - работника или работодателя, в </a:t>
            </a:r>
            <a:r>
              <a:rPr lang="ru-RU" sz="2800" dirty="0" smtClean="0"/>
              <a:t>том числе </a:t>
            </a:r>
            <a:r>
              <a:rPr lang="ru-RU" sz="2800" dirty="0"/>
              <a:t>в связи с переводом работника по его просьбе или с его согласия на работу к другому работодателю или переходом на выборную должность </a:t>
            </a:r>
            <a:r>
              <a:rPr lang="ru-RU" sz="2800" dirty="0" smtClean="0"/>
              <a:t>(ст</a:t>
            </a:r>
            <a:r>
              <a:rPr lang="ru-RU" sz="2800" dirty="0"/>
              <a:t>. ст. 72.1, 80, </a:t>
            </a:r>
            <a:r>
              <a:rPr lang="ru-RU" sz="2800" dirty="0" smtClean="0"/>
              <a:t>81 ТК РФ).</a:t>
            </a:r>
            <a:endParaRPr lang="ru-RU" sz="2800" dirty="0"/>
          </a:p>
          <a:p>
            <a:pPr algn="just"/>
            <a:endParaRPr lang="ru-RU" sz="2800" dirty="0"/>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4</a:t>
            </a:fld>
            <a:endParaRPr lang="ru-RU"/>
          </a:p>
        </p:txBody>
      </p:sp>
    </p:spTree>
    <p:extLst>
      <p:ext uri="{BB962C8B-B14F-4D97-AF65-F5344CB8AC3E}">
        <p14:creationId xmlns:p14="http://schemas.microsoft.com/office/powerpoint/2010/main" val="426838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 77 ТК РФ</a:t>
            </a:r>
            <a:endParaRPr lang="ru-RU" dirty="0"/>
          </a:p>
        </p:txBody>
      </p:sp>
      <p:sp>
        <p:nvSpPr>
          <p:cNvPr id="3" name="Объект 2"/>
          <p:cNvSpPr>
            <a:spLocks noGrp="1"/>
          </p:cNvSpPr>
          <p:nvPr>
            <p:ph sz="quarter" idx="13"/>
          </p:nvPr>
        </p:nvSpPr>
        <p:spPr/>
        <p:txBody>
          <a:bodyPr>
            <a:normAutofit fontScale="92500"/>
          </a:bodyPr>
          <a:lstStyle/>
          <a:p>
            <a:pPr algn="just"/>
            <a:r>
              <a:rPr lang="ru-RU" sz="2800" dirty="0"/>
              <a:t>В третью группу входят основания прекращения трудового договора, исключающие по тем или иным обстоятельствам возможность продолжения трудовых отношений, в </a:t>
            </a:r>
            <a:r>
              <a:rPr lang="ru-RU" sz="2800" dirty="0" smtClean="0"/>
              <a:t>том числе:</a:t>
            </a:r>
            <a:endParaRPr lang="ru-RU" sz="2800" dirty="0"/>
          </a:p>
          <a:p>
            <a:pPr algn="just"/>
            <a:r>
              <a:rPr lang="ru-RU" sz="2800" dirty="0"/>
              <a:t>- истечение срока трудового договора </a:t>
            </a:r>
            <a:r>
              <a:rPr lang="ru-RU" sz="2800" dirty="0" smtClean="0"/>
              <a:t>(ст</a:t>
            </a:r>
            <a:r>
              <a:rPr lang="ru-RU" sz="2800" dirty="0"/>
              <a:t>. </a:t>
            </a:r>
            <a:r>
              <a:rPr lang="ru-RU" sz="2800" dirty="0" smtClean="0"/>
              <a:t>79 ТК РФ);</a:t>
            </a:r>
            <a:endParaRPr lang="ru-RU" sz="2800" dirty="0"/>
          </a:p>
          <a:p>
            <a:pPr algn="just"/>
            <a:r>
              <a:rPr lang="ru-RU" sz="2800" dirty="0"/>
              <a:t>- обстоятельства, не зависящие от воли сторон </a:t>
            </a:r>
            <a:r>
              <a:rPr lang="ru-RU" sz="2800" dirty="0" smtClean="0"/>
              <a:t>(ст</a:t>
            </a:r>
            <a:r>
              <a:rPr lang="ru-RU" sz="2800" dirty="0"/>
              <a:t>. 83);</a:t>
            </a:r>
          </a:p>
          <a:p>
            <a:pPr algn="just"/>
            <a:r>
              <a:rPr lang="ru-RU" sz="2800" dirty="0"/>
              <a:t>- нарушение установленных правил заключения трудового договора </a:t>
            </a:r>
            <a:r>
              <a:rPr lang="ru-RU" sz="2800" dirty="0" smtClean="0"/>
              <a:t>(ст</a:t>
            </a:r>
            <a:r>
              <a:rPr lang="ru-RU" sz="2800" dirty="0"/>
              <a:t>. </a:t>
            </a:r>
            <a:r>
              <a:rPr lang="ru-RU" sz="2800" dirty="0" smtClean="0"/>
              <a:t>84 ТК РФ).</a:t>
            </a:r>
            <a:endParaRPr lang="ru-RU" sz="2800" dirty="0"/>
          </a:p>
          <a:p>
            <a:pPr algn="just"/>
            <a:endParaRPr lang="ru-RU" sz="2800" dirty="0"/>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5</a:t>
            </a:fld>
            <a:endParaRPr lang="ru-RU"/>
          </a:p>
        </p:txBody>
      </p:sp>
    </p:spTree>
    <p:extLst>
      <p:ext uri="{BB962C8B-B14F-4D97-AF65-F5344CB8AC3E}">
        <p14:creationId xmlns:p14="http://schemas.microsoft.com/office/powerpoint/2010/main" val="4261022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 77 ТК РФ</a:t>
            </a:r>
            <a:endParaRPr lang="ru-RU" dirty="0"/>
          </a:p>
        </p:txBody>
      </p:sp>
      <p:sp>
        <p:nvSpPr>
          <p:cNvPr id="3" name="Объект 2"/>
          <p:cNvSpPr>
            <a:spLocks noGrp="1"/>
          </p:cNvSpPr>
          <p:nvPr>
            <p:ph sz="quarter" idx="13"/>
          </p:nvPr>
        </p:nvSpPr>
        <p:spPr/>
        <p:txBody>
          <a:bodyPr>
            <a:normAutofit fontScale="92500"/>
          </a:bodyPr>
          <a:lstStyle/>
          <a:p>
            <a:pPr algn="just"/>
            <a:r>
              <a:rPr lang="ru-RU" sz="2800" dirty="0"/>
              <a:t>Четвертую группу составляют основания, связанные с отказом работника по тем или иным причинам от продолжения трудовых отношений </a:t>
            </a:r>
            <a:r>
              <a:rPr lang="ru-RU" sz="2800" dirty="0" smtClean="0"/>
              <a:t>(ст</a:t>
            </a:r>
            <a:r>
              <a:rPr lang="ru-RU" sz="2800" dirty="0"/>
              <a:t>. ст. 72.1, 73, 74, </a:t>
            </a:r>
            <a:r>
              <a:rPr lang="ru-RU" sz="2800" dirty="0" smtClean="0"/>
              <a:t>75 ТК РФ).</a:t>
            </a:r>
          </a:p>
          <a:p>
            <a:pPr algn="just"/>
            <a:r>
              <a:rPr lang="ru-RU" sz="2800" dirty="0"/>
              <a:t>Перечень оснований прекращения трудового договора, предусмотренный ч. 1 ст. 77, не является исчерпывающим. Трудовым кодексом или иными федеральными законами могут быть предусмотрены и другие основания прекращения трудового договора</a:t>
            </a:r>
            <a:r>
              <a:rPr lang="ru-RU" sz="2800" dirty="0" smtClean="0"/>
              <a:t>.</a:t>
            </a:r>
            <a:endParaRPr lang="ru-RU" sz="2800" dirty="0"/>
          </a:p>
          <a:p>
            <a:pPr algn="just"/>
            <a:endParaRPr lang="ru-RU" sz="2800" dirty="0"/>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6</a:t>
            </a:fld>
            <a:endParaRPr lang="ru-RU"/>
          </a:p>
        </p:txBody>
      </p:sp>
    </p:spTree>
    <p:extLst>
      <p:ext uri="{BB962C8B-B14F-4D97-AF65-F5344CB8AC3E}">
        <p14:creationId xmlns:p14="http://schemas.microsoft.com/office/powerpoint/2010/main" val="114965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 288 ТК РФ</a:t>
            </a:r>
            <a:endParaRPr lang="ru-RU" dirty="0"/>
          </a:p>
        </p:txBody>
      </p:sp>
      <p:sp>
        <p:nvSpPr>
          <p:cNvPr id="3" name="Объект 2"/>
          <p:cNvSpPr>
            <a:spLocks noGrp="1"/>
          </p:cNvSpPr>
          <p:nvPr>
            <p:ph sz="quarter" idx="13"/>
          </p:nvPr>
        </p:nvSpPr>
        <p:spPr/>
        <p:txBody>
          <a:bodyPr>
            <a:normAutofit/>
          </a:bodyPr>
          <a:lstStyle/>
          <a:p>
            <a:pPr algn="just"/>
            <a:r>
              <a:rPr lang="ru-RU" sz="2800" dirty="0" smtClean="0"/>
              <a:t>Например, трудовой </a:t>
            </a:r>
            <a:r>
              <a:rPr lang="ru-RU" sz="2800" dirty="0"/>
              <a:t>договор, заключенный на неопределенный срок с лицом, работающим по совместительству, может быть прекращен в случае приема на работу работника, для которого эта работа будет являться основной, о чем работодатель в письменной форме предупреждает указанное лицо не менее чем за две недели до прекращения трудового </a:t>
            </a:r>
            <a:r>
              <a:rPr lang="ru-RU" sz="2800" dirty="0" smtClean="0"/>
              <a:t>договора (ст. 288 ТК РФ).</a:t>
            </a:r>
            <a:endParaRPr lang="ru-RU" sz="2800" dirty="0"/>
          </a:p>
          <a:p>
            <a:pPr algn="just"/>
            <a:endParaRPr lang="ru-RU" sz="2800" dirty="0"/>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7</a:t>
            </a:fld>
            <a:endParaRPr lang="ru-RU"/>
          </a:p>
        </p:txBody>
      </p:sp>
    </p:spTree>
    <p:extLst>
      <p:ext uri="{BB962C8B-B14F-4D97-AF65-F5344CB8AC3E}">
        <p14:creationId xmlns:p14="http://schemas.microsoft.com/office/powerpoint/2010/main" val="3134619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Статья 78. Расторжение трудового договора по соглашению сторон</a:t>
            </a:r>
          </a:p>
        </p:txBody>
      </p:sp>
      <p:sp>
        <p:nvSpPr>
          <p:cNvPr id="3" name="Объект 2"/>
          <p:cNvSpPr>
            <a:spLocks noGrp="1"/>
          </p:cNvSpPr>
          <p:nvPr>
            <p:ph sz="quarter" idx="13"/>
          </p:nvPr>
        </p:nvSpPr>
        <p:spPr/>
        <p:txBody>
          <a:bodyPr>
            <a:normAutofit/>
          </a:bodyPr>
          <a:lstStyle/>
          <a:p>
            <a:pPr algn="just"/>
            <a:endParaRPr lang="ru-RU" sz="2800" dirty="0" smtClean="0"/>
          </a:p>
          <a:p>
            <a:pPr algn="just"/>
            <a:r>
              <a:rPr lang="ru-RU" sz="2800" dirty="0" smtClean="0"/>
              <a:t>Соглашение </a:t>
            </a:r>
            <a:r>
              <a:rPr lang="ru-RU" sz="2800" dirty="0"/>
              <a:t>сторон как основание прекращения трудового договора применяется в случаях, когда для прекращения трудового договора желания только работника или только работодателя недостаточно. Необходимо взаимное волеизъявление сторон на прекращение трудового отношения.</a:t>
            </a:r>
          </a:p>
          <a:p>
            <a:pPr algn="just"/>
            <a:endParaRPr lang="ru-RU" sz="2800" dirty="0"/>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8</a:t>
            </a:fld>
            <a:endParaRPr lang="ru-RU"/>
          </a:p>
        </p:txBody>
      </p:sp>
    </p:spTree>
    <p:extLst>
      <p:ext uri="{BB962C8B-B14F-4D97-AF65-F5344CB8AC3E}">
        <p14:creationId xmlns:p14="http://schemas.microsoft.com/office/powerpoint/2010/main" val="1537517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Статья 78. Расторжение трудового договора по соглашению сторон</a:t>
            </a:r>
          </a:p>
        </p:txBody>
      </p:sp>
      <p:sp>
        <p:nvSpPr>
          <p:cNvPr id="3" name="Объект 2"/>
          <p:cNvSpPr>
            <a:spLocks noGrp="1"/>
          </p:cNvSpPr>
          <p:nvPr>
            <p:ph sz="quarter" idx="13"/>
          </p:nvPr>
        </p:nvSpPr>
        <p:spPr/>
        <p:txBody>
          <a:bodyPr>
            <a:normAutofit fontScale="92500" lnSpcReduction="10000"/>
          </a:bodyPr>
          <a:lstStyle/>
          <a:p>
            <a:pPr algn="just"/>
            <a:r>
              <a:rPr lang="ru-RU" sz="2800" dirty="0"/>
              <a:t>При достижении договоренности между работником и работодателем трудовой договор, заключенный на неопределенный срок, или срочный трудовой договор может быть расторгнут в любое время в срок, определенный сторонами. Аннулирование договоренности относительно срока и основания увольнения возможно лишь при взаимном согласии работодателя и работника (п. 20 Постановления Пленума ВС РФ от 17.03.2004 N 2 "О применении судами Российской Федерации Трудового кодекса Российской Федерации</a:t>
            </a:r>
            <a:r>
              <a:rPr lang="ru-RU" sz="2800" dirty="0" smtClean="0"/>
              <a:t>").</a:t>
            </a:r>
            <a:endParaRPr lang="ru-RU" sz="2800" dirty="0"/>
          </a:p>
          <a:p>
            <a:pPr algn="just"/>
            <a:endParaRPr lang="ru-RU" sz="2800" dirty="0"/>
          </a:p>
          <a:p>
            <a:pPr algn="just"/>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9</a:t>
            </a:fld>
            <a:endParaRPr lang="ru-RU"/>
          </a:p>
        </p:txBody>
      </p:sp>
    </p:spTree>
    <p:extLst>
      <p:ext uri="{BB962C8B-B14F-4D97-AF65-F5344CB8AC3E}">
        <p14:creationId xmlns:p14="http://schemas.microsoft.com/office/powerpoint/2010/main" val="1031435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7924800" cy="706090"/>
          </a:xfrm>
        </p:spPr>
        <p:txBody>
          <a:bodyPr/>
          <a:lstStyle/>
          <a:p>
            <a:pPr algn="just"/>
            <a:r>
              <a:rPr lang="ru-RU" sz="2000" dirty="0" smtClean="0"/>
              <a:t>Соотношение увольнения по соглашению сторон и по собственному желанию</a:t>
            </a:r>
            <a:endParaRPr lang="ru-RU" sz="2000" dirty="0"/>
          </a:p>
        </p:txBody>
      </p:sp>
      <p:pic>
        <p:nvPicPr>
          <p:cNvPr id="1028" name="Picture 4" descr="http://vse-temu.org/wp-content/uploads/2014/08/463582.jpe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5064" y="1196752"/>
            <a:ext cx="9093872" cy="4983562"/>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fld id="{ED0F777D-0F72-4AB4-A388-C0C5EE5B0D55}" type="slidenum">
              <a:rPr lang="ru-RU" smtClean="0"/>
              <a:t>10</a:t>
            </a:fld>
            <a:endParaRPr lang="ru-RU"/>
          </a:p>
        </p:txBody>
      </p:sp>
    </p:spTree>
    <p:extLst>
      <p:ext uri="{BB962C8B-B14F-4D97-AF65-F5344CB8AC3E}">
        <p14:creationId xmlns:p14="http://schemas.microsoft.com/office/powerpoint/2010/main" val="3150390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Прекращение срочного трудового договора</a:t>
            </a:r>
            <a:endParaRPr lang="ru-RU" dirty="0"/>
          </a:p>
        </p:txBody>
      </p:sp>
      <p:sp>
        <p:nvSpPr>
          <p:cNvPr id="3" name="Объект 2"/>
          <p:cNvSpPr>
            <a:spLocks noGrp="1"/>
          </p:cNvSpPr>
          <p:nvPr>
            <p:ph sz="quarter" idx="13"/>
          </p:nvPr>
        </p:nvSpPr>
        <p:spPr/>
        <p:txBody>
          <a:bodyPr>
            <a:normAutofit lnSpcReduction="10000"/>
          </a:bodyPr>
          <a:lstStyle/>
          <a:p>
            <a:pPr algn="just"/>
            <a:r>
              <a:rPr lang="ru-RU" sz="2800" dirty="0"/>
              <a:t>Срочный трудовой договор прекращается с истечением срока его действия. </a:t>
            </a:r>
            <a:r>
              <a:rPr lang="ru-RU" sz="2800" dirty="0">
                <a:solidFill>
                  <a:srgbClr val="FF0000"/>
                </a:solidFill>
              </a:rPr>
              <a:t>О прекращении трудового договора</a:t>
            </a:r>
            <a:r>
              <a:rPr lang="ru-RU" sz="2800" dirty="0"/>
              <a:t> в связи с истечением срока его действия работник должен быть предупрежден в письменной форме </a:t>
            </a:r>
            <a:r>
              <a:rPr lang="ru-RU" sz="2800" dirty="0">
                <a:solidFill>
                  <a:srgbClr val="FF0000"/>
                </a:solidFill>
              </a:rPr>
              <a:t>не менее чем за три календарных дня</a:t>
            </a:r>
            <a:r>
              <a:rPr lang="ru-RU" sz="2800" dirty="0"/>
              <a:t> до увольнения, за исключением случаев, когда истекает срок действия срочного трудового договора, заключенного на время исполнения обязанностей отсутствующего работника.</a:t>
            </a:r>
          </a:p>
          <a:p>
            <a:endParaRPr lang="ru-RU" dirty="0"/>
          </a:p>
        </p:txBody>
      </p:sp>
      <p:sp>
        <p:nvSpPr>
          <p:cNvPr id="4" name="Номер слайда 3"/>
          <p:cNvSpPr>
            <a:spLocks noGrp="1"/>
          </p:cNvSpPr>
          <p:nvPr>
            <p:ph type="sldNum" sz="quarter" idx="12"/>
          </p:nvPr>
        </p:nvSpPr>
        <p:spPr/>
        <p:txBody>
          <a:bodyPr/>
          <a:lstStyle/>
          <a:p>
            <a:fld id="{ED0F777D-0F72-4AB4-A388-C0C5EE5B0D55}" type="slidenum">
              <a:rPr lang="ru-RU" smtClean="0"/>
              <a:t>11</a:t>
            </a:fld>
            <a:endParaRPr lang="ru-RU"/>
          </a:p>
        </p:txBody>
      </p:sp>
    </p:spTree>
    <p:extLst>
      <p:ext uri="{BB962C8B-B14F-4D97-AF65-F5344CB8AC3E}">
        <p14:creationId xmlns:p14="http://schemas.microsoft.com/office/powerpoint/2010/main" val="2198522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Прекращение срочного трудового договора</a:t>
            </a:r>
            <a:endParaRPr lang="ru-RU" dirty="0"/>
          </a:p>
        </p:txBody>
      </p:sp>
      <p:sp>
        <p:nvSpPr>
          <p:cNvPr id="3" name="Объект 2"/>
          <p:cNvSpPr>
            <a:spLocks noGrp="1"/>
          </p:cNvSpPr>
          <p:nvPr>
            <p:ph sz="quarter" idx="13"/>
          </p:nvPr>
        </p:nvSpPr>
        <p:spPr/>
        <p:txBody>
          <a:bodyPr>
            <a:normAutofit/>
          </a:bodyPr>
          <a:lstStyle/>
          <a:p>
            <a:pPr algn="just"/>
            <a:r>
              <a:rPr lang="ru-RU" sz="2800" dirty="0"/>
              <a:t>Трудовой договор, заключенный на время исполнения обязанностей отсутствующего работника, прекращается </a:t>
            </a:r>
            <a:r>
              <a:rPr lang="ru-RU" sz="2800" dirty="0">
                <a:solidFill>
                  <a:srgbClr val="FF0000"/>
                </a:solidFill>
              </a:rPr>
              <a:t>с выходом этого работника на </a:t>
            </a:r>
            <a:r>
              <a:rPr lang="ru-RU" sz="2800" dirty="0" smtClean="0">
                <a:solidFill>
                  <a:srgbClr val="FF0000"/>
                </a:solidFill>
              </a:rPr>
              <a:t>работу. При этом предварительное уведомление не менее чем за 3 дня не требуется. Трудовой договор прекращается в этот же день.</a:t>
            </a:r>
            <a:endParaRPr lang="ru-RU" sz="2800" dirty="0">
              <a:solidFill>
                <a:srgbClr val="FF0000"/>
              </a:solidFill>
            </a:endParaRPr>
          </a:p>
          <a:p>
            <a:endParaRPr lang="ru-RU" dirty="0"/>
          </a:p>
        </p:txBody>
      </p:sp>
      <p:sp>
        <p:nvSpPr>
          <p:cNvPr id="4" name="Номер слайда 3"/>
          <p:cNvSpPr>
            <a:spLocks noGrp="1"/>
          </p:cNvSpPr>
          <p:nvPr>
            <p:ph type="sldNum" sz="quarter" idx="12"/>
          </p:nvPr>
        </p:nvSpPr>
        <p:spPr/>
        <p:txBody>
          <a:bodyPr/>
          <a:lstStyle/>
          <a:p>
            <a:fld id="{ED0F777D-0F72-4AB4-A388-C0C5EE5B0D55}" type="slidenum">
              <a:rPr lang="ru-RU" smtClean="0"/>
              <a:t>12</a:t>
            </a:fld>
            <a:endParaRPr lang="ru-RU"/>
          </a:p>
        </p:txBody>
      </p:sp>
    </p:spTree>
    <p:extLst>
      <p:ext uri="{BB962C8B-B14F-4D97-AF65-F5344CB8AC3E}">
        <p14:creationId xmlns:p14="http://schemas.microsoft.com/office/powerpoint/2010/main" val="3267349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Прекращение срочного трудового договора</a:t>
            </a:r>
            <a:endParaRPr lang="ru-RU" dirty="0"/>
          </a:p>
        </p:txBody>
      </p:sp>
      <p:sp>
        <p:nvSpPr>
          <p:cNvPr id="3" name="Объект 2"/>
          <p:cNvSpPr>
            <a:spLocks noGrp="1"/>
          </p:cNvSpPr>
          <p:nvPr>
            <p:ph sz="quarter" idx="13"/>
          </p:nvPr>
        </p:nvSpPr>
        <p:spPr/>
        <p:txBody>
          <a:bodyPr>
            <a:normAutofit/>
          </a:bodyPr>
          <a:lstStyle/>
          <a:p>
            <a:pPr algn="just"/>
            <a:r>
              <a:rPr lang="ru-RU" sz="2800" dirty="0"/>
              <a:t>Трудовой договор, заключенный на время выполнения определенной работы, прекращается по завершении этой работы.</a:t>
            </a:r>
          </a:p>
          <a:p>
            <a:pPr algn="just"/>
            <a:r>
              <a:rPr lang="ru-RU" sz="2800" dirty="0"/>
              <a:t>Трудовой договор, заключенный для выполнения сезонных работ в течение определенного периода (сезона), прекращается по окончании этого периода (сезона).</a:t>
            </a:r>
          </a:p>
          <a:p>
            <a:endParaRPr lang="ru-RU" dirty="0"/>
          </a:p>
        </p:txBody>
      </p:sp>
      <p:sp>
        <p:nvSpPr>
          <p:cNvPr id="4" name="Номер слайда 3"/>
          <p:cNvSpPr>
            <a:spLocks noGrp="1"/>
          </p:cNvSpPr>
          <p:nvPr>
            <p:ph type="sldNum" sz="quarter" idx="12"/>
          </p:nvPr>
        </p:nvSpPr>
        <p:spPr/>
        <p:txBody>
          <a:bodyPr/>
          <a:lstStyle/>
          <a:p>
            <a:fld id="{ED0F777D-0F72-4AB4-A388-C0C5EE5B0D55}" type="slidenum">
              <a:rPr lang="ru-RU" smtClean="0"/>
              <a:t>13</a:t>
            </a:fld>
            <a:endParaRPr lang="ru-RU"/>
          </a:p>
        </p:txBody>
      </p:sp>
    </p:spTree>
    <p:extLst>
      <p:ext uri="{BB962C8B-B14F-4D97-AF65-F5344CB8AC3E}">
        <p14:creationId xmlns:p14="http://schemas.microsoft.com/office/powerpoint/2010/main" val="3045173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200" dirty="0" smtClean="0"/>
              <a:t>Расторжение </a:t>
            </a:r>
            <a:r>
              <a:rPr lang="ru-RU" sz="2200" dirty="0"/>
              <a:t>трудового договора по инициативе работника (по собственному желанию)</a:t>
            </a:r>
          </a:p>
        </p:txBody>
      </p:sp>
      <p:sp>
        <p:nvSpPr>
          <p:cNvPr id="3" name="Объект 2"/>
          <p:cNvSpPr>
            <a:spLocks noGrp="1"/>
          </p:cNvSpPr>
          <p:nvPr>
            <p:ph sz="quarter" idx="13"/>
          </p:nvPr>
        </p:nvSpPr>
        <p:spPr/>
        <p:txBody>
          <a:bodyPr>
            <a:normAutofit/>
          </a:bodyPr>
          <a:lstStyle/>
          <a:p>
            <a:pPr algn="just"/>
            <a:r>
              <a:rPr lang="ru-RU" sz="2800" dirty="0"/>
              <a:t>Работник имеет право расторгнуть трудовой договор, предупредив об этом работодателя в письменной форме не позднее чем за две недели, если иной срок не установлен настоящим Кодексом или иным федеральным законом. Течение указанного срока начинается на следующий день после получения работодателем заявления работника об увольнении.</a:t>
            </a:r>
          </a:p>
          <a:p>
            <a:endParaRPr lang="ru-RU" dirty="0"/>
          </a:p>
        </p:txBody>
      </p:sp>
      <p:sp>
        <p:nvSpPr>
          <p:cNvPr id="4" name="Номер слайда 3"/>
          <p:cNvSpPr>
            <a:spLocks noGrp="1"/>
          </p:cNvSpPr>
          <p:nvPr>
            <p:ph type="sldNum" sz="quarter" idx="12"/>
          </p:nvPr>
        </p:nvSpPr>
        <p:spPr/>
        <p:txBody>
          <a:bodyPr/>
          <a:lstStyle/>
          <a:p>
            <a:fld id="{ED0F777D-0F72-4AB4-A388-C0C5EE5B0D55}" type="slidenum">
              <a:rPr lang="ru-RU" smtClean="0"/>
              <a:t>14</a:t>
            </a:fld>
            <a:endParaRPr lang="ru-RU"/>
          </a:p>
        </p:txBody>
      </p:sp>
    </p:spTree>
    <p:extLst>
      <p:ext uri="{BB962C8B-B14F-4D97-AF65-F5344CB8AC3E}">
        <p14:creationId xmlns:p14="http://schemas.microsoft.com/office/powerpoint/2010/main" val="4047617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200" dirty="0" smtClean="0"/>
              <a:t>Расторжение </a:t>
            </a:r>
            <a:r>
              <a:rPr lang="ru-RU" sz="2200" dirty="0"/>
              <a:t>трудового договора по инициативе работника (по собственному желанию)</a:t>
            </a:r>
          </a:p>
        </p:txBody>
      </p:sp>
      <p:sp>
        <p:nvSpPr>
          <p:cNvPr id="3" name="Объект 2"/>
          <p:cNvSpPr>
            <a:spLocks noGrp="1"/>
          </p:cNvSpPr>
          <p:nvPr>
            <p:ph sz="quarter" idx="13"/>
          </p:nvPr>
        </p:nvSpPr>
        <p:spPr/>
        <p:txBody>
          <a:bodyPr>
            <a:normAutofit/>
          </a:bodyPr>
          <a:lstStyle/>
          <a:p>
            <a:pPr algn="just"/>
            <a:r>
              <a:rPr lang="ru-RU" sz="2800" dirty="0"/>
              <a:t>По соглашению между работником и работодателем трудовой договор может быть расторгнут и до истечения срока предупреждения об увольнении.</a:t>
            </a:r>
          </a:p>
          <a:p>
            <a:pPr algn="just"/>
            <a:r>
              <a:rPr lang="ru-RU" sz="2800" dirty="0"/>
              <a:t>В случаях, когда заявление работника об увольнении по его инициативе (по собственному желанию) обусловлено невозможностью продолжения им работы (зачисление в образовательную организацию, выход на пенсию и другие случаи), </a:t>
            </a:r>
            <a:endParaRPr lang="ru-RU" dirty="0"/>
          </a:p>
        </p:txBody>
      </p:sp>
      <p:sp>
        <p:nvSpPr>
          <p:cNvPr id="4" name="Номер слайда 3"/>
          <p:cNvSpPr>
            <a:spLocks noGrp="1"/>
          </p:cNvSpPr>
          <p:nvPr>
            <p:ph type="sldNum" sz="quarter" idx="12"/>
          </p:nvPr>
        </p:nvSpPr>
        <p:spPr/>
        <p:txBody>
          <a:bodyPr/>
          <a:lstStyle/>
          <a:p>
            <a:fld id="{ED0F777D-0F72-4AB4-A388-C0C5EE5B0D55}" type="slidenum">
              <a:rPr lang="ru-RU" smtClean="0"/>
              <a:t>15</a:t>
            </a:fld>
            <a:endParaRPr lang="ru-RU"/>
          </a:p>
        </p:txBody>
      </p:sp>
    </p:spTree>
    <p:extLst>
      <p:ext uri="{BB962C8B-B14F-4D97-AF65-F5344CB8AC3E}">
        <p14:creationId xmlns:p14="http://schemas.microsoft.com/office/powerpoint/2010/main" val="761832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200" dirty="0" smtClean="0"/>
              <a:t>Расторжение </a:t>
            </a:r>
            <a:r>
              <a:rPr lang="ru-RU" sz="2200" dirty="0"/>
              <a:t>трудового договора по инициативе работника (по собственному желанию)</a:t>
            </a:r>
          </a:p>
        </p:txBody>
      </p:sp>
      <p:sp>
        <p:nvSpPr>
          <p:cNvPr id="3" name="Объект 2"/>
          <p:cNvSpPr>
            <a:spLocks noGrp="1"/>
          </p:cNvSpPr>
          <p:nvPr>
            <p:ph sz="quarter" idx="13"/>
          </p:nvPr>
        </p:nvSpPr>
        <p:spPr/>
        <p:txBody>
          <a:bodyPr>
            <a:normAutofit/>
          </a:bodyPr>
          <a:lstStyle/>
          <a:p>
            <a:pPr algn="just"/>
            <a:r>
              <a:rPr lang="ru-RU" sz="2800" dirty="0"/>
              <a:t>а также в случаях установленного нарушения работодателем трудового законодательства и иных нормативных правовых актов, содержащих нормы трудового права, локальных нормативных актов, условий коллективного договора, соглашения или трудового договора работодатель обязан расторгнуть трудовой договор в срок, указанный в заявлении работника.</a:t>
            </a:r>
          </a:p>
        </p:txBody>
      </p:sp>
      <p:sp>
        <p:nvSpPr>
          <p:cNvPr id="4" name="Номер слайда 3"/>
          <p:cNvSpPr>
            <a:spLocks noGrp="1"/>
          </p:cNvSpPr>
          <p:nvPr>
            <p:ph type="sldNum" sz="quarter" idx="12"/>
          </p:nvPr>
        </p:nvSpPr>
        <p:spPr/>
        <p:txBody>
          <a:bodyPr/>
          <a:lstStyle/>
          <a:p>
            <a:fld id="{ED0F777D-0F72-4AB4-A388-C0C5EE5B0D55}" type="slidenum">
              <a:rPr lang="ru-RU" smtClean="0"/>
              <a:t>16</a:t>
            </a:fld>
            <a:endParaRPr lang="ru-RU"/>
          </a:p>
        </p:txBody>
      </p:sp>
    </p:spTree>
    <p:extLst>
      <p:ext uri="{BB962C8B-B14F-4D97-AF65-F5344CB8AC3E}">
        <p14:creationId xmlns:p14="http://schemas.microsoft.com/office/powerpoint/2010/main" val="319305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200" dirty="0" smtClean="0"/>
              <a:t>Расторжение </a:t>
            </a:r>
            <a:r>
              <a:rPr lang="ru-RU" sz="2200" dirty="0"/>
              <a:t>трудового договора по инициативе работника (по собственному желанию)</a:t>
            </a:r>
          </a:p>
        </p:txBody>
      </p:sp>
      <p:sp>
        <p:nvSpPr>
          <p:cNvPr id="3" name="Объект 2"/>
          <p:cNvSpPr>
            <a:spLocks noGrp="1"/>
          </p:cNvSpPr>
          <p:nvPr>
            <p:ph sz="quarter" idx="13"/>
          </p:nvPr>
        </p:nvSpPr>
        <p:spPr/>
        <p:txBody>
          <a:bodyPr>
            <a:normAutofit/>
          </a:bodyPr>
          <a:lstStyle/>
          <a:p>
            <a:pPr algn="just"/>
            <a:r>
              <a:rPr lang="ru-RU" sz="2800" dirty="0"/>
              <a:t>До истечения срока предупреждения об увольнении работник имеет право в любое время отозвать свое заявление. Увольнение в этом случае не производится, если на его место не приглашен в письменной форме другой работник, которому в соответствии с настоящим Кодексом и иными федеральными законами не может быть отказано в заключении трудового договора</a:t>
            </a:r>
            <a:r>
              <a:rPr lang="ru-RU" sz="2800" dirty="0" smtClean="0"/>
              <a:t>.</a:t>
            </a:r>
            <a:endParaRPr lang="ru-RU" sz="2800" dirty="0"/>
          </a:p>
        </p:txBody>
      </p:sp>
      <p:sp>
        <p:nvSpPr>
          <p:cNvPr id="4" name="Номер слайда 3"/>
          <p:cNvSpPr>
            <a:spLocks noGrp="1"/>
          </p:cNvSpPr>
          <p:nvPr>
            <p:ph type="sldNum" sz="quarter" idx="12"/>
          </p:nvPr>
        </p:nvSpPr>
        <p:spPr/>
        <p:txBody>
          <a:bodyPr/>
          <a:lstStyle/>
          <a:p>
            <a:fld id="{ED0F777D-0F72-4AB4-A388-C0C5EE5B0D55}" type="slidenum">
              <a:rPr lang="ru-RU" smtClean="0"/>
              <a:t>17</a:t>
            </a:fld>
            <a:endParaRPr lang="ru-RU"/>
          </a:p>
        </p:txBody>
      </p:sp>
    </p:spTree>
    <p:extLst>
      <p:ext uri="{BB962C8B-B14F-4D97-AF65-F5344CB8AC3E}">
        <p14:creationId xmlns:p14="http://schemas.microsoft.com/office/powerpoint/2010/main" val="3672323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200" dirty="0" smtClean="0"/>
              <a:t>Расторжение </a:t>
            </a:r>
            <a:r>
              <a:rPr lang="ru-RU" sz="2200" dirty="0"/>
              <a:t>трудового договора по инициативе работника (по собственному желанию)</a:t>
            </a:r>
          </a:p>
        </p:txBody>
      </p:sp>
      <p:sp>
        <p:nvSpPr>
          <p:cNvPr id="3" name="Объект 2"/>
          <p:cNvSpPr>
            <a:spLocks noGrp="1"/>
          </p:cNvSpPr>
          <p:nvPr>
            <p:ph sz="quarter" idx="13"/>
          </p:nvPr>
        </p:nvSpPr>
        <p:spPr/>
        <p:txBody>
          <a:bodyPr>
            <a:normAutofit/>
          </a:bodyPr>
          <a:lstStyle/>
          <a:p>
            <a:pPr algn="just"/>
            <a:r>
              <a:rPr lang="ru-RU" sz="2800" dirty="0"/>
              <a:t>По истечении срока предупреждения об увольнении работник имеет право прекратить работу. В последний день работы работодатель обязан выдать работнику трудовую книжку, другие документы, связанные с работой, по письменному заявлению работника и произвести с ним окончательный расчет.</a:t>
            </a:r>
          </a:p>
        </p:txBody>
      </p:sp>
      <p:sp>
        <p:nvSpPr>
          <p:cNvPr id="4" name="Номер слайда 3"/>
          <p:cNvSpPr>
            <a:spLocks noGrp="1"/>
          </p:cNvSpPr>
          <p:nvPr>
            <p:ph type="sldNum" sz="quarter" idx="12"/>
          </p:nvPr>
        </p:nvSpPr>
        <p:spPr/>
        <p:txBody>
          <a:bodyPr/>
          <a:lstStyle/>
          <a:p>
            <a:fld id="{ED0F777D-0F72-4AB4-A388-C0C5EE5B0D55}" type="slidenum">
              <a:rPr lang="ru-RU" smtClean="0"/>
              <a:t>18</a:t>
            </a:fld>
            <a:endParaRPr lang="ru-RU"/>
          </a:p>
        </p:txBody>
      </p:sp>
    </p:spTree>
    <p:extLst>
      <p:ext uri="{BB962C8B-B14F-4D97-AF65-F5344CB8AC3E}">
        <p14:creationId xmlns:p14="http://schemas.microsoft.com/office/powerpoint/2010/main" val="2772837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200" dirty="0" smtClean="0"/>
              <a:t>Расторжение </a:t>
            </a:r>
            <a:r>
              <a:rPr lang="ru-RU" sz="2200" dirty="0"/>
              <a:t>трудового договора по инициативе работника (по собственному желанию)</a:t>
            </a:r>
          </a:p>
        </p:txBody>
      </p:sp>
      <p:sp>
        <p:nvSpPr>
          <p:cNvPr id="3" name="Объект 2"/>
          <p:cNvSpPr>
            <a:spLocks noGrp="1"/>
          </p:cNvSpPr>
          <p:nvPr>
            <p:ph sz="quarter" idx="13"/>
          </p:nvPr>
        </p:nvSpPr>
        <p:spPr/>
        <p:txBody>
          <a:bodyPr>
            <a:normAutofit/>
          </a:bodyPr>
          <a:lstStyle/>
          <a:p>
            <a:pPr algn="just"/>
            <a:r>
              <a:rPr lang="ru-RU" sz="2800" dirty="0"/>
              <a:t>Если по истечении срока предупреждения об увольнении трудовой договор не был расторгнут и работник не настаивает на увольнении, то действие трудового договора продолжается.</a:t>
            </a:r>
          </a:p>
        </p:txBody>
      </p:sp>
      <p:sp>
        <p:nvSpPr>
          <p:cNvPr id="4" name="Номер слайда 3"/>
          <p:cNvSpPr>
            <a:spLocks noGrp="1"/>
          </p:cNvSpPr>
          <p:nvPr>
            <p:ph type="sldNum" sz="quarter" idx="12"/>
          </p:nvPr>
        </p:nvSpPr>
        <p:spPr/>
        <p:txBody>
          <a:bodyPr/>
          <a:lstStyle/>
          <a:p>
            <a:fld id="{ED0F777D-0F72-4AB4-A388-C0C5EE5B0D55}" type="slidenum">
              <a:rPr lang="ru-RU" smtClean="0"/>
              <a:t>19</a:t>
            </a:fld>
            <a:endParaRPr lang="ru-RU"/>
          </a:p>
        </p:txBody>
      </p:sp>
    </p:spTree>
    <p:extLst>
      <p:ext uri="{BB962C8B-B14F-4D97-AF65-F5344CB8AC3E}">
        <p14:creationId xmlns:p14="http://schemas.microsoft.com/office/powerpoint/2010/main" val="3673158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200" dirty="0" smtClean="0"/>
              <a:t>Расторжение </a:t>
            </a:r>
            <a:r>
              <a:rPr lang="ru-RU" sz="2200" dirty="0"/>
              <a:t>трудового договора по инициативе работника (по собственному желанию)</a:t>
            </a:r>
          </a:p>
        </p:txBody>
      </p:sp>
      <p:sp>
        <p:nvSpPr>
          <p:cNvPr id="4" name="Номер слайда 3"/>
          <p:cNvSpPr>
            <a:spLocks noGrp="1"/>
          </p:cNvSpPr>
          <p:nvPr>
            <p:ph type="sldNum" sz="quarter" idx="12"/>
          </p:nvPr>
        </p:nvSpPr>
        <p:spPr/>
        <p:txBody>
          <a:bodyPr/>
          <a:lstStyle/>
          <a:p>
            <a:fld id="{ED0F777D-0F72-4AB4-A388-C0C5EE5B0D55}" type="slidenum">
              <a:rPr lang="ru-RU" smtClean="0"/>
              <a:t>20</a:t>
            </a:fld>
            <a:endParaRPr lang="ru-RU"/>
          </a:p>
        </p:txBody>
      </p:sp>
      <p:pic>
        <p:nvPicPr>
          <p:cNvPr id="2050" name="Picture 2" descr="http://blankobrazets.ru/media/obrazets-prikaza-ob-uvolnenii-po-sobstvennomu-zhelaniyu-sovmestitelya_1.jpg"/>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0" y="1556792"/>
            <a:ext cx="9144000"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465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21</a:t>
            </a:fld>
            <a:endParaRPr lang="ru-RU"/>
          </a:p>
        </p:txBody>
      </p:sp>
      <p:sp>
        <p:nvSpPr>
          <p:cNvPr id="3" name="Объект 2"/>
          <p:cNvSpPr>
            <a:spLocks noGrp="1"/>
          </p:cNvSpPr>
          <p:nvPr>
            <p:ph sz="quarter" idx="13"/>
          </p:nvPr>
        </p:nvSpPr>
        <p:spPr/>
        <p:txBody>
          <a:bodyPr>
            <a:normAutofit fontScale="92500" lnSpcReduction="10000"/>
          </a:bodyPr>
          <a:lstStyle/>
          <a:p>
            <a:pPr algn="just"/>
            <a:r>
              <a:rPr lang="ru-RU" sz="3100" dirty="0"/>
              <a:t>Трудовой договор подлежит прекращению по следующим обстоятельствам, не зависящим от воли сторон:</a:t>
            </a:r>
          </a:p>
          <a:p>
            <a:pPr algn="just"/>
            <a:r>
              <a:rPr lang="ru-RU" sz="3100" dirty="0"/>
              <a:t>1) призыв работника на военную службу или направление его на заменяющую ее альтернативную гражданскую службу;</a:t>
            </a:r>
          </a:p>
          <a:p>
            <a:pPr algn="just"/>
            <a:r>
              <a:rPr lang="ru-RU" sz="3100" dirty="0"/>
              <a:t>2) восстановление на работе работника, ранее выполнявшего эту работу, по решению государственной инспекции труда или суда;</a:t>
            </a:r>
          </a:p>
          <a:p>
            <a:endParaRPr lang="ru-RU" dirty="0"/>
          </a:p>
        </p:txBody>
      </p:sp>
    </p:spTree>
    <p:extLst>
      <p:ext uri="{BB962C8B-B14F-4D97-AF65-F5344CB8AC3E}">
        <p14:creationId xmlns:p14="http://schemas.microsoft.com/office/powerpoint/2010/main" val="2395847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22</a:t>
            </a:fld>
            <a:endParaRPr lang="ru-RU"/>
          </a:p>
        </p:txBody>
      </p:sp>
      <p:sp>
        <p:nvSpPr>
          <p:cNvPr id="3" name="Объект 2"/>
          <p:cNvSpPr>
            <a:spLocks noGrp="1"/>
          </p:cNvSpPr>
          <p:nvPr>
            <p:ph sz="quarter" idx="13"/>
          </p:nvPr>
        </p:nvSpPr>
        <p:spPr/>
        <p:txBody>
          <a:bodyPr>
            <a:normAutofit fontScale="92500"/>
          </a:bodyPr>
          <a:lstStyle/>
          <a:p>
            <a:pPr algn="just"/>
            <a:r>
              <a:rPr lang="ru-RU" sz="2800" dirty="0"/>
              <a:t>3) </a:t>
            </a:r>
            <a:r>
              <a:rPr lang="ru-RU" sz="2800" dirty="0" err="1"/>
              <a:t>неизбрание</a:t>
            </a:r>
            <a:r>
              <a:rPr lang="ru-RU" sz="2800" dirty="0"/>
              <a:t> на должность;</a:t>
            </a:r>
          </a:p>
          <a:p>
            <a:pPr algn="just"/>
            <a:r>
              <a:rPr lang="ru-RU" sz="2800" dirty="0"/>
              <a:t>4) осуждение работника к наказанию, исключающему продолжение прежней работы, в соответствии с приговором суда, вступившим в законную силу;</a:t>
            </a:r>
          </a:p>
          <a:p>
            <a:pPr algn="just"/>
            <a:r>
              <a:rPr lang="ru-RU" sz="2800" dirty="0"/>
              <a:t>5) признание работника полностью неспособным к трудовой деятельности в соответствии с медицинским заключением, выданным в порядке, установленном федеральными законами и иными нормативными правовыми актами Российской Федерации;</a:t>
            </a:r>
          </a:p>
          <a:p>
            <a:endParaRPr lang="ru-RU" dirty="0"/>
          </a:p>
        </p:txBody>
      </p:sp>
    </p:spTree>
    <p:extLst>
      <p:ext uri="{BB962C8B-B14F-4D97-AF65-F5344CB8AC3E}">
        <p14:creationId xmlns:p14="http://schemas.microsoft.com/office/powerpoint/2010/main" val="753608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23</a:t>
            </a:fld>
            <a:endParaRPr lang="ru-RU"/>
          </a:p>
        </p:txBody>
      </p:sp>
      <p:sp>
        <p:nvSpPr>
          <p:cNvPr id="3" name="Объект 2"/>
          <p:cNvSpPr>
            <a:spLocks noGrp="1"/>
          </p:cNvSpPr>
          <p:nvPr>
            <p:ph sz="quarter" idx="13"/>
          </p:nvPr>
        </p:nvSpPr>
        <p:spPr/>
        <p:txBody>
          <a:bodyPr>
            <a:normAutofit fontScale="85000" lnSpcReduction="10000"/>
          </a:bodyPr>
          <a:lstStyle/>
          <a:p>
            <a:pPr algn="just"/>
            <a:r>
              <a:rPr lang="ru-RU" sz="2800" dirty="0"/>
              <a:t>6) смерть работника либо работодателя - физического лица, а также признание судом работника либо работодателя - физического лица умершим или безвестно отсутствующим;</a:t>
            </a:r>
          </a:p>
          <a:p>
            <a:pPr algn="just"/>
            <a:r>
              <a:rPr lang="ru-RU" sz="2800" dirty="0"/>
              <a:t>7) наступление чрезвычайных обстоятельств, препятствующих продолжению трудовых отношений (военные действия, катастрофа, стихийное бедствие, крупная авария, эпидемия и другие чрезвычайные обстоятельства), если данное обстоятельство признано решением Правительства Российской Федерации или органа государственной власти соответствующего субъекта Российской Федерации;</a:t>
            </a:r>
          </a:p>
          <a:p>
            <a:endParaRPr lang="ru-RU" dirty="0"/>
          </a:p>
        </p:txBody>
      </p:sp>
    </p:spTree>
    <p:extLst>
      <p:ext uri="{BB962C8B-B14F-4D97-AF65-F5344CB8AC3E}">
        <p14:creationId xmlns:p14="http://schemas.microsoft.com/office/powerpoint/2010/main" val="1717524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24</a:t>
            </a:fld>
            <a:endParaRPr lang="ru-RU"/>
          </a:p>
        </p:txBody>
      </p:sp>
      <p:sp>
        <p:nvSpPr>
          <p:cNvPr id="3" name="Объект 2"/>
          <p:cNvSpPr>
            <a:spLocks noGrp="1"/>
          </p:cNvSpPr>
          <p:nvPr>
            <p:ph sz="quarter" idx="13"/>
          </p:nvPr>
        </p:nvSpPr>
        <p:spPr/>
        <p:txBody>
          <a:bodyPr>
            <a:normAutofit fontScale="77500" lnSpcReduction="20000"/>
          </a:bodyPr>
          <a:lstStyle/>
          <a:p>
            <a:pPr algn="just"/>
            <a:r>
              <a:rPr lang="ru-RU" sz="3000" dirty="0"/>
              <a:t>8) дисквалификация или иное административное наказание, исключающее возможность исполнения работником обязанностей по трудовому договору;</a:t>
            </a:r>
          </a:p>
          <a:p>
            <a:pPr algn="just"/>
            <a:r>
              <a:rPr lang="ru-RU" sz="3000" dirty="0"/>
              <a:t>9) истечение срока действия, приостановление действия на срок более двух месяцев или лишение работника специального права (лицензии, права на управление транспортным средством, права на ношение оружия, другого специального права) в соответствии с федеральными законами и иными нормативными правовыми актами Российской Федерации, если это влечет за собой невозможность исполнения работником обязанностей по трудовому договору;</a:t>
            </a:r>
          </a:p>
          <a:p>
            <a:endParaRPr lang="ru-RU" dirty="0"/>
          </a:p>
        </p:txBody>
      </p:sp>
    </p:spTree>
    <p:extLst>
      <p:ext uri="{BB962C8B-B14F-4D97-AF65-F5344CB8AC3E}">
        <p14:creationId xmlns:p14="http://schemas.microsoft.com/office/powerpoint/2010/main" val="1592465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25</a:t>
            </a:fld>
            <a:endParaRPr lang="ru-RU"/>
          </a:p>
        </p:txBody>
      </p:sp>
      <p:sp>
        <p:nvSpPr>
          <p:cNvPr id="3" name="Объект 2"/>
          <p:cNvSpPr>
            <a:spLocks noGrp="1"/>
          </p:cNvSpPr>
          <p:nvPr>
            <p:ph sz="quarter" idx="13"/>
          </p:nvPr>
        </p:nvSpPr>
        <p:spPr/>
        <p:txBody>
          <a:bodyPr>
            <a:normAutofit/>
          </a:bodyPr>
          <a:lstStyle/>
          <a:p>
            <a:pPr algn="just"/>
            <a:r>
              <a:rPr lang="ru-RU" sz="3000" dirty="0"/>
              <a:t>10) прекращение допуска к государственной тайне, если выполняемая работа требует такого допуска;</a:t>
            </a:r>
          </a:p>
          <a:p>
            <a:pPr algn="just"/>
            <a:r>
              <a:rPr lang="ru-RU" sz="3000" dirty="0"/>
              <a:t>11) отмена решения суда или отмена (признание незаконным) решения государственной инспекции труда о восстановлении работника на работе</a:t>
            </a:r>
            <a:r>
              <a:rPr lang="ru-RU" sz="3000" dirty="0" smtClean="0"/>
              <a:t>;</a:t>
            </a:r>
            <a:endParaRPr lang="ru-RU" sz="3000" dirty="0"/>
          </a:p>
        </p:txBody>
      </p:sp>
    </p:spTree>
    <p:extLst>
      <p:ext uri="{BB962C8B-B14F-4D97-AF65-F5344CB8AC3E}">
        <p14:creationId xmlns:p14="http://schemas.microsoft.com/office/powerpoint/2010/main" val="3689223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26</a:t>
            </a:fld>
            <a:endParaRPr lang="ru-RU"/>
          </a:p>
        </p:txBody>
      </p:sp>
      <p:sp>
        <p:nvSpPr>
          <p:cNvPr id="3" name="Объект 2"/>
          <p:cNvSpPr>
            <a:spLocks noGrp="1"/>
          </p:cNvSpPr>
          <p:nvPr>
            <p:ph sz="quarter" idx="13"/>
          </p:nvPr>
        </p:nvSpPr>
        <p:spPr/>
        <p:txBody>
          <a:bodyPr>
            <a:normAutofit/>
          </a:bodyPr>
          <a:lstStyle/>
          <a:p>
            <a:pPr algn="just"/>
            <a:r>
              <a:rPr lang="ru-RU" sz="3000" dirty="0"/>
              <a:t>12) утратил силу. - Федеральный закон от 01.12.2014 N 409-ФЗ;</a:t>
            </a:r>
          </a:p>
          <a:p>
            <a:pPr algn="just"/>
            <a:r>
              <a:rPr lang="ru-RU" sz="3000" dirty="0"/>
              <a:t>13) возникновение установленных настоящим Кодексом, иным федеральным законом и исключающих возможность исполнения работником обязанностей по трудовому договору ограничений на занятие определенными видами трудовой деятельности.</a:t>
            </a:r>
          </a:p>
        </p:txBody>
      </p:sp>
    </p:spTree>
    <p:extLst>
      <p:ext uri="{BB962C8B-B14F-4D97-AF65-F5344CB8AC3E}">
        <p14:creationId xmlns:p14="http://schemas.microsoft.com/office/powerpoint/2010/main" val="3763321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27</a:t>
            </a:fld>
            <a:endParaRPr lang="ru-RU"/>
          </a:p>
        </p:txBody>
      </p:sp>
      <p:sp>
        <p:nvSpPr>
          <p:cNvPr id="3" name="Объект 2"/>
          <p:cNvSpPr>
            <a:spLocks noGrp="1"/>
          </p:cNvSpPr>
          <p:nvPr>
            <p:ph sz="quarter" idx="13"/>
          </p:nvPr>
        </p:nvSpPr>
        <p:spPr/>
        <p:txBody>
          <a:bodyPr>
            <a:normAutofit fontScale="92500" lnSpcReduction="10000"/>
          </a:bodyPr>
          <a:lstStyle/>
          <a:p>
            <a:pPr algn="just"/>
            <a:r>
              <a:rPr lang="ru-RU" sz="3000" dirty="0"/>
              <a:t>Прекращение трудового договора по основаниям, предусмотренным пунктами 2, 8, 9, 10 или 13 части первой настоящей статьи, допускается, если невозможно перевести работника с его письменного согласия на другую имеющуюся у работодателя работу (как вакантную должность или работу, соответствующую квалификации работника, так и вакантную нижестоящую должность или нижеоплачиваемую работу), которую работник может выполнять с учетом его состояния здоровья. </a:t>
            </a:r>
          </a:p>
        </p:txBody>
      </p:sp>
    </p:spTree>
    <p:extLst>
      <p:ext uri="{BB962C8B-B14F-4D97-AF65-F5344CB8AC3E}">
        <p14:creationId xmlns:p14="http://schemas.microsoft.com/office/powerpoint/2010/main" val="3778562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29419"/>
            <a:ext cx="7924800" cy="850106"/>
          </a:xfrm>
        </p:spPr>
        <p:txBody>
          <a:bodyPr/>
          <a:lstStyle/>
          <a:p>
            <a:pPr algn="ctr"/>
            <a:r>
              <a:rPr lang="ru-RU" sz="2400" dirty="0"/>
              <a:t>Прекращение трудового договора по обстоятельствам, не зависящим от воли сторон</a:t>
            </a:r>
          </a:p>
        </p:txBody>
      </p:sp>
      <p:sp>
        <p:nvSpPr>
          <p:cNvPr id="4" name="Номер слайда 3"/>
          <p:cNvSpPr>
            <a:spLocks noGrp="1"/>
          </p:cNvSpPr>
          <p:nvPr>
            <p:ph type="sldNum" sz="quarter" idx="12"/>
          </p:nvPr>
        </p:nvSpPr>
        <p:spPr/>
        <p:txBody>
          <a:bodyPr/>
          <a:lstStyle/>
          <a:p>
            <a:fld id="{ED0F777D-0F72-4AB4-A388-C0C5EE5B0D55}" type="slidenum">
              <a:rPr lang="ru-RU" smtClean="0"/>
              <a:t>28</a:t>
            </a:fld>
            <a:endParaRPr lang="ru-RU"/>
          </a:p>
        </p:txBody>
      </p:sp>
      <p:sp>
        <p:nvSpPr>
          <p:cNvPr id="3" name="Объект 2"/>
          <p:cNvSpPr>
            <a:spLocks noGrp="1"/>
          </p:cNvSpPr>
          <p:nvPr>
            <p:ph sz="quarter" idx="13"/>
          </p:nvPr>
        </p:nvSpPr>
        <p:spPr/>
        <p:txBody>
          <a:bodyPr>
            <a:normAutofit/>
          </a:bodyPr>
          <a:lstStyle/>
          <a:p>
            <a:pPr algn="just"/>
            <a:r>
              <a:rPr lang="ru-RU" sz="3000" dirty="0"/>
              <a:t>При этом работодатель обязан предлагать работнику все отвечающие указанным требованиям вакансии, имеющиеся у него в данной местности. </a:t>
            </a:r>
            <a:r>
              <a:rPr lang="ru-RU" sz="3000"/>
              <a:t>Предлагать вакансии в других местностях работодатель обязан, если это предусмотрено коллективным договором, соглашениями, трудовым договором.</a:t>
            </a:r>
            <a:endParaRPr lang="ru-RU" sz="3000" dirty="0"/>
          </a:p>
        </p:txBody>
      </p:sp>
    </p:spTree>
    <p:extLst>
      <p:ext uri="{BB962C8B-B14F-4D97-AF65-F5344CB8AC3E}">
        <p14:creationId xmlns:p14="http://schemas.microsoft.com/office/powerpoint/2010/main" val="1580937569"/>
      </p:ext>
    </p:extLst>
  </p:cSld>
  <p:clrMapOvr>
    <a:masterClrMapping/>
  </p:clrMapOvr>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Horizon</Template>
  <TotalTime>248</TotalTime>
  <Words>1554</Words>
  <Application>Microsoft Office PowerPoint</Application>
  <PresentationFormat>Экран (4:3)</PresentationFormat>
  <Paragraphs>117</Paragraphs>
  <Slides>28</Slides>
  <Notes>18</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Arial Narrow</vt:lpstr>
      <vt:lpstr>Calibri</vt:lpstr>
      <vt:lpstr>Горизонт</vt:lpstr>
      <vt:lpstr>Прекращение трудового договора</vt:lpstr>
      <vt:lpstr>Ст. 77 ТК РФ</vt:lpstr>
      <vt:lpstr>Ст. 77 ТК РФ</vt:lpstr>
      <vt:lpstr>Ст. 77 ТК РФ</vt:lpstr>
      <vt:lpstr>Ст. 77 ТК РФ</vt:lpstr>
      <vt:lpstr>Ст. 77 ТК РФ</vt:lpstr>
      <vt:lpstr>Ст. 288 ТК РФ</vt:lpstr>
      <vt:lpstr>Статья 78. Расторжение трудового договора по соглашению сторон</vt:lpstr>
      <vt:lpstr>Статья 78. Расторжение трудового договора по соглашению сторон</vt:lpstr>
      <vt:lpstr>Соотношение увольнения по соглашению сторон и по собственному желанию</vt:lpstr>
      <vt:lpstr>Прекращение срочного трудового договора</vt:lpstr>
      <vt:lpstr>Прекращение срочного трудового договора</vt:lpstr>
      <vt:lpstr>Прекращение срочного трудового договора</vt:lpstr>
      <vt:lpstr>Расторжение трудового договора по инициативе работника (по собственному желанию)</vt:lpstr>
      <vt:lpstr>Расторжение трудового договора по инициативе работника (по собственному желанию)</vt:lpstr>
      <vt:lpstr>Расторжение трудового договора по инициативе работника (по собственному желанию)</vt:lpstr>
      <vt:lpstr>Расторжение трудового договора по инициативе работника (по собственному желанию)</vt:lpstr>
      <vt:lpstr>Расторжение трудового договора по инициативе работника (по собственному желанию)</vt:lpstr>
      <vt:lpstr>Расторжение трудового договора по инициативе работника (по собственному желанию)</vt:lpstr>
      <vt:lpstr>Расторжение трудового договора по инициативе работника (по собственному желанию)</vt:lpstr>
      <vt:lpstr>Прекращение трудового договора по обстоятельствам, не зависящим от воли сторон</vt:lpstr>
      <vt:lpstr>Прекращение трудового договора по обстоятельствам, не зависящим от воли сторон</vt:lpstr>
      <vt:lpstr>Прекращение трудового договора по обстоятельствам, не зависящим от воли сторон</vt:lpstr>
      <vt:lpstr>Прекращение трудового договора по обстоятельствам, не зависящим от воли сторон</vt:lpstr>
      <vt:lpstr>Прекращение трудового договора по обстоятельствам, не зависящим от воли сторон</vt:lpstr>
      <vt:lpstr>Прекращение трудового договора по обстоятельствам, не зависящим от воли сторон</vt:lpstr>
      <vt:lpstr>Прекращение трудового договора по обстоятельствам, не зависящим от воли сторон</vt:lpstr>
      <vt:lpstr>Прекращение трудового договора по обстоятельствам, не зависящим от воли сторон</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and Labour Law</dc:title>
  <dc:creator>Рустем</dc:creator>
  <cp:lastModifiedBy>admin</cp:lastModifiedBy>
  <cp:revision>13</cp:revision>
  <dcterms:created xsi:type="dcterms:W3CDTF">2016-04-21T23:55:29Z</dcterms:created>
  <dcterms:modified xsi:type="dcterms:W3CDTF">2016-06-22T06:41:08Z</dcterms:modified>
</cp:coreProperties>
</file>