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56" r:id="rId2"/>
    <p:sldId id="280" r:id="rId3"/>
    <p:sldId id="346" r:id="rId4"/>
    <p:sldId id="353" r:id="rId5"/>
    <p:sldId id="347" r:id="rId6"/>
    <p:sldId id="348" r:id="rId7"/>
    <p:sldId id="349" r:id="rId8"/>
    <p:sldId id="350" r:id="rId9"/>
    <p:sldId id="351" r:id="rId10"/>
    <p:sldId id="354" r:id="rId11"/>
    <p:sldId id="355" r:id="rId12"/>
    <p:sldId id="356" r:id="rId13"/>
    <p:sldId id="357" r:id="rId14"/>
    <p:sldId id="358" r:id="rId15"/>
    <p:sldId id="359" r:id="rId16"/>
    <p:sldId id="360" r:id="rId17"/>
    <p:sldId id="361" r:id="rId18"/>
    <p:sldId id="362" r:id="rId1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416" y="-77"/>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CABEB49-E703-4C74-81E1-532D159F21DE}" type="datetimeFigureOut">
              <a:rPr lang="ru-RU" smtClean="0"/>
              <a:pPr/>
              <a:t>30.06.2016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5FD3CC3-42B4-4442-BA75-191BA52ED39C}" type="slidenum">
              <a:rPr lang="ru-RU" smtClean="0"/>
              <a:pPr/>
              <a:t>‹#›</a:t>
            </a:fld>
            <a:endParaRPr lang="ru-RU"/>
          </a:p>
        </p:txBody>
      </p:sp>
    </p:spTree>
    <p:extLst>
      <p:ext uri="{BB962C8B-B14F-4D97-AF65-F5344CB8AC3E}">
        <p14:creationId xmlns:p14="http://schemas.microsoft.com/office/powerpoint/2010/main" xmlns="" val="18732011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802F1FD1-9AAE-485E-9FC8-D8638D876607}" type="datetime1">
              <a:rPr lang="ru-RU" smtClean="0"/>
              <a:pPr/>
              <a:t>30.06.2016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CEDA32E-E655-4C3C-84F0-318AE2D40E45}" type="slidenum">
              <a:rPr lang="ru-RU" smtClean="0"/>
              <a:pPr/>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EF01B67B-E1FA-45BC-A6DD-5F455A66EC63}" type="datetime1">
              <a:rPr lang="ru-RU" smtClean="0"/>
              <a:pPr/>
              <a:t>30.06.2016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CEDA32E-E655-4C3C-84F0-318AE2D40E45}" type="slidenum">
              <a:rPr lang="ru-RU" smtClean="0"/>
              <a:pPr/>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D0EC5F35-8630-4018-8804-872A9505CA65}" type="datetime1">
              <a:rPr lang="ru-RU" smtClean="0"/>
              <a:pPr/>
              <a:t>30.06.2016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CEDA32E-E655-4C3C-84F0-318AE2D40E45}"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80CEC470-9896-4C38-A4BF-37A9203B596C}" type="datetime1">
              <a:rPr lang="ru-RU" smtClean="0"/>
              <a:pPr/>
              <a:t>30.06.2016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CEDA32E-E655-4C3C-84F0-318AE2D40E45}" type="slidenum">
              <a:rPr lang="ru-RU" smtClean="0"/>
              <a:pPr/>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678BED79-1F2E-41F1-B9B2-779339238C4E}" type="datetime1">
              <a:rPr lang="ru-RU" smtClean="0"/>
              <a:pPr/>
              <a:t>30.06.2016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CEDA32E-E655-4C3C-84F0-318AE2D40E45}" type="slidenum">
              <a:rPr lang="ru-RU" smtClean="0"/>
              <a:pPr/>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342EBB61-76C7-4398-8E77-EFA044A431A8}" type="datetime1">
              <a:rPr lang="ru-RU" smtClean="0"/>
              <a:pPr/>
              <a:t>30.06.2016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CEDA32E-E655-4C3C-84F0-318AE2D40E45}"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596F75-CA02-4743-8613-DF5C05D02085}" type="datetime1">
              <a:rPr lang="ru-RU" smtClean="0"/>
              <a:pPr/>
              <a:t>30.06.2016</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CEDA32E-E655-4C3C-84F0-318AE2D40E45}"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436A3859-9C1A-4802-A849-7E468F57FF14}" type="datetime1">
              <a:rPr lang="ru-RU" smtClean="0"/>
              <a:pPr/>
              <a:t>30.06.2016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CEDA32E-E655-4C3C-84F0-318AE2D40E45}"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0FD55ED-1E1E-447C-B2E4-510596A89016}" type="datetime1">
              <a:rPr lang="ru-RU" smtClean="0"/>
              <a:pPr/>
              <a:t>30.06.2016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CEDA32E-E655-4C3C-84F0-318AE2D40E45}" type="slidenum">
              <a:rPr lang="ru-RU" smtClean="0"/>
              <a:pPr/>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E3E50EF1-FF12-4DED-B835-BB1073B3227D}" type="datetime1">
              <a:rPr lang="ru-RU" smtClean="0"/>
              <a:pPr/>
              <a:t>30.06.2016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CEDA32E-E655-4C3C-84F0-318AE2D40E45}"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0F1B0882-9442-44E6-8E16-8AD1E4614E6D}" type="datetime1">
              <a:rPr lang="ru-RU" smtClean="0"/>
              <a:pPr/>
              <a:t>30.06.2016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CEDA32E-E655-4C3C-84F0-318AE2D40E45}" type="slidenum">
              <a:rPr lang="ru-RU" smtClean="0"/>
              <a:pPr/>
              <a:t>‹#›</a:t>
            </a:fld>
            <a:endParaRPr lang="ru-RU"/>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6021C8F0-1A2D-425C-83CC-ADC731292F62}" type="datetime1">
              <a:rPr lang="ru-RU" smtClean="0"/>
              <a:pPr/>
              <a:t>30.06.2016</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BCEDA32E-E655-4C3C-84F0-318AE2D40E45}"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473794" y="4221089"/>
            <a:ext cx="6626597" cy="1713576"/>
          </a:xfrm>
        </p:spPr>
        <p:txBody>
          <a:bodyPr>
            <a:normAutofit/>
          </a:bodyPr>
          <a:lstStyle/>
          <a:p>
            <a:pPr algn="just"/>
            <a:r>
              <a:rPr lang="ru-RU" sz="2800" dirty="0" smtClean="0"/>
              <a:t>Подготовил: кандидат юридических наук, доцент </a:t>
            </a:r>
            <a:r>
              <a:rPr lang="ru-RU" sz="2800" dirty="0" err="1" smtClean="0"/>
              <a:t>Назметдинов</a:t>
            </a:r>
            <a:r>
              <a:rPr lang="ru-RU" sz="2800" dirty="0" smtClean="0"/>
              <a:t> Р.Р.</a:t>
            </a:r>
            <a:endParaRPr lang="ru-RU" sz="2800" dirty="0"/>
          </a:p>
        </p:txBody>
      </p:sp>
      <p:sp>
        <p:nvSpPr>
          <p:cNvPr id="2" name="Заголовок 1"/>
          <p:cNvSpPr>
            <a:spLocks noGrp="1"/>
          </p:cNvSpPr>
          <p:nvPr>
            <p:ph type="ctrTitle"/>
          </p:nvPr>
        </p:nvSpPr>
        <p:spPr>
          <a:xfrm>
            <a:off x="1043608" y="620688"/>
            <a:ext cx="7175351" cy="1793167"/>
          </a:xfrm>
        </p:spPr>
        <p:txBody>
          <a:bodyPr/>
          <a:lstStyle/>
          <a:p>
            <a:pPr marL="182880" indent="0" algn="just">
              <a:buNone/>
            </a:pPr>
            <a:r>
              <a:rPr lang="ru-RU" dirty="0" smtClean="0"/>
              <a:t>Изменение </a:t>
            </a:r>
            <a:r>
              <a:rPr lang="ru-RU" smtClean="0"/>
              <a:t>трудового договора</a:t>
            </a:r>
            <a:endParaRPr lang="ru-RU" dirty="0"/>
          </a:p>
        </p:txBody>
      </p:sp>
      <p:sp>
        <p:nvSpPr>
          <p:cNvPr id="4" name="Номер слайда 3"/>
          <p:cNvSpPr>
            <a:spLocks noGrp="1"/>
          </p:cNvSpPr>
          <p:nvPr>
            <p:ph type="sldNum" sz="quarter" idx="12"/>
          </p:nvPr>
        </p:nvSpPr>
        <p:spPr/>
        <p:txBody>
          <a:bodyPr/>
          <a:lstStyle/>
          <a:p>
            <a:fld id="{BCEDA32E-E655-4C3C-84F0-318AE2D40E45}" type="slidenum">
              <a:rPr lang="ru-RU" smtClean="0"/>
              <a:pPr/>
              <a:t>1</a:t>
            </a:fld>
            <a:endParaRPr lang="ru-RU"/>
          </a:p>
        </p:txBody>
      </p:sp>
    </p:spTree>
    <p:extLst>
      <p:ext uri="{BB962C8B-B14F-4D97-AF65-F5344CB8AC3E}">
        <p14:creationId xmlns:p14="http://schemas.microsoft.com/office/powerpoint/2010/main" xmlns="" val="34877663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31640" y="5301208"/>
            <a:ext cx="6512511" cy="1143000"/>
          </a:xfrm>
        </p:spPr>
        <p:txBody>
          <a:bodyPr/>
          <a:lstStyle/>
          <a:p>
            <a:pPr marL="0" indent="0" algn="ctr">
              <a:buNone/>
            </a:pPr>
            <a:r>
              <a:rPr lang="ru-RU" dirty="0" smtClean="0"/>
              <a:t>Содержание</a:t>
            </a:r>
            <a:endParaRPr lang="ru-RU" dirty="0"/>
          </a:p>
        </p:txBody>
      </p:sp>
      <p:sp>
        <p:nvSpPr>
          <p:cNvPr id="3" name="Объект 2"/>
          <p:cNvSpPr>
            <a:spLocks noGrp="1"/>
          </p:cNvSpPr>
          <p:nvPr>
            <p:ph sz="quarter" idx="13"/>
          </p:nvPr>
        </p:nvSpPr>
        <p:spPr>
          <a:xfrm>
            <a:off x="755576" y="731520"/>
            <a:ext cx="7416824" cy="4641696"/>
          </a:xfrm>
        </p:spPr>
        <p:txBody>
          <a:bodyPr>
            <a:normAutofit/>
          </a:bodyPr>
          <a:lstStyle/>
          <a:p>
            <a:pPr marL="502920" indent="-457200" algn="just">
              <a:buAutoNum type="arabicPeriod"/>
            </a:pPr>
            <a:r>
              <a:rPr lang="ru-RU" sz="3200" dirty="0" smtClean="0"/>
              <a:t>Изменение трудового договора.</a:t>
            </a:r>
          </a:p>
          <a:p>
            <a:pPr marL="502920" indent="-457200" algn="just">
              <a:buAutoNum type="arabicPeriod"/>
            </a:pPr>
            <a:r>
              <a:rPr lang="ru-RU" sz="3200" dirty="0" smtClean="0"/>
              <a:t> Перевод на другую работу и перемещение.</a:t>
            </a:r>
          </a:p>
        </p:txBody>
      </p:sp>
      <p:sp>
        <p:nvSpPr>
          <p:cNvPr id="4" name="Номер слайда 3"/>
          <p:cNvSpPr>
            <a:spLocks noGrp="1"/>
          </p:cNvSpPr>
          <p:nvPr>
            <p:ph type="sldNum" sz="quarter" idx="12"/>
          </p:nvPr>
        </p:nvSpPr>
        <p:spPr/>
        <p:txBody>
          <a:bodyPr/>
          <a:lstStyle/>
          <a:p>
            <a:fld id="{BCEDA32E-E655-4C3C-84F0-318AE2D40E45}" type="slidenum">
              <a:rPr lang="ru-RU" smtClean="0"/>
              <a:pPr/>
              <a:t>2</a:t>
            </a:fld>
            <a:endParaRPr lang="ru-RU"/>
          </a:p>
        </p:txBody>
      </p:sp>
    </p:spTree>
    <p:extLst>
      <p:ext uri="{BB962C8B-B14F-4D97-AF65-F5344CB8AC3E}">
        <p14:creationId xmlns:p14="http://schemas.microsoft.com/office/powerpoint/2010/main" xmlns="" val="27754905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BCEDA32E-E655-4C3C-84F0-318AE2D40E45}" type="slidenum">
              <a:rPr lang="ru-RU" smtClean="0"/>
              <a:pPr/>
              <a:t>3</a:t>
            </a:fld>
            <a:endParaRPr lang="ru-RU"/>
          </a:p>
        </p:txBody>
      </p:sp>
      <p:sp>
        <p:nvSpPr>
          <p:cNvPr id="3" name="Заголовок 2"/>
          <p:cNvSpPr>
            <a:spLocks noGrp="1"/>
          </p:cNvSpPr>
          <p:nvPr>
            <p:ph type="title"/>
          </p:nvPr>
        </p:nvSpPr>
        <p:spPr>
          <a:xfrm>
            <a:off x="838200" y="5157192"/>
            <a:ext cx="7694240" cy="936104"/>
          </a:xfrm>
        </p:spPr>
        <p:txBody>
          <a:bodyPr/>
          <a:lstStyle/>
          <a:p>
            <a:pPr marL="0" indent="0" algn="ctr">
              <a:buNone/>
            </a:pPr>
            <a:r>
              <a:rPr lang="ru-RU" sz="3200" dirty="0" smtClean="0"/>
              <a:t>Изменение условий трудового договора</a:t>
            </a:r>
            <a:r>
              <a:rPr lang="ru-RU" sz="3200" dirty="0"/>
              <a:t/>
            </a:r>
            <a:br>
              <a:rPr lang="ru-RU" sz="3200" dirty="0"/>
            </a:br>
            <a:r>
              <a:rPr lang="ru-RU" sz="3200" dirty="0"/>
              <a:t/>
            </a:r>
            <a:br>
              <a:rPr lang="ru-RU" sz="3200" dirty="0"/>
            </a:br>
            <a:r>
              <a:rPr lang="ru-RU" sz="3200" dirty="0"/>
              <a:t/>
            </a:r>
            <a:br>
              <a:rPr lang="ru-RU" sz="3200" dirty="0"/>
            </a:br>
            <a:r>
              <a:rPr lang="ru-RU" sz="3200" dirty="0"/>
              <a:t/>
            </a:r>
            <a:br>
              <a:rPr lang="ru-RU" sz="3200" dirty="0"/>
            </a:br>
            <a:endParaRPr lang="ru-RU" sz="3200" dirty="0"/>
          </a:p>
        </p:txBody>
      </p:sp>
      <p:sp>
        <p:nvSpPr>
          <p:cNvPr id="4" name="Объект 3"/>
          <p:cNvSpPr>
            <a:spLocks noGrp="1"/>
          </p:cNvSpPr>
          <p:nvPr>
            <p:ph sz="quarter" idx="13"/>
          </p:nvPr>
        </p:nvSpPr>
        <p:spPr>
          <a:xfrm>
            <a:off x="971600" y="764704"/>
            <a:ext cx="7344816" cy="4353664"/>
          </a:xfrm>
        </p:spPr>
        <p:txBody>
          <a:bodyPr>
            <a:normAutofit fontScale="92500" lnSpcReduction="10000"/>
          </a:bodyPr>
          <a:lstStyle/>
          <a:p>
            <a:pPr marL="45720" indent="0" algn="just">
              <a:buNone/>
            </a:pPr>
            <a:r>
              <a:rPr lang="ru-RU" sz="3200" dirty="0">
                <a:latin typeface="Times New Roman" panose="02020603050405020304" pitchFamily="18" charset="0"/>
                <a:cs typeface="Times New Roman" panose="02020603050405020304" pitchFamily="18" charset="0"/>
              </a:rPr>
              <a:t>Изменение определенных сторонами условий трудового договора, в том числе перевод на другую работу, допускается только по соглашению сторон трудового договора, за исключением случаев, предусмотренных настоящим Кодексом. Соглашение об изменении определенных сторонами условий трудового договора заключается в письменной </a:t>
            </a:r>
            <a:r>
              <a:rPr lang="ru-RU" sz="3200" dirty="0" smtClean="0">
                <a:latin typeface="Times New Roman" panose="02020603050405020304" pitchFamily="18" charset="0"/>
                <a:cs typeface="Times New Roman" panose="02020603050405020304" pitchFamily="18" charset="0"/>
              </a:rPr>
              <a:t>форме (ст. 72 ТК РФ)</a:t>
            </a:r>
            <a:endParaRPr lang="ru-RU"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1565074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BCEDA32E-E655-4C3C-84F0-318AE2D40E45}" type="slidenum">
              <a:rPr lang="ru-RU" smtClean="0"/>
              <a:pPr/>
              <a:t>4</a:t>
            </a:fld>
            <a:endParaRPr lang="ru-RU"/>
          </a:p>
        </p:txBody>
      </p:sp>
      <p:sp>
        <p:nvSpPr>
          <p:cNvPr id="3" name="Заголовок 2"/>
          <p:cNvSpPr>
            <a:spLocks noGrp="1"/>
          </p:cNvSpPr>
          <p:nvPr>
            <p:ph type="title"/>
          </p:nvPr>
        </p:nvSpPr>
        <p:spPr>
          <a:xfrm>
            <a:off x="838200" y="5157192"/>
            <a:ext cx="7694240" cy="936104"/>
          </a:xfrm>
        </p:spPr>
        <p:txBody>
          <a:bodyPr/>
          <a:lstStyle/>
          <a:p>
            <a:pPr marL="0" indent="0" algn="ctr">
              <a:buNone/>
            </a:pPr>
            <a:r>
              <a:rPr lang="ru-RU" sz="3200" dirty="0" smtClean="0"/>
              <a:t>Перевод и перемещение</a:t>
            </a:r>
            <a:r>
              <a:rPr lang="ru-RU" sz="3200" dirty="0"/>
              <a:t/>
            </a:r>
            <a:br>
              <a:rPr lang="ru-RU" sz="3200" dirty="0"/>
            </a:br>
            <a:r>
              <a:rPr lang="ru-RU" sz="3200" dirty="0"/>
              <a:t/>
            </a:r>
            <a:br>
              <a:rPr lang="ru-RU" sz="3200" dirty="0"/>
            </a:br>
            <a:r>
              <a:rPr lang="ru-RU" sz="3200" dirty="0"/>
              <a:t/>
            </a:r>
            <a:br>
              <a:rPr lang="ru-RU" sz="3200" dirty="0"/>
            </a:br>
            <a:r>
              <a:rPr lang="ru-RU" sz="3200" dirty="0"/>
              <a:t/>
            </a:r>
            <a:br>
              <a:rPr lang="ru-RU" sz="3200" dirty="0"/>
            </a:br>
            <a:endParaRPr lang="ru-RU" sz="3200" dirty="0"/>
          </a:p>
        </p:txBody>
      </p:sp>
      <p:sp>
        <p:nvSpPr>
          <p:cNvPr id="4" name="Объект 3"/>
          <p:cNvSpPr>
            <a:spLocks noGrp="1"/>
          </p:cNvSpPr>
          <p:nvPr>
            <p:ph sz="quarter" idx="13"/>
          </p:nvPr>
        </p:nvSpPr>
        <p:spPr>
          <a:xfrm>
            <a:off x="971600" y="764704"/>
            <a:ext cx="7344816" cy="4353664"/>
          </a:xfrm>
        </p:spPr>
        <p:txBody>
          <a:bodyPr>
            <a:normAutofit fontScale="92500" lnSpcReduction="20000"/>
          </a:bodyPr>
          <a:lstStyle/>
          <a:p>
            <a:pPr marL="45720" indent="0" algn="just">
              <a:buNone/>
            </a:pPr>
            <a:r>
              <a:rPr lang="ru-RU" sz="3200" dirty="0" smtClean="0">
                <a:latin typeface="Times New Roman" panose="02020603050405020304" pitchFamily="18" charset="0"/>
                <a:cs typeface="Times New Roman" panose="02020603050405020304" pitchFamily="18" charset="0"/>
              </a:rPr>
              <a:t>	В </a:t>
            </a:r>
            <a:r>
              <a:rPr lang="ru-RU" sz="3200" dirty="0">
                <a:latin typeface="Times New Roman" panose="02020603050405020304" pitchFamily="18" charset="0"/>
                <a:cs typeface="Times New Roman" panose="02020603050405020304" pitchFamily="18" charset="0"/>
              </a:rPr>
              <a:t>соответствии со </a:t>
            </a:r>
            <a:r>
              <a:rPr lang="ru-RU" sz="3200" dirty="0" smtClean="0">
                <a:latin typeface="Times New Roman" panose="02020603050405020304" pitchFamily="18" charset="0"/>
                <a:cs typeface="Times New Roman" panose="02020603050405020304" pitchFamily="18" charset="0"/>
              </a:rPr>
              <a:t>ст. </a:t>
            </a:r>
            <a:r>
              <a:rPr lang="ru-RU" sz="3200" dirty="0">
                <a:latin typeface="Times New Roman" panose="02020603050405020304" pitchFamily="18" charset="0"/>
                <a:cs typeface="Times New Roman" panose="02020603050405020304" pitchFamily="18" charset="0"/>
              </a:rPr>
              <a:t>60 и 72.1 ТК РФ работодатель не вправе требовать от работника выполнения работы, не обусловленной трудовым договором, кроме случаев, предусмотренных Кодексом и иными федеральными законами, а также переводить работника на другую работу (постоянную или временную) без его письменного </a:t>
            </a:r>
            <a:r>
              <a:rPr lang="ru-RU" sz="3200" dirty="0" smtClean="0">
                <a:latin typeface="Times New Roman" panose="02020603050405020304" pitchFamily="18" charset="0"/>
                <a:cs typeface="Times New Roman" panose="02020603050405020304" pitchFamily="18" charset="0"/>
              </a:rPr>
              <a:t>согласия</a:t>
            </a:r>
            <a:r>
              <a:rPr lang="ru-RU" sz="3200" dirty="0">
                <a:latin typeface="Times New Roman" panose="02020603050405020304" pitchFamily="18" charset="0"/>
                <a:cs typeface="Times New Roman" panose="02020603050405020304" pitchFamily="18" charset="0"/>
              </a:rPr>
              <a:t>, за исключением случаев, предусмотренных </a:t>
            </a:r>
            <a:r>
              <a:rPr lang="ru-RU" sz="3200" dirty="0" smtClean="0">
                <a:latin typeface="Times New Roman" panose="02020603050405020304" pitchFamily="18" charset="0"/>
                <a:cs typeface="Times New Roman" panose="02020603050405020304" pitchFamily="18" charset="0"/>
              </a:rPr>
              <a:t>ч. 2, 3 ст. </a:t>
            </a:r>
            <a:r>
              <a:rPr lang="ru-RU" sz="3200" dirty="0">
                <a:latin typeface="Times New Roman" panose="02020603050405020304" pitchFamily="18" charset="0"/>
                <a:cs typeface="Times New Roman" panose="02020603050405020304" pitchFamily="18" charset="0"/>
              </a:rPr>
              <a:t>72.2 </a:t>
            </a:r>
            <a:r>
              <a:rPr lang="ru-RU" sz="3200" dirty="0" smtClean="0">
                <a:latin typeface="Times New Roman" panose="02020603050405020304" pitchFamily="18" charset="0"/>
                <a:cs typeface="Times New Roman" panose="02020603050405020304" pitchFamily="18" charset="0"/>
              </a:rPr>
              <a:t>ТК РФ.</a:t>
            </a:r>
            <a:endParaRPr lang="ru-RU" sz="3200" dirty="0">
              <a:latin typeface="Times New Roman" panose="02020603050405020304" pitchFamily="18" charset="0"/>
              <a:cs typeface="Times New Roman" panose="02020603050405020304" pitchFamily="18" charset="0"/>
            </a:endParaRPr>
          </a:p>
          <a:p>
            <a:pPr marL="45720" indent="0" algn="just">
              <a:buNone/>
            </a:pPr>
            <a:endParaRPr lang="ru-RU"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2254676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BCEDA32E-E655-4C3C-84F0-318AE2D40E45}" type="slidenum">
              <a:rPr lang="ru-RU" smtClean="0"/>
              <a:pPr/>
              <a:t>5</a:t>
            </a:fld>
            <a:endParaRPr lang="ru-RU"/>
          </a:p>
        </p:txBody>
      </p:sp>
      <p:sp>
        <p:nvSpPr>
          <p:cNvPr id="3" name="Заголовок 2"/>
          <p:cNvSpPr>
            <a:spLocks noGrp="1"/>
          </p:cNvSpPr>
          <p:nvPr>
            <p:ph type="title"/>
          </p:nvPr>
        </p:nvSpPr>
        <p:spPr>
          <a:xfrm>
            <a:off x="838200" y="5157192"/>
            <a:ext cx="7694240" cy="936104"/>
          </a:xfrm>
        </p:spPr>
        <p:txBody>
          <a:bodyPr/>
          <a:lstStyle/>
          <a:p>
            <a:pPr marL="0" indent="0" algn="ctr">
              <a:buNone/>
            </a:pPr>
            <a:r>
              <a:rPr lang="ru-RU" sz="3200" dirty="0" smtClean="0"/>
              <a:t>Перевод и перемещение</a:t>
            </a:r>
            <a:r>
              <a:rPr lang="ru-RU" sz="3200" dirty="0"/>
              <a:t/>
            </a:r>
            <a:br>
              <a:rPr lang="ru-RU" sz="3200" dirty="0"/>
            </a:br>
            <a:r>
              <a:rPr lang="ru-RU" sz="3200" dirty="0"/>
              <a:t/>
            </a:r>
            <a:br>
              <a:rPr lang="ru-RU" sz="3200" dirty="0"/>
            </a:br>
            <a:r>
              <a:rPr lang="ru-RU" sz="3200" dirty="0"/>
              <a:t/>
            </a:r>
            <a:br>
              <a:rPr lang="ru-RU" sz="3200" dirty="0"/>
            </a:br>
            <a:r>
              <a:rPr lang="ru-RU" sz="3200" dirty="0"/>
              <a:t/>
            </a:r>
            <a:br>
              <a:rPr lang="ru-RU" sz="3200" dirty="0"/>
            </a:br>
            <a:endParaRPr lang="ru-RU" sz="3200" dirty="0"/>
          </a:p>
        </p:txBody>
      </p:sp>
      <p:sp>
        <p:nvSpPr>
          <p:cNvPr id="4" name="Объект 3"/>
          <p:cNvSpPr>
            <a:spLocks noGrp="1"/>
          </p:cNvSpPr>
          <p:nvPr>
            <p:ph sz="quarter" idx="13"/>
          </p:nvPr>
        </p:nvSpPr>
        <p:spPr>
          <a:xfrm>
            <a:off x="557356" y="371480"/>
            <a:ext cx="8191107" cy="4785712"/>
          </a:xfrm>
        </p:spPr>
        <p:txBody>
          <a:bodyPr>
            <a:normAutofit lnSpcReduction="10000"/>
          </a:bodyPr>
          <a:lstStyle/>
          <a:p>
            <a:pPr marL="45720" indent="0" algn="just">
              <a:buNone/>
            </a:pPr>
            <a:r>
              <a:rPr lang="ru-RU" sz="3200" dirty="0" smtClean="0">
                <a:latin typeface="Times New Roman" panose="02020603050405020304" pitchFamily="18" charset="0"/>
                <a:cs typeface="Times New Roman" panose="02020603050405020304" pitchFamily="18" charset="0"/>
              </a:rPr>
              <a:t>Переводом </a:t>
            </a:r>
            <a:r>
              <a:rPr lang="ru-RU" sz="3200" dirty="0">
                <a:latin typeface="Times New Roman" panose="02020603050405020304" pitchFamily="18" charset="0"/>
                <a:cs typeface="Times New Roman" panose="02020603050405020304" pitchFamily="18" charset="0"/>
              </a:rPr>
              <a:t>на другую работу следует считать постоянное или временное изменение трудовой функции работника и (или) структурного подразделения, в котором работает работник (если структурное подразделение было указано в трудовом договоре), при продолжении работы у того же работодателя, а также перевод на работу в другую местность вместе с работодателем (часть первая статьи 72.1 ТК РФ).</a:t>
            </a:r>
          </a:p>
          <a:p>
            <a:pPr marL="45720" indent="0" algn="just">
              <a:buNone/>
            </a:pPr>
            <a:endParaRPr lang="ru-RU"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2871484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BCEDA32E-E655-4C3C-84F0-318AE2D40E45}" type="slidenum">
              <a:rPr lang="ru-RU" smtClean="0"/>
              <a:pPr/>
              <a:t>6</a:t>
            </a:fld>
            <a:endParaRPr lang="ru-RU"/>
          </a:p>
        </p:txBody>
      </p:sp>
      <p:sp>
        <p:nvSpPr>
          <p:cNvPr id="3" name="Заголовок 2"/>
          <p:cNvSpPr>
            <a:spLocks noGrp="1"/>
          </p:cNvSpPr>
          <p:nvPr>
            <p:ph type="title"/>
          </p:nvPr>
        </p:nvSpPr>
        <p:spPr>
          <a:xfrm>
            <a:off x="838200" y="5157192"/>
            <a:ext cx="7694240" cy="936104"/>
          </a:xfrm>
        </p:spPr>
        <p:txBody>
          <a:bodyPr/>
          <a:lstStyle/>
          <a:p>
            <a:pPr marL="0" indent="0" algn="ctr">
              <a:buNone/>
            </a:pPr>
            <a:r>
              <a:rPr lang="ru-RU" sz="3200" dirty="0" smtClean="0"/>
              <a:t>Перевод и перемещение</a:t>
            </a:r>
            <a:r>
              <a:rPr lang="ru-RU" sz="3200" dirty="0"/>
              <a:t/>
            </a:r>
            <a:br>
              <a:rPr lang="ru-RU" sz="3200" dirty="0"/>
            </a:br>
            <a:r>
              <a:rPr lang="ru-RU" sz="3200" dirty="0"/>
              <a:t/>
            </a:r>
            <a:br>
              <a:rPr lang="ru-RU" sz="3200" dirty="0"/>
            </a:br>
            <a:r>
              <a:rPr lang="ru-RU" sz="3200" dirty="0"/>
              <a:t/>
            </a:r>
            <a:br>
              <a:rPr lang="ru-RU" sz="3200" dirty="0"/>
            </a:br>
            <a:r>
              <a:rPr lang="ru-RU" sz="3200" dirty="0"/>
              <a:t/>
            </a:r>
            <a:br>
              <a:rPr lang="ru-RU" sz="3200" dirty="0"/>
            </a:br>
            <a:endParaRPr lang="ru-RU" sz="3200" dirty="0"/>
          </a:p>
        </p:txBody>
      </p:sp>
      <p:sp>
        <p:nvSpPr>
          <p:cNvPr id="4" name="Объект 3"/>
          <p:cNvSpPr>
            <a:spLocks noGrp="1"/>
          </p:cNvSpPr>
          <p:nvPr>
            <p:ph sz="quarter" idx="13"/>
          </p:nvPr>
        </p:nvSpPr>
        <p:spPr>
          <a:xfrm>
            <a:off x="683568" y="476672"/>
            <a:ext cx="8064896" cy="4680520"/>
          </a:xfrm>
        </p:spPr>
        <p:txBody>
          <a:bodyPr>
            <a:normAutofit/>
          </a:bodyPr>
          <a:lstStyle/>
          <a:p>
            <a:pPr marL="45720" indent="0" algn="just">
              <a:buNone/>
            </a:pPr>
            <a:r>
              <a:rPr lang="ru-RU" sz="3200" dirty="0" smtClean="0">
                <a:latin typeface="Times New Roman" panose="02020603050405020304" pitchFamily="18" charset="0"/>
                <a:cs typeface="Times New Roman" panose="02020603050405020304" pitchFamily="18" charset="0"/>
              </a:rPr>
              <a:t>Под </a:t>
            </a:r>
            <a:r>
              <a:rPr lang="ru-RU" sz="3200" dirty="0">
                <a:latin typeface="Times New Roman" panose="02020603050405020304" pitchFamily="18" charset="0"/>
                <a:cs typeface="Times New Roman" panose="02020603050405020304" pitchFamily="18" charset="0"/>
              </a:rPr>
              <a:t>структурными подразделениями следует понимать как филиалы, представительства, так и отделы, цеха, участки и т.д., а под другой местностью - местность за пределами административно-территориальных границ соответствующего населенного пункта.</a:t>
            </a:r>
          </a:p>
        </p:txBody>
      </p:sp>
    </p:spTree>
    <p:extLst>
      <p:ext uri="{BB962C8B-B14F-4D97-AF65-F5344CB8AC3E}">
        <p14:creationId xmlns:p14="http://schemas.microsoft.com/office/powerpoint/2010/main" xmlns="" val="22494676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BCEDA32E-E655-4C3C-84F0-318AE2D40E45}" type="slidenum">
              <a:rPr lang="ru-RU" smtClean="0"/>
              <a:pPr/>
              <a:t>7</a:t>
            </a:fld>
            <a:endParaRPr lang="ru-RU"/>
          </a:p>
        </p:txBody>
      </p:sp>
      <p:sp>
        <p:nvSpPr>
          <p:cNvPr id="3" name="Заголовок 2"/>
          <p:cNvSpPr>
            <a:spLocks noGrp="1"/>
          </p:cNvSpPr>
          <p:nvPr>
            <p:ph type="title"/>
          </p:nvPr>
        </p:nvSpPr>
        <p:spPr>
          <a:xfrm>
            <a:off x="838200" y="5157192"/>
            <a:ext cx="7694240" cy="936104"/>
          </a:xfrm>
        </p:spPr>
        <p:txBody>
          <a:bodyPr/>
          <a:lstStyle/>
          <a:p>
            <a:pPr marL="0" indent="0" algn="ctr">
              <a:buNone/>
            </a:pPr>
            <a:r>
              <a:rPr lang="ru-RU" sz="3200" dirty="0" smtClean="0"/>
              <a:t>Перевод и перемещение</a:t>
            </a:r>
            <a:r>
              <a:rPr lang="ru-RU" sz="3200" dirty="0"/>
              <a:t/>
            </a:r>
            <a:br>
              <a:rPr lang="ru-RU" sz="3200" dirty="0"/>
            </a:br>
            <a:r>
              <a:rPr lang="ru-RU" sz="3200" dirty="0"/>
              <a:t/>
            </a:r>
            <a:br>
              <a:rPr lang="ru-RU" sz="3200" dirty="0"/>
            </a:br>
            <a:r>
              <a:rPr lang="ru-RU" sz="3200" dirty="0"/>
              <a:t/>
            </a:r>
            <a:br>
              <a:rPr lang="ru-RU" sz="3200" dirty="0"/>
            </a:br>
            <a:r>
              <a:rPr lang="ru-RU" sz="3200" dirty="0"/>
              <a:t/>
            </a:r>
            <a:br>
              <a:rPr lang="ru-RU" sz="3200" dirty="0"/>
            </a:br>
            <a:endParaRPr lang="ru-RU" sz="3200" dirty="0"/>
          </a:p>
        </p:txBody>
      </p:sp>
      <p:sp>
        <p:nvSpPr>
          <p:cNvPr id="4" name="Объект 3"/>
          <p:cNvSpPr>
            <a:spLocks noGrp="1"/>
          </p:cNvSpPr>
          <p:nvPr>
            <p:ph sz="quarter" idx="13"/>
          </p:nvPr>
        </p:nvSpPr>
        <p:spPr>
          <a:xfrm>
            <a:off x="971600" y="764704"/>
            <a:ext cx="7344816" cy="4353664"/>
          </a:xfrm>
        </p:spPr>
        <p:txBody>
          <a:bodyPr>
            <a:normAutofit fontScale="92500"/>
          </a:bodyPr>
          <a:lstStyle/>
          <a:p>
            <a:pPr marL="45720" indent="0" algn="just">
              <a:buNone/>
            </a:pPr>
            <a:r>
              <a:rPr lang="ru-RU" sz="3200" dirty="0" smtClean="0">
                <a:latin typeface="Times New Roman" panose="02020603050405020304" pitchFamily="18" charset="0"/>
                <a:cs typeface="Times New Roman" panose="02020603050405020304" pitchFamily="18" charset="0"/>
              </a:rPr>
              <a:t>	Согласно </a:t>
            </a:r>
            <a:r>
              <a:rPr lang="ru-RU" sz="3200" dirty="0">
                <a:latin typeface="Times New Roman" panose="02020603050405020304" pitchFamily="18" charset="0"/>
                <a:cs typeface="Times New Roman" panose="02020603050405020304" pitchFamily="18" charset="0"/>
              </a:rPr>
              <a:t>ч. 3 ст. 72.1 ТК РФ не требует согласия работника перемещение его у того же работодателя на другое рабочее место, в другое структурное подразделение, расположенное в той же местности, поручение ему работы на другом механизме или агрегате, если это не влечет за собой изменения определенных сторонами условий трудового договора.</a:t>
            </a:r>
          </a:p>
        </p:txBody>
      </p:sp>
    </p:spTree>
    <p:extLst>
      <p:ext uri="{BB962C8B-B14F-4D97-AF65-F5344CB8AC3E}">
        <p14:creationId xmlns:p14="http://schemas.microsoft.com/office/powerpoint/2010/main" xmlns="" val="7070230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BCEDA32E-E655-4C3C-84F0-318AE2D40E45}" type="slidenum">
              <a:rPr lang="ru-RU" smtClean="0"/>
              <a:pPr/>
              <a:t>8</a:t>
            </a:fld>
            <a:endParaRPr lang="ru-RU"/>
          </a:p>
        </p:txBody>
      </p:sp>
      <p:sp>
        <p:nvSpPr>
          <p:cNvPr id="3" name="Заголовок 2"/>
          <p:cNvSpPr>
            <a:spLocks noGrp="1"/>
          </p:cNvSpPr>
          <p:nvPr>
            <p:ph type="title"/>
          </p:nvPr>
        </p:nvSpPr>
        <p:spPr>
          <a:xfrm>
            <a:off x="877280" y="5601221"/>
            <a:ext cx="7694240" cy="936104"/>
          </a:xfrm>
        </p:spPr>
        <p:txBody>
          <a:bodyPr/>
          <a:lstStyle/>
          <a:p>
            <a:pPr marL="0" indent="0" algn="ctr">
              <a:buNone/>
            </a:pPr>
            <a:r>
              <a:rPr lang="ru-RU" sz="3200" dirty="0" smtClean="0"/>
              <a:t>Перевод без согласия работника </a:t>
            </a:r>
            <a:br>
              <a:rPr lang="ru-RU" sz="3200" dirty="0" smtClean="0"/>
            </a:br>
            <a:r>
              <a:rPr lang="ru-RU" sz="3200" dirty="0" smtClean="0"/>
              <a:t>ч</a:t>
            </a:r>
            <a:r>
              <a:rPr lang="ru-RU" sz="3200" dirty="0"/>
              <a:t>. 2 ст. 72.2 ТК РФ</a:t>
            </a:r>
            <a:br>
              <a:rPr lang="ru-RU" sz="3200" dirty="0"/>
            </a:br>
            <a:r>
              <a:rPr lang="ru-RU" sz="3200" dirty="0"/>
              <a:t/>
            </a:r>
            <a:br>
              <a:rPr lang="ru-RU" sz="3200" dirty="0"/>
            </a:br>
            <a:r>
              <a:rPr lang="ru-RU" sz="3200" dirty="0"/>
              <a:t/>
            </a:r>
            <a:br>
              <a:rPr lang="ru-RU" sz="3200" dirty="0"/>
            </a:br>
            <a:r>
              <a:rPr lang="ru-RU" sz="3200" dirty="0"/>
              <a:t/>
            </a:r>
            <a:br>
              <a:rPr lang="ru-RU" sz="3200" dirty="0"/>
            </a:br>
            <a:endParaRPr lang="ru-RU" sz="3200" dirty="0"/>
          </a:p>
        </p:txBody>
      </p:sp>
      <p:sp>
        <p:nvSpPr>
          <p:cNvPr id="4" name="Объект 3"/>
          <p:cNvSpPr>
            <a:spLocks noGrp="1"/>
          </p:cNvSpPr>
          <p:nvPr>
            <p:ph sz="quarter" idx="13"/>
          </p:nvPr>
        </p:nvSpPr>
        <p:spPr>
          <a:xfrm>
            <a:off x="323528" y="332656"/>
            <a:ext cx="8247992" cy="5184576"/>
          </a:xfrm>
        </p:spPr>
        <p:txBody>
          <a:bodyPr>
            <a:normAutofit fontScale="85000" lnSpcReduction="10000"/>
          </a:bodyPr>
          <a:lstStyle/>
          <a:p>
            <a:pPr algn="just"/>
            <a:r>
              <a:rPr lang="ru-RU" sz="3200" dirty="0"/>
              <a:t>В случае катастрофы природного или техногенного характера, производственной аварии, несчастного случая на производстве, пожара, наводнения, голода, землетрясения, эпидемии или эпизоотии и в любых исключительных случаях, ставящих под угрозу жизнь или нормальные жизненные условия всего населения или его части, работник может быть переведен без его согласия </a:t>
            </a:r>
            <a:r>
              <a:rPr lang="ru-RU" sz="3200" dirty="0">
                <a:solidFill>
                  <a:srgbClr val="FF0000"/>
                </a:solidFill>
              </a:rPr>
              <a:t>на срок до одного месяца </a:t>
            </a:r>
            <a:r>
              <a:rPr lang="ru-RU" sz="3200" dirty="0"/>
              <a:t>на не обусловленную трудовым договором работу у того же работодателя для предотвращения указанных случаев или устранения их последствий.</a:t>
            </a:r>
          </a:p>
        </p:txBody>
      </p:sp>
    </p:spTree>
    <p:extLst>
      <p:ext uri="{BB962C8B-B14F-4D97-AF65-F5344CB8AC3E}">
        <p14:creationId xmlns:p14="http://schemas.microsoft.com/office/powerpoint/2010/main" xmlns="" val="37500161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BCEDA32E-E655-4C3C-84F0-318AE2D40E45}" type="slidenum">
              <a:rPr lang="ru-RU" smtClean="0"/>
              <a:pPr/>
              <a:t>9</a:t>
            </a:fld>
            <a:endParaRPr lang="ru-RU"/>
          </a:p>
        </p:txBody>
      </p:sp>
      <p:sp>
        <p:nvSpPr>
          <p:cNvPr id="3" name="Заголовок 2"/>
          <p:cNvSpPr>
            <a:spLocks noGrp="1"/>
          </p:cNvSpPr>
          <p:nvPr>
            <p:ph type="title"/>
          </p:nvPr>
        </p:nvSpPr>
        <p:spPr>
          <a:xfrm>
            <a:off x="945081" y="5247769"/>
            <a:ext cx="7694240" cy="936104"/>
          </a:xfrm>
        </p:spPr>
        <p:txBody>
          <a:bodyPr/>
          <a:lstStyle/>
          <a:p>
            <a:pPr marL="0" indent="0" algn="ctr">
              <a:buNone/>
            </a:pPr>
            <a:r>
              <a:rPr lang="ru-RU" sz="3200" dirty="0"/>
              <a:t>Перевод без согласия работника </a:t>
            </a:r>
            <a:br>
              <a:rPr lang="ru-RU" sz="3200" dirty="0"/>
            </a:br>
            <a:r>
              <a:rPr lang="ru-RU" sz="3200" dirty="0"/>
              <a:t>ч. </a:t>
            </a:r>
            <a:r>
              <a:rPr lang="ru-RU" sz="3200" dirty="0" smtClean="0"/>
              <a:t>3 </a:t>
            </a:r>
            <a:r>
              <a:rPr lang="ru-RU" sz="3200" dirty="0"/>
              <a:t>ст. 72.2 ТК РФ</a:t>
            </a:r>
            <a:br>
              <a:rPr lang="ru-RU" sz="3200" dirty="0"/>
            </a:br>
            <a:r>
              <a:rPr lang="ru-RU" sz="3200" dirty="0"/>
              <a:t/>
            </a:r>
            <a:br>
              <a:rPr lang="ru-RU" sz="3200" dirty="0"/>
            </a:br>
            <a:r>
              <a:rPr lang="ru-RU" sz="3200" dirty="0"/>
              <a:t/>
            </a:r>
            <a:br>
              <a:rPr lang="ru-RU" sz="3200" dirty="0"/>
            </a:br>
            <a:r>
              <a:rPr lang="ru-RU" sz="3200" dirty="0"/>
              <a:t/>
            </a:r>
            <a:br>
              <a:rPr lang="ru-RU" sz="3200" dirty="0"/>
            </a:br>
            <a:endParaRPr lang="ru-RU" sz="3200" dirty="0"/>
          </a:p>
        </p:txBody>
      </p:sp>
      <p:sp>
        <p:nvSpPr>
          <p:cNvPr id="4" name="Объект 3"/>
          <p:cNvSpPr>
            <a:spLocks noGrp="1"/>
          </p:cNvSpPr>
          <p:nvPr>
            <p:ph sz="quarter" idx="13"/>
          </p:nvPr>
        </p:nvSpPr>
        <p:spPr>
          <a:xfrm>
            <a:off x="251520" y="332656"/>
            <a:ext cx="8640960" cy="5040560"/>
          </a:xfrm>
        </p:spPr>
        <p:txBody>
          <a:bodyPr>
            <a:normAutofit fontScale="77500" lnSpcReduction="20000"/>
          </a:bodyPr>
          <a:lstStyle/>
          <a:p>
            <a:pPr algn="just"/>
            <a:r>
              <a:rPr lang="ru-RU" sz="3200" dirty="0"/>
              <a:t>Перевод работника без его согласия на срок </a:t>
            </a:r>
            <a:r>
              <a:rPr lang="ru-RU" sz="3200" dirty="0">
                <a:solidFill>
                  <a:srgbClr val="FF0000"/>
                </a:solidFill>
              </a:rPr>
              <a:t>до одного месяца</a:t>
            </a:r>
            <a:r>
              <a:rPr lang="ru-RU" sz="3200" dirty="0"/>
              <a:t> на не обусловленную трудовым договором работу у того же работодателя допускается также в случаях простоя (временной приостановки работы по причинам экономического, технологического, технического или организационного характера), необходимости предотвращения уничтожения или порчи имущества либо замещения временно отсутствующего работника, если простой или необходимость предотвращения уничтожения или порчи имущества либо замещения временно отсутствующего работника вызваны чрезвычайными обстоятельствами, указанными в части второй настоящей статьи. </a:t>
            </a:r>
            <a:r>
              <a:rPr lang="ru-RU" sz="3200" dirty="0">
                <a:solidFill>
                  <a:srgbClr val="FF0000"/>
                </a:solidFill>
              </a:rPr>
              <a:t>При этом перевод на работу, требующую более низкой квалификации, допускается только с письменного согласия работника.</a:t>
            </a:r>
          </a:p>
        </p:txBody>
      </p:sp>
    </p:spTree>
    <p:extLst>
      <p:ext uri="{BB962C8B-B14F-4D97-AF65-F5344CB8AC3E}">
        <p14:creationId xmlns:p14="http://schemas.microsoft.com/office/powerpoint/2010/main" xmlns="" val="205035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BCEDA32E-E655-4C3C-84F0-318AE2D40E45}" type="slidenum">
              <a:rPr lang="ru-RU" smtClean="0"/>
              <a:pPr/>
              <a:t>10</a:t>
            </a:fld>
            <a:endParaRPr lang="ru-RU"/>
          </a:p>
        </p:txBody>
      </p:sp>
      <p:sp>
        <p:nvSpPr>
          <p:cNvPr id="3" name="Заголовок 2"/>
          <p:cNvSpPr>
            <a:spLocks noGrp="1"/>
          </p:cNvSpPr>
          <p:nvPr>
            <p:ph type="title"/>
          </p:nvPr>
        </p:nvSpPr>
        <p:spPr>
          <a:xfrm>
            <a:off x="945081" y="5247769"/>
            <a:ext cx="7694240" cy="936104"/>
          </a:xfrm>
        </p:spPr>
        <p:txBody>
          <a:bodyPr/>
          <a:lstStyle/>
          <a:p>
            <a:pPr marL="0" indent="0" algn="ctr">
              <a:buNone/>
            </a:pPr>
            <a:r>
              <a:rPr lang="ru-RU" sz="3200" dirty="0"/>
              <a:t>Перевод без согласия работника </a:t>
            </a:r>
            <a:br>
              <a:rPr lang="ru-RU" sz="3200" dirty="0"/>
            </a:br>
            <a:r>
              <a:rPr lang="ru-RU" sz="3200" dirty="0"/>
              <a:t/>
            </a:r>
            <a:br>
              <a:rPr lang="ru-RU" sz="3200" dirty="0"/>
            </a:br>
            <a:r>
              <a:rPr lang="ru-RU" sz="3200" dirty="0"/>
              <a:t/>
            </a:r>
            <a:br>
              <a:rPr lang="ru-RU" sz="3200" dirty="0"/>
            </a:br>
            <a:r>
              <a:rPr lang="ru-RU" sz="3200" dirty="0"/>
              <a:t/>
            </a:r>
            <a:br>
              <a:rPr lang="ru-RU" sz="3200" dirty="0"/>
            </a:br>
            <a:r>
              <a:rPr lang="ru-RU" sz="3200" dirty="0"/>
              <a:t/>
            </a:r>
            <a:br>
              <a:rPr lang="ru-RU" sz="3200" dirty="0"/>
            </a:br>
            <a:endParaRPr lang="ru-RU" sz="3200" dirty="0"/>
          </a:p>
        </p:txBody>
      </p:sp>
      <p:sp>
        <p:nvSpPr>
          <p:cNvPr id="4" name="Объект 3"/>
          <p:cNvSpPr>
            <a:spLocks noGrp="1"/>
          </p:cNvSpPr>
          <p:nvPr>
            <p:ph sz="quarter" idx="13"/>
          </p:nvPr>
        </p:nvSpPr>
        <p:spPr>
          <a:xfrm>
            <a:off x="251520" y="332656"/>
            <a:ext cx="8640960" cy="5040560"/>
          </a:xfrm>
        </p:spPr>
        <p:txBody>
          <a:bodyPr>
            <a:normAutofit/>
          </a:bodyPr>
          <a:lstStyle/>
          <a:p>
            <a:pPr algn="just"/>
            <a:r>
              <a:rPr lang="ru-RU" sz="3200" dirty="0" smtClean="0">
                <a:solidFill>
                  <a:srgbClr val="FF0000"/>
                </a:solidFill>
              </a:rPr>
              <a:t>При временном переводе </a:t>
            </a:r>
            <a:r>
              <a:rPr lang="ru-RU" sz="3200" dirty="0">
                <a:solidFill>
                  <a:srgbClr val="FF0000"/>
                </a:solidFill>
              </a:rPr>
              <a:t>работника на другую работу без его согласия, </a:t>
            </a:r>
            <a:r>
              <a:rPr lang="ru-RU" sz="3200" dirty="0" smtClean="0">
                <a:solidFill>
                  <a:srgbClr val="FF0000"/>
                </a:solidFill>
              </a:rPr>
              <a:t>обязанность </a:t>
            </a:r>
            <a:r>
              <a:rPr lang="ru-RU" sz="3200" dirty="0">
                <a:solidFill>
                  <a:srgbClr val="FF0000"/>
                </a:solidFill>
              </a:rPr>
              <a:t>доказать наличие обстоятельств, с которыми закон связывает возможность такого перевода, возлагается на работодателя.</a:t>
            </a:r>
          </a:p>
          <a:p>
            <a:pPr algn="just"/>
            <a:endParaRPr lang="ru-RU" sz="3200" dirty="0">
              <a:solidFill>
                <a:srgbClr val="FF0000"/>
              </a:solidFill>
            </a:endParaRPr>
          </a:p>
        </p:txBody>
      </p:sp>
    </p:spTree>
    <p:extLst>
      <p:ext uri="{BB962C8B-B14F-4D97-AF65-F5344CB8AC3E}">
        <p14:creationId xmlns:p14="http://schemas.microsoft.com/office/powerpoint/2010/main" xmlns="" val="9260990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BCEDA32E-E655-4C3C-84F0-318AE2D40E45}" type="slidenum">
              <a:rPr lang="ru-RU" smtClean="0"/>
              <a:pPr/>
              <a:t>11</a:t>
            </a:fld>
            <a:endParaRPr lang="ru-RU"/>
          </a:p>
        </p:txBody>
      </p:sp>
      <p:sp>
        <p:nvSpPr>
          <p:cNvPr id="3" name="Заголовок 2"/>
          <p:cNvSpPr>
            <a:spLocks noGrp="1"/>
          </p:cNvSpPr>
          <p:nvPr>
            <p:ph type="title"/>
          </p:nvPr>
        </p:nvSpPr>
        <p:spPr>
          <a:xfrm>
            <a:off x="945081" y="5247769"/>
            <a:ext cx="7694240" cy="936104"/>
          </a:xfrm>
        </p:spPr>
        <p:txBody>
          <a:bodyPr/>
          <a:lstStyle/>
          <a:p>
            <a:pPr marL="0" indent="0" algn="ctr">
              <a:buNone/>
            </a:pPr>
            <a:r>
              <a:rPr lang="ru-RU" sz="3200" dirty="0"/>
              <a:t>Перевод </a:t>
            </a:r>
            <a:br>
              <a:rPr lang="ru-RU" sz="3200" dirty="0"/>
            </a:br>
            <a:r>
              <a:rPr lang="ru-RU" sz="3200" dirty="0"/>
              <a:t/>
            </a:r>
            <a:br>
              <a:rPr lang="ru-RU" sz="3200" dirty="0"/>
            </a:br>
            <a:r>
              <a:rPr lang="ru-RU" sz="3200" dirty="0"/>
              <a:t/>
            </a:r>
            <a:br>
              <a:rPr lang="ru-RU" sz="3200" dirty="0"/>
            </a:br>
            <a:r>
              <a:rPr lang="ru-RU" sz="3200" dirty="0"/>
              <a:t/>
            </a:r>
            <a:br>
              <a:rPr lang="ru-RU" sz="3200" dirty="0"/>
            </a:br>
            <a:r>
              <a:rPr lang="ru-RU" sz="3200" dirty="0"/>
              <a:t/>
            </a:r>
            <a:br>
              <a:rPr lang="ru-RU" sz="3200" dirty="0"/>
            </a:br>
            <a:endParaRPr lang="ru-RU" sz="3200" dirty="0"/>
          </a:p>
        </p:txBody>
      </p:sp>
      <p:sp>
        <p:nvSpPr>
          <p:cNvPr id="4" name="Объект 3"/>
          <p:cNvSpPr>
            <a:spLocks noGrp="1"/>
          </p:cNvSpPr>
          <p:nvPr>
            <p:ph sz="quarter" idx="13"/>
          </p:nvPr>
        </p:nvSpPr>
        <p:spPr>
          <a:xfrm>
            <a:off x="251520" y="332656"/>
            <a:ext cx="8640960" cy="5040560"/>
          </a:xfrm>
        </p:spPr>
        <p:txBody>
          <a:bodyPr>
            <a:normAutofit/>
          </a:bodyPr>
          <a:lstStyle/>
          <a:p>
            <a:pPr algn="just"/>
            <a:r>
              <a:rPr lang="ru-RU" sz="3200" dirty="0">
                <a:solidFill>
                  <a:schemeClr val="tx1"/>
                </a:solidFill>
              </a:rPr>
              <a:t> </a:t>
            </a:r>
            <a:r>
              <a:rPr lang="ru-RU" sz="3200" dirty="0" smtClean="0">
                <a:solidFill>
                  <a:schemeClr val="tx1"/>
                </a:solidFill>
              </a:rPr>
              <a:t>В </a:t>
            </a:r>
            <a:r>
              <a:rPr lang="ru-RU" sz="3200" dirty="0">
                <a:solidFill>
                  <a:schemeClr val="tx1"/>
                </a:solidFill>
              </a:rPr>
              <a:t>соответствии с частями первой и четвертой статьи 72.1, частью первой статьи 72.2 </a:t>
            </a:r>
            <a:r>
              <a:rPr lang="ru-RU" sz="3200" dirty="0" smtClean="0">
                <a:solidFill>
                  <a:schemeClr val="tx1"/>
                </a:solidFill>
              </a:rPr>
              <a:t>ТК РФ </a:t>
            </a:r>
            <a:r>
              <a:rPr lang="ru-RU" sz="3200" dirty="0">
                <a:solidFill>
                  <a:schemeClr val="tx1"/>
                </a:solidFill>
              </a:rPr>
              <a:t>работник может быть временно переведен на другую работу лишь у того же работодателя, с которым он состоит в трудовых отношениях, и работа не должна быть противопоказана ему по состоянию здоровья.</a:t>
            </a:r>
          </a:p>
          <a:p>
            <a:pPr algn="just"/>
            <a:endParaRPr lang="ru-RU" sz="3200" dirty="0">
              <a:solidFill>
                <a:srgbClr val="FF0000"/>
              </a:solidFill>
            </a:endParaRPr>
          </a:p>
        </p:txBody>
      </p:sp>
    </p:spTree>
    <p:extLst>
      <p:ext uri="{BB962C8B-B14F-4D97-AF65-F5344CB8AC3E}">
        <p14:creationId xmlns:p14="http://schemas.microsoft.com/office/powerpoint/2010/main" xmlns="" val="3324375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BCEDA32E-E655-4C3C-84F0-318AE2D40E45}" type="slidenum">
              <a:rPr lang="ru-RU" smtClean="0"/>
              <a:pPr/>
              <a:t>12</a:t>
            </a:fld>
            <a:endParaRPr lang="ru-RU"/>
          </a:p>
        </p:txBody>
      </p:sp>
      <p:sp>
        <p:nvSpPr>
          <p:cNvPr id="3" name="Заголовок 2"/>
          <p:cNvSpPr>
            <a:spLocks noGrp="1"/>
          </p:cNvSpPr>
          <p:nvPr>
            <p:ph type="title"/>
          </p:nvPr>
        </p:nvSpPr>
        <p:spPr>
          <a:xfrm>
            <a:off x="945081" y="5247769"/>
            <a:ext cx="7694240" cy="936104"/>
          </a:xfrm>
        </p:spPr>
        <p:txBody>
          <a:bodyPr/>
          <a:lstStyle/>
          <a:p>
            <a:pPr marL="0" indent="0" algn="ctr">
              <a:buNone/>
            </a:pPr>
            <a:r>
              <a:rPr lang="ru-RU" sz="3200" dirty="0" smtClean="0"/>
              <a:t>Продление срочного трудового договора</a:t>
            </a:r>
            <a:r>
              <a:rPr lang="ru-RU" sz="3200" dirty="0"/>
              <a:t/>
            </a:r>
            <a:br>
              <a:rPr lang="ru-RU" sz="3200" dirty="0"/>
            </a:br>
            <a:r>
              <a:rPr lang="ru-RU" sz="3200" dirty="0"/>
              <a:t/>
            </a:r>
            <a:br>
              <a:rPr lang="ru-RU" sz="3200" dirty="0"/>
            </a:br>
            <a:r>
              <a:rPr lang="ru-RU" sz="3200" dirty="0"/>
              <a:t/>
            </a:r>
            <a:br>
              <a:rPr lang="ru-RU" sz="3200" dirty="0"/>
            </a:br>
            <a:r>
              <a:rPr lang="ru-RU" sz="3200" dirty="0"/>
              <a:t/>
            </a:r>
            <a:br>
              <a:rPr lang="ru-RU" sz="3200" dirty="0"/>
            </a:br>
            <a:r>
              <a:rPr lang="ru-RU" sz="3200" dirty="0"/>
              <a:t/>
            </a:r>
            <a:br>
              <a:rPr lang="ru-RU" sz="3200" dirty="0"/>
            </a:br>
            <a:endParaRPr lang="ru-RU" sz="3200" dirty="0"/>
          </a:p>
        </p:txBody>
      </p:sp>
      <p:sp>
        <p:nvSpPr>
          <p:cNvPr id="4" name="Объект 3"/>
          <p:cNvSpPr>
            <a:spLocks noGrp="1"/>
          </p:cNvSpPr>
          <p:nvPr>
            <p:ph sz="quarter" idx="13"/>
          </p:nvPr>
        </p:nvSpPr>
        <p:spPr>
          <a:xfrm>
            <a:off x="251520" y="332656"/>
            <a:ext cx="8640960" cy="5040560"/>
          </a:xfrm>
        </p:spPr>
        <p:txBody>
          <a:bodyPr>
            <a:normAutofit fontScale="77500" lnSpcReduction="20000"/>
          </a:bodyPr>
          <a:lstStyle/>
          <a:p>
            <a:pPr marL="45720" indent="0" algn="just">
              <a:buNone/>
            </a:pPr>
            <a:r>
              <a:rPr lang="ru-RU" sz="3200" dirty="0" smtClean="0">
                <a:solidFill>
                  <a:schemeClr val="tx1"/>
                </a:solidFill>
              </a:rPr>
              <a:t>	Нормы </a:t>
            </a:r>
            <a:r>
              <a:rPr lang="ru-RU" sz="3200" dirty="0">
                <a:solidFill>
                  <a:schemeClr val="tx1"/>
                </a:solidFill>
              </a:rPr>
              <a:t>Трудового кодекса РФ прямо указывают на возможность изменения срока действия трудового договора с некоторыми категориями работников или в определенных случаях.</a:t>
            </a:r>
          </a:p>
          <a:p>
            <a:pPr marL="45720" indent="0" algn="just">
              <a:buNone/>
            </a:pPr>
            <a:r>
              <a:rPr lang="ru-RU" sz="3200" dirty="0">
                <a:solidFill>
                  <a:schemeClr val="tx1"/>
                </a:solidFill>
              </a:rPr>
              <a:t>1. При избрании работника организации, указанной в ч. 1 ст. 332 ТК РФ, по конкурсу на замещение ранее занимаемой им по срочному трудовому договору должности педагогического работника, который относится к профессорско-преподавательскому составу. С таким работником новый трудовой договор может не заключаться. Действие срочного трудового договора продлевается по письменному соглашению сторон на срок не более пяти лет или на неопределенный срок. Это следует из ч. 8 ст. 332 ТК РФ.</a:t>
            </a:r>
          </a:p>
          <a:p>
            <a:pPr marL="45720" indent="0" algn="just">
              <a:buNone/>
            </a:pPr>
            <a:endParaRPr lang="ru-RU" sz="3200" dirty="0">
              <a:solidFill>
                <a:srgbClr val="FF0000"/>
              </a:solidFill>
            </a:endParaRPr>
          </a:p>
        </p:txBody>
      </p:sp>
    </p:spTree>
    <p:extLst>
      <p:ext uri="{BB962C8B-B14F-4D97-AF65-F5344CB8AC3E}">
        <p14:creationId xmlns:p14="http://schemas.microsoft.com/office/powerpoint/2010/main" xmlns="" val="26379034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BCEDA32E-E655-4C3C-84F0-318AE2D40E45}" type="slidenum">
              <a:rPr lang="ru-RU" smtClean="0"/>
              <a:pPr/>
              <a:t>13</a:t>
            </a:fld>
            <a:endParaRPr lang="ru-RU"/>
          </a:p>
        </p:txBody>
      </p:sp>
      <p:sp>
        <p:nvSpPr>
          <p:cNvPr id="3" name="Заголовок 2"/>
          <p:cNvSpPr>
            <a:spLocks noGrp="1"/>
          </p:cNvSpPr>
          <p:nvPr>
            <p:ph type="title"/>
          </p:nvPr>
        </p:nvSpPr>
        <p:spPr>
          <a:xfrm>
            <a:off x="945081" y="5247769"/>
            <a:ext cx="7694240" cy="936104"/>
          </a:xfrm>
        </p:spPr>
        <p:txBody>
          <a:bodyPr/>
          <a:lstStyle/>
          <a:p>
            <a:pPr marL="0" indent="0" algn="ctr">
              <a:buNone/>
            </a:pPr>
            <a:r>
              <a:rPr lang="ru-RU" sz="3200" dirty="0" smtClean="0"/>
              <a:t>Продление срочного трудового договора</a:t>
            </a:r>
            <a:r>
              <a:rPr lang="ru-RU" sz="3200" dirty="0"/>
              <a:t/>
            </a:r>
            <a:br>
              <a:rPr lang="ru-RU" sz="3200" dirty="0"/>
            </a:br>
            <a:r>
              <a:rPr lang="ru-RU" sz="3200" dirty="0"/>
              <a:t/>
            </a:r>
            <a:br>
              <a:rPr lang="ru-RU" sz="3200" dirty="0"/>
            </a:br>
            <a:r>
              <a:rPr lang="ru-RU" sz="3200" dirty="0"/>
              <a:t/>
            </a:r>
            <a:br>
              <a:rPr lang="ru-RU" sz="3200" dirty="0"/>
            </a:br>
            <a:r>
              <a:rPr lang="ru-RU" sz="3200" dirty="0"/>
              <a:t/>
            </a:r>
            <a:br>
              <a:rPr lang="ru-RU" sz="3200" dirty="0"/>
            </a:br>
            <a:r>
              <a:rPr lang="ru-RU" sz="3200" dirty="0"/>
              <a:t/>
            </a:r>
            <a:br>
              <a:rPr lang="ru-RU" sz="3200" dirty="0"/>
            </a:br>
            <a:endParaRPr lang="ru-RU" sz="3200" dirty="0"/>
          </a:p>
        </p:txBody>
      </p:sp>
      <p:sp>
        <p:nvSpPr>
          <p:cNvPr id="4" name="Объект 3"/>
          <p:cNvSpPr>
            <a:spLocks noGrp="1"/>
          </p:cNvSpPr>
          <p:nvPr>
            <p:ph sz="quarter" idx="13"/>
          </p:nvPr>
        </p:nvSpPr>
        <p:spPr>
          <a:xfrm>
            <a:off x="251520" y="332656"/>
            <a:ext cx="8640960" cy="5040560"/>
          </a:xfrm>
        </p:spPr>
        <p:txBody>
          <a:bodyPr>
            <a:normAutofit fontScale="70000" lnSpcReduction="20000"/>
          </a:bodyPr>
          <a:lstStyle/>
          <a:p>
            <a:pPr marL="45720" indent="0" algn="just">
              <a:buNone/>
            </a:pPr>
            <a:r>
              <a:rPr lang="ru-RU" sz="3200" dirty="0">
                <a:solidFill>
                  <a:schemeClr val="tx1"/>
                </a:solidFill>
              </a:rPr>
              <a:t>2. В случае истечения срочного трудового договора в период беременности женщины работодатель обязан при представлении женщиной соответствующего письменного заявления и медицинской справки, подтверждающей состояние беременности, продлить срок действия договора до окончания беременности независимо от причины ее окончания (самопроизвольный выкидыш, аборт по медицинским показаниям и др.), а в случае рождения ребенка - до дня окончания отпуска по беременности и родам (ч. 2 ст. 261 ТК РФ, </a:t>
            </a:r>
            <a:r>
              <a:rPr lang="ru-RU" sz="3200" dirty="0" err="1">
                <a:solidFill>
                  <a:schemeClr val="tx1"/>
                </a:solidFill>
              </a:rPr>
              <a:t>абз</a:t>
            </a:r>
            <a:r>
              <a:rPr lang="ru-RU" sz="3200" dirty="0">
                <a:solidFill>
                  <a:schemeClr val="tx1"/>
                </a:solidFill>
              </a:rPr>
              <a:t>. 1, 3, 4 п. 27 Постановления Пленума Верховного Суда РФ от 28.01.2014 N 1). </a:t>
            </a:r>
            <a:endParaRPr lang="ru-RU" sz="3200" dirty="0" smtClean="0">
              <a:solidFill>
                <a:schemeClr val="tx1"/>
              </a:solidFill>
            </a:endParaRPr>
          </a:p>
          <a:p>
            <a:pPr marL="45720" indent="0" algn="just">
              <a:buNone/>
            </a:pPr>
            <a:r>
              <a:rPr lang="ru-RU" sz="3200" dirty="0" smtClean="0">
                <a:solidFill>
                  <a:schemeClr val="tx1"/>
                </a:solidFill>
              </a:rPr>
              <a:t>	С </a:t>
            </a:r>
            <a:r>
              <a:rPr lang="ru-RU" sz="3200" dirty="0">
                <a:solidFill>
                  <a:schemeClr val="tx1"/>
                </a:solidFill>
              </a:rPr>
              <a:t>11 июля 2015 г. работодатель обязан продлить срок действия трудового договора женщины, которой в установленном порядке предоставлен отпуск по беременности и родам, до окончания такого </a:t>
            </a:r>
            <a:r>
              <a:rPr lang="ru-RU" sz="3200" dirty="0" smtClean="0">
                <a:solidFill>
                  <a:schemeClr val="tx1"/>
                </a:solidFill>
              </a:rPr>
              <a:t>отпуска (ч</a:t>
            </a:r>
            <a:r>
              <a:rPr lang="ru-RU" sz="3200" dirty="0">
                <a:solidFill>
                  <a:schemeClr val="tx1"/>
                </a:solidFill>
              </a:rPr>
              <a:t>. 2 ст. 261 ТК </a:t>
            </a:r>
            <a:r>
              <a:rPr lang="ru-RU" sz="3200" dirty="0" smtClean="0">
                <a:solidFill>
                  <a:schemeClr val="tx1"/>
                </a:solidFill>
              </a:rPr>
              <a:t>РФ).</a:t>
            </a:r>
            <a:endParaRPr lang="ru-RU" sz="3200" dirty="0">
              <a:solidFill>
                <a:schemeClr val="tx1"/>
              </a:solidFill>
            </a:endParaRPr>
          </a:p>
        </p:txBody>
      </p:sp>
    </p:spTree>
    <p:extLst>
      <p:ext uri="{BB962C8B-B14F-4D97-AF65-F5344CB8AC3E}">
        <p14:creationId xmlns:p14="http://schemas.microsoft.com/office/powerpoint/2010/main" xmlns="" val="27262176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BCEDA32E-E655-4C3C-84F0-318AE2D40E45}" type="slidenum">
              <a:rPr lang="ru-RU" smtClean="0"/>
              <a:pPr/>
              <a:t>14</a:t>
            </a:fld>
            <a:endParaRPr lang="ru-RU"/>
          </a:p>
        </p:txBody>
      </p:sp>
      <p:sp>
        <p:nvSpPr>
          <p:cNvPr id="3" name="Заголовок 2"/>
          <p:cNvSpPr>
            <a:spLocks noGrp="1"/>
          </p:cNvSpPr>
          <p:nvPr>
            <p:ph type="title"/>
          </p:nvPr>
        </p:nvSpPr>
        <p:spPr>
          <a:xfrm>
            <a:off x="945081" y="5247769"/>
            <a:ext cx="7694240" cy="936104"/>
          </a:xfrm>
        </p:spPr>
        <p:txBody>
          <a:bodyPr/>
          <a:lstStyle/>
          <a:p>
            <a:pPr marL="0" indent="0" algn="ctr">
              <a:buNone/>
            </a:pPr>
            <a:r>
              <a:rPr lang="ru-RU" sz="3200" dirty="0" smtClean="0"/>
              <a:t>Продление срочного трудового договора</a:t>
            </a:r>
            <a:r>
              <a:rPr lang="ru-RU" sz="3200" dirty="0"/>
              <a:t/>
            </a:r>
            <a:br>
              <a:rPr lang="ru-RU" sz="3200" dirty="0"/>
            </a:br>
            <a:r>
              <a:rPr lang="ru-RU" sz="3200" dirty="0"/>
              <a:t/>
            </a:r>
            <a:br>
              <a:rPr lang="ru-RU" sz="3200" dirty="0"/>
            </a:br>
            <a:r>
              <a:rPr lang="ru-RU" sz="3200" dirty="0"/>
              <a:t/>
            </a:r>
            <a:br>
              <a:rPr lang="ru-RU" sz="3200" dirty="0"/>
            </a:br>
            <a:r>
              <a:rPr lang="ru-RU" sz="3200" dirty="0"/>
              <a:t/>
            </a:r>
            <a:br>
              <a:rPr lang="ru-RU" sz="3200" dirty="0"/>
            </a:br>
            <a:r>
              <a:rPr lang="ru-RU" sz="3200" dirty="0"/>
              <a:t/>
            </a:r>
            <a:br>
              <a:rPr lang="ru-RU" sz="3200" dirty="0"/>
            </a:br>
            <a:endParaRPr lang="ru-RU" sz="3200" dirty="0"/>
          </a:p>
        </p:txBody>
      </p:sp>
      <p:sp>
        <p:nvSpPr>
          <p:cNvPr id="4" name="Объект 3"/>
          <p:cNvSpPr>
            <a:spLocks noGrp="1"/>
          </p:cNvSpPr>
          <p:nvPr>
            <p:ph sz="quarter" idx="13"/>
          </p:nvPr>
        </p:nvSpPr>
        <p:spPr>
          <a:xfrm>
            <a:off x="251520" y="332656"/>
            <a:ext cx="8640960" cy="5040560"/>
          </a:xfrm>
        </p:spPr>
        <p:txBody>
          <a:bodyPr>
            <a:normAutofit fontScale="92500" lnSpcReduction="10000"/>
          </a:bodyPr>
          <a:lstStyle/>
          <a:p>
            <a:pPr marL="45720" indent="0" algn="just">
              <a:buNone/>
            </a:pPr>
            <a:r>
              <a:rPr lang="ru-RU" sz="3200" dirty="0">
                <a:solidFill>
                  <a:schemeClr val="tx1"/>
                </a:solidFill>
              </a:rPr>
              <a:t>3. Если спортсмен продолжает работать у работодателя по месту временной работы после окончания срока временного перевода, то действие трудового договора, заключенного с ним на период временного перевода, при соблюдении условий, которые указаны в ч. 7 ст. 348.4 ТК РФ, продлевается на срок, определяемый соглашением сторон, или на неопределенный срок (при отсутствии такого соглашения). При этом действие первоначально заключенного трудового договора прекращается (ч. 7 ст. 348.4 ТК РФ).</a:t>
            </a:r>
          </a:p>
        </p:txBody>
      </p:sp>
    </p:spTree>
    <p:extLst>
      <p:ext uri="{BB962C8B-B14F-4D97-AF65-F5344CB8AC3E}">
        <p14:creationId xmlns:p14="http://schemas.microsoft.com/office/powerpoint/2010/main" xmlns="" val="35858801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BCEDA32E-E655-4C3C-84F0-318AE2D40E45}" type="slidenum">
              <a:rPr lang="ru-RU" smtClean="0"/>
              <a:pPr/>
              <a:t>15</a:t>
            </a:fld>
            <a:endParaRPr lang="ru-RU"/>
          </a:p>
        </p:txBody>
      </p:sp>
      <p:sp>
        <p:nvSpPr>
          <p:cNvPr id="3" name="Заголовок 2"/>
          <p:cNvSpPr>
            <a:spLocks noGrp="1"/>
          </p:cNvSpPr>
          <p:nvPr>
            <p:ph type="title"/>
          </p:nvPr>
        </p:nvSpPr>
        <p:spPr>
          <a:xfrm>
            <a:off x="945081" y="5247769"/>
            <a:ext cx="7694240" cy="936104"/>
          </a:xfrm>
        </p:spPr>
        <p:txBody>
          <a:bodyPr/>
          <a:lstStyle/>
          <a:p>
            <a:pPr marL="0" indent="0" algn="ctr">
              <a:buNone/>
            </a:pPr>
            <a:r>
              <a:rPr lang="ru-RU" sz="3200" dirty="0" smtClean="0"/>
              <a:t>Продление срочного трудового договора</a:t>
            </a:r>
            <a:r>
              <a:rPr lang="ru-RU" sz="3200" dirty="0"/>
              <a:t/>
            </a:r>
            <a:br>
              <a:rPr lang="ru-RU" sz="3200" dirty="0"/>
            </a:br>
            <a:r>
              <a:rPr lang="ru-RU" sz="3200" dirty="0"/>
              <a:t/>
            </a:r>
            <a:br>
              <a:rPr lang="ru-RU" sz="3200" dirty="0"/>
            </a:br>
            <a:r>
              <a:rPr lang="ru-RU" sz="3200" dirty="0"/>
              <a:t/>
            </a:r>
            <a:br>
              <a:rPr lang="ru-RU" sz="3200" dirty="0"/>
            </a:br>
            <a:r>
              <a:rPr lang="ru-RU" sz="3200" dirty="0"/>
              <a:t/>
            </a:r>
            <a:br>
              <a:rPr lang="ru-RU" sz="3200" dirty="0"/>
            </a:br>
            <a:r>
              <a:rPr lang="ru-RU" sz="3200" dirty="0"/>
              <a:t/>
            </a:r>
            <a:br>
              <a:rPr lang="ru-RU" sz="3200" dirty="0"/>
            </a:br>
            <a:endParaRPr lang="ru-RU" sz="3200" dirty="0"/>
          </a:p>
        </p:txBody>
      </p:sp>
      <p:sp>
        <p:nvSpPr>
          <p:cNvPr id="4" name="Объект 3"/>
          <p:cNvSpPr>
            <a:spLocks noGrp="1"/>
          </p:cNvSpPr>
          <p:nvPr>
            <p:ph sz="quarter" idx="13"/>
          </p:nvPr>
        </p:nvSpPr>
        <p:spPr>
          <a:xfrm>
            <a:off x="251520" y="332656"/>
            <a:ext cx="8640960" cy="5040560"/>
          </a:xfrm>
        </p:spPr>
        <p:txBody>
          <a:bodyPr>
            <a:normAutofit fontScale="92500" lnSpcReduction="10000"/>
          </a:bodyPr>
          <a:lstStyle/>
          <a:p>
            <a:pPr marL="45720" indent="0" algn="just">
              <a:buNone/>
            </a:pPr>
            <a:r>
              <a:rPr lang="ru-RU" sz="3200" dirty="0">
                <a:solidFill>
                  <a:schemeClr val="tx1"/>
                </a:solidFill>
              </a:rPr>
              <a:t>4. Учредитель по представлению ученого совета государственной или муниципальной образовательной организации высшего образования вправе продлить срок пребывания ректора в этой должности до достижения последним возраста 70 лет, если иное не предусмотрено федеральным законом (ч. 13 ст. 332 ТК РФ). Например, иной порядок установлен для ректора Московского государственного университета им. М.В. Ломоносова (ч. 6 ст. 2 Федерального закона от 10.11.2009 N 259-ФЗ).</a:t>
            </a:r>
          </a:p>
        </p:txBody>
      </p:sp>
    </p:spTree>
    <p:extLst>
      <p:ext uri="{BB962C8B-B14F-4D97-AF65-F5344CB8AC3E}">
        <p14:creationId xmlns:p14="http://schemas.microsoft.com/office/powerpoint/2010/main" xmlns="" val="36647504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BCEDA32E-E655-4C3C-84F0-318AE2D40E45}" type="slidenum">
              <a:rPr lang="ru-RU" smtClean="0"/>
              <a:pPr/>
              <a:t>16</a:t>
            </a:fld>
            <a:endParaRPr lang="ru-RU"/>
          </a:p>
        </p:txBody>
      </p:sp>
      <p:sp>
        <p:nvSpPr>
          <p:cNvPr id="3" name="Заголовок 2"/>
          <p:cNvSpPr>
            <a:spLocks noGrp="1"/>
          </p:cNvSpPr>
          <p:nvPr>
            <p:ph type="title"/>
          </p:nvPr>
        </p:nvSpPr>
        <p:spPr>
          <a:xfrm>
            <a:off x="945081" y="5247769"/>
            <a:ext cx="7694240" cy="936104"/>
          </a:xfrm>
        </p:spPr>
        <p:txBody>
          <a:bodyPr/>
          <a:lstStyle/>
          <a:p>
            <a:pPr marL="0" indent="0" algn="ctr">
              <a:buNone/>
            </a:pPr>
            <a:r>
              <a:rPr lang="ru-RU" sz="3200" dirty="0" smtClean="0"/>
              <a:t>Продление срочного трудового договора</a:t>
            </a:r>
            <a:r>
              <a:rPr lang="ru-RU" sz="3200" dirty="0"/>
              <a:t/>
            </a:r>
            <a:br>
              <a:rPr lang="ru-RU" sz="3200" dirty="0"/>
            </a:br>
            <a:r>
              <a:rPr lang="ru-RU" sz="3200" dirty="0"/>
              <a:t/>
            </a:r>
            <a:br>
              <a:rPr lang="ru-RU" sz="3200" dirty="0"/>
            </a:br>
            <a:r>
              <a:rPr lang="ru-RU" sz="3200" dirty="0"/>
              <a:t/>
            </a:r>
            <a:br>
              <a:rPr lang="ru-RU" sz="3200" dirty="0"/>
            </a:br>
            <a:r>
              <a:rPr lang="ru-RU" sz="3200" dirty="0"/>
              <a:t/>
            </a:r>
            <a:br>
              <a:rPr lang="ru-RU" sz="3200" dirty="0"/>
            </a:br>
            <a:r>
              <a:rPr lang="ru-RU" sz="3200" dirty="0"/>
              <a:t/>
            </a:r>
            <a:br>
              <a:rPr lang="ru-RU" sz="3200" dirty="0"/>
            </a:br>
            <a:endParaRPr lang="ru-RU" sz="3200" dirty="0"/>
          </a:p>
        </p:txBody>
      </p:sp>
      <p:sp>
        <p:nvSpPr>
          <p:cNvPr id="4" name="Объект 3"/>
          <p:cNvSpPr>
            <a:spLocks noGrp="1"/>
          </p:cNvSpPr>
          <p:nvPr>
            <p:ph sz="quarter" idx="13"/>
          </p:nvPr>
        </p:nvSpPr>
        <p:spPr>
          <a:xfrm>
            <a:off x="251520" y="332656"/>
            <a:ext cx="8640960" cy="5040560"/>
          </a:xfrm>
        </p:spPr>
        <p:txBody>
          <a:bodyPr>
            <a:normAutofit/>
          </a:bodyPr>
          <a:lstStyle/>
          <a:p>
            <a:pPr marL="45720" indent="0" algn="just">
              <a:buNone/>
            </a:pPr>
            <a:r>
              <a:rPr lang="ru-RU" sz="3200" dirty="0">
                <a:solidFill>
                  <a:schemeClr val="tx1"/>
                </a:solidFill>
              </a:rPr>
              <a:t>5. Ректор по представлению ученого совета государственной или муниципальной образовательной организации высшего образования имеет право продлить срок пребывания в должности проректора, руководителя филиала (института) до достижения ими возраста 70 лет (ч. 15 ст. 332 ТК РФ</a:t>
            </a:r>
            <a:r>
              <a:rPr lang="ru-RU" sz="3200" dirty="0" smtClean="0">
                <a:solidFill>
                  <a:schemeClr val="tx1"/>
                </a:solidFill>
              </a:rPr>
              <a:t>).</a:t>
            </a:r>
            <a:endParaRPr lang="ru-RU" sz="3200" dirty="0">
              <a:solidFill>
                <a:schemeClr val="tx1"/>
              </a:solidFill>
            </a:endParaRPr>
          </a:p>
        </p:txBody>
      </p:sp>
    </p:spTree>
    <p:extLst>
      <p:ext uri="{BB962C8B-B14F-4D97-AF65-F5344CB8AC3E}">
        <p14:creationId xmlns:p14="http://schemas.microsoft.com/office/powerpoint/2010/main" xmlns="" val="12024722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BCEDA32E-E655-4C3C-84F0-318AE2D40E45}" type="slidenum">
              <a:rPr lang="ru-RU" smtClean="0"/>
              <a:pPr/>
              <a:t>17</a:t>
            </a:fld>
            <a:endParaRPr lang="ru-RU"/>
          </a:p>
        </p:txBody>
      </p:sp>
      <p:sp>
        <p:nvSpPr>
          <p:cNvPr id="3" name="Заголовок 2"/>
          <p:cNvSpPr>
            <a:spLocks noGrp="1"/>
          </p:cNvSpPr>
          <p:nvPr>
            <p:ph type="title"/>
          </p:nvPr>
        </p:nvSpPr>
        <p:spPr>
          <a:xfrm>
            <a:off x="945081" y="5247769"/>
            <a:ext cx="7694240" cy="936104"/>
          </a:xfrm>
        </p:spPr>
        <p:txBody>
          <a:bodyPr/>
          <a:lstStyle/>
          <a:p>
            <a:pPr marL="0" indent="0" algn="ctr">
              <a:buNone/>
            </a:pPr>
            <a:r>
              <a:rPr lang="ru-RU" sz="3200" dirty="0" smtClean="0"/>
              <a:t>Продление срочного трудового договора</a:t>
            </a:r>
            <a:r>
              <a:rPr lang="ru-RU" sz="3200" dirty="0"/>
              <a:t/>
            </a:r>
            <a:br>
              <a:rPr lang="ru-RU" sz="3200" dirty="0"/>
            </a:br>
            <a:r>
              <a:rPr lang="ru-RU" sz="3200" dirty="0"/>
              <a:t/>
            </a:r>
            <a:br>
              <a:rPr lang="ru-RU" sz="3200" dirty="0"/>
            </a:br>
            <a:r>
              <a:rPr lang="ru-RU" sz="3200" dirty="0"/>
              <a:t/>
            </a:r>
            <a:br>
              <a:rPr lang="ru-RU" sz="3200" dirty="0"/>
            </a:br>
            <a:r>
              <a:rPr lang="ru-RU" sz="3200" dirty="0"/>
              <a:t/>
            </a:r>
            <a:br>
              <a:rPr lang="ru-RU" sz="3200" dirty="0"/>
            </a:br>
            <a:r>
              <a:rPr lang="ru-RU" sz="3200" dirty="0"/>
              <a:t/>
            </a:r>
            <a:br>
              <a:rPr lang="ru-RU" sz="3200" dirty="0"/>
            </a:br>
            <a:endParaRPr lang="ru-RU" sz="3200" dirty="0"/>
          </a:p>
        </p:txBody>
      </p:sp>
      <p:sp>
        <p:nvSpPr>
          <p:cNvPr id="4" name="Объект 3"/>
          <p:cNvSpPr>
            <a:spLocks noGrp="1"/>
          </p:cNvSpPr>
          <p:nvPr>
            <p:ph sz="quarter" idx="13"/>
          </p:nvPr>
        </p:nvSpPr>
        <p:spPr>
          <a:xfrm>
            <a:off x="251520" y="332656"/>
            <a:ext cx="8640960" cy="5040560"/>
          </a:xfrm>
        </p:spPr>
        <p:txBody>
          <a:bodyPr>
            <a:normAutofit/>
          </a:bodyPr>
          <a:lstStyle/>
          <a:p>
            <a:pPr marL="45720" indent="0" algn="just">
              <a:buNone/>
            </a:pPr>
            <a:r>
              <a:rPr lang="ru-RU" sz="3200" dirty="0">
                <a:solidFill>
                  <a:schemeClr val="tx1"/>
                </a:solidFill>
              </a:rPr>
              <a:t>Федеральная служба по труду и занятости в письме от 31.10.2007 N 4413-6 указывает на возможность внесения изменений в трудовой договор путем подписания соглашения независимо от вида этого договора (срочный или на неопределенный срок), в том числе и в части изменения срока его окончания.</a:t>
            </a:r>
          </a:p>
        </p:txBody>
      </p:sp>
    </p:spTree>
    <p:extLst>
      <p:ext uri="{BB962C8B-B14F-4D97-AF65-F5344CB8AC3E}">
        <p14:creationId xmlns:p14="http://schemas.microsoft.com/office/powerpoint/2010/main" xmlns="" val="42576389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BCEDA32E-E655-4C3C-84F0-318AE2D40E45}" type="slidenum">
              <a:rPr lang="ru-RU" smtClean="0"/>
              <a:pPr/>
              <a:t>18</a:t>
            </a:fld>
            <a:endParaRPr lang="ru-RU"/>
          </a:p>
        </p:txBody>
      </p:sp>
      <p:sp>
        <p:nvSpPr>
          <p:cNvPr id="3" name="Заголовок 2"/>
          <p:cNvSpPr>
            <a:spLocks noGrp="1"/>
          </p:cNvSpPr>
          <p:nvPr>
            <p:ph type="title"/>
          </p:nvPr>
        </p:nvSpPr>
        <p:spPr>
          <a:xfrm>
            <a:off x="945081" y="5247769"/>
            <a:ext cx="7694240" cy="936104"/>
          </a:xfrm>
        </p:spPr>
        <p:txBody>
          <a:bodyPr/>
          <a:lstStyle/>
          <a:p>
            <a:pPr marL="0" indent="0" algn="ctr">
              <a:buNone/>
            </a:pPr>
            <a:r>
              <a:rPr lang="ru-RU" sz="3200" dirty="0" smtClean="0"/>
              <a:t>Перевод </a:t>
            </a:r>
            <a:r>
              <a:rPr lang="ru-RU" sz="3200" dirty="0"/>
              <a:t>работника с временной работы на постоянную</a:t>
            </a:r>
            <a:br>
              <a:rPr lang="ru-RU" sz="3200" dirty="0"/>
            </a:br>
            <a:r>
              <a:rPr lang="ru-RU" sz="3200" dirty="0"/>
              <a:t/>
            </a:r>
            <a:br>
              <a:rPr lang="ru-RU" sz="3200" dirty="0"/>
            </a:br>
            <a:r>
              <a:rPr lang="ru-RU" sz="3200" dirty="0"/>
              <a:t/>
            </a:r>
            <a:br>
              <a:rPr lang="ru-RU" sz="3200" dirty="0"/>
            </a:br>
            <a:r>
              <a:rPr lang="ru-RU" sz="3200" dirty="0"/>
              <a:t/>
            </a:r>
            <a:br>
              <a:rPr lang="ru-RU" sz="3200" dirty="0"/>
            </a:br>
            <a:r>
              <a:rPr lang="ru-RU" sz="3200" dirty="0"/>
              <a:t/>
            </a:r>
            <a:br>
              <a:rPr lang="ru-RU" sz="3200" dirty="0"/>
            </a:br>
            <a:r>
              <a:rPr lang="ru-RU" sz="3200" dirty="0"/>
              <a:t/>
            </a:r>
            <a:br>
              <a:rPr lang="ru-RU" sz="3200" dirty="0"/>
            </a:br>
            <a:endParaRPr lang="ru-RU" sz="3200" dirty="0"/>
          </a:p>
        </p:txBody>
      </p:sp>
      <p:sp>
        <p:nvSpPr>
          <p:cNvPr id="4" name="Объект 3"/>
          <p:cNvSpPr>
            <a:spLocks noGrp="1"/>
          </p:cNvSpPr>
          <p:nvPr>
            <p:ph sz="quarter" idx="13"/>
          </p:nvPr>
        </p:nvSpPr>
        <p:spPr>
          <a:xfrm>
            <a:off x="251520" y="332656"/>
            <a:ext cx="8640960" cy="5040560"/>
          </a:xfrm>
        </p:spPr>
        <p:txBody>
          <a:bodyPr>
            <a:normAutofit fontScale="77500" lnSpcReduction="20000"/>
          </a:bodyPr>
          <a:lstStyle/>
          <a:p>
            <a:pPr marL="45720" indent="0" algn="just">
              <a:buNone/>
            </a:pPr>
            <a:r>
              <a:rPr lang="ru-RU" sz="3200" smtClean="0">
                <a:solidFill>
                  <a:schemeClr val="tx1"/>
                </a:solidFill>
              </a:rPr>
              <a:t>	Условие </a:t>
            </a:r>
            <a:r>
              <a:rPr lang="ru-RU" sz="3200" dirty="0">
                <a:solidFill>
                  <a:schemeClr val="tx1"/>
                </a:solidFill>
              </a:rPr>
              <a:t>о срочном характере трудового договора утрачивает силу, если:</a:t>
            </a:r>
          </a:p>
          <a:p>
            <a:pPr marL="45720" indent="0" algn="just">
              <a:buNone/>
            </a:pPr>
            <a:r>
              <a:rPr lang="ru-RU" sz="3200" dirty="0">
                <a:solidFill>
                  <a:schemeClr val="tx1"/>
                </a:solidFill>
              </a:rPr>
              <a:t>- ни одна из сторон не потребовала расторжения договора;</a:t>
            </a:r>
          </a:p>
          <a:p>
            <a:pPr marL="45720" indent="0" algn="just">
              <a:buNone/>
            </a:pPr>
            <a:r>
              <a:rPr lang="ru-RU" sz="3200" dirty="0">
                <a:solidFill>
                  <a:schemeClr val="tx1"/>
                </a:solidFill>
              </a:rPr>
              <a:t>- работник продолжает работу.</a:t>
            </a:r>
          </a:p>
          <a:p>
            <a:pPr marL="45720" indent="0" algn="just">
              <a:buNone/>
            </a:pPr>
            <a:r>
              <a:rPr lang="ru-RU" sz="3200" dirty="0">
                <a:solidFill>
                  <a:schemeClr val="tx1"/>
                </a:solidFill>
              </a:rPr>
              <a:t>Если эти условия выполнены, то договор считается заключенным на неопределенный срок (ч. 4 ст. 58 ТК РФ). </a:t>
            </a:r>
            <a:endParaRPr lang="ru-RU" sz="3200" dirty="0" smtClean="0">
              <a:solidFill>
                <a:schemeClr val="tx1"/>
              </a:solidFill>
            </a:endParaRPr>
          </a:p>
          <a:p>
            <a:pPr marL="45720" indent="0" algn="just">
              <a:buNone/>
            </a:pPr>
            <a:r>
              <a:rPr lang="ru-RU" sz="3200" dirty="0">
                <a:solidFill>
                  <a:schemeClr val="tx1"/>
                </a:solidFill>
              </a:rPr>
              <a:t>	</a:t>
            </a:r>
            <a:r>
              <a:rPr lang="ru-RU" sz="3200" dirty="0" smtClean="0">
                <a:solidFill>
                  <a:schemeClr val="tx1"/>
                </a:solidFill>
              </a:rPr>
              <a:t>Внесение </a:t>
            </a:r>
            <a:r>
              <a:rPr lang="ru-RU" sz="3200" dirty="0">
                <a:solidFill>
                  <a:schemeClr val="tx1"/>
                </a:solidFill>
              </a:rPr>
              <a:t>в трудовой договор соответствующих изменений путем подписания дополнительного соглашения Трудовым кодексом РФ не предусмотрено. Однако в письме </a:t>
            </a:r>
            <a:r>
              <a:rPr lang="ru-RU" sz="3200" dirty="0" err="1">
                <a:solidFill>
                  <a:schemeClr val="tx1"/>
                </a:solidFill>
              </a:rPr>
              <a:t>Роструда</a:t>
            </a:r>
            <a:r>
              <a:rPr lang="ru-RU" sz="3200" dirty="0">
                <a:solidFill>
                  <a:schemeClr val="tx1"/>
                </a:solidFill>
              </a:rPr>
              <a:t> от 20.11.2006 N 1904-6-1 рекомендуется заключить такое соглашение.</a:t>
            </a:r>
          </a:p>
        </p:txBody>
      </p:sp>
    </p:spTree>
    <p:extLst>
      <p:ext uri="{BB962C8B-B14F-4D97-AF65-F5344CB8AC3E}">
        <p14:creationId xmlns:p14="http://schemas.microsoft.com/office/powerpoint/2010/main" xmlns="" val="2791942153"/>
      </p:ext>
    </p:extLst>
  </p:cSld>
  <p:clrMapOvr>
    <a:masterClrMapping/>
  </p:clrMapOvr>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342</TotalTime>
  <Words>842</Words>
  <Application>Microsoft Office PowerPoint</Application>
  <PresentationFormat>Экран (4:3)</PresentationFormat>
  <Paragraphs>61</Paragraphs>
  <Slides>18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18</vt:i4>
      </vt:variant>
    </vt:vector>
  </HeadingPairs>
  <TitlesOfParts>
    <vt:vector size="19" baseType="lpstr">
      <vt:lpstr>Воздушный поток</vt:lpstr>
      <vt:lpstr>Изменение трудового договора</vt:lpstr>
      <vt:lpstr>Содержание</vt:lpstr>
      <vt:lpstr>Изменение условий трудового договора    </vt:lpstr>
      <vt:lpstr>Перевод и перемещение    </vt:lpstr>
      <vt:lpstr>Перевод и перемещение    </vt:lpstr>
      <vt:lpstr>Перевод и перемещение    </vt:lpstr>
      <vt:lpstr>Перевод и перемещение    </vt:lpstr>
      <vt:lpstr>Перевод без согласия работника  ч. 2 ст. 72.2 ТК РФ    </vt:lpstr>
      <vt:lpstr>Перевод без согласия работника  ч. 3 ст. 72.2 ТК РФ    </vt:lpstr>
      <vt:lpstr>Перевод без согласия работника      </vt:lpstr>
      <vt:lpstr>Перевод      </vt:lpstr>
      <vt:lpstr>Продление срочного трудового договора     </vt:lpstr>
      <vt:lpstr>Продление срочного трудового договора     </vt:lpstr>
      <vt:lpstr>Продление срочного трудового договора     </vt:lpstr>
      <vt:lpstr>Продление срочного трудового договора     </vt:lpstr>
      <vt:lpstr>Продление срочного трудового договора     </vt:lpstr>
      <vt:lpstr>Продление срочного трудового договора     </vt:lpstr>
      <vt:lpstr>Перевод работника с временной работы на постоянную      </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Материальная ответственность: примеры решения задач</dc:title>
  <dc:creator>Рустем</dc:creator>
  <cp:lastModifiedBy>Rustem Nazmetdinov</cp:lastModifiedBy>
  <cp:revision>26</cp:revision>
  <dcterms:created xsi:type="dcterms:W3CDTF">2014-12-07T12:52:46Z</dcterms:created>
  <dcterms:modified xsi:type="dcterms:W3CDTF">2016-06-29T17:00:59Z</dcterms:modified>
</cp:coreProperties>
</file>