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56" r:id="rId10"/>
    <p:sldId id="278" r:id="rId11"/>
    <p:sldId id="257" r:id="rId12"/>
    <p:sldId id="276" r:id="rId13"/>
    <p:sldId id="277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4" r:id="rId28"/>
    <p:sldId id="295" r:id="rId29"/>
    <p:sldId id="296" r:id="rId30"/>
    <p:sldId id="297" r:id="rId31"/>
    <p:sldId id="298" r:id="rId32"/>
    <p:sldId id="299" r:id="rId33"/>
    <p:sldId id="266" r:id="rId34"/>
    <p:sldId id="258" r:id="rId35"/>
    <p:sldId id="267" r:id="rId36"/>
    <p:sldId id="259" r:id="rId37"/>
    <p:sldId id="260" r:id="rId38"/>
    <p:sldId id="261" r:id="rId39"/>
    <p:sldId id="262" r:id="rId40"/>
    <p:sldId id="263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088" autoAdjust="0"/>
    <p:restoredTop sz="94660"/>
  </p:normalViewPr>
  <p:slideViewPr>
    <p:cSldViewPr>
      <p:cViewPr>
        <p:scale>
          <a:sx n="62" d="100"/>
          <a:sy n="62" d="100"/>
        </p:scale>
        <p:origin x="-9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1B46C-F63B-48F0-90C7-ECB8439519B1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0E8CA-4FD6-4823-BD5D-A889DEF872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0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D5EAFCC-7053-4334-834A-782932292D9D}" type="slidenum">
              <a:rPr lang="ru-RU" altLang="ru-RU"/>
              <a:pPr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100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1A8397-749B-4E78-85A5-E60BBAEB601A}" type="slidenum">
              <a:rPr lang="ru-RU" altLang="ru-RU"/>
              <a:pPr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876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0D579CA-BC7D-4C54-B146-32C6090C6869}" type="slidenum">
              <a:rPr lang="ru-RU" altLang="ru-RU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355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747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8B34A6-32B4-4C39-8439-B1DE32468598}" type="slidenum">
              <a:rPr lang="ru-RU" altLang="ru-RU"/>
              <a:pPr/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602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ndpotanin.ru/" TargetMode="External"/><Relationship Id="rId2" Type="http://schemas.openxmlformats.org/officeDocument/2006/relationships/hyperlink" Target="http://www.zakupki.g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okhorovfund.ru/projects/contest/153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187551"/>
          </a:xfrm>
        </p:spPr>
        <p:txBody>
          <a:bodyPr/>
          <a:lstStyle/>
          <a:p>
            <a:r>
              <a:rPr lang="ru-RU" dirty="0" smtClean="0"/>
              <a:t>Научный </a:t>
            </a:r>
            <a:r>
              <a:rPr lang="ru-RU" dirty="0" err="1" smtClean="0"/>
              <a:t>Фандрайзинг</a:t>
            </a:r>
            <a:r>
              <a:rPr lang="ru-RU" dirty="0" smtClean="0"/>
              <a:t>: Введение к курсу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9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«</a:t>
            </a:r>
            <a:r>
              <a:rPr lang="ru-RU" dirty="0" err="1" smtClean="0"/>
              <a:t>Фандрайзинг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  (</a:t>
            </a:r>
            <a:r>
              <a:rPr lang="ru-RU" dirty="0" err="1">
                <a:solidFill>
                  <a:schemeClr val="tx1"/>
                </a:solidFill>
              </a:rPr>
              <a:t>фэндрайзинг</a:t>
            </a:r>
            <a:r>
              <a:rPr lang="ru-RU" dirty="0">
                <a:solidFill>
                  <a:schemeClr val="tx1"/>
                </a:solidFill>
              </a:rPr>
              <a:t>,  </a:t>
            </a:r>
            <a:r>
              <a:rPr lang="ru-RU" dirty="0" err="1">
                <a:solidFill>
                  <a:schemeClr val="tx1"/>
                </a:solidFill>
              </a:rPr>
              <a:t>фандрэйзинг</a:t>
            </a:r>
            <a:r>
              <a:rPr lang="ru-RU" dirty="0">
                <a:solidFill>
                  <a:schemeClr val="tx1"/>
                </a:solidFill>
              </a:rPr>
              <a:t>,  </a:t>
            </a:r>
            <a:r>
              <a:rPr lang="ru-RU" dirty="0" err="1">
                <a:solidFill>
                  <a:schemeClr val="tx1"/>
                </a:solidFill>
              </a:rPr>
              <a:t>fundraising</a:t>
            </a:r>
            <a:r>
              <a:rPr lang="ru-RU" dirty="0">
                <a:solidFill>
                  <a:schemeClr val="tx1"/>
                </a:solidFill>
              </a:rPr>
              <a:t>)  — процесс привлечения внешних, сторонних для компании ресурсов, </a:t>
            </a:r>
            <a:r>
              <a:rPr lang="ru-RU" dirty="0" smtClean="0">
                <a:solidFill>
                  <a:schemeClr val="tx1"/>
                </a:solidFill>
              </a:rPr>
              <a:t>необходимых </a:t>
            </a:r>
            <a:r>
              <a:rPr lang="ru-RU" dirty="0">
                <a:solidFill>
                  <a:schemeClr val="tx1"/>
                </a:solidFill>
              </a:rPr>
              <a:t>для реализации какой-либо задачи, выполнения проекта или с целью деятельности в целом.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Понятие </a:t>
            </a:r>
            <a:r>
              <a:rPr lang="ru-RU" dirty="0" err="1">
                <a:solidFill>
                  <a:schemeClr val="tx1"/>
                </a:solidFill>
              </a:rPr>
              <a:t>фандрайзинга</a:t>
            </a:r>
            <a:r>
              <a:rPr lang="ru-RU" dirty="0">
                <a:solidFill>
                  <a:schemeClr val="tx1"/>
                </a:solidFill>
              </a:rPr>
              <a:t> пришло к нам из США, где оно употребляется в секторе негосударственных некоммерческих  организаций. Термин «</a:t>
            </a:r>
            <a:r>
              <a:rPr lang="ru-RU" dirty="0" err="1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» происходит от английских слов «</a:t>
            </a:r>
            <a:r>
              <a:rPr lang="ru-RU" dirty="0" err="1">
                <a:solidFill>
                  <a:schemeClr val="tx1"/>
                </a:solidFill>
              </a:rPr>
              <a:t>fund</a:t>
            </a:r>
            <a:r>
              <a:rPr lang="ru-RU" dirty="0">
                <a:solidFill>
                  <a:schemeClr val="tx1"/>
                </a:solidFill>
              </a:rPr>
              <a:t>» (средства, финансирование) и «</a:t>
            </a:r>
            <a:r>
              <a:rPr lang="ru-RU" dirty="0" err="1">
                <a:solidFill>
                  <a:schemeClr val="tx1"/>
                </a:solidFill>
              </a:rPr>
              <a:t>raise</a:t>
            </a:r>
            <a:r>
              <a:rPr lang="ru-RU" dirty="0">
                <a:solidFill>
                  <a:schemeClr val="tx1"/>
                </a:solidFill>
              </a:rPr>
              <a:t>» (на- хождение, сбор).</a:t>
            </a:r>
          </a:p>
        </p:txBody>
      </p:sp>
    </p:spTree>
    <p:extLst>
      <p:ext uri="{BB962C8B-B14F-4D97-AF65-F5344CB8AC3E}">
        <p14:creationId xmlns:p14="http://schemas.microsoft.com/office/powerpoint/2010/main" val="2065795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Научный </a:t>
            </a:r>
            <a:r>
              <a:rPr lang="ru-RU" dirty="0" err="1" smtClean="0"/>
              <a:t>фандрайзинг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060" y="1916832"/>
            <a:ext cx="7429499" cy="4608511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 в широком смысле представляет собой </a:t>
            </a:r>
            <a:r>
              <a:rPr lang="ru-RU" dirty="0" smtClean="0">
                <a:solidFill>
                  <a:schemeClr val="tx1"/>
                </a:solidFill>
              </a:rPr>
              <a:t>методику </a:t>
            </a:r>
            <a:r>
              <a:rPr lang="ru-RU" dirty="0">
                <a:solidFill>
                  <a:schemeClr val="tx1"/>
                </a:solidFill>
              </a:rPr>
              <a:t>поиска источников финансирования и ресурсов для обеспечения деятельности. В зависимости от целей и используемых методов </a:t>
            </a:r>
            <a:r>
              <a:rPr lang="ru-RU" dirty="0" smtClean="0">
                <a:solidFill>
                  <a:schemeClr val="tx1"/>
                </a:solidFill>
              </a:rPr>
              <a:t>различают несколько </a:t>
            </a:r>
            <a:r>
              <a:rPr lang="ru-RU" dirty="0">
                <a:solidFill>
                  <a:schemeClr val="tx1"/>
                </a:solidFill>
              </a:rPr>
              <a:t>виды </a:t>
            </a:r>
            <a:r>
              <a:rPr lang="ru-RU" dirty="0" err="1" smtClean="0">
                <a:solidFill>
                  <a:schemeClr val="tx1"/>
                </a:solidFill>
              </a:rPr>
              <a:t>фандрайзинга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Научный </a:t>
            </a:r>
            <a:r>
              <a:rPr lang="ru-RU" dirty="0" err="1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  — научное проектирование, </a:t>
            </a:r>
            <a:r>
              <a:rPr lang="ru-RU" dirty="0" smtClean="0">
                <a:solidFill>
                  <a:schemeClr val="tx1"/>
                </a:solidFill>
              </a:rPr>
              <a:t>искусство </a:t>
            </a:r>
            <a:r>
              <a:rPr lang="ru-RU" dirty="0">
                <a:solidFill>
                  <a:schemeClr val="tx1"/>
                </a:solidFill>
              </a:rPr>
              <a:t>подготовки, написания и сопровождения заявок на </a:t>
            </a:r>
            <a:r>
              <a:rPr lang="ru-RU" dirty="0" smtClean="0">
                <a:solidFill>
                  <a:schemeClr val="tx1"/>
                </a:solidFill>
              </a:rPr>
              <a:t>конкурсы</a:t>
            </a:r>
            <a:r>
              <a:rPr lang="ru-RU" dirty="0">
                <a:solidFill>
                  <a:schemeClr val="tx1"/>
                </a:solidFill>
              </a:rPr>
              <a:t>,  организованные научными фондами и иными </a:t>
            </a:r>
            <a:r>
              <a:rPr lang="ru-RU" dirty="0" smtClean="0">
                <a:solidFill>
                  <a:schemeClr val="tx1"/>
                </a:solidFill>
              </a:rPr>
              <a:t>благотворительными</a:t>
            </a:r>
            <a:r>
              <a:rPr lang="ru-RU" dirty="0">
                <a:solidFill>
                  <a:schemeClr val="tx1"/>
                </a:solidFill>
              </a:rPr>
              <a:t>  учреждениями, с целью привлечения денежных средств для реализации проектов по проведению научных исследований и </a:t>
            </a:r>
            <a:r>
              <a:rPr lang="ru-RU" dirty="0" smtClean="0">
                <a:solidFill>
                  <a:schemeClr val="tx1"/>
                </a:solidFill>
              </a:rPr>
              <a:t>научно-организационных </a:t>
            </a:r>
            <a:r>
              <a:rPr lang="ru-RU" dirty="0">
                <a:solidFill>
                  <a:schemeClr val="tx1"/>
                </a:solidFill>
              </a:rPr>
              <a:t>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304338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Внутренний и внешний </a:t>
            </a:r>
            <a:r>
              <a:rPr lang="ru-RU" dirty="0" err="1" smtClean="0"/>
              <a:t>фандрайзинг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5069159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о </a:t>
            </a:r>
            <a:r>
              <a:rPr lang="ru-RU" dirty="0">
                <a:solidFill>
                  <a:schemeClr val="tx1"/>
                </a:solidFill>
              </a:rPr>
              <a:t>осуществлению </a:t>
            </a:r>
            <a:r>
              <a:rPr lang="ru-RU" dirty="0" err="1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 может быть </a:t>
            </a:r>
            <a:r>
              <a:rPr lang="ru-RU" dirty="0" smtClean="0">
                <a:solidFill>
                  <a:schemeClr val="tx1"/>
                </a:solidFill>
              </a:rPr>
              <a:t>внутренним </a:t>
            </a:r>
            <a:r>
              <a:rPr lang="ru-RU" dirty="0">
                <a:solidFill>
                  <a:schemeClr val="tx1"/>
                </a:solidFill>
              </a:rPr>
              <a:t>и внешним.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первом случае речь идет о разработке и </a:t>
            </a:r>
            <a:r>
              <a:rPr lang="ru-RU" dirty="0" smtClean="0">
                <a:solidFill>
                  <a:schemeClr val="tx1"/>
                </a:solidFill>
              </a:rPr>
              <a:t>реализации </a:t>
            </a:r>
            <a:r>
              <a:rPr lang="ru-RU" dirty="0">
                <a:solidFill>
                  <a:schemeClr val="tx1"/>
                </a:solidFill>
              </a:rPr>
              <a:t>стратегии поиска источников обеспечения деятельности силами менеджмента самой организации.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Во </a:t>
            </a:r>
            <a:r>
              <a:rPr lang="ru-RU" dirty="0">
                <a:solidFill>
                  <a:schemeClr val="tx1"/>
                </a:solidFill>
              </a:rPr>
              <a:t>втором случае </a:t>
            </a:r>
            <a:r>
              <a:rPr lang="ru-RU" dirty="0" err="1" smtClean="0">
                <a:solidFill>
                  <a:schemeClr val="tx1"/>
                </a:solidFill>
              </a:rPr>
              <a:t>фандрайзинг</a:t>
            </a:r>
            <a:r>
              <a:rPr lang="ru-RU" dirty="0">
                <a:solidFill>
                  <a:schemeClr val="tx1"/>
                </a:solidFill>
              </a:rPr>
              <a:t> — это предмет консалтинговой деятельности, когда поиск финансирования осуществляется посредством привлечения </a:t>
            </a:r>
            <a:r>
              <a:rPr lang="ru-RU" dirty="0" smtClean="0">
                <a:solidFill>
                  <a:schemeClr val="tx1"/>
                </a:solidFill>
              </a:rPr>
              <a:t>профессиональных </a:t>
            </a:r>
            <a:r>
              <a:rPr lang="ru-RU" dirty="0">
                <a:solidFill>
                  <a:schemeClr val="tx1"/>
                </a:solidFill>
              </a:rPr>
              <a:t>консультантов по </a:t>
            </a:r>
            <a:r>
              <a:rPr lang="ru-RU" dirty="0" err="1">
                <a:solidFill>
                  <a:schemeClr val="tx1"/>
                </a:solidFill>
              </a:rPr>
              <a:t>фандрайзингу</a:t>
            </a:r>
            <a:r>
              <a:rPr lang="ru-RU" dirty="0">
                <a:solidFill>
                  <a:schemeClr val="tx1"/>
                </a:solidFill>
              </a:rPr>
              <a:t>. Все функции по реализации </a:t>
            </a:r>
            <a:r>
              <a:rPr lang="ru-RU" dirty="0" err="1">
                <a:solidFill>
                  <a:schemeClr val="tx1"/>
                </a:solidFill>
              </a:rPr>
              <a:t>фандрайзинга</a:t>
            </a:r>
            <a:r>
              <a:rPr lang="ru-RU" dirty="0">
                <a:solidFill>
                  <a:schemeClr val="tx1"/>
                </a:solidFill>
              </a:rPr>
              <a:t> осуществляет профессиональный </a:t>
            </a:r>
            <a:r>
              <a:rPr lang="ru-RU" dirty="0" err="1" smtClean="0">
                <a:solidFill>
                  <a:schemeClr val="tx1"/>
                </a:solidFill>
              </a:rPr>
              <a:t>фандрайзер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(«</a:t>
            </a:r>
            <a:r>
              <a:rPr lang="ru-RU" dirty="0" err="1">
                <a:solidFill>
                  <a:schemeClr val="tx1"/>
                </a:solidFill>
              </a:rPr>
              <a:t>professional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fundraiser</a:t>
            </a:r>
            <a:r>
              <a:rPr lang="ru-RU" dirty="0">
                <a:solidFill>
                  <a:schemeClr val="tx1"/>
                </a:solidFill>
              </a:rPr>
              <a:t>») — тот, кто предоставляет услуги по привлечению ресурсов самостоятельно или по контракту. </a:t>
            </a:r>
            <a:r>
              <a:rPr lang="ru-RU" dirty="0" err="1" smtClean="0">
                <a:solidFill>
                  <a:schemeClr val="tx1"/>
                </a:solidFill>
              </a:rPr>
              <a:t>Фандрайзером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также называется сотрудник организации, которая ищет пути привлечения ресурсов. Кроме того, для привлечения ресурсов в </a:t>
            </a:r>
            <a:r>
              <a:rPr lang="ru-RU" dirty="0" err="1">
                <a:solidFill>
                  <a:schemeClr val="tx1"/>
                </a:solidFill>
              </a:rPr>
              <a:t>фандрайзинге</a:t>
            </a:r>
            <a:r>
              <a:rPr lang="ru-RU" dirty="0">
                <a:solidFill>
                  <a:schemeClr val="tx1"/>
                </a:solidFill>
              </a:rPr>
              <a:t> могут привлекаться волонтеры — группы населения, которые готовы пожертвовать своим свободным временем и (или) денежными средствами для поиска требуемых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1646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/>
              <a:t>Р</a:t>
            </a:r>
            <a:r>
              <a:rPr lang="ru-RU" dirty="0" smtClean="0"/>
              <a:t>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5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Под ресурсами в </a:t>
            </a:r>
            <a:r>
              <a:rPr lang="ru-RU" dirty="0" err="1">
                <a:solidFill>
                  <a:schemeClr val="tx1"/>
                </a:solidFill>
              </a:rPr>
              <a:t>фандрайзинге</a:t>
            </a:r>
            <a:r>
              <a:rPr lang="ru-RU" dirty="0">
                <a:solidFill>
                  <a:schemeClr val="tx1"/>
                </a:solidFill>
              </a:rPr>
              <a:t> понимаются материальные или нематериальные ресурсы  — такие, например, как </a:t>
            </a:r>
            <a:r>
              <a:rPr lang="ru-RU" dirty="0" smtClean="0">
                <a:solidFill>
                  <a:schemeClr val="tx1"/>
                </a:solidFill>
              </a:rPr>
              <a:t>человеческие</a:t>
            </a:r>
            <a:r>
              <a:rPr lang="ru-RU" dirty="0">
                <a:solidFill>
                  <a:schemeClr val="tx1"/>
                </a:solidFill>
              </a:rPr>
              <a:t>, информационные, финансовые, юридические, маркетинговые и т. п.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Методы </a:t>
            </a:r>
            <a:r>
              <a:rPr lang="ru-RU" dirty="0">
                <a:solidFill>
                  <a:schemeClr val="tx1"/>
                </a:solidFill>
              </a:rPr>
              <a:t>привлечения ресурсов в </a:t>
            </a:r>
            <a:r>
              <a:rPr lang="ru-RU" dirty="0" err="1">
                <a:solidFill>
                  <a:schemeClr val="tx1"/>
                </a:solidFill>
              </a:rPr>
              <a:t>фандрайзинге</a:t>
            </a:r>
            <a:r>
              <a:rPr lang="ru-RU" dirty="0">
                <a:solidFill>
                  <a:schemeClr val="tx1"/>
                </a:solidFill>
              </a:rPr>
              <a:t>: обращение с просьбой (личное и персональное); массовые акции по </a:t>
            </a:r>
            <a:r>
              <a:rPr lang="ru-RU" dirty="0" smtClean="0">
                <a:solidFill>
                  <a:schemeClr val="tx1"/>
                </a:solidFill>
              </a:rPr>
              <a:t>привлечению </a:t>
            </a:r>
            <a:r>
              <a:rPr lang="ru-RU" dirty="0">
                <a:solidFill>
                  <a:schemeClr val="tx1"/>
                </a:solidFill>
              </a:rPr>
              <a:t>средств с применением агитации; </a:t>
            </a:r>
            <a:r>
              <a:rPr lang="ru-RU" dirty="0" err="1">
                <a:solidFill>
                  <a:schemeClr val="tx1"/>
                </a:solidFill>
              </a:rPr>
              <a:t>грантовые</a:t>
            </a:r>
            <a:r>
              <a:rPr lang="ru-RU" dirty="0">
                <a:solidFill>
                  <a:schemeClr val="tx1"/>
                </a:solidFill>
              </a:rPr>
              <a:t> конкурсы; </a:t>
            </a:r>
            <a:r>
              <a:rPr lang="ru-RU" dirty="0" err="1" smtClean="0">
                <a:solidFill>
                  <a:schemeClr val="tx1"/>
                </a:solidFill>
              </a:rPr>
              <a:t>волонтерство</a:t>
            </a:r>
            <a:r>
              <a:rPr lang="ru-RU" dirty="0">
                <a:solidFill>
                  <a:schemeClr val="tx1"/>
                </a:solidFill>
              </a:rPr>
              <a:t>; взаимовыгодное партнерство; субсидирование; оказание возмездных услуг; членские взносы организаций; сбор частных </a:t>
            </a:r>
            <a:r>
              <a:rPr lang="ru-RU" dirty="0" smtClean="0">
                <a:solidFill>
                  <a:schemeClr val="tx1"/>
                </a:solidFill>
              </a:rPr>
              <a:t>пожертвований</a:t>
            </a:r>
            <a:r>
              <a:rPr lang="ru-RU" dirty="0">
                <a:solidFill>
                  <a:schemeClr val="tx1"/>
                </a:solidFill>
              </a:rPr>
              <a:t>; кредитование.</a:t>
            </a:r>
          </a:p>
        </p:txBody>
      </p:sp>
    </p:spTree>
    <p:extLst>
      <p:ext uri="{BB962C8B-B14F-4D97-AF65-F5344CB8AC3E}">
        <p14:creationId xmlns:p14="http://schemas.microsoft.com/office/powerpoint/2010/main" val="16703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22494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Коммерческие и благотворительные 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49486"/>
            <a:ext cx="8496944" cy="413184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Привлекаемые ресурсы, в зависимости от целей источника привлечения, принято подразделять на коммерческие и </a:t>
            </a:r>
            <a:r>
              <a:rPr lang="ru-RU" dirty="0" smtClean="0">
                <a:solidFill>
                  <a:schemeClr val="tx1"/>
                </a:solidFill>
              </a:rPr>
              <a:t>благотворительные</a:t>
            </a:r>
            <a:r>
              <a:rPr lang="ru-RU" dirty="0">
                <a:solidFill>
                  <a:schemeClr val="tx1"/>
                </a:solidFill>
              </a:rPr>
              <a:t>. Благотворительные (ресурсы, организации, </a:t>
            </a:r>
            <a:r>
              <a:rPr lang="ru-RU" dirty="0" smtClean="0">
                <a:solidFill>
                  <a:schemeClr val="tx1"/>
                </a:solidFill>
              </a:rPr>
              <a:t>предоставляющие </a:t>
            </a:r>
            <a:r>
              <a:rPr lang="ru-RU" dirty="0">
                <a:solidFill>
                  <a:schemeClr val="tx1"/>
                </a:solidFill>
              </a:rPr>
              <a:t>ресурсы) — добровольное и бескорыстное вспомоществование, пожертвования юридических лиц и частных лиц в форме </a:t>
            </a:r>
            <a:r>
              <a:rPr lang="ru-RU" dirty="0" smtClean="0">
                <a:solidFill>
                  <a:schemeClr val="tx1"/>
                </a:solidFill>
              </a:rPr>
              <a:t>предоставления </a:t>
            </a:r>
            <a:r>
              <a:rPr lang="ru-RU" dirty="0">
                <a:solidFill>
                  <a:schemeClr val="tx1"/>
                </a:solidFill>
              </a:rPr>
              <a:t>получателям организационной, финансовой и иной помощи. Формы благотворительности — меценатство и спонсорство.</a:t>
            </a:r>
          </a:p>
        </p:txBody>
      </p:sp>
    </p:spTree>
    <p:extLst>
      <p:ext uri="{BB962C8B-B14F-4D97-AF65-F5344CB8AC3E}">
        <p14:creationId xmlns:p14="http://schemas.microsoft.com/office/powerpoint/2010/main" val="209124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820396" cy="14785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cap="none" dirty="0" smtClean="0"/>
              <a:t>Источник привлекаемых ресурсов может выступать в качестве спонсора, инвестора, </a:t>
            </a:r>
            <a:r>
              <a:rPr lang="ru-RU" sz="3000" cap="none" dirty="0" err="1" smtClean="0"/>
              <a:t>грантодающей</a:t>
            </a:r>
            <a:r>
              <a:rPr lang="ru-RU" sz="3000" cap="none" dirty="0" smtClean="0"/>
              <a:t> организации, мецената или донора.</a:t>
            </a:r>
            <a:endParaRPr lang="ru-RU" sz="3000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097088"/>
            <a:ext cx="8856984" cy="476091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Меценат</a:t>
            </a:r>
            <a:r>
              <a:rPr lang="ru-RU" dirty="0">
                <a:solidFill>
                  <a:schemeClr val="tx1"/>
                </a:solidFill>
              </a:rPr>
              <a:t>  — физическое лицо, оказывающее материальную, финансовую, организационную и иную благотворительную помощь на бескорыстной добровольной основе.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Спонсор</a:t>
            </a:r>
            <a:r>
              <a:rPr lang="ru-RU" dirty="0">
                <a:solidFill>
                  <a:schemeClr val="tx1"/>
                </a:solidFill>
              </a:rPr>
              <a:t>  — юридическое или физическое лицо, оказывающее на добровольной и бесприбыльной основе материальную </a:t>
            </a:r>
            <a:r>
              <a:rPr lang="ru-RU" dirty="0" smtClean="0">
                <a:solidFill>
                  <a:schemeClr val="tx1"/>
                </a:solidFill>
              </a:rPr>
              <a:t>поддержку </a:t>
            </a:r>
            <a:r>
              <a:rPr lang="ru-RU" dirty="0">
                <a:solidFill>
                  <a:schemeClr val="tx1"/>
                </a:solidFill>
              </a:rPr>
              <a:t>благотворительной деятельности в целях популяризации </a:t>
            </a:r>
            <a:r>
              <a:rPr lang="ru-RU" dirty="0" smtClean="0">
                <a:solidFill>
                  <a:schemeClr val="tx1"/>
                </a:solidFill>
              </a:rPr>
              <a:t>исключительно </a:t>
            </a:r>
            <a:r>
              <a:rPr lang="ru-RU" dirty="0">
                <a:solidFill>
                  <a:schemeClr val="tx1"/>
                </a:solidFill>
              </a:rPr>
              <a:t>своего имени (названия), торговой марки и т. д.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Донор</a:t>
            </a:r>
            <a:r>
              <a:rPr lang="ru-RU" dirty="0">
                <a:solidFill>
                  <a:schemeClr val="tx1"/>
                </a:solidFill>
              </a:rPr>
              <a:t>  — юридическое или физическое лицо, оказывающее материальную, финансовую, организационную и иную </a:t>
            </a:r>
            <a:r>
              <a:rPr lang="ru-RU" dirty="0" smtClean="0">
                <a:solidFill>
                  <a:schemeClr val="tx1"/>
                </a:solidFill>
              </a:rPr>
              <a:t>благотворительную </a:t>
            </a:r>
            <a:r>
              <a:rPr lang="ru-RU" dirty="0">
                <a:solidFill>
                  <a:schemeClr val="tx1"/>
                </a:solidFill>
              </a:rPr>
              <a:t>помощь неприбыльным организациям на добровольной бескорыстной основе.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Грант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</a:rPr>
              <a:t> — благотворительный взнос или пожертвование, </a:t>
            </a:r>
            <a:r>
              <a:rPr lang="ru-RU" dirty="0" smtClean="0">
                <a:solidFill>
                  <a:schemeClr val="tx1"/>
                </a:solidFill>
              </a:rPr>
              <a:t>имеющее </a:t>
            </a:r>
            <a:r>
              <a:rPr lang="ru-RU" dirty="0">
                <a:solidFill>
                  <a:schemeClr val="tx1"/>
                </a:solidFill>
              </a:rPr>
              <a:t>целевой характер, предоставленное физическими и </a:t>
            </a:r>
            <a:r>
              <a:rPr lang="ru-RU" dirty="0" smtClean="0">
                <a:solidFill>
                  <a:schemeClr val="tx1"/>
                </a:solidFill>
              </a:rPr>
              <a:t>юридическими </a:t>
            </a:r>
            <a:r>
              <a:rPr lang="ru-RU" dirty="0">
                <a:solidFill>
                  <a:schemeClr val="tx1"/>
                </a:solidFill>
              </a:rPr>
              <a:t>лицами в денежной и натуральной формах.</a:t>
            </a:r>
          </a:p>
        </p:txBody>
      </p:sp>
    </p:spTree>
    <p:extLst>
      <p:ext uri="{BB962C8B-B14F-4D97-AF65-F5344CB8AC3E}">
        <p14:creationId xmlns:p14="http://schemas.microsoft.com/office/powerpoint/2010/main" val="42853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03505" y="548680"/>
            <a:ext cx="7467600" cy="165618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200" b="1" u="sng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Западный подход</a:t>
            </a:r>
            <a:r>
              <a:rPr lang="ru-RU" sz="2200" u="sng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Сбор средств для организации - </a:t>
            </a:r>
            <a:r>
              <a:rPr lang="ru-RU" sz="2200" b="1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профессиональное занятие, которому надо учиться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, эта профессия имеет свои тонкости, ее не постигнешь чистой практикой. 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Это занятие требует полной отдачи сил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Содержимое 10" descr="b-club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492896"/>
            <a:ext cx="6211330" cy="4245719"/>
          </a:xfr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859448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Грантовые</a:t>
            </a:r>
            <a:r>
              <a:rPr lang="ru-RU" dirty="0" smtClean="0"/>
              <a:t> заявки и их оформление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15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20688" y="3746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altLang="ru-RU" smtClean="0"/>
              <a:t>Источники средств</a:t>
            </a:r>
            <a:br>
              <a:rPr lang="ru-RU" altLang="ru-RU" smtClean="0"/>
            </a:br>
            <a:r>
              <a:rPr lang="ru-RU" altLang="ru-RU" smtClean="0"/>
              <a:t> фандрайзинга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0430" y="3071810"/>
            <a:ext cx="2227576" cy="12858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ФАНДРАЙЗИНГ </a:t>
            </a:r>
          </a:p>
        </p:txBody>
      </p:sp>
      <p:sp>
        <p:nvSpPr>
          <p:cNvPr id="6" name="Овал 5"/>
          <p:cNvSpPr/>
          <p:nvPr/>
        </p:nvSpPr>
        <p:spPr>
          <a:xfrm>
            <a:off x="3286125" y="1500188"/>
            <a:ext cx="2500313" cy="10001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Государство</a:t>
            </a:r>
          </a:p>
        </p:txBody>
      </p:sp>
      <p:sp>
        <p:nvSpPr>
          <p:cNvPr id="7" name="Овал 6"/>
          <p:cNvSpPr/>
          <p:nvPr/>
        </p:nvSpPr>
        <p:spPr>
          <a:xfrm>
            <a:off x="6143625" y="2357438"/>
            <a:ext cx="3000375" cy="10715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Муниципальное </a:t>
            </a:r>
            <a:r>
              <a:rPr lang="ru-RU" sz="2000" dirty="0">
                <a:solidFill>
                  <a:schemeClr val="tx1"/>
                </a:solidFill>
              </a:rPr>
              <a:t>учреждение</a:t>
            </a:r>
          </a:p>
        </p:txBody>
      </p:sp>
      <p:sp>
        <p:nvSpPr>
          <p:cNvPr id="8" name="Овал 7"/>
          <p:cNvSpPr/>
          <p:nvPr/>
        </p:nvSpPr>
        <p:spPr>
          <a:xfrm>
            <a:off x="6215063" y="4143375"/>
            <a:ext cx="2786062" cy="10715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Внебюджетные </a:t>
            </a:r>
            <a:r>
              <a:rPr lang="ru-RU" sz="2000" dirty="0" err="1">
                <a:solidFill>
                  <a:schemeClr val="tx1"/>
                </a:solidFill>
              </a:rPr>
              <a:t>гос.фонды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429000" y="5286375"/>
            <a:ext cx="2714625" cy="9286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Коммерческие</a:t>
            </a:r>
            <a:r>
              <a:rPr lang="ru-RU" sz="2000" dirty="0">
                <a:solidFill>
                  <a:schemeClr val="tx1"/>
                </a:solidFill>
              </a:rPr>
              <a:t> структуры</a:t>
            </a:r>
          </a:p>
        </p:txBody>
      </p:sp>
      <p:sp>
        <p:nvSpPr>
          <p:cNvPr id="11" name="Овал 10"/>
          <p:cNvSpPr/>
          <p:nvPr/>
        </p:nvSpPr>
        <p:spPr>
          <a:xfrm>
            <a:off x="571500" y="4572000"/>
            <a:ext cx="2286000" cy="9286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Частные лица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214313" y="2571750"/>
            <a:ext cx="2643187" cy="9286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Собственная коммерческая </a:t>
            </a:r>
            <a:r>
              <a:rPr lang="ru-RU" sz="2000" dirty="0">
                <a:solidFill>
                  <a:schemeClr val="tx1"/>
                </a:solidFill>
              </a:rPr>
              <a:t>деятельность</a:t>
            </a:r>
          </a:p>
        </p:txBody>
      </p:sp>
      <p:sp>
        <p:nvSpPr>
          <p:cNvPr id="15" name="Стрелка влево 14"/>
          <p:cNvSpPr/>
          <p:nvPr/>
        </p:nvSpPr>
        <p:spPr>
          <a:xfrm>
            <a:off x="2786063" y="3286125"/>
            <a:ext cx="571500" cy="5000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20211144">
            <a:off x="2851150" y="4327525"/>
            <a:ext cx="584200" cy="5000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20791388">
            <a:off x="5759450" y="2901950"/>
            <a:ext cx="42862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60516">
            <a:off x="5786438" y="4286250"/>
            <a:ext cx="428625" cy="357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4357688" y="2571750"/>
            <a:ext cx="357187" cy="3571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57688" y="4572000"/>
            <a:ext cx="428625" cy="500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1542"/>
      </p:ext>
    </p:extLst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Грантовые</a:t>
            </a:r>
            <a:r>
              <a:rPr lang="ru-RU" dirty="0" smtClean="0"/>
              <a:t> площадки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Государство (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http://www.zakupki.gov.ru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Грант Президента РФ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Федеральная программа развития образования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Постановления правительства 220, 218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Бизнес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Фонд Потанина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http://www.fondpotanin.ru/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Фонд Прохорова (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http://www.prokhorovfund.ru/projects/contest/153/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Международные гранты 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Гранты университетов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Гранты международных фондов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Гранты правительств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39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6345237" cy="709613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400" b="1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Некоторые причины, по которым люди делают пожертвования</a:t>
            </a:r>
            <a:endParaRPr lang="ru-RU" sz="3400" dirty="0">
              <a:solidFill>
                <a:schemeClr val="tx1"/>
              </a:solidFill>
              <a:effectLst/>
              <a:latin typeface="Franklin Gothic Medium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2" cy="453680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900" b="1" u="sng" dirty="0" smtClean="0">
                <a:solidFill>
                  <a:schemeClr val="accent1">
                    <a:lumMod val="50000"/>
                  </a:schemeClr>
                </a:solidFill>
              </a:rPr>
              <a:t>   Потому, что их попросили об этом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Стремление помочь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Личная заинтересованность в решении проблемы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Прямая выгода (например, налоговая льгота)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Общественный интерес к проблеме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Получение непрямой выгоды или выгоды в будущем (помогая больнице, люди осознают, что сами они или их близкие могут стать пациентами)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900" b="1" u="sng" dirty="0" smtClean="0">
                <a:solidFill>
                  <a:schemeClr val="accent1">
                    <a:lumMod val="50000"/>
                  </a:schemeClr>
                </a:solidFill>
              </a:rPr>
              <a:t>   Косвенная выгода (реклама)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900" b="1" u="sng" dirty="0" smtClean="0">
                <a:solidFill>
                  <a:schemeClr val="accent1">
                    <a:lumMod val="50000"/>
                  </a:schemeClr>
                </a:solidFill>
              </a:rPr>
              <a:t>   Хорошая репутация организации</a:t>
            </a:r>
            <a:r>
              <a:rPr lang="ru-RU" sz="2900" b="1" u="sng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900" b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Для удовольствия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Из амбиций ("я не хуже других")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Чтобы приобщиться к тому, что они любят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900" b="1" u="sng" dirty="0" smtClean="0">
                <a:solidFill>
                  <a:schemeClr val="accent1">
                    <a:lumMod val="50000"/>
                  </a:schemeClr>
                </a:solidFill>
              </a:rPr>
              <a:t>   Желание быть причастными к благородному делу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Из религиозных побуждений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   Чувствуют себя обязанными кому-то ("чувство вины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")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05202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6345237" cy="709613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/>
                </a:solidFill>
                <a:effectLst/>
                <a:latin typeface="Franklin Gothic Medium" pitchFamily="34" charset="0"/>
              </a:rPr>
              <a:t>На что в России более охотно выделяются средства?</a:t>
            </a:r>
            <a:endParaRPr lang="ru-RU" sz="3600" b="1" dirty="0">
              <a:solidFill>
                <a:schemeClr val="tx1"/>
              </a:solidFill>
              <a:effectLst/>
              <a:latin typeface="Franklin Gothic Medium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социальная помощь, включая социальную и медицинскую реабилитацию;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помощь детям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культура и искусство;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медицинская помощь;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экология;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социальные услуги;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образование;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защита прав граждан.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Рисунок 4" descr="20090403i163813_15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2997200"/>
            <a:ext cx="2155825" cy="3046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722004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188" y="404664"/>
            <a:ext cx="7091188" cy="1232049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000" b="1" dirty="0" smtClean="0">
                <a:effectLst/>
                <a:latin typeface="Franklin Gothic Medium" pitchFamily="34" charset="0"/>
              </a:rPr>
              <a:t>Формы </a:t>
            </a:r>
            <a:r>
              <a:rPr lang="ru-RU" sz="3000" b="1" dirty="0" err="1" smtClean="0">
                <a:effectLst/>
                <a:latin typeface="Franklin Gothic Medium" pitchFamily="34" charset="0"/>
              </a:rPr>
              <a:t>фандрайзинга</a:t>
            </a:r>
            <a:r>
              <a:rPr lang="ru-RU" sz="3000" b="1" dirty="0" smtClean="0">
                <a:effectLst/>
                <a:latin typeface="Franklin Gothic Medium" pitchFamily="34" charset="0"/>
              </a:rPr>
              <a:t>, </a:t>
            </a:r>
            <a:r>
              <a:rPr lang="ru-RU" sz="3000" dirty="0" smtClean="0">
                <a:effectLst/>
                <a:latin typeface="Franklin Gothic Medium" pitchFamily="34" charset="0"/>
              </a:rPr>
              <a:t>характерные для современной</a:t>
            </a:r>
            <a:r>
              <a:rPr lang="ru-RU" sz="3000" b="1" dirty="0" smtClean="0">
                <a:effectLst/>
                <a:latin typeface="Franklin Gothic Medium" pitchFamily="34" charset="0"/>
              </a:rPr>
              <a:t> России:</a:t>
            </a:r>
            <a:endParaRPr lang="ru-RU" sz="3000" b="1" dirty="0">
              <a:effectLst/>
              <a:latin typeface="Franklin Gothic Medium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1838" y="1636713"/>
            <a:ext cx="7680325" cy="4960639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пожертвования, вложения спонсоров</a:t>
            </a:r>
            <a:r>
              <a:rPr lang="ru-RU" dirty="0" smtClean="0">
                <a:solidFill>
                  <a:schemeClr val="tx1"/>
                </a:solidFill>
              </a:rPr>
              <a:t>, которые приходят от частного и государственного бизнеса. Затем следуют: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проведение</a:t>
            </a:r>
            <a:r>
              <a:rPr lang="ru-RU" dirty="0" smtClean="0">
                <a:solidFill>
                  <a:schemeClr val="tx1"/>
                </a:solidFill>
              </a:rPr>
              <a:t> целевых / благотворительных </a:t>
            </a:r>
            <a:r>
              <a:rPr lang="ru-RU" b="1" dirty="0" smtClean="0">
                <a:solidFill>
                  <a:schemeClr val="tx1"/>
                </a:solidFill>
              </a:rPr>
              <a:t>мероприятий</a:t>
            </a:r>
            <a:r>
              <a:rPr lang="ru-RU" dirty="0" smtClean="0">
                <a:solidFill>
                  <a:schemeClr val="tx1"/>
                </a:solidFill>
              </a:rPr>
              <a:t> по сбору средств;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гранты</a:t>
            </a:r>
            <a:r>
              <a:rPr lang="ru-RU" dirty="0" smtClean="0">
                <a:solidFill>
                  <a:schemeClr val="tx1"/>
                </a:solidFill>
              </a:rPr>
              <a:t>, распределяемые  фондами (к примеру: РОСМОЛОДЕЖЬ);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финансирование из бюджета</a:t>
            </a:r>
            <a:r>
              <a:rPr lang="ru-RU" dirty="0" smtClean="0">
                <a:solidFill>
                  <a:schemeClr val="tx1"/>
                </a:solidFill>
              </a:rPr>
              <a:t> (обычно - из местного, на уровне городских или областных комитетов по культуре, по делам молодежи и т.д.);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dirty="0" smtClean="0">
                <a:solidFill>
                  <a:schemeClr val="tx1"/>
                </a:solidFill>
              </a:rPr>
              <a:t>создание малых предприятий, кооперативов, акционерных обществ с целью доходов от </a:t>
            </a:r>
            <a:r>
              <a:rPr lang="ru-RU" b="1" dirty="0" smtClean="0">
                <a:solidFill>
                  <a:schemeClr val="tx1"/>
                </a:solidFill>
              </a:rPr>
              <a:t>собственной коммерческой деятельности; </a:t>
            </a: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пожертвования частных лиц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доходы</a:t>
            </a:r>
            <a:r>
              <a:rPr lang="ru-RU" dirty="0" smtClean="0">
                <a:solidFill>
                  <a:schemeClr val="tx1"/>
                </a:solidFill>
              </a:rPr>
              <a:t> от сбора </a:t>
            </a:r>
            <a:r>
              <a:rPr lang="ru-RU" b="1" dirty="0" smtClean="0">
                <a:solidFill>
                  <a:schemeClr val="tx1"/>
                </a:solidFill>
              </a:rPr>
              <a:t>членских взносов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ru-RU" b="1" dirty="0" smtClean="0">
                <a:solidFill>
                  <a:schemeClr val="tx1"/>
                </a:solidFill>
              </a:rPr>
              <a:t>Коммерческие </a:t>
            </a:r>
            <a:r>
              <a:rPr lang="ru-RU" dirty="0" smtClean="0">
                <a:solidFill>
                  <a:schemeClr val="tx1"/>
                </a:solidFill>
              </a:rPr>
              <a:t>структуры 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q"/>
              <a:defRPr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1086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543800" cy="1079500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4400" dirty="0" smtClean="0">
                <a:effectLst/>
                <a:latin typeface="Franklin Gothic Medium" pitchFamily="34" charset="0"/>
              </a:rPr>
              <a:t>По</a:t>
            </a:r>
            <a:r>
              <a:rPr lang="ru-RU" sz="4400" b="1" dirty="0" smtClean="0">
                <a:effectLst/>
                <a:latin typeface="Franklin Gothic Medium" pitchFamily="34" charset="0"/>
              </a:rPr>
              <a:t> ТУ </a:t>
            </a:r>
            <a:r>
              <a:rPr lang="ru-RU" sz="4400" dirty="0" smtClean="0">
                <a:effectLst/>
                <a:latin typeface="Franklin Gothic Medium" pitchFamily="34" charset="0"/>
              </a:rPr>
              <a:t>сторону </a:t>
            </a:r>
            <a:r>
              <a:rPr lang="ru-RU" sz="4400" dirty="0" err="1" smtClean="0">
                <a:effectLst/>
                <a:latin typeface="Franklin Gothic Medium" pitchFamily="34" charset="0"/>
              </a:rPr>
              <a:t>Фандрайзинга</a:t>
            </a:r>
            <a:r>
              <a:rPr lang="ru-RU" sz="4400" dirty="0" smtClean="0">
                <a:effectLst/>
                <a:latin typeface="Franklin Gothic Medium" pitchFamily="34" charset="0"/>
              </a:rPr>
              <a:t>… </a:t>
            </a:r>
            <a:r>
              <a:rPr lang="ru-RU" sz="4400" b="1" dirty="0" err="1" smtClean="0">
                <a:effectLst/>
                <a:latin typeface="Franklin Gothic Medium" pitchFamily="34" charset="0"/>
              </a:rPr>
              <a:t>Спонсоринг</a:t>
            </a:r>
            <a:endParaRPr lang="ru-RU" sz="4400" b="1" dirty="0">
              <a:effectLst/>
              <a:latin typeface="Franklin Gothic Medium" pitchFamily="34" charset="0"/>
            </a:endParaRPr>
          </a:p>
        </p:txBody>
      </p:sp>
      <p:sp>
        <p:nvSpPr>
          <p:cNvPr id="15363" name="Текст 5"/>
          <p:cNvSpPr>
            <a:spLocks noGrp="1"/>
          </p:cNvSpPr>
          <p:nvPr>
            <p:ph type="body" idx="1"/>
          </p:nvPr>
        </p:nvSpPr>
        <p:spPr>
          <a:xfrm>
            <a:off x="515063" y="1916832"/>
            <a:ext cx="3633788" cy="758825"/>
          </a:xfrm>
        </p:spPr>
        <p:txBody>
          <a:bodyPr rtlCol="0"/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На что обращать внимание: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179513" y="2780929"/>
            <a:ext cx="4324226" cy="3238872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историю организации;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ее достижения - чего она уже успела добиться;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другие источники средств;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на что пойдут пожертвования;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кто отвечает за расходование денег в организации и, в частности, данного пожертвования;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как узнать о результате, проконтролировать расходы.</a:t>
            </a:r>
            <a:endParaRPr lang="ru-RU" dirty="0">
              <a:solidFill>
                <a:schemeClr val="tx1"/>
              </a:solidFill>
              <a:latin typeface="Franklin Gothic Medium" pitchFamily="34" charset="0"/>
            </a:endParaRPr>
          </a:p>
        </p:txBody>
      </p:sp>
      <p:sp>
        <p:nvSpPr>
          <p:cNvPr id="15365" name="Текст 6"/>
          <p:cNvSpPr>
            <a:spLocks noGrp="1"/>
          </p:cNvSpPr>
          <p:nvPr>
            <p:ph type="body" sz="quarter" idx="3"/>
          </p:nvPr>
        </p:nvSpPr>
        <p:spPr>
          <a:xfrm>
            <a:off x="4640263" y="1840513"/>
            <a:ext cx="3636962" cy="757238"/>
          </a:xfrm>
        </p:spPr>
        <p:txBody>
          <a:bodyPr rtlCol="0"/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Негативные факторы: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294967295"/>
          </p:nvPr>
        </p:nvSpPr>
        <p:spPr>
          <a:xfrm>
            <a:off x="4572001" y="2780930"/>
            <a:ext cx="3773486" cy="3238871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организация никогда не делает ежегодных отчетов;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скрывает финансовую информацию или путается в ней;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существует уже два года (три, четыре, пять лет) и еще ничего не сделала;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  <a:latin typeface="Franklin Gothic Medium" pitchFamily="34" charset="0"/>
              </a:rPr>
              <a:t>других источников финансирования нет, исключение - очень молодые организации. 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9481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22225" y="476250"/>
            <a:ext cx="9039225" cy="1066800"/>
          </a:xfrm>
        </p:spPr>
        <p:txBody>
          <a:bodyPr bIns="91440" anchor="b"/>
          <a:lstStyle/>
          <a:p>
            <a:pPr algn="ctr" eaLnBrk="1" hangingPunct="1"/>
            <a:r>
              <a:rPr lang="ru-RU" altLang="ru-RU" sz="3000" b="1" smtClean="0">
                <a:solidFill>
                  <a:srgbClr val="FF0000"/>
                </a:solidFill>
                <a:cs typeface="Arial" panose="020B0604020202020204" pitchFamily="34" charset="0"/>
              </a:rPr>
              <a:t>Правила фандрайзинга</a:t>
            </a:r>
          </a:p>
        </p:txBody>
      </p:sp>
      <p:sp>
        <p:nvSpPr>
          <p:cNvPr id="24579" name="Text Box 11"/>
          <p:cNvSpPr txBox="1">
            <a:spLocks noChangeArrowheads="1"/>
          </p:cNvSpPr>
          <p:nvPr/>
        </p:nvSpPr>
        <p:spPr bwMode="auto">
          <a:xfrm>
            <a:off x="250825" y="6477000"/>
            <a:ext cx="8713788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2636912"/>
            <a:ext cx="70485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latin typeface="+mj-lt"/>
              </a:rPr>
              <a:t>1. НЕ ПОПРОСИШЬ – НЕ ДАДУТ</a:t>
            </a:r>
          </a:p>
        </p:txBody>
      </p:sp>
    </p:spTree>
    <p:extLst>
      <p:ext uri="{BB962C8B-B14F-4D97-AF65-F5344CB8AC3E}">
        <p14:creationId xmlns:p14="http://schemas.microsoft.com/office/powerpoint/2010/main" val="594003448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-74613" y="479425"/>
            <a:ext cx="9039226" cy="1066800"/>
          </a:xfrm>
        </p:spPr>
        <p:txBody>
          <a:bodyPr bIns="91440" anchor="b"/>
          <a:lstStyle/>
          <a:p>
            <a:pPr algn="ctr" eaLnBrk="1" hangingPunct="1"/>
            <a:r>
              <a:rPr lang="ru-RU" altLang="ru-RU" sz="3000" b="1" smtClean="0">
                <a:solidFill>
                  <a:srgbClr val="FF0000"/>
                </a:solidFill>
                <a:cs typeface="Arial" panose="020B0604020202020204" pitchFamily="34" charset="0"/>
              </a:rPr>
              <a:t>Правила фандрайзинга</a:t>
            </a:r>
          </a:p>
        </p:txBody>
      </p:sp>
      <p:sp>
        <p:nvSpPr>
          <p:cNvPr id="25603" name="Text Box 11"/>
          <p:cNvSpPr txBox="1">
            <a:spLocks noChangeArrowheads="1"/>
          </p:cNvSpPr>
          <p:nvPr/>
        </p:nvSpPr>
        <p:spPr bwMode="auto">
          <a:xfrm>
            <a:off x="250825" y="6477000"/>
            <a:ext cx="8713788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0" name="TextBox 9"/>
          <p:cNvSpPr txBox="1"/>
          <p:nvPr/>
        </p:nvSpPr>
        <p:spPr>
          <a:xfrm>
            <a:off x="1147763" y="2378075"/>
            <a:ext cx="327183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3200" b="1" dirty="0">
                <a:latin typeface="+mj-lt"/>
              </a:rPr>
              <a:t>2. ФАНДРАЙЗИНГ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2988" y="3789363"/>
            <a:ext cx="6697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>
                <a:latin typeface="+mj-lt"/>
              </a:rPr>
              <a:t>Эффективность </a:t>
            </a:r>
            <a:r>
              <a:rPr lang="ru-RU" dirty="0" err="1">
                <a:latin typeface="+mj-lt"/>
              </a:rPr>
              <a:t>фандрайзинга</a:t>
            </a:r>
            <a:r>
              <a:rPr lang="ru-RU" dirty="0">
                <a:latin typeface="+mj-lt"/>
              </a:rPr>
              <a:t> измеряется только объемом привлеченных средств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6688" y="2378075"/>
            <a:ext cx="23495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3200" b="1" dirty="0">
                <a:latin typeface="+mj-lt"/>
              </a:rPr>
              <a:t>МАРКЕТИНГ</a:t>
            </a:r>
          </a:p>
        </p:txBody>
      </p:sp>
      <p:sp>
        <p:nvSpPr>
          <p:cNvPr id="2" name="Не равно 1"/>
          <p:cNvSpPr/>
          <p:nvPr/>
        </p:nvSpPr>
        <p:spPr>
          <a:xfrm>
            <a:off x="4491038" y="2400300"/>
            <a:ext cx="755650" cy="561975"/>
          </a:xfrm>
          <a:prstGeom prst="mathNot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6963" y="4941888"/>
            <a:ext cx="66976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latin typeface="+mj-lt"/>
              </a:rPr>
              <a:t>НО</a:t>
            </a:r>
            <a:r>
              <a:rPr lang="ru-RU" dirty="0">
                <a:latin typeface="+mj-lt"/>
              </a:rPr>
              <a:t> законы маркетинга использовать можно и нужно!</a:t>
            </a:r>
          </a:p>
        </p:txBody>
      </p:sp>
    </p:spTree>
    <p:extLst>
      <p:ext uri="{BB962C8B-B14F-4D97-AF65-F5344CB8AC3E}">
        <p14:creationId xmlns:p14="http://schemas.microsoft.com/office/powerpoint/2010/main" val="1975414784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87313" y="404813"/>
            <a:ext cx="9039225" cy="1066800"/>
          </a:xfrm>
        </p:spPr>
        <p:txBody>
          <a:bodyPr bIns="91440" anchor="b"/>
          <a:lstStyle/>
          <a:p>
            <a:pPr algn="ctr" eaLnBrk="1" hangingPunct="1"/>
            <a:r>
              <a:rPr lang="ru-RU" altLang="ru-RU" sz="3000" b="1" smtClean="0">
                <a:solidFill>
                  <a:srgbClr val="FF0000"/>
                </a:solidFill>
                <a:cs typeface="Arial" panose="020B0604020202020204" pitchFamily="34" charset="0"/>
              </a:rPr>
              <a:t>Правила фандрайзинга</a:t>
            </a:r>
          </a:p>
        </p:txBody>
      </p:sp>
      <p:sp>
        <p:nvSpPr>
          <p:cNvPr id="26627" name="Text Box 11"/>
          <p:cNvSpPr txBox="1">
            <a:spLocks noChangeArrowheads="1"/>
          </p:cNvSpPr>
          <p:nvPr/>
        </p:nvSpPr>
        <p:spPr bwMode="auto">
          <a:xfrm>
            <a:off x="250825" y="6477000"/>
            <a:ext cx="8713788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0" name="TextBox 9"/>
          <p:cNvSpPr txBox="1"/>
          <p:nvPr/>
        </p:nvSpPr>
        <p:spPr>
          <a:xfrm>
            <a:off x="250825" y="2027238"/>
            <a:ext cx="8713788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200" b="1" dirty="0">
                <a:latin typeface="+mj-lt"/>
              </a:rPr>
              <a:t>3. ДЕЛАЙТЕ ПРОЦЕСС спонсорства  МАКСИМАЛЬНО УДОБНЫМ</a:t>
            </a:r>
          </a:p>
        </p:txBody>
      </p:sp>
    </p:spTree>
    <p:extLst>
      <p:ext uri="{BB962C8B-B14F-4D97-AF65-F5344CB8AC3E}">
        <p14:creationId xmlns:p14="http://schemas.microsoft.com/office/powerpoint/2010/main" val="3926903600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4288" y="284163"/>
            <a:ext cx="9039225" cy="1066800"/>
          </a:xfrm>
        </p:spPr>
        <p:txBody>
          <a:bodyPr bIns="91440" anchor="b"/>
          <a:lstStyle/>
          <a:p>
            <a:pPr algn="ctr" eaLnBrk="1" hangingPunct="1"/>
            <a:r>
              <a:rPr lang="ru-RU" altLang="ru-RU" sz="3000" b="1" smtClean="0">
                <a:solidFill>
                  <a:srgbClr val="FF0000"/>
                </a:solidFill>
                <a:cs typeface="Arial" panose="020B0604020202020204" pitchFamily="34" charset="0"/>
              </a:rPr>
              <a:t>Правила фандрайзинга</a:t>
            </a:r>
          </a:p>
        </p:txBody>
      </p:sp>
      <p:sp>
        <p:nvSpPr>
          <p:cNvPr id="27651" name="Text Box 11"/>
          <p:cNvSpPr txBox="1">
            <a:spLocks noChangeArrowheads="1"/>
          </p:cNvSpPr>
          <p:nvPr/>
        </p:nvSpPr>
        <p:spPr bwMode="auto">
          <a:xfrm>
            <a:off x="250825" y="6477000"/>
            <a:ext cx="8713788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0" name="TextBox 9"/>
          <p:cNvSpPr txBox="1"/>
          <p:nvPr/>
        </p:nvSpPr>
        <p:spPr>
          <a:xfrm>
            <a:off x="677863" y="2133600"/>
            <a:ext cx="77120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3200" b="1" dirty="0">
                <a:latin typeface="+mj-lt"/>
              </a:rPr>
              <a:t>4. </a:t>
            </a:r>
            <a:r>
              <a:rPr lang="ru-RU" sz="3200" b="1" dirty="0">
                <a:latin typeface="+mj-lt"/>
              </a:rPr>
              <a:t>ЧЕРЕДУЙТЕ ПРОСЬБЫ С «ПОДАРКАМИ»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6375" y="2897188"/>
            <a:ext cx="648017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latin typeface="+mj-lt"/>
              </a:rPr>
              <a:t>«Подарки» для благотворителя: </a:t>
            </a:r>
          </a:p>
          <a:p>
            <a:pPr eaLnBrk="1" hangingPunct="1">
              <a:defRPr/>
            </a:pPr>
            <a:endParaRPr lang="ru-RU" dirty="0">
              <a:latin typeface="+mj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письмо с благодарностью, 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поздравления с Днем рождения, Днем Ангела, Пасхой, Рождеством и др. праздниками, 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приглашение на мероприятия, 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маленькие сувениры – магниты, блокноты, </a:t>
            </a:r>
            <a:r>
              <a:rPr lang="ru-RU" dirty="0" err="1">
                <a:latin typeface="+mj-lt"/>
              </a:rPr>
              <a:t>календарики</a:t>
            </a:r>
            <a:r>
              <a:rPr lang="ru-RU" dirty="0">
                <a:latin typeface="+mj-lt"/>
              </a:rPr>
              <a:t> и пр. </a:t>
            </a:r>
          </a:p>
        </p:txBody>
      </p:sp>
    </p:spTree>
    <p:extLst>
      <p:ext uri="{BB962C8B-B14F-4D97-AF65-F5344CB8AC3E}">
        <p14:creationId xmlns:p14="http://schemas.microsoft.com/office/powerpoint/2010/main" val="268009479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490538"/>
            <a:ext cx="7467600" cy="12096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Переговоры со спонсором</a:t>
            </a:r>
            <a:r>
              <a:rPr lang="ru-RU" sz="3600" b="1" dirty="0" smtClean="0">
                <a:latin typeface="Franklin Gothic Medium" pitchFamily="34" charset="0"/>
              </a:rPr>
              <a:t>: </a:t>
            </a:r>
            <a:r>
              <a:rPr lang="ru-RU" sz="3600" dirty="0" smtClean="0">
                <a:latin typeface="Franklin Gothic Medium" pitchFamily="34" charset="0"/>
              </a:rPr>
              <a:t> </a:t>
            </a:r>
            <a:endParaRPr lang="ru-RU" sz="3600" dirty="0">
              <a:latin typeface="Franklin Gothic Medium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700213"/>
            <a:ext cx="7467600" cy="4773612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/>
                </a:solidFill>
              </a:rPr>
              <a:t>Будьте внимательны и не перебивайте;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/>
                </a:solidFill>
              </a:rPr>
              <a:t>Не обвиняйте собеседника в том, о чем он, может быть, даже понятия не имеет: никакого агрессивного поведения;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/>
                </a:solidFill>
              </a:rPr>
              <a:t>Будьте изначально и искренне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anose="02020404030301010803" pitchFamily="18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доброжелательны. 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Глупо просить что-то у человека, 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которого заранее не любишь;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Рисунок 8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3789363"/>
            <a:ext cx="1981200" cy="25717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05617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Переговоры со спонсором…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179512" y="1607113"/>
            <a:ext cx="7467600" cy="4997450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Относитесь к собеседнику с уважением, но без подобострастия;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Умейте слушать не только себя.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>
                <a:solidFill>
                  <a:schemeClr val="tx1"/>
                </a:solidFill>
              </a:rPr>
              <a:t>Не превращайте разговор в ваш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>
                <a:solidFill>
                  <a:schemeClr val="tx1"/>
                </a:solidFill>
              </a:rPr>
              <a:t>монолог и экономьте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>
                <a:solidFill>
                  <a:schemeClr val="tx1"/>
                </a:solidFill>
              </a:rPr>
              <a:t>время собеседника.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Не старайтесь «</a:t>
            </a:r>
            <a:r>
              <a:rPr lang="ru-RU" altLang="ru-RU" dirty="0" err="1" smtClean="0">
                <a:solidFill>
                  <a:schemeClr val="tx1"/>
                </a:solidFill>
              </a:rPr>
              <a:t>перевербовать</a:t>
            </a:r>
            <a:r>
              <a:rPr lang="ru-RU" altLang="ru-RU" dirty="0" smtClean="0">
                <a:solidFill>
                  <a:schemeClr val="tx1"/>
                </a:solidFill>
              </a:rPr>
              <a:t>». Вам могут дать или не дать денег, но ваш собеседник менее всего расположен стать активистом вашей организации.</a:t>
            </a:r>
          </a:p>
          <a:p>
            <a:pPr eaLnBrk="1" hangingPunct="1"/>
            <a:endParaRPr lang="ru-RU" altLang="ru-RU" dirty="0" smtClean="0"/>
          </a:p>
        </p:txBody>
      </p:sp>
      <p:pic>
        <p:nvPicPr>
          <p:cNvPr id="4" name="Рисунок 3" descr="image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330" y="2492896"/>
            <a:ext cx="2341563" cy="221773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930158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Переговоры со спонсором…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Будьте компетентны в своей проблеме, но не отвечайте выдумкой на вопрос, если не знаете ответа, и никогда не отвечайте на вопрос, если вам его не задали.</a:t>
            </a: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Не хвастайтесь бедностью и убогостью.</a:t>
            </a: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Говорите больше не о прошлом, а о будущем, которое пытаетесь построить.</a:t>
            </a: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Не спорьте по непринципиальным вопросам.</a:t>
            </a:r>
          </a:p>
          <a:p>
            <a:pPr eaLnBrk="1" hangingPunct="1"/>
            <a:r>
              <a:rPr lang="ru-RU" altLang="ru-RU" dirty="0" smtClean="0">
                <a:solidFill>
                  <a:schemeClr val="tx1"/>
                </a:solidFill>
              </a:rPr>
              <a:t>Благодарите (за деньги, за время, за совет…).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454798260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179512" y="4869160"/>
            <a:ext cx="2879551" cy="13716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altLang="ru-RU" sz="2800" dirty="0" smtClean="0"/>
              <a:t>Создавайте</a:t>
            </a:r>
            <a:br>
              <a:rPr lang="ru-RU" altLang="ru-RU" sz="2800" dirty="0" smtClean="0"/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>1. Описать</a:t>
            </a:r>
            <a:br>
              <a:rPr lang="ru-RU" altLang="ru-RU" sz="2800" dirty="0" smtClean="0"/>
            </a:br>
            <a:r>
              <a:rPr lang="ru-RU" altLang="ru-RU" sz="2800" dirty="0" smtClean="0"/>
              <a:t> мероприятие: </a:t>
            </a:r>
            <a:br>
              <a:rPr lang="ru-RU" altLang="ru-RU" sz="2800" dirty="0" smtClean="0"/>
            </a:br>
            <a:r>
              <a:rPr lang="ru-RU" altLang="ru-RU" sz="2800" dirty="0" smtClean="0"/>
              <a:t>цели, задачи, </a:t>
            </a:r>
            <a:br>
              <a:rPr lang="ru-RU" altLang="ru-RU" sz="2800" dirty="0" smtClean="0"/>
            </a:br>
            <a:r>
              <a:rPr lang="ru-RU" altLang="ru-RU" sz="2800" dirty="0" smtClean="0"/>
              <a:t>место и сроки </a:t>
            </a:r>
            <a:br>
              <a:rPr lang="ru-RU" altLang="ru-RU" sz="2800" dirty="0" smtClean="0"/>
            </a:br>
            <a:r>
              <a:rPr lang="ru-RU" altLang="ru-RU" sz="2800" dirty="0" smtClean="0"/>
              <a:t>проведения, </a:t>
            </a:r>
            <a:br>
              <a:rPr lang="ru-RU" altLang="ru-RU" sz="2800" dirty="0" smtClean="0"/>
            </a:br>
            <a:r>
              <a:rPr lang="ru-RU" altLang="ru-RU" sz="2800" dirty="0" smtClean="0"/>
              <a:t>программа, </a:t>
            </a:r>
            <a:br>
              <a:rPr lang="ru-RU" altLang="ru-RU" sz="2800" dirty="0" smtClean="0"/>
            </a:br>
            <a:r>
              <a:rPr lang="ru-RU" altLang="ru-RU" sz="2800" dirty="0" smtClean="0"/>
              <a:t>организаторы, </a:t>
            </a:r>
            <a:br>
              <a:rPr lang="ru-RU" altLang="ru-RU" sz="2800" dirty="0" smtClean="0"/>
            </a:br>
            <a:r>
              <a:rPr lang="ru-RU" altLang="ru-RU" sz="2800" dirty="0" smtClean="0"/>
              <a:t>участники,</a:t>
            </a:r>
            <a:br>
              <a:rPr lang="ru-RU" altLang="ru-RU" sz="2800" dirty="0" smtClean="0"/>
            </a:br>
            <a:r>
              <a:rPr lang="ru-RU" altLang="ru-RU" sz="2800" dirty="0" smtClean="0"/>
              <a:t> ресурсы.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0" t="15430" r="34332" b="6250"/>
          <a:stretch>
            <a:fillRect/>
          </a:stretch>
        </p:blipFill>
        <p:spPr bwMode="auto">
          <a:xfrm>
            <a:off x="3533775" y="188913"/>
            <a:ext cx="5402263" cy="646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312753"/>
      </p:ext>
    </p:extLst>
  </p:cSld>
  <p:clrMapOvr>
    <a:masterClrMapping/>
  </p:clrMapOvr>
  <p:transition>
    <p:pull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pp.userapi.com/c638319/v638319702/2cea8/s36_c9zCaY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20842"/>
            <a:ext cx="5544615" cy="686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350423"/>
      </p:ext>
    </p:extLst>
  </p:cSld>
  <p:clrMapOvr>
    <a:masterClrMapping/>
  </p:clrMapOvr>
  <p:transition>
    <p:pull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7" y="476672"/>
            <a:ext cx="7921625" cy="1371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200" b="1" dirty="0">
                <a:effectLst/>
              </a:rPr>
              <a:t>Рекламируйте</a:t>
            </a:r>
            <a:br>
              <a:rPr lang="ru-RU" sz="2200" b="1" dirty="0">
                <a:effectLst/>
              </a:rPr>
            </a:br>
            <a:r>
              <a:rPr lang="ru-RU" sz="2000" dirty="0">
                <a:effectLst/>
              </a:rPr>
              <a:t>2. Отдельно оформить рекламную кампанию по раскрутке мероприятия. Этот пункт требует тщательного анализа ресурсов: СМИ, полиграфическая продукция, наружная реклама, сувенирные изделия, рекламные акции и пресс-конференции</a:t>
            </a:r>
            <a:r>
              <a:rPr lang="ru-RU" sz="2200" dirty="0" smtClean="0">
                <a:effectLst/>
              </a:rPr>
              <a:t>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34819" name="Picture 4" descr="https://webpromoexperts.com.ua/blog/wp-content/uploads/2016/02/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1" y="2132856"/>
            <a:ext cx="7343775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093914"/>
      </p:ext>
    </p:extLst>
  </p:cSld>
  <p:clrMapOvr>
    <a:masterClrMapping/>
  </p:clrMapOvr>
  <p:transition>
    <p:pull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1" t="19452" r="18411" b="20236"/>
          <a:stretch>
            <a:fillRect/>
          </a:stretch>
        </p:blipFill>
        <p:spPr bwMode="auto">
          <a:xfrm>
            <a:off x="1058863" y="1556792"/>
            <a:ext cx="6958012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3069" y="188640"/>
            <a:ext cx="8229600" cy="1600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altLang="ru-RU" dirty="0" smtClean="0"/>
              <a:t>Спонсоры ИГУД</a:t>
            </a:r>
          </a:p>
        </p:txBody>
      </p:sp>
    </p:spTree>
    <p:extLst>
      <p:ext uri="{BB962C8B-B14F-4D97-AF65-F5344CB8AC3E}">
        <p14:creationId xmlns:p14="http://schemas.microsoft.com/office/powerpoint/2010/main" val="3397371078"/>
      </p:ext>
    </p:extLst>
  </p:cSld>
  <p:clrMapOvr>
    <a:masterClrMapping/>
  </p:clrMapOvr>
  <p:transition>
    <p:pull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79512" y="188641"/>
            <a:ext cx="5040560" cy="6192688"/>
          </a:xfrm>
        </p:spPr>
        <p:txBody>
          <a:bodyPr/>
          <a:lstStyle/>
          <a:p>
            <a:pPr algn="l" eaLnBrk="1" hangingPunct="1">
              <a:lnSpc>
                <a:spcPct val="100000"/>
              </a:lnSpc>
            </a:pPr>
            <a:r>
              <a:rPr lang="ru-RU" altLang="ru-RU" sz="1800" b="1" dirty="0" smtClean="0">
                <a:solidFill>
                  <a:schemeClr val="tx1"/>
                </a:solidFill>
                <a:effectLst/>
              </a:rPr>
              <a:t>Предлагайте</a:t>
            </a:r>
            <a:br>
              <a:rPr lang="ru-RU" altLang="ru-RU" sz="1800" b="1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3. Разработать спонсорские пакеты. В рамках рекламной кампании выделить ресурсы, где может быть размещена спонсорская реклама. Одним из таких ресурсов обязательно должен стать сайт мероприятия. 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/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В замен мы можем предложить рекламу в :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Группа </a:t>
            </a:r>
            <a:r>
              <a:rPr lang="ru-RU" altLang="ru-RU" sz="1800" dirty="0" err="1" smtClean="0">
                <a:solidFill>
                  <a:schemeClr val="tx1"/>
                </a:solidFill>
                <a:effectLst/>
              </a:rPr>
              <a:t>вк</a:t>
            </a: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- 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В </a:t>
            </a:r>
            <a:r>
              <a:rPr lang="ru-RU" altLang="ru-RU" sz="1800" dirty="0" err="1" smtClean="0">
                <a:solidFill>
                  <a:schemeClr val="tx1"/>
                </a:solidFill>
                <a:effectLst/>
              </a:rPr>
              <a:t>Инстаграмме</a:t>
            </a: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/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На страницах всех участников и организаторов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Ведущие будут информировать зрителей на этапах и финале. 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Готовы раздать визитки на финале .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Благодарственное письмо от </a:t>
            </a:r>
            <a:r>
              <a:rPr lang="ru-RU" altLang="ru-RU" sz="1800" dirty="0" err="1" smtClean="0">
                <a:solidFill>
                  <a:schemeClr val="tx1"/>
                </a:solidFill>
                <a:effectLst/>
              </a:rPr>
              <a:t>орг.комитета</a:t>
            </a: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 </a:t>
            </a:r>
            <a:br>
              <a:rPr lang="ru-RU" altLang="ru-RU" sz="1800" dirty="0" smtClean="0">
                <a:solidFill>
                  <a:schemeClr val="tx1"/>
                </a:solidFill>
                <a:effectLst/>
              </a:rPr>
            </a:br>
            <a:r>
              <a:rPr lang="ru-RU" altLang="ru-RU" sz="1800" dirty="0" smtClean="0">
                <a:solidFill>
                  <a:schemeClr val="tx1"/>
                </a:solidFill>
                <a:effectLst/>
              </a:rPr>
              <a:t>Так же фото или видео отчёт если таковой нужен </a:t>
            </a: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endParaRPr lang="ru-RU" altLang="ru-RU" sz="2400" dirty="0" smtClean="0"/>
          </a:p>
        </p:txBody>
      </p:sp>
      <p:pic>
        <p:nvPicPr>
          <p:cNvPr id="38915" name="Picture 2" descr="https://pp.userapi.com/c837425/v837425583/1ed86/OKXk_EVok6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90" y="980728"/>
            <a:ext cx="35634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053054"/>
      </p:ext>
    </p:extLst>
  </p:cSld>
  <p:clrMapOvr>
    <a:masterClrMapping/>
  </p:clrMapOvr>
  <p:transition>
    <p:pull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611188" y="1557338"/>
            <a:ext cx="7680325" cy="4463950"/>
          </a:xfrm>
        </p:spPr>
        <p:txBody>
          <a:bodyPr/>
          <a:lstStyle/>
          <a:p>
            <a:pPr algn="l" eaLnBrk="1" hangingPunct="1">
              <a:lnSpc>
                <a:spcPct val="100000"/>
              </a:lnSpc>
            </a:pPr>
            <a:r>
              <a:rPr lang="ru-RU" altLang="ru-RU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ru-RU" altLang="ru-RU" sz="2400" b="1" dirty="0" smtClean="0">
                <a:solidFill>
                  <a:schemeClr val="tx1"/>
                </a:solidFill>
                <a:effectLst/>
              </a:rPr>
            </a:br>
            <a:r>
              <a:rPr lang="ru-RU" altLang="ru-RU" sz="2400" dirty="0" smtClean="0">
                <a:solidFill>
                  <a:schemeClr val="tx1"/>
                </a:solidFill>
                <a:effectLst/>
              </a:rPr>
              <a:t>4. Напишите универсальное письмо спонсорам. </a:t>
            </a:r>
            <a:r>
              <a:rPr lang="ru-RU" altLang="ru-RU" sz="2400" b="1" dirty="0" smtClean="0">
                <a:solidFill>
                  <a:schemeClr val="tx1"/>
                </a:solidFill>
                <a:effectLst/>
              </a:rPr>
              <a:t>Составьте список потенциальных спонсоров</a:t>
            </a:r>
            <a:r>
              <a:rPr lang="ru-RU" altLang="ru-RU" sz="2400" dirty="0" smtClean="0">
                <a:solidFill>
                  <a:schemeClr val="tx1"/>
                </a:solidFill>
                <a:effectLst/>
              </a:rPr>
              <a:t> и адаптируйте письмо для каждого из них. В серии статей </a:t>
            </a:r>
            <a:r>
              <a:rPr lang="ru-RU" altLang="ru-RU" sz="2400" dirty="0" err="1" smtClean="0">
                <a:solidFill>
                  <a:schemeClr val="tx1"/>
                </a:solidFill>
                <a:effectLst/>
              </a:rPr>
              <a:t>Директ</a:t>
            </a:r>
            <a:r>
              <a:rPr lang="ru-RU" altLang="ru-RU" sz="2400" dirty="0" smtClean="0">
                <a:solidFill>
                  <a:schemeClr val="tx1"/>
                </a:solidFill>
                <a:effectLst/>
              </a:rPr>
              <a:t>-мейл вы найдете подробные рекомендации того, как написать письмо спонсору. Используйте различные способы рассылки: теплую, холодную и совместную со спонсорами по его базе. Вот еще один отличный способ того, как найти спонсоров на мероприятие – как в социальных сетях “друзья друзей”, так и в деле: партнеры спонсоров и есть ваши потенциальные спонсоры.</a:t>
            </a:r>
          </a:p>
        </p:txBody>
      </p:sp>
      <p:sp>
        <p:nvSpPr>
          <p:cNvPr id="39939" name="Прямоугольник 1"/>
          <p:cNvSpPr>
            <a:spLocks noChangeArrowheads="1"/>
          </p:cNvSpPr>
          <p:nvPr/>
        </p:nvSpPr>
        <p:spPr bwMode="auto">
          <a:xfrm>
            <a:off x="2902743" y="260648"/>
            <a:ext cx="30972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5400" b="1" dirty="0"/>
              <a:t>Пишите</a:t>
            </a:r>
            <a:endParaRPr lang="ru-RU" altLang="ru-RU" sz="5400" dirty="0"/>
          </a:p>
        </p:txBody>
      </p:sp>
    </p:spTree>
    <p:extLst>
      <p:ext uri="{BB962C8B-B14F-4D97-AF65-F5344CB8AC3E}">
        <p14:creationId xmlns:p14="http://schemas.microsoft.com/office/powerpoint/2010/main" val="3906917337"/>
      </p:ext>
    </p:extLst>
  </p:cSld>
  <p:clrMapOvr>
    <a:masterClrMapping/>
  </p:clrMapOvr>
  <p:transition>
    <p:pull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3933825"/>
            <a:ext cx="7680325" cy="13716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700" b="1" dirty="0">
                <a:solidFill>
                  <a:schemeClr val="tx1"/>
                </a:solidFill>
                <a:effectLst/>
              </a:rPr>
              <a:t>Звоните</a:t>
            </a:r>
            <a:br>
              <a:rPr lang="ru-RU" sz="2700" b="1" dirty="0">
                <a:solidFill>
                  <a:schemeClr val="tx1"/>
                </a:solidFill>
                <a:effectLst/>
              </a:rPr>
            </a:br>
            <a:r>
              <a:rPr lang="ru-RU" sz="2700" b="1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effectLst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</a:rPr>
              <a:t>5</a:t>
            </a:r>
            <a:r>
              <a:rPr lang="ru-RU" sz="2700" dirty="0">
                <a:solidFill>
                  <a:schemeClr val="tx1"/>
                </a:solidFill>
                <a:effectLst/>
              </a:rPr>
              <a:t>. Делайте </a:t>
            </a:r>
            <a:r>
              <a:rPr lang="ru-RU" sz="2700" dirty="0" err="1">
                <a:solidFill>
                  <a:schemeClr val="tx1"/>
                </a:solidFill>
                <a:effectLst/>
              </a:rPr>
              <a:t>обзвон</a:t>
            </a:r>
            <a:r>
              <a:rPr lang="ru-RU" sz="2700" dirty="0">
                <a:solidFill>
                  <a:schemeClr val="tx1"/>
                </a:solidFill>
                <a:effectLst/>
              </a:rPr>
              <a:t> тех спонсоров, которым уже были направлены предложения. Не зависимо от ответа, назначайте время следующего звонка через 3 – 4 дня и снова пишите им. В следующих письмах рассказывайте о том, кто из общественных деятелей и органов власти поддержал ваше мероприятие, где, в каких СМИ прошли публикации, теле и радио-передачи</a:t>
            </a:r>
            <a:r>
              <a:rPr lang="ru-RU" sz="2700" dirty="0" smtClean="0">
                <a:solidFill>
                  <a:schemeClr val="tx1"/>
                </a:solidFill>
                <a:effectLst/>
              </a:rPr>
              <a:t>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95728"/>
      </p:ext>
    </p:extLst>
  </p:cSld>
  <p:clrMapOvr>
    <a:masterClrMapping/>
  </p:clrMapOvr>
  <p:transition>
    <p:pull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971600" y="4293096"/>
            <a:ext cx="7680325" cy="1371600"/>
          </a:xfrm>
        </p:spPr>
        <p:txBody>
          <a:bodyPr/>
          <a:lstStyle/>
          <a:p>
            <a:pPr algn="l" eaLnBrk="1" hangingPunct="1">
              <a:lnSpc>
                <a:spcPct val="100000"/>
              </a:lnSpc>
            </a:pPr>
            <a:r>
              <a:rPr lang="ru-RU" altLang="ru-RU" sz="2400" b="1" dirty="0" smtClean="0">
                <a:effectLst/>
              </a:rPr>
              <a:t>Встречайтесь</a:t>
            </a:r>
            <a:br>
              <a:rPr lang="ru-RU" altLang="ru-RU" sz="2400" b="1" dirty="0" smtClean="0">
                <a:effectLst/>
              </a:rPr>
            </a:br>
            <a:r>
              <a:rPr lang="ru-RU" altLang="ru-RU" sz="2400" b="1" dirty="0" smtClean="0">
                <a:effectLst/>
              </a:rPr>
              <a:t/>
            </a:r>
            <a:br>
              <a:rPr lang="ru-RU" altLang="ru-RU" sz="2400" b="1" dirty="0" smtClean="0">
                <a:effectLst/>
              </a:rPr>
            </a:br>
            <a:r>
              <a:rPr lang="ru-RU" altLang="ru-RU" sz="2400" dirty="0" smtClean="0">
                <a:effectLst/>
              </a:rPr>
              <a:t>6. Проводите встречи со спонсорами. Вручайте им полиграфические спонсорские пакеты, сувенирные изделия вашей организации и мероприятия, </a:t>
            </a:r>
            <a:r>
              <a:rPr lang="ru-RU" altLang="ru-RU" sz="2400" dirty="0" smtClean="0">
                <a:solidFill>
                  <a:schemeClr val="tx1"/>
                </a:solidFill>
                <a:effectLst/>
              </a:rPr>
              <a:t>презентации, аудио-видео материалы, которые помогут спонсору больше о вас узнать. Получайте больше информации о спонсоре: день рождения компании, сотрудников, даты отраслевых праздников, другие значимые события. Поздравляйте спонсоров, проявляйте к ним искреннее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2470946464"/>
      </p:ext>
    </p:extLst>
  </p:cSld>
  <p:clrMapOvr>
    <a:masterClrMapping/>
  </p:clrMapOvr>
  <p:transition>
    <p:pull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681913" cy="1371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>
                <a:effectLst/>
              </a:rPr>
              <a:t>Продавайте</a:t>
            </a:r>
            <a:br>
              <a:rPr lang="ru-RU" sz="2200" b="1" dirty="0">
                <a:effectLst/>
              </a:rPr>
            </a:br>
            <a:r>
              <a:rPr lang="ru-RU" sz="2200" dirty="0">
                <a:effectLst/>
              </a:rPr>
              <a:t>7. Предлагайте спонсорам </a:t>
            </a:r>
            <a:r>
              <a:rPr lang="ru-RU" sz="2200" dirty="0" smtClean="0">
                <a:effectLst/>
              </a:rPr>
              <a:t>быть в жюри вашего мероприятие или каким либо способом поучаствовать в нем.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43011" name="Picture 4" descr="http://doctxt.ru/images/doctxt/chto_takoe_effektivnyj_prodayuwij_tek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568801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65532"/>
      </p:ext>
    </p:extLst>
  </p:cSld>
  <p:clrMapOvr>
    <a:masterClrMapping/>
  </p:clrMapOvr>
  <p:transition>
    <p:pull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593066"/>
            <a:ext cx="7680325" cy="1371600"/>
          </a:xfrm>
        </p:spPr>
        <p:txBody>
          <a:bodyPr rtlCol="0">
            <a:noAutofit/>
          </a:bodyPr>
          <a:lstStyle/>
          <a:p>
            <a:pPr algn="l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effectLst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</a:rPr>
            </a:br>
            <a:r>
              <a:rPr lang="ru-RU" sz="2400" b="1" dirty="0">
                <a:solidFill>
                  <a:schemeClr val="tx1"/>
                </a:solidFill>
                <a:effectLst/>
              </a:rPr>
              <a:t>8. Разрабатывайте и заказывайте рекламную продукцию с учетом требований и пожеланий спонсора. В письменной форме согласовывайте макеты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рекламы. По окончании мероприятия обязательно передайте спонсору по экземпляру рекламной продукции (кроме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наружки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). К отчету и акту выполненных работ по договору спонсорства приложите фотографии наружной рекламы и другой продукции, где спонсорская реклама представлена в лучшем виде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5816" y="908720"/>
            <a:ext cx="38798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+mj-lt"/>
                <a:cs typeface="Arial" charset="0"/>
              </a:rPr>
              <a:t>Согласовывайте</a:t>
            </a:r>
            <a:endParaRPr lang="ru-RU" sz="2800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34521"/>
      </p:ext>
    </p:extLst>
  </p:cSld>
  <p:clrMapOvr>
    <a:masterClrMapping/>
  </p:clrMapOvr>
  <p:transition>
    <p:pull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требования к заявке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Заявка должна точно соответствовать требованиям агентства (фонда)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Заявка должна быть полностью оригинальной – внимательно изучите статьи в своей области, прежде чем начать писать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Заявка должна содержать понятные и достижимые цели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Описание методов должно показывать высокий уровень подготовки соискателя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Запрашиваемый объем финансирования должен соответствовать параметрам агентства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30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200" dirty="0" smtClean="0"/>
              <a:t>Конкурентные преимущества </a:t>
            </a:r>
            <a:r>
              <a:rPr lang="ru-RU" sz="4200" dirty="0" err="1" smtClean="0"/>
              <a:t>грантовой</a:t>
            </a:r>
            <a:r>
              <a:rPr lang="ru-RU" sz="4200" dirty="0" smtClean="0"/>
              <a:t> заявки</a:t>
            </a:r>
            <a:endParaRPr lang="ru-RU" sz="4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Демонстрация исследовательского опыта соискателя и ресурсов (помимо гранта) для достижения цели. Подробное описание: что вы можете, что у вас уже есть и чего вы достигли ранее (</a:t>
            </a:r>
            <a:r>
              <a:rPr lang="ru-RU" b="1" dirty="0" smtClean="0">
                <a:solidFill>
                  <a:schemeClr val="tx1"/>
                </a:solidFill>
              </a:rPr>
              <a:t>принцип «деньги к деньгам»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Запрашивается минимальная осмысленная сумма (</a:t>
            </a:r>
            <a:r>
              <a:rPr lang="ru-RU" b="1" dirty="0" smtClean="0">
                <a:solidFill>
                  <a:schemeClr val="tx1"/>
                </a:solidFill>
              </a:rPr>
              <a:t>принцип «чем меньше грант, тем легче его выиграть»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070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успешного гранта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Заявка четко сфокусирована на решение конкретной задачи.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Заявка хорошо написана – как художественное произведение.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Заявка умеренно амбициозна – автор хочет чего-то безусловно нового, но достижимого в ближайшей перспективе.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Текст заявки понятен не очень искушенному или малоискушенному читателю (рецензентам и комитету, принимающему окончательное решение)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862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b="1" dirty="0" smtClean="0">
                <a:effectLst/>
              </a:rPr>
              <a:t>Логическая таблица для составления проекта </a:t>
            </a:r>
            <a:endParaRPr lang="ru-RU" sz="3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480199"/>
              </p:ext>
            </p:extLst>
          </p:nvPr>
        </p:nvGraphicFramePr>
        <p:xfrm>
          <a:off x="179512" y="944342"/>
          <a:ext cx="8784976" cy="5822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6384"/>
                <a:gridCol w="3384376"/>
                <a:gridCol w="1944216"/>
              </a:tblGrid>
              <a:tr h="12265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Компоненты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проекта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Объективные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свидетельства</a:t>
                      </a:r>
                      <a:r>
                        <a:rPr lang="en-US" sz="1600" b="1" dirty="0">
                          <a:effectLst/>
                        </a:rPr>
                        <a:t> (</a:t>
                      </a:r>
                      <a:r>
                        <a:rPr lang="en-US" sz="1600" b="1" dirty="0" err="1">
                          <a:effectLst/>
                        </a:rPr>
                        <a:t>показатели</a:t>
                      </a:r>
                      <a:r>
                        <a:rPr lang="en-US" sz="1600" b="1" dirty="0">
                          <a:effectLst/>
                        </a:rPr>
                        <a:t>, </a:t>
                      </a:r>
                      <a:r>
                        <a:rPr lang="en-US" sz="1600" b="1" dirty="0" err="1">
                          <a:effectLst/>
                        </a:rPr>
                        <a:t>обоснования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Внешние условия (факторы, предпосылки, допущения)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  <a:tr h="17100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Постановка проблемы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Почему возникла необходимость в выполнении проекта?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Почему решение данной проблемы - приоритетная задача?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Какие источники информации, помимо самого заявителя. свидетельствуют о том, что проблема существует и ее важно решить?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  <a:tr h="28604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Цель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Какова цель, на движение к которой направлена деятельность в рамках проекта? Как она связана с решением поставленной проблемы?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Кто выиграет в результате продвижения к цели? Как действия, предусмотренные проектом, изменяют существующую ситуацию?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Каковы средства проверки движения к цели?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Каким образом проверяющие организации/лица смогут убедиться, что проект вносит ожидаемый вклад в продвижение к цели?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3. Предусматривается ли проектом сбор данных, позволяющих измерять степень продвижения к цели?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492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149972"/>
              </p:ext>
            </p:extLst>
          </p:nvPr>
        </p:nvGraphicFramePr>
        <p:xfrm>
          <a:off x="107504" y="980728"/>
          <a:ext cx="8928992" cy="576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0887"/>
                <a:gridCol w="2678698"/>
                <a:gridCol w="2589407"/>
              </a:tblGrid>
              <a:tr h="10596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Компоненты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проекта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Объективные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свидетельства</a:t>
                      </a:r>
                      <a:r>
                        <a:rPr lang="en-US" sz="1600" b="1" dirty="0">
                          <a:effectLst/>
                        </a:rPr>
                        <a:t> (</a:t>
                      </a:r>
                      <a:r>
                        <a:rPr lang="en-US" sz="1600" b="1" dirty="0" err="1">
                          <a:effectLst/>
                        </a:rPr>
                        <a:t>показатели</a:t>
                      </a:r>
                      <a:r>
                        <a:rPr lang="en-US" sz="1600" b="1" dirty="0">
                          <a:effectLst/>
                        </a:rPr>
                        <a:t>, </a:t>
                      </a:r>
                      <a:r>
                        <a:rPr lang="en-US" sz="1600" b="1" dirty="0" err="1">
                          <a:effectLst/>
                        </a:rPr>
                        <a:t>обоснования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Внешние условия (факторы, предпосылки, допущения)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  <a:tr h="47009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Задачи. Ожидаемые результаты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Какой конкретный эффект должен быть достигнут во время выполнения проекта, т.е. если проект будет завершен, то какого конкретно улучшения или изменения следует ожидать в окружающей среде, положении данной группы населения и т.д.?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Как выполнение поставленных задач приближает ситуацию к достижению заявленных целей?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3. Какие результаты (их характер и количественное измерение) необходимо получить для выполнения поставленных задач?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Какие свидетельства, данные и показатели подтверждают. что проект выполнил поставленную задачу?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Каковы конкретные количественные методы измерения результатов, позволяющие проверяющему судить о степени выполнения работ по проекту?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3. Предусматривается ли проектом сбор данных, позволяющих контролировать и корректировать ход выполнения работ?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Какие события, условия или решения, находящиеся вне контроля проекта, необходимы для того, чтобы: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выполнение поставленных задач способствовало продвижению к поставленной цели;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достижение запланированных результатов приводило бы к выполнению задач;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0"/>
            <a:ext cx="8229600" cy="9807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000" b="1" dirty="0" smtClean="0">
                <a:effectLst/>
              </a:rPr>
              <a:t>Логическая таблица для составления проекта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169569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226839"/>
              </p:ext>
            </p:extLst>
          </p:nvPr>
        </p:nvGraphicFramePr>
        <p:xfrm>
          <a:off x="71500" y="1038999"/>
          <a:ext cx="8928992" cy="5630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0887"/>
                <a:gridCol w="2678698"/>
                <a:gridCol w="2589407"/>
              </a:tblGrid>
              <a:tr h="16034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Компоненты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проекта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Объективные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свидетельства</a:t>
                      </a:r>
                      <a:r>
                        <a:rPr lang="en-US" sz="1600" b="1" dirty="0">
                          <a:effectLst/>
                        </a:rPr>
                        <a:t> (</a:t>
                      </a:r>
                      <a:r>
                        <a:rPr lang="en-US" sz="1600" b="1" dirty="0" err="1">
                          <a:effectLst/>
                        </a:rPr>
                        <a:t>показатели</a:t>
                      </a:r>
                      <a:r>
                        <a:rPr lang="en-US" sz="1600" b="1" dirty="0">
                          <a:effectLst/>
                        </a:rPr>
                        <a:t>, </a:t>
                      </a:r>
                      <a:r>
                        <a:rPr lang="en-US" sz="1600" b="1" dirty="0" err="1">
                          <a:effectLst/>
                        </a:rPr>
                        <a:t>обоснования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Внешние условия (факторы, предпосылки, допущения)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  <a:tr h="15936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Методы (мероприятия, проводимые в ходе проекта)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Какие мероприятия необходимо осуществить исполнителям проекта для получения указанных в проекте результатов?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Почему выбраны именно эти методы?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применение указанных в проекте методов (проведение мероприятий) гарантировало бы получение ожидаемых результатов;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  <a:tr h="2433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Ресурсы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Какие ресурсы - кадры, товары, услуги - должны быть использованы для проведения мероприятий, намеченных в проекте?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Из каких источников поступят эти ресурсы (исполнитель, сотрудничающие и поддерживающие организации, правительство. фонды и т.д.)?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На основании чего планируются уровень зарплаты, стоимость оборудования, уровень расходов на транспорт и другие услуги?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Какие показатели позволяют оценить эффективность использования средств?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выделение необходимых ресурсов приводило бы к проведению мероприятий (применению указанных методов).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Каковы возможные препятствия в каждом из этих "переходов"?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000" marR="90000" marT="9030" marB="903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9512" y="23336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solidFill>
                  <a:prstClr val="black"/>
                </a:solidFill>
              </a:rPr>
              <a:t>Логическая таблица для составления проекта </a:t>
            </a:r>
            <a:endParaRPr lang="ru-RU" sz="3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4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темы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Проверьте себя!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Имеет ли смысл название вашего проекта?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Можно ли достичь поставленных в нем целей?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Будет ли от вашего проекта польза?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Понятно ли вам хотя бы в общих чертах, чем вы предлагаете заниматься?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374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Заявка на грант –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Ваши идеи и пути решения проблем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План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Просьба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Орудие убеждения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Обещание и обязательство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88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123</TotalTime>
  <Words>1566</Words>
  <Application>Microsoft Office PowerPoint</Application>
  <PresentationFormat>Экран (4:3)</PresentationFormat>
  <Paragraphs>220</Paragraphs>
  <Slides>40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Исполнительная</vt:lpstr>
      <vt:lpstr>Научный Фандрайзинг: Введение к курсу</vt:lpstr>
      <vt:lpstr>Понятие «Фандрайзинг»</vt:lpstr>
      <vt:lpstr>Научный фандрайзинг</vt:lpstr>
      <vt:lpstr>Внутренний и внешний фандрайзинг</vt:lpstr>
      <vt:lpstr>Ресурсы</vt:lpstr>
      <vt:lpstr>Коммерческие и благотворительные ресурсы</vt:lpstr>
      <vt:lpstr>Источник привлекаемых ресурсов может выступать в качестве спонсора, инвестора, грантодающей организации, мецената или донора.</vt:lpstr>
      <vt:lpstr>Западный подход  Сбор средств для организации - профессиональное занятие, которому надо учиться, эта профессия имеет свои тонкости, ее не постигнешь чистой практикой.  Это занятие требует полной отдачи сил</vt:lpstr>
      <vt:lpstr>Грантовые заявки и их оформление</vt:lpstr>
      <vt:lpstr>Источники средств  фандрайзинга</vt:lpstr>
      <vt:lpstr>Грантовые площадки</vt:lpstr>
      <vt:lpstr>Некоторые причины, по которым люди делают пожертвования</vt:lpstr>
      <vt:lpstr>На что в России более охотно выделяются средства?</vt:lpstr>
      <vt:lpstr>Формы фандрайзинга, характерные для современной России:</vt:lpstr>
      <vt:lpstr>По ТУ сторону Фандрайзинга… Спонсоринг</vt:lpstr>
      <vt:lpstr>Правила фандрайзинга</vt:lpstr>
      <vt:lpstr>Правила фандрайзинга</vt:lpstr>
      <vt:lpstr>Правила фандрайзинга</vt:lpstr>
      <vt:lpstr>Правила фандрайзинга</vt:lpstr>
      <vt:lpstr>Переговоры со спонсором:  </vt:lpstr>
      <vt:lpstr>Переговоры со спонсором…</vt:lpstr>
      <vt:lpstr>Переговоры со спонсором…</vt:lpstr>
      <vt:lpstr>Создавайте   1. Описать  мероприятие:  цели, задачи,  место и сроки  проведения,  программа,  организаторы,  участники,  ресурсы.</vt:lpstr>
      <vt:lpstr>Презентация PowerPoint</vt:lpstr>
      <vt:lpstr>Рекламируйте 2. Отдельно оформить рекламную кампанию по раскрутке мероприятия. Этот пункт требует тщательного анализа ресурсов: СМИ, полиграфическая продукция, наружная реклама, сувенирные изделия, рекламные акции и пресс-конференции.</vt:lpstr>
      <vt:lpstr>Презентация PowerPoint</vt:lpstr>
      <vt:lpstr>Предлагайте 3. Разработать спонсорские пакеты. В рамках рекламной кампании выделить ресурсы, где может быть размещена спонсорская реклама. Одним из таких ресурсов обязательно должен стать сайт мероприятия.   В замен мы можем предложить рекламу в : Группа вк-  В Инстаграмме На страницах всех участников и организаторов Ведущие будут информировать зрителей на этапах и финале.  Готовы раздать визитки на финале . Благодарственное письмо от орг.комитета  Так же фото или видео отчёт если таковой нужен  </vt:lpstr>
      <vt:lpstr> 4. Напишите универсальное письмо спонсорам. Составьте список потенциальных спонсоров и адаптируйте письмо для каждого из них. В серии статей Директ-мейл вы найдете подробные рекомендации того, как написать письмо спонсору. Используйте различные способы рассылки: теплую, холодную и совместную со спонсорами по его базе. Вот еще один отличный способ того, как найти спонсоров на мероприятие – как в социальных сетях “друзья друзей”, так и в деле: партнеры спонсоров и есть ваши потенциальные спонсоры.</vt:lpstr>
      <vt:lpstr>Звоните  5. Делайте обзвон тех спонсоров, которым уже были направлены предложения. Не зависимо от ответа, назначайте время следующего звонка через 3 – 4 дня и снова пишите им. В следующих письмах рассказывайте о том, кто из общественных деятелей и органов власти поддержал ваше мероприятие, где, в каких СМИ прошли публикации, теле и радио-передачи.</vt:lpstr>
      <vt:lpstr>Встречайтесь  6. Проводите встречи со спонсорами. Вручайте им полиграфические спонсорские пакеты, сувенирные изделия вашей организации и мероприятия, презентации, аудио-видео материалы, которые помогут спонсору больше о вас узнать. Получайте больше информации о спонсоре: день рождения компании, сотрудников, даты отраслевых праздников, другие значимые события. Поздравляйте спонсоров, проявляйте к ним искреннее внимание.</vt:lpstr>
      <vt:lpstr>Продавайте 7. Предлагайте спонсорам быть в жюри вашего мероприятие или каким либо способом поучаствовать в нем. </vt:lpstr>
      <vt:lpstr> 8. Разрабатывайте и заказывайте рекламную продукцию с учетом требований и пожеланий спонсора. В письменной форме согласовывайте макеты рекламы. По окончании мероприятия обязательно передайте спонсору по экземпляру рекламной продукции (кроме наружки). К отчету и акту выполненных работ по договору спонсорства приложите фотографии наружной рекламы и другой продукции, где спонсорская реклама представлена в лучшем виде.</vt:lpstr>
      <vt:lpstr>Основные требования к заявке</vt:lpstr>
      <vt:lpstr>Конкурентные преимущества грантовой заявки</vt:lpstr>
      <vt:lpstr>Характеристики успешного гранта</vt:lpstr>
      <vt:lpstr>Логическая таблица для составления проекта </vt:lpstr>
      <vt:lpstr>Презентация PowerPoint</vt:lpstr>
      <vt:lpstr>Презентация PowerPoint</vt:lpstr>
      <vt:lpstr>Определение темы проекта</vt:lpstr>
      <vt:lpstr>Заявка на грант – это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Агеева</dc:creator>
  <cp:lastModifiedBy>Nikolay A. Vtorushin</cp:lastModifiedBy>
  <cp:revision>22</cp:revision>
  <dcterms:created xsi:type="dcterms:W3CDTF">2016-11-07T06:35:55Z</dcterms:created>
  <dcterms:modified xsi:type="dcterms:W3CDTF">2018-10-31T05:41:28Z</dcterms:modified>
</cp:coreProperties>
</file>