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7"/>
  </p:notesMasterIdLst>
  <p:sldIdLst>
    <p:sldId id="256" r:id="rId2"/>
    <p:sldId id="283" r:id="rId3"/>
    <p:sldId id="386" r:id="rId4"/>
    <p:sldId id="487" r:id="rId5"/>
    <p:sldId id="488" r:id="rId6"/>
    <p:sldId id="537" r:id="rId7"/>
    <p:sldId id="490" r:id="rId8"/>
    <p:sldId id="491" r:id="rId9"/>
    <p:sldId id="492" r:id="rId10"/>
    <p:sldId id="493" r:id="rId11"/>
    <p:sldId id="494" r:id="rId12"/>
    <p:sldId id="495" r:id="rId13"/>
    <p:sldId id="496" r:id="rId14"/>
    <p:sldId id="497" r:id="rId15"/>
    <p:sldId id="498" r:id="rId16"/>
    <p:sldId id="538" r:id="rId17"/>
    <p:sldId id="499" r:id="rId18"/>
    <p:sldId id="500" r:id="rId19"/>
    <p:sldId id="501" r:id="rId20"/>
    <p:sldId id="502" r:id="rId21"/>
    <p:sldId id="541" r:id="rId22"/>
    <p:sldId id="503" r:id="rId23"/>
    <p:sldId id="504" r:id="rId24"/>
    <p:sldId id="505" r:id="rId25"/>
    <p:sldId id="506" r:id="rId26"/>
    <p:sldId id="539" r:id="rId27"/>
    <p:sldId id="507" r:id="rId28"/>
    <p:sldId id="508" r:id="rId29"/>
    <p:sldId id="509" r:id="rId30"/>
    <p:sldId id="510" r:id="rId31"/>
    <p:sldId id="512" r:id="rId32"/>
    <p:sldId id="513" r:id="rId33"/>
    <p:sldId id="514" r:id="rId34"/>
    <p:sldId id="515" r:id="rId35"/>
    <p:sldId id="516" r:id="rId36"/>
    <p:sldId id="517" r:id="rId37"/>
    <p:sldId id="518" r:id="rId38"/>
    <p:sldId id="519" r:id="rId39"/>
    <p:sldId id="520" r:id="rId40"/>
    <p:sldId id="521" r:id="rId41"/>
    <p:sldId id="522" r:id="rId42"/>
    <p:sldId id="525" r:id="rId43"/>
    <p:sldId id="526" r:id="rId44"/>
    <p:sldId id="542" r:id="rId45"/>
    <p:sldId id="543" r:id="rId46"/>
    <p:sldId id="530" r:id="rId47"/>
    <p:sldId id="531" r:id="rId48"/>
    <p:sldId id="532" r:id="rId49"/>
    <p:sldId id="533" r:id="rId50"/>
    <p:sldId id="534" r:id="rId51"/>
    <p:sldId id="540" r:id="rId52"/>
    <p:sldId id="370" r:id="rId53"/>
    <p:sldId id="483" r:id="rId54"/>
    <p:sldId id="535" r:id="rId55"/>
    <p:sldId id="282" r:id="rId56"/>
  </p:sldIdLst>
  <p:sldSz cx="9144000" cy="5143500" type="screen16x9"/>
  <p:notesSz cx="6858000" cy="9144000"/>
  <p:embeddedFontLst>
    <p:embeddedFont>
      <p:font typeface="MS Gothic" panose="020B0609070205080204" pitchFamily="49" charset="-128"/>
      <p:regular r:id="rId58"/>
    </p:embeddedFont>
    <p:embeddedFont>
      <p:font typeface="Cambria" panose="02040503050406030204" pitchFamily="18" charset="0"/>
      <p:regular r:id="rId59"/>
      <p:bold r:id="rId60"/>
      <p:italic r:id="rId61"/>
      <p:boldItalic r:id="rId62"/>
    </p:embeddedFont>
    <p:embeddedFont>
      <p:font typeface="Open Sans" panose="020B0604020202020204" charset="0"/>
      <p:regular r:id="rId63"/>
      <p:italic r:id="rId64"/>
    </p:embeddedFont>
    <p:embeddedFont>
      <p:font typeface="Franklin Gothic Medium" panose="020B0603020102020204" pitchFamily="34" charset="0"/>
      <p:regular r:id="rId65"/>
      <p:italic r:id="rId6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58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0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 snapToGrid="0" showGuides="1">
      <p:cViewPr varScale="1">
        <p:scale>
          <a:sx n="144" d="100"/>
          <a:sy n="144" d="100"/>
        </p:scale>
        <p:origin x="276" y="120"/>
      </p:cViewPr>
      <p:guideLst>
        <p:guide orient="horz" pos="158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6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7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Relationship Id="rId7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478463-E114-4893-99B7-7BA6567BAE54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1CCF71-0B48-43B7-B9AD-607927A8F8D1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Конституция</a:t>
          </a:r>
        </a:p>
        <a:p>
          <a:r>
            <a:rPr lang="ru-RU" dirty="0" smtClean="0"/>
            <a:t>РФ</a:t>
          </a:r>
          <a:endParaRPr lang="ru-RU" dirty="0"/>
        </a:p>
      </dgm:t>
    </dgm:pt>
    <dgm:pt modelId="{3AE9B27B-B167-4CC5-BDB9-B5C8952EF72E}" type="parTrans" cxnId="{14DFD0A9-40A4-4934-9EF4-E230B9BDBD89}">
      <dgm:prSet/>
      <dgm:spPr/>
      <dgm:t>
        <a:bodyPr/>
        <a:lstStyle/>
        <a:p>
          <a:endParaRPr lang="ru-RU"/>
        </a:p>
      </dgm:t>
    </dgm:pt>
    <dgm:pt modelId="{D30E26EC-7417-4047-A2FF-059BBABC399A}" type="sibTrans" cxnId="{14DFD0A9-40A4-4934-9EF4-E230B9BDBD89}">
      <dgm:prSet/>
      <dgm:spPr/>
      <dgm:t>
        <a:bodyPr/>
        <a:lstStyle/>
        <a:p>
          <a:endParaRPr lang="ru-RU"/>
        </a:p>
      </dgm:t>
    </dgm:pt>
    <dgm:pt modelId="{67000426-A8E3-4427-9D80-AE3E1673FBC7}">
      <dgm:prSet phldrT="[Текст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Преамбула</a:t>
          </a:r>
          <a:endParaRPr lang="ru-RU" dirty="0"/>
        </a:p>
      </dgm:t>
    </dgm:pt>
    <dgm:pt modelId="{D0AA5D9B-F963-46DB-A989-28DF39E98BF8}" type="parTrans" cxnId="{2EA262A3-A48D-46B2-AED7-24FE5D49901B}">
      <dgm:prSet/>
      <dgm:spPr/>
      <dgm:t>
        <a:bodyPr/>
        <a:lstStyle/>
        <a:p>
          <a:endParaRPr lang="ru-RU"/>
        </a:p>
      </dgm:t>
    </dgm:pt>
    <dgm:pt modelId="{0B6856F4-2E37-4F9D-B27D-373667DC4BF0}" type="sibTrans" cxnId="{2EA262A3-A48D-46B2-AED7-24FE5D49901B}">
      <dgm:prSet/>
      <dgm:spPr/>
      <dgm:t>
        <a:bodyPr/>
        <a:lstStyle/>
        <a:p>
          <a:endParaRPr lang="ru-RU"/>
        </a:p>
      </dgm:t>
    </dgm:pt>
    <dgm:pt modelId="{EA42176F-2F74-49E1-911D-118E90C0EB4D}">
      <dgm:prSet phldrT="[Текст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1 раздел</a:t>
          </a:r>
          <a:endParaRPr lang="ru-RU" dirty="0"/>
        </a:p>
      </dgm:t>
    </dgm:pt>
    <dgm:pt modelId="{C4D71AE5-048B-44F9-ACF7-5060723F3D57}" type="parTrans" cxnId="{E3DA0201-69DD-44FA-AC42-92C27D09D9BF}">
      <dgm:prSet/>
      <dgm:spPr/>
      <dgm:t>
        <a:bodyPr/>
        <a:lstStyle/>
        <a:p>
          <a:endParaRPr lang="ru-RU"/>
        </a:p>
      </dgm:t>
    </dgm:pt>
    <dgm:pt modelId="{BDB34F37-0C7B-4114-859C-47A89A36C950}" type="sibTrans" cxnId="{E3DA0201-69DD-44FA-AC42-92C27D09D9BF}">
      <dgm:prSet/>
      <dgm:spPr/>
      <dgm:t>
        <a:bodyPr/>
        <a:lstStyle/>
        <a:p>
          <a:endParaRPr lang="ru-RU"/>
        </a:p>
      </dgm:t>
    </dgm:pt>
    <dgm:pt modelId="{C4BE6DA9-C686-4282-97B5-F91C7770B586}">
      <dgm:prSet phldrT="[Текст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2 раздел</a:t>
          </a:r>
          <a:endParaRPr lang="ru-RU" dirty="0"/>
        </a:p>
      </dgm:t>
    </dgm:pt>
    <dgm:pt modelId="{56F17498-DFA0-4ACC-B72A-BDB8571B319E}" type="parTrans" cxnId="{8DB2A993-B187-4DFF-8F38-9DA4CD09834F}">
      <dgm:prSet/>
      <dgm:spPr/>
      <dgm:t>
        <a:bodyPr/>
        <a:lstStyle/>
        <a:p>
          <a:endParaRPr lang="ru-RU"/>
        </a:p>
      </dgm:t>
    </dgm:pt>
    <dgm:pt modelId="{9D2DDEAB-EF8F-434E-A66B-E4778E12A1DE}" type="sibTrans" cxnId="{8DB2A993-B187-4DFF-8F38-9DA4CD09834F}">
      <dgm:prSet/>
      <dgm:spPr/>
      <dgm:t>
        <a:bodyPr/>
        <a:lstStyle/>
        <a:p>
          <a:endParaRPr lang="ru-RU"/>
        </a:p>
      </dgm:t>
    </dgm:pt>
    <dgm:pt modelId="{55CE5B29-73E1-4171-956F-050EDB4147C8}" type="pres">
      <dgm:prSet presAssocID="{03478463-E114-4893-99B7-7BA6567BAE5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25B3E04-CEFF-4A7F-9899-491E4A79BAF1}" type="pres">
      <dgm:prSet presAssocID="{9A1CCF71-0B48-43B7-B9AD-607927A8F8D1}" presName="root1" presStyleCnt="0"/>
      <dgm:spPr/>
    </dgm:pt>
    <dgm:pt modelId="{7B9F0BD7-390E-4794-854C-FC1D633844F3}" type="pres">
      <dgm:prSet presAssocID="{9A1CCF71-0B48-43B7-B9AD-607927A8F8D1}" presName="LevelOneTextNode" presStyleLbl="node0" presStyleIdx="0" presStyleCnt="1" custAng="5400000" custScaleX="177513" custScaleY="79847" custLinFactX="-19797" custLinFactNeighborX="-100000" custLinFactNeighborY="-14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9CE142-CF7F-4007-BB00-1C59D6F6FA2F}" type="pres">
      <dgm:prSet presAssocID="{9A1CCF71-0B48-43B7-B9AD-607927A8F8D1}" presName="level2hierChild" presStyleCnt="0"/>
      <dgm:spPr/>
    </dgm:pt>
    <dgm:pt modelId="{0DDB0608-8B6E-4F36-B999-148804CD9FCE}" type="pres">
      <dgm:prSet presAssocID="{D0AA5D9B-F963-46DB-A989-28DF39E98BF8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86EEBF81-EE6E-4D1F-926B-02529779BC18}" type="pres">
      <dgm:prSet presAssocID="{D0AA5D9B-F963-46DB-A989-28DF39E98BF8}" presName="connTx" presStyleLbl="parChTrans1D2" presStyleIdx="0" presStyleCnt="3"/>
      <dgm:spPr/>
      <dgm:t>
        <a:bodyPr/>
        <a:lstStyle/>
        <a:p>
          <a:endParaRPr lang="ru-RU"/>
        </a:p>
      </dgm:t>
    </dgm:pt>
    <dgm:pt modelId="{637029F8-61BC-449E-A041-866DD67D5300}" type="pres">
      <dgm:prSet presAssocID="{67000426-A8E3-4427-9D80-AE3E1673FBC7}" presName="root2" presStyleCnt="0"/>
      <dgm:spPr/>
    </dgm:pt>
    <dgm:pt modelId="{45077CBF-32DB-443E-A739-61B5DB2D4D58}" type="pres">
      <dgm:prSet presAssocID="{67000426-A8E3-4427-9D80-AE3E1673FBC7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41E3C05-34C3-4A37-B880-EDFFBF074E68}" type="pres">
      <dgm:prSet presAssocID="{67000426-A8E3-4427-9D80-AE3E1673FBC7}" presName="level3hierChild" presStyleCnt="0"/>
      <dgm:spPr/>
    </dgm:pt>
    <dgm:pt modelId="{C7247711-6089-4C52-8585-40BE7D1EE041}" type="pres">
      <dgm:prSet presAssocID="{C4D71AE5-048B-44F9-ACF7-5060723F3D57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A9E2E2D0-F36A-4AE9-AF40-EEDA690B881B}" type="pres">
      <dgm:prSet presAssocID="{C4D71AE5-048B-44F9-ACF7-5060723F3D57}" presName="connTx" presStyleLbl="parChTrans1D2" presStyleIdx="1" presStyleCnt="3"/>
      <dgm:spPr/>
      <dgm:t>
        <a:bodyPr/>
        <a:lstStyle/>
        <a:p>
          <a:endParaRPr lang="ru-RU"/>
        </a:p>
      </dgm:t>
    </dgm:pt>
    <dgm:pt modelId="{69662CA4-03EB-4E4A-B437-8B01FECC0D32}" type="pres">
      <dgm:prSet presAssocID="{EA42176F-2F74-49E1-911D-118E90C0EB4D}" presName="root2" presStyleCnt="0"/>
      <dgm:spPr/>
    </dgm:pt>
    <dgm:pt modelId="{BB6DC7D8-3832-45E4-87D3-73E2B418F910}" type="pres">
      <dgm:prSet presAssocID="{EA42176F-2F74-49E1-911D-118E90C0EB4D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13869D-B02B-4D74-96A0-C5CBCA7592C3}" type="pres">
      <dgm:prSet presAssocID="{EA42176F-2F74-49E1-911D-118E90C0EB4D}" presName="level3hierChild" presStyleCnt="0"/>
      <dgm:spPr/>
    </dgm:pt>
    <dgm:pt modelId="{3169CDA1-0FA4-49D1-9E6A-23FC9B8D2753}" type="pres">
      <dgm:prSet presAssocID="{56F17498-DFA0-4ACC-B72A-BDB8571B319E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F8809456-A965-4B62-83A3-662B26E8A6DC}" type="pres">
      <dgm:prSet presAssocID="{56F17498-DFA0-4ACC-B72A-BDB8571B319E}" presName="connTx" presStyleLbl="parChTrans1D2" presStyleIdx="2" presStyleCnt="3"/>
      <dgm:spPr/>
      <dgm:t>
        <a:bodyPr/>
        <a:lstStyle/>
        <a:p>
          <a:endParaRPr lang="ru-RU"/>
        </a:p>
      </dgm:t>
    </dgm:pt>
    <dgm:pt modelId="{2096FD43-5C07-4D29-8849-01E763ADE67A}" type="pres">
      <dgm:prSet presAssocID="{C4BE6DA9-C686-4282-97B5-F91C7770B586}" presName="root2" presStyleCnt="0"/>
      <dgm:spPr/>
    </dgm:pt>
    <dgm:pt modelId="{3294B6A8-92EC-4597-A54B-1997B0D15EB0}" type="pres">
      <dgm:prSet presAssocID="{C4BE6DA9-C686-4282-97B5-F91C7770B586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8B4C23-5D38-4985-972F-DEB61A62F9A6}" type="pres">
      <dgm:prSet presAssocID="{C4BE6DA9-C686-4282-97B5-F91C7770B586}" presName="level3hierChild" presStyleCnt="0"/>
      <dgm:spPr/>
    </dgm:pt>
  </dgm:ptLst>
  <dgm:cxnLst>
    <dgm:cxn modelId="{14DFD0A9-40A4-4934-9EF4-E230B9BDBD89}" srcId="{03478463-E114-4893-99B7-7BA6567BAE54}" destId="{9A1CCF71-0B48-43B7-B9AD-607927A8F8D1}" srcOrd="0" destOrd="0" parTransId="{3AE9B27B-B167-4CC5-BDB9-B5C8952EF72E}" sibTransId="{D30E26EC-7417-4047-A2FF-059BBABC399A}"/>
    <dgm:cxn modelId="{A8E28778-F353-410F-ACD6-23F87D195C5E}" type="presOf" srcId="{EA42176F-2F74-49E1-911D-118E90C0EB4D}" destId="{BB6DC7D8-3832-45E4-87D3-73E2B418F910}" srcOrd="0" destOrd="0" presId="urn:microsoft.com/office/officeart/2008/layout/HorizontalMultiLevelHierarchy"/>
    <dgm:cxn modelId="{239EE0C7-3A6B-40F7-BE87-24C913A42C19}" type="presOf" srcId="{9A1CCF71-0B48-43B7-B9AD-607927A8F8D1}" destId="{7B9F0BD7-390E-4794-854C-FC1D633844F3}" srcOrd="0" destOrd="0" presId="urn:microsoft.com/office/officeart/2008/layout/HorizontalMultiLevelHierarchy"/>
    <dgm:cxn modelId="{4A7FFFE6-35E8-42A6-8CA7-6D12370F434C}" type="presOf" srcId="{D0AA5D9B-F963-46DB-A989-28DF39E98BF8}" destId="{0DDB0608-8B6E-4F36-B999-148804CD9FCE}" srcOrd="0" destOrd="0" presId="urn:microsoft.com/office/officeart/2008/layout/HorizontalMultiLevelHierarchy"/>
    <dgm:cxn modelId="{CBB908C0-1D2B-446D-90E9-B74061C5EE0E}" type="presOf" srcId="{56F17498-DFA0-4ACC-B72A-BDB8571B319E}" destId="{F8809456-A965-4B62-83A3-662B26E8A6DC}" srcOrd="1" destOrd="0" presId="urn:microsoft.com/office/officeart/2008/layout/HorizontalMultiLevelHierarchy"/>
    <dgm:cxn modelId="{5CDF0EC5-209E-4A89-AF32-286DBC32E3D0}" type="presOf" srcId="{03478463-E114-4893-99B7-7BA6567BAE54}" destId="{55CE5B29-73E1-4171-956F-050EDB4147C8}" srcOrd="0" destOrd="0" presId="urn:microsoft.com/office/officeart/2008/layout/HorizontalMultiLevelHierarchy"/>
    <dgm:cxn modelId="{F4DC16C2-20BB-43E2-9A78-6F518313A018}" type="presOf" srcId="{67000426-A8E3-4427-9D80-AE3E1673FBC7}" destId="{45077CBF-32DB-443E-A739-61B5DB2D4D58}" srcOrd="0" destOrd="0" presId="urn:microsoft.com/office/officeart/2008/layout/HorizontalMultiLevelHierarchy"/>
    <dgm:cxn modelId="{9792A21D-C57D-43EB-B0B6-4997AA9E3DE2}" type="presOf" srcId="{D0AA5D9B-F963-46DB-A989-28DF39E98BF8}" destId="{86EEBF81-EE6E-4D1F-926B-02529779BC18}" srcOrd="1" destOrd="0" presId="urn:microsoft.com/office/officeart/2008/layout/HorizontalMultiLevelHierarchy"/>
    <dgm:cxn modelId="{2EA262A3-A48D-46B2-AED7-24FE5D49901B}" srcId="{9A1CCF71-0B48-43B7-B9AD-607927A8F8D1}" destId="{67000426-A8E3-4427-9D80-AE3E1673FBC7}" srcOrd="0" destOrd="0" parTransId="{D0AA5D9B-F963-46DB-A989-28DF39E98BF8}" sibTransId="{0B6856F4-2E37-4F9D-B27D-373667DC4BF0}"/>
    <dgm:cxn modelId="{50CD4725-B41B-440E-9019-51DC9C816AF2}" type="presOf" srcId="{56F17498-DFA0-4ACC-B72A-BDB8571B319E}" destId="{3169CDA1-0FA4-49D1-9E6A-23FC9B8D2753}" srcOrd="0" destOrd="0" presId="urn:microsoft.com/office/officeart/2008/layout/HorizontalMultiLevelHierarchy"/>
    <dgm:cxn modelId="{FE464119-3432-4717-BC9B-AC4D925BDFB8}" type="presOf" srcId="{C4BE6DA9-C686-4282-97B5-F91C7770B586}" destId="{3294B6A8-92EC-4597-A54B-1997B0D15EB0}" srcOrd="0" destOrd="0" presId="urn:microsoft.com/office/officeart/2008/layout/HorizontalMultiLevelHierarchy"/>
    <dgm:cxn modelId="{C35F51D9-F570-45BF-BE9B-C2994FD91CE7}" type="presOf" srcId="{C4D71AE5-048B-44F9-ACF7-5060723F3D57}" destId="{A9E2E2D0-F36A-4AE9-AF40-EEDA690B881B}" srcOrd="1" destOrd="0" presId="urn:microsoft.com/office/officeart/2008/layout/HorizontalMultiLevelHierarchy"/>
    <dgm:cxn modelId="{40EECBB0-7133-4CFB-A91F-BCF617D670C5}" type="presOf" srcId="{C4D71AE5-048B-44F9-ACF7-5060723F3D57}" destId="{C7247711-6089-4C52-8585-40BE7D1EE041}" srcOrd="0" destOrd="0" presId="urn:microsoft.com/office/officeart/2008/layout/HorizontalMultiLevelHierarchy"/>
    <dgm:cxn modelId="{8DB2A993-B187-4DFF-8F38-9DA4CD09834F}" srcId="{9A1CCF71-0B48-43B7-B9AD-607927A8F8D1}" destId="{C4BE6DA9-C686-4282-97B5-F91C7770B586}" srcOrd="2" destOrd="0" parTransId="{56F17498-DFA0-4ACC-B72A-BDB8571B319E}" sibTransId="{9D2DDEAB-EF8F-434E-A66B-E4778E12A1DE}"/>
    <dgm:cxn modelId="{E3DA0201-69DD-44FA-AC42-92C27D09D9BF}" srcId="{9A1CCF71-0B48-43B7-B9AD-607927A8F8D1}" destId="{EA42176F-2F74-49E1-911D-118E90C0EB4D}" srcOrd="1" destOrd="0" parTransId="{C4D71AE5-048B-44F9-ACF7-5060723F3D57}" sibTransId="{BDB34F37-0C7B-4114-859C-47A89A36C950}"/>
    <dgm:cxn modelId="{9223EB10-452D-40C8-87CA-AB477D4B5CB1}" type="presParOf" srcId="{55CE5B29-73E1-4171-956F-050EDB4147C8}" destId="{925B3E04-CEFF-4A7F-9899-491E4A79BAF1}" srcOrd="0" destOrd="0" presId="urn:microsoft.com/office/officeart/2008/layout/HorizontalMultiLevelHierarchy"/>
    <dgm:cxn modelId="{CAE9664E-E98D-43B4-9313-009981E72E3B}" type="presParOf" srcId="{925B3E04-CEFF-4A7F-9899-491E4A79BAF1}" destId="{7B9F0BD7-390E-4794-854C-FC1D633844F3}" srcOrd="0" destOrd="0" presId="urn:microsoft.com/office/officeart/2008/layout/HorizontalMultiLevelHierarchy"/>
    <dgm:cxn modelId="{1030F6D2-A1B5-4EC2-9A38-32CF80B10AFD}" type="presParOf" srcId="{925B3E04-CEFF-4A7F-9899-491E4A79BAF1}" destId="{9E9CE142-CF7F-4007-BB00-1C59D6F6FA2F}" srcOrd="1" destOrd="0" presId="urn:microsoft.com/office/officeart/2008/layout/HorizontalMultiLevelHierarchy"/>
    <dgm:cxn modelId="{B2E4F6C1-679A-412D-944F-0E9F1751FFFE}" type="presParOf" srcId="{9E9CE142-CF7F-4007-BB00-1C59D6F6FA2F}" destId="{0DDB0608-8B6E-4F36-B999-148804CD9FCE}" srcOrd="0" destOrd="0" presId="urn:microsoft.com/office/officeart/2008/layout/HorizontalMultiLevelHierarchy"/>
    <dgm:cxn modelId="{C76CB108-3937-4D96-A863-F306D85616E4}" type="presParOf" srcId="{0DDB0608-8B6E-4F36-B999-148804CD9FCE}" destId="{86EEBF81-EE6E-4D1F-926B-02529779BC18}" srcOrd="0" destOrd="0" presId="urn:microsoft.com/office/officeart/2008/layout/HorizontalMultiLevelHierarchy"/>
    <dgm:cxn modelId="{1093B5B3-E5CE-48F2-9B68-8BA82CD68406}" type="presParOf" srcId="{9E9CE142-CF7F-4007-BB00-1C59D6F6FA2F}" destId="{637029F8-61BC-449E-A041-866DD67D5300}" srcOrd="1" destOrd="0" presId="urn:microsoft.com/office/officeart/2008/layout/HorizontalMultiLevelHierarchy"/>
    <dgm:cxn modelId="{9F681627-CA14-4EDE-BA51-F0F3630DA4E1}" type="presParOf" srcId="{637029F8-61BC-449E-A041-866DD67D5300}" destId="{45077CBF-32DB-443E-A739-61B5DB2D4D58}" srcOrd="0" destOrd="0" presId="urn:microsoft.com/office/officeart/2008/layout/HorizontalMultiLevelHierarchy"/>
    <dgm:cxn modelId="{09EB3AB2-BFC6-40EB-B69F-86725489EC6F}" type="presParOf" srcId="{637029F8-61BC-449E-A041-866DD67D5300}" destId="{541E3C05-34C3-4A37-B880-EDFFBF074E68}" srcOrd="1" destOrd="0" presId="urn:microsoft.com/office/officeart/2008/layout/HorizontalMultiLevelHierarchy"/>
    <dgm:cxn modelId="{4739348D-604A-456E-9F49-9014481E3357}" type="presParOf" srcId="{9E9CE142-CF7F-4007-BB00-1C59D6F6FA2F}" destId="{C7247711-6089-4C52-8585-40BE7D1EE041}" srcOrd="2" destOrd="0" presId="urn:microsoft.com/office/officeart/2008/layout/HorizontalMultiLevelHierarchy"/>
    <dgm:cxn modelId="{56A225BE-5E81-4DDC-BA85-FF7DD87E38A9}" type="presParOf" srcId="{C7247711-6089-4C52-8585-40BE7D1EE041}" destId="{A9E2E2D0-F36A-4AE9-AF40-EEDA690B881B}" srcOrd="0" destOrd="0" presId="urn:microsoft.com/office/officeart/2008/layout/HorizontalMultiLevelHierarchy"/>
    <dgm:cxn modelId="{9F73FD64-340B-4CFF-921A-EC5BEE041E86}" type="presParOf" srcId="{9E9CE142-CF7F-4007-BB00-1C59D6F6FA2F}" destId="{69662CA4-03EB-4E4A-B437-8B01FECC0D32}" srcOrd="3" destOrd="0" presId="urn:microsoft.com/office/officeart/2008/layout/HorizontalMultiLevelHierarchy"/>
    <dgm:cxn modelId="{300847B8-4336-451C-9EFB-6ABA9571B12A}" type="presParOf" srcId="{69662CA4-03EB-4E4A-B437-8B01FECC0D32}" destId="{BB6DC7D8-3832-45E4-87D3-73E2B418F910}" srcOrd="0" destOrd="0" presId="urn:microsoft.com/office/officeart/2008/layout/HorizontalMultiLevelHierarchy"/>
    <dgm:cxn modelId="{6365171E-90A5-4CF9-9F9E-979AE58B4F96}" type="presParOf" srcId="{69662CA4-03EB-4E4A-B437-8B01FECC0D32}" destId="{E213869D-B02B-4D74-96A0-C5CBCA7592C3}" srcOrd="1" destOrd="0" presId="urn:microsoft.com/office/officeart/2008/layout/HorizontalMultiLevelHierarchy"/>
    <dgm:cxn modelId="{1C1F368A-8F48-4535-89C6-880EEF3CCCD0}" type="presParOf" srcId="{9E9CE142-CF7F-4007-BB00-1C59D6F6FA2F}" destId="{3169CDA1-0FA4-49D1-9E6A-23FC9B8D2753}" srcOrd="4" destOrd="0" presId="urn:microsoft.com/office/officeart/2008/layout/HorizontalMultiLevelHierarchy"/>
    <dgm:cxn modelId="{587B95F8-38E6-49FF-89A2-8A086007E918}" type="presParOf" srcId="{3169CDA1-0FA4-49D1-9E6A-23FC9B8D2753}" destId="{F8809456-A965-4B62-83A3-662B26E8A6DC}" srcOrd="0" destOrd="0" presId="urn:microsoft.com/office/officeart/2008/layout/HorizontalMultiLevelHierarchy"/>
    <dgm:cxn modelId="{8A2142DB-D4D5-4AB1-898C-F4A32AC562B5}" type="presParOf" srcId="{9E9CE142-CF7F-4007-BB00-1C59D6F6FA2F}" destId="{2096FD43-5C07-4D29-8849-01E763ADE67A}" srcOrd="5" destOrd="0" presId="urn:microsoft.com/office/officeart/2008/layout/HorizontalMultiLevelHierarchy"/>
    <dgm:cxn modelId="{A93523C5-37D6-47CD-A2F1-12F99BA3ED05}" type="presParOf" srcId="{2096FD43-5C07-4D29-8849-01E763ADE67A}" destId="{3294B6A8-92EC-4597-A54B-1997B0D15EB0}" srcOrd="0" destOrd="0" presId="urn:microsoft.com/office/officeart/2008/layout/HorizontalMultiLevelHierarchy"/>
    <dgm:cxn modelId="{4ED786D1-CCAB-40E2-B7E0-CEAD9F33D054}" type="presParOf" srcId="{2096FD43-5C07-4D29-8849-01E763ADE67A}" destId="{388B4C23-5D38-4985-972F-DEB61A62F9A6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69CDA1-0FA4-49D1-9E6A-23FC9B8D2753}">
      <dsp:nvSpPr>
        <dsp:cNvPr id="0" name=""/>
        <dsp:cNvSpPr/>
      </dsp:nvSpPr>
      <dsp:spPr>
        <a:xfrm>
          <a:off x="1849873" y="1581541"/>
          <a:ext cx="1038843" cy="8209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9421" y="0"/>
              </a:lnTo>
              <a:lnTo>
                <a:pt x="519421" y="820902"/>
              </a:lnTo>
              <a:lnTo>
                <a:pt x="1038843" y="82090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36193" y="1958891"/>
        <a:ext cx="66201" cy="66201"/>
      </dsp:txXfrm>
    </dsp:sp>
    <dsp:sp modelId="{C7247711-6089-4C52-8585-40BE7D1EE041}">
      <dsp:nvSpPr>
        <dsp:cNvPr id="0" name=""/>
        <dsp:cNvSpPr/>
      </dsp:nvSpPr>
      <dsp:spPr>
        <a:xfrm>
          <a:off x="1849873" y="1535821"/>
          <a:ext cx="103884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9421" y="45720"/>
              </a:lnTo>
              <a:lnTo>
                <a:pt x="519421" y="92954"/>
              </a:lnTo>
              <a:lnTo>
                <a:pt x="1038843" y="9295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43296" y="1555543"/>
        <a:ext cx="51995" cy="51995"/>
      </dsp:txXfrm>
    </dsp:sp>
    <dsp:sp modelId="{0DDB0608-8B6E-4F36-B999-148804CD9FCE}">
      <dsp:nvSpPr>
        <dsp:cNvPr id="0" name=""/>
        <dsp:cNvSpPr/>
      </dsp:nvSpPr>
      <dsp:spPr>
        <a:xfrm>
          <a:off x="1849873" y="855107"/>
          <a:ext cx="1038843" cy="726433"/>
        </a:xfrm>
        <a:custGeom>
          <a:avLst/>
          <a:gdLst/>
          <a:ahLst/>
          <a:cxnLst/>
          <a:rect l="0" t="0" r="0" b="0"/>
          <a:pathLst>
            <a:path>
              <a:moveTo>
                <a:pt x="0" y="726433"/>
              </a:moveTo>
              <a:lnTo>
                <a:pt x="519421" y="726433"/>
              </a:lnTo>
              <a:lnTo>
                <a:pt x="519421" y="0"/>
              </a:lnTo>
              <a:lnTo>
                <a:pt x="103884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37603" y="1186633"/>
        <a:ext cx="63381" cy="63381"/>
      </dsp:txXfrm>
    </dsp:sp>
    <dsp:sp modelId="{7B9F0BD7-390E-4794-854C-FC1D633844F3}">
      <dsp:nvSpPr>
        <dsp:cNvPr id="0" name=""/>
        <dsp:cNvSpPr/>
      </dsp:nvSpPr>
      <dsp:spPr>
        <a:xfrm>
          <a:off x="0" y="1032196"/>
          <a:ext cx="2601056" cy="1098689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Конституция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РФ</a:t>
          </a:r>
          <a:endParaRPr lang="ru-RU" sz="3200" kern="1200" dirty="0"/>
        </a:p>
      </dsp:txBody>
      <dsp:txXfrm>
        <a:off x="0" y="1032196"/>
        <a:ext cx="2601056" cy="1098689"/>
      </dsp:txXfrm>
    </dsp:sp>
    <dsp:sp modelId="{45077CBF-32DB-443E-A739-61B5DB2D4D58}">
      <dsp:nvSpPr>
        <dsp:cNvPr id="0" name=""/>
        <dsp:cNvSpPr/>
      </dsp:nvSpPr>
      <dsp:spPr>
        <a:xfrm>
          <a:off x="2888716" y="545639"/>
          <a:ext cx="2030105" cy="61893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Преамбула</a:t>
          </a:r>
          <a:endParaRPr lang="ru-RU" sz="2900" kern="1200" dirty="0"/>
        </a:p>
      </dsp:txBody>
      <dsp:txXfrm>
        <a:off x="2888716" y="545639"/>
        <a:ext cx="2030105" cy="618934"/>
      </dsp:txXfrm>
    </dsp:sp>
    <dsp:sp modelId="{BB6DC7D8-3832-45E4-87D3-73E2B418F910}">
      <dsp:nvSpPr>
        <dsp:cNvPr id="0" name=""/>
        <dsp:cNvSpPr/>
      </dsp:nvSpPr>
      <dsp:spPr>
        <a:xfrm>
          <a:off x="2888716" y="1319308"/>
          <a:ext cx="2030105" cy="61893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1 раздел</a:t>
          </a:r>
          <a:endParaRPr lang="ru-RU" sz="2900" kern="1200" dirty="0"/>
        </a:p>
      </dsp:txBody>
      <dsp:txXfrm>
        <a:off x="2888716" y="1319308"/>
        <a:ext cx="2030105" cy="618934"/>
      </dsp:txXfrm>
    </dsp:sp>
    <dsp:sp modelId="{3294B6A8-92EC-4597-A54B-1997B0D15EB0}">
      <dsp:nvSpPr>
        <dsp:cNvPr id="0" name=""/>
        <dsp:cNvSpPr/>
      </dsp:nvSpPr>
      <dsp:spPr>
        <a:xfrm>
          <a:off x="2888716" y="2092976"/>
          <a:ext cx="2030105" cy="61893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2 раздел</a:t>
          </a:r>
          <a:endParaRPr lang="ru-RU" sz="2900" kern="1200" dirty="0"/>
        </a:p>
      </dsp:txBody>
      <dsp:txXfrm>
        <a:off x="2888716" y="2092976"/>
        <a:ext cx="2030105" cy="6189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4d2233a586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4d2233a586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4d6e949d23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4d6e949d23_1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4d22339b46_3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4d22339b46_3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99117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99516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799118" y="4616054"/>
            <a:ext cx="4240920" cy="204788"/>
          </a:xfrm>
        </p:spPr>
        <p:txBody>
          <a:bodyPr/>
          <a:lstStyle/>
          <a:p>
            <a:pPr lvl="0" eaLnBrk="1" hangingPunct="1">
              <a:buNone/>
            </a:pPr>
            <a:r>
              <a:rPr dirty="0">
                <a:latin typeface="Franklin Gothic Medium" panose="020B0603020102020204" pitchFamily="34" charset="0"/>
              </a:rPr>
              <a:t>Добавить нижний колонтитул</a:t>
            </a:r>
            <a:endParaRPr sz="1200" dirty="0">
              <a:solidFill>
                <a:srgbClr val="595959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6" name="Замещающая дата 5"/>
          <p:cNvSpPr>
            <a:spLocks noGrp="1"/>
          </p:cNvSpPr>
          <p:nvPr>
            <p:ph type="dt" sz="half" idx="11"/>
          </p:nvPr>
        </p:nvSpPr>
        <p:spPr>
          <a:xfrm>
            <a:off x="5200814" y="4616054"/>
            <a:ext cx="1028968" cy="2047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A220264-23FB-45E3-8740-2343AB92A772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10.11.2023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Franklin Gothic Medium" panose="020B0603020102020204" pitchFamily="34" charset="0"/>
              </a:rPr>
              <a:pPr lvl="0" eaLnBrk="1" hangingPunct="1">
                <a:buNone/>
              </a:pPr>
              <a:t>‹#›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Заголовок и объект с рисунком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 bwMode="gray">
          <a:xfrm>
            <a:off x="1619672" y="0"/>
            <a:ext cx="7011036" cy="5143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24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marL="0" marR="0" lvl="0" indent="0" algn="ctr" defTabSz="6858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732811" y="0"/>
            <a:ext cx="0" cy="51435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516378" y="0"/>
            <a:ext cx="0" cy="51435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Прямоугольник 12"/>
          <p:cNvSpPr/>
          <p:nvPr/>
        </p:nvSpPr>
        <p:spPr bwMode="gray">
          <a:xfrm rot="21379692">
            <a:off x="241760" y="158353"/>
            <a:ext cx="1157589" cy="1538288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marL="0" marR="0" lvl="0" indent="0" algn="ctr" defTabSz="6858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7294" y="239316"/>
            <a:ext cx="5754600" cy="857250"/>
          </a:xfrm>
        </p:spPr>
        <p:txBody>
          <a:bodyPr/>
          <a:lstStyle/>
          <a:p>
            <a:pPr fontAlgn="base"/>
            <a:r>
              <a:rPr lang="ru-RU" strike="noStrike" noProof="1" smtClean="0"/>
              <a:t>Образец заголовка</a:t>
            </a:r>
            <a:endParaRPr lang="ru-RU" strike="noStrike" noProof="1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7294" y="1232298"/>
            <a:ext cx="5754600" cy="3396853"/>
          </a:xfrm>
        </p:spPr>
        <p:txBody>
          <a:bodyPr/>
          <a:lstStyle>
            <a:lvl5pPr>
              <a:defRPr/>
            </a:lvl5pPr>
          </a:lstStyle>
          <a:p>
            <a:pPr lvl="0" fontAlgn="base"/>
            <a:r>
              <a:rPr lang="ru-RU" strike="noStrike" noProof="1" smtClean="0"/>
              <a:t>Образец текста</a:t>
            </a:r>
          </a:p>
          <a:p>
            <a:pPr lvl="1" fontAlgn="base"/>
            <a:r>
              <a:rPr lang="ru-RU" strike="noStrike" noProof="1" smtClean="0"/>
              <a:t>Второй уровень</a:t>
            </a:r>
          </a:p>
          <a:p>
            <a:pPr lvl="2" fontAlgn="base"/>
            <a:r>
              <a:rPr lang="ru-RU" strike="noStrike" noProof="1" smtClean="0"/>
              <a:t>Третий уровень</a:t>
            </a:r>
          </a:p>
          <a:p>
            <a:pPr lvl="3" fontAlgn="base"/>
            <a:r>
              <a:rPr lang="ru-RU" strike="noStrike" noProof="1" smtClean="0"/>
              <a:t>Четвертый уровень</a:t>
            </a:r>
          </a:p>
          <a:p>
            <a:pPr lvl="4" fontAlgn="base"/>
            <a:r>
              <a:rPr lang="ru-RU" strike="noStrike" noProof="1" smtClean="0"/>
              <a:t>Пятый уровень</a:t>
            </a:r>
            <a:endParaRPr lang="ru-RU" strike="noStrike" noProof="1"/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3" hasCustomPrompt="1"/>
          </p:nvPr>
        </p:nvSpPr>
        <p:spPr bwMode="gray">
          <a:xfrm rot="180000">
            <a:off x="268132" y="210727"/>
            <a:ext cx="1084900" cy="1474406"/>
          </a:xfr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vert="horz" wrap="square" lIns="68589" tIns="137178" rIns="68589" bIns="34295" numCol="1" rtlCol="0" anchor="t" anchorCtr="0" compatLnSpc="1">
            <a:normAutofit/>
          </a:bodyPr>
          <a:lstStyle>
            <a:lvl1pPr marL="34295" indent="0" algn="ctr">
              <a:buNone/>
              <a:defRPr sz="1200"/>
            </a:lvl1pPr>
          </a:lstStyle>
          <a:p>
            <a:pPr marL="34295" marR="0" lvl="0" indent="0" algn="ctr" defTabSz="685891" rtl="0" eaLnBrk="0" fontAlgn="base" latinLnBrk="0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Щелкните значок, чтобы добавить изображение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344112" y="4800600"/>
            <a:ext cx="876528" cy="207169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>
              <a:defRPr/>
            </a:lvl1pPr>
          </a:lstStyle>
          <a:p>
            <a:pPr algn="r" defTabSz="685891">
              <a:buClrTx/>
              <a:defRPr/>
            </a:pPr>
            <a:fld id="{CFDD36F7-58AD-4AD1-9B84-3251086F9419}" type="datetimeFigureOut">
              <a:rPr lang="ru-RU" sz="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algn="r" defTabSz="685891">
                <a:buClrTx/>
                <a:defRPr/>
              </a:pPr>
              <a:t>10.11.2023</a:t>
            </a:fld>
            <a:endParaRPr lang="ru-RU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131388" y="4800600"/>
            <a:ext cx="5098394" cy="207169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>
              <a:defRPr/>
            </a:lvl1pPr>
          </a:lstStyle>
          <a:p>
            <a:pPr defTabSz="685891">
              <a:buClrTx/>
              <a:defRPr/>
            </a:pPr>
            <a:endParaRPr lang="ru-RU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315915" y="4800600"/>
            <a:ext cx="685979" cy="207169"/>
          </a:xfrm>
          <a:prstGeom prst="rect">
            <a:avLst/>
          </a:prstGeom>
        </p:spPr>
        <p:txBody>
          <a:bodyPr vert="horz" wrap="square" lIns="68589" tIns="34295" rIns="68589" bIns="34295" numCol="1" anchor="ctr" anchorCtr="0" compatLnSpc="1"/>
          <a:lstStyle>
            <a:lvl1pPr>
              <a:defRPr/>
            </a:lvl1pPr>
          </a:lstStyle>
          <a:p>
            <a:pPr defTabSz="685891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08540287-AD6D-4189-A6B3-AA5AFEFEE5F5}" type="slidenum">
              <a:rPr lang="ru-RU" altLang="ru-RU" sz="600" kern="1200" smtClean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pPr defTabSz="685891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ru-RU" altLang="ru-RU" sz="600" kern="1200" dirty="0" smtClean="0">
              <a:solidFill>
                <a:schemeClr val="tx1"/>
              </a:solidFill>
              <a:latin typeface="Cambria" panose="020405030504060302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ru-RU" strike="noStrike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 fontAlgn="base"/>
            <a:r>
              <a:rPr lang="ru-RU" strike="noStrike" noProof="1"/>
              <a:t>Образец текста</a:t>
            </a:r>
          </a:p>
          <a:p>
            <a:pPr lvl="1" fontAlgn="base"/>
            <a:r>
              <a:rPr lang="ru-RU" strike="noStrike" noProof="1"/>
              <a:t>Второй уровень</a:t>
            </a:r>
          </a:p>
          <a:p>
            <a:pPr lvl="2" fontAlgn="base"/>
            <a:r>
              <a:rPr lang="ru-RU" strike="noStrike" noProof="1"/>
              <a:t>Третий уровень</a:t>
            </a:r>
          </a:p>
          <a:p>
            <a:pPr lvl="3" fontAlgn="base"/>
            <a:r>
              <a:rPr lang="ru-RU" strike="noStrike" noProof="1"/>
              <a:t>Четвертый уровень</a:t>
            </a:r>
          </a:p>
          <a:p>
            <a:pPr lvl="4" fontAlgn="base"/>
            <a:r>
              <a:rPr lang="ru-RU" strike="noStrike" noProof="1"/>
              <a:t>Пятый уровень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>
          <a:xfrm>
            <a:off x="6344112" y="4800600"/>
            <a:ext cx="876528" cy="207169"/>
          </a:xfrm>
          <a:prstGeom prst="rect">
            <a:avLst/>
          </a:prstGeom>
        </p:spPr>
        <p:txBody>
          <a:bodyPr lIns="68589" tIns="34295" rIns="68589" bIns="34295"/>
          <a:lstStyle/>
          <a:p>
            <a:pPr algn="r" defTabSz="685891">
              <a:buClrTx/>
              <a:defRPr/>
            </a:pPr>
            <a:fld id="{ABA07DED-D76E-413A-B97A-4568237E862D}" type="datetimeFigureOut">
              <a:rPr lang="ru-RU" sz="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algn="r" defTabSz="685891">
                <a:buClrTx/>
                <a:defRPr/>
              </a:pPr>
              <a:t>10.11.2023</a:t>
            </a:fld>
            <a:endParaRPr lang="ru-RU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131388" y="4800600"/>
            <a:ext cx="5098394" cy="207169"/>
          </a:xfrm>
          <a:prstGeom prst="rect">
            <a:avLst/>
          </a:prstGeom>
        </p:spPr>
        <p:txBody>
          <a:bodyPr lIns="68589" tIns="34295" rIns="68589" bIns="34295"/>
          <a:lstStyle/>
          <a:p>
            <a:pPr defTabSz="685891">
              <a:buClrTx/>
              <a:defRPr/>
            </a:pPr>
            <a:endParaRPr lang="ru-RU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91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C579B75E-E0BD-42E7-AD09-4CAC8ECBEFD5}" type="slidenum">
              <a:rPr lang="ru-RU" altLang="ru-RU" sz="600" kern="1200" smtClean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pPr defTabSz="685891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ru-RU" altLang="ru-RU" sz="600" kern="1200" dirty="0">
              <a:solidFill>
                <a:schemeClr val="tx1"/>
              </a:solidFill>
              <a:latin typeface="Cambria" panose="020405030504060302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znanierussia.ru/library/video/dnk-rossii-osnovy-gosudarstvennoj-politiki-3526?collection=dnk-rossii&amp;from=cinema" TargetMode="Externa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znanierussia.ru/library/video/dnk-rossii-prezident-istoriya-instituta-istorii-lyudej-3555?collection=dnk-rossii&amp;from=cinema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s://znanierussia.ru/library/video/dnk-rossii-kak-ustroena-gosudarstvennaya-duma-3547?collection=dnk-rossii&amp;from=cinema" TargetMode="Externa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58445" y="1163783"/>
            <a:ext cx="5693089" cy="215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 dirty="0" err="1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Основы</a:t>
            </a:r>
            <a:r>
              <a:rPr lang="en-US" sz="3200" b="1" i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dirty="0" err="1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российской</a:t>
            </a:r>
            <a:r>
              <a:rPr lang="en-US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dirty="0" err="1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государственност</a:t>
            </a:r>
            <a:r>
              <a:rPr lang="ru-RU" sz="3200" b="1" i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и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3200" b="1" i="1" dirty="0" smtClean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Лекция 9.</a:t>
            </a:r>
            <a:endParaRPr sz="3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3" r="24913"/>
          <a:stretch>
            <a:fillRect/>
          </a:stretch>
        </p:blipFill>
        <p:spPr>
          <a:xfrm>
            <a:off x="3746500" y="0"/>
            <a:ext cx="5397500" cy="3595370"/>
          </a:xfrm>
          <a:prstGeom prst="rect">
            <a:avLst/>
          </a:prstGeom>
        </p:spPr>
      </p:pic>
      <p:pic>
        <p:nvPicPr>
          <p:cNvPr id="10" name="Picture 4" descr="доп начертания 2.png">
            <a:extLst>
              <a:ext uri="{FF2B5EF4-FFF2-40B4-BE49-F238E27FC236}">
                <a16:creationId xmlns:a16="http://schemas.microsoft.com/office/drawing/2014/main" id="{66890791-DBD9-4908-8857-7455EDDB9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29" y="168931"/>
            <a:ext cx="3270409" cy="71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5"/>
          <p:cNvSpPr txBox="1">
            <a:spLocks noGrp="1"/>
          </p:cNvSpPr>
          <p:nvPr>
            <p:ph type="title"/>
          </p:nvPr>
        </p:nvSpPr>
        <p:spPr>
          <a:xfrm>
            <a:off x="311785" y="445135"/>
            <a:ext cx="8520430" cy="9385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SzPts val="990"/>
            </a:pPr>
            <a:r>
              <a:rPr dirty="0"/>
              <a:t> </a:t>
            </a:r>
            <a:r>
              <a:rPr lang="ru-RU" b="1" dirty="0">
                <a:solidFill>
                  <a:srgbClr val="0070C0"/>
                </a:solidFill>
              </a:rPr>
              <a:t>Раздел </a:t>
            </a:r>
            <a:r>
              <a:rPr lang="en-US" b="1" dirty="0" smtClean="0">
                <a:solidFill>
                  <a:srgbClr val="0070C0"/>
                </a:solidFill>
              </a:rPr>
              <a:t>4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u="sng" dirty="0" smtClean="0">
                <a:solidFill>
                  <a:srgbClr val="0070C0"/>
                </a:solidFill>
              </a:rPr>
              <a:t>Политическое устройство России</a:t>
            </a:r>
            <a:endParaRPr lang="ru-RU" u="sng" dirty="0">
              <a:solidFill>
                <a:srgbClr val="0070C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03860" y="1535185"/>
            <a:ext cx="4698365" cy="25688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>
                <a:solidFill>
                  <a:srgbClr val="0070C0"/>
                </a:solidFill>
              </a:rPr>
              <a:t>Конституционные принципы и разделение властей.</a:t>
            </a:r>
          </a:p>
          <a:p>
            <a:pPr algn="ctr">
              <a:buNone/>
            </a:pPr>
            <a:r>
              <a:rPr lang="ru-RU" sz="3200" dirty="0" smtClean="0">
                <a:solidFill>
                  <a:srgbClr val="0070C0"/>
                </a:solidFill>
              </a:rPr>
              <a:t>Часть 2.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4" name="Google Shape;375;p47"/>
          <p:cNvSpPr txBox="1"/>
          <p:nvPr/>
        </p:nvSpPr>
        <p:spPr>
          <a:xfrm>
            <a:off x="8180574" y="4760184"/>
            <a:ext cx="728535" cy="2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2"/>
              <a:buFont typeface="Arial" panose="020B0604020202020204"/>
              <a:buNone/>
              <a:defRPr/>
            </a:pPr>
            <a:fld id="{726AC411-00C9-4A49-A5AC-2452FC8A3B34}" type="slidenum">
              <a:rPr kumimoji="0" lang="en-US" sz="925" b="0" i="0" u="none" strike="noStrike" kern="0" cap="none" spc="0" normalizeH="0" baseline="0" noProof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pPr marL="0" marR="0" lvl="0" indent="0" algn="r" defTabSz="914400" rtl="0" eaLnBrk="1" fontAlgn="auto" latinLnBrk="0" hangingPunct="1">
                <a:lnSpc>
                  <a:spcPct val="6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852"/>
                <a:buFont typeface="Arial" panose="020B0604020202020204"/>
                <a:buNone/>
                <a:defRPr/>
              </a:pPr>
              <a:t>2</a:t>
            </a:fld>
            <a:endParaRPr kumimoji="0" lang="en-US" sz="925" b="0" i="0" u="none" strike="noStrike" kern="0" cap="none" spc="0" normalizeH="0" baseline="0" noProof="0" dirty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3554" name="Picture 2" descr="Глобальные проблемы человечества (практика) — Сайт Аллы Додино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979" y="1567712"/>
            <a:ext cx="3309398" cy="3141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852" y="445025"/>
            <a:ext cx="2372139" cy="572700"/>
          </a:xfrm>
        </p:spPr>
        <p:txBody>
          <a:bodyPr>
            <a:normAutofit fontScale="90000"/>
          </a:bodyPr>
          <a:lstStyle/>
          <a:p>
            <a:r>
              <a:rPr lang="ru-RU" altLang="en-US" dirty="0">
                <a:solidFill>
                  <a:srgbClr val="0070C0"/>
                </a:solidFill>
              </a:rPr>
              <a:t>ВОПРОСЫ: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155575" y="1149291"/>
            <a:ext cx="4920008" cy="2972135"/>
          </a:xfrm>
        </p:spPr>
        <p:txBody>
          <a:bodyPr>
            <a:noAutofit/>
          </a:bodyPr>
          <a:lstStyle/>
          <a:p>
            <a:pPr marL="419156" indent="-38581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altLang="ru-RU" sz="2400" dirty="0" smtClean="0">
                <a:solidFill>
                  <a:schemeClr val="tx1"/>
                </a:solidFill>
                <a:sym typeface="+mn-ea"/>
              </a:rPr>
              <a:t>Конституция Российской Федерации</a:t>
            </a:r>
          </a:p>
          <a:p>
            <a:pPr marL="419156" indent="-38581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altLang="ru-RU" sz="2400" dirty="0" smtClean="0">
                <a:solidFill>
                  <a:schemeClr val="tx1"/>
                </a:solidFill>
                <a:sym typeface="+mn-ea"/>
              </a:rPr>
              <a:t>Основы конституционного строя Российской Федерации </a:t>
            </a:r>
            <a:endParaRPr lang="ru-RU" altLang="ru-RU" sz="2400" dirty="0" smtClean="0">
              <a:solidFill>
                <a:schemeClr val="tx1"/>
              </a:solidFill>
            </a:endParaRPr>
          </a:p>
          <a:p>
            <a:pPr marL="419156" indent="-38581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altLang="ru-RU" sz="2400" dirty="0" smtClean="0">
                <a:solidFill>
                  <a:schemeClr val="tx1"/>
                </a:solidFill>
                <a:sym typeface="+mn-ea"/>
              </a:rPr>
              <a:t>Федеративное Устройство Российской Федерации</a:t>
            </a:r>
            <a:endParaRPr lang="ru-RU" sz="2400" dirty="0"/>
          </a:p>
        </p:txBody>
      </p:sp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71682" name="AutoShape 2" descr="Книга &quot;Конституция Российской Федерации. Официальный текст с изменениями,  внесенными Законами Российской Федерации&quot; - купить книгу в  интернет-магазине «Москва» ISBN: 978-5-91768-582-3, 96773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684" name="Picture 4" descr="12 декабря - День конституции Российской Федерации. - Бороди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1844" y="496957"/>
            <a:ext cx="3732846" cy="373284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Заголовок 1"/>
          <p:cNvSpPr>
            <a:spLocks noGrp="1"/>
          </p:cNvSpPr>
          <p:nvPr>
            <p:ph type="title"/>
          </p:nvPr>
        </p:nvSpPr>
        <p:spPr>
          <a:xfrm>
            <a:off x="1778465" y="155426"/>
            <a:ext cx="6811861" cy="857250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marL="33342" algn="ctr">
              <a:spcBef>
                <a:spcPts val="450"/>
              </a:spcBef>
            </a:pPr>
            <a:r>
              <a:rPr lang="ru-RU" altLang="ru-RU" sz="3000" b="1" dirty="0">
                <a:solidFill>
                  <a:srgbClr val="0070C0"/>
                </a:solidFill>
              </a:rPr>
              <a:t>1. Конституция </a:t>
            </a:r>
            <a:r>
              <a:rPr lang="ru-RU" altLang="ru-RU" sz="3000" b="1" dirty="0" smtClean="0">
                <a:solidFill>
                  <a:srgbClr val="0070C0"/>
                </a:solidFill>
              </a:rPr>
              <a:t>Российской Федерации</a:t>
            </a:r>
            <a:endParaRPr lang="ru-RU" altLang="ru-RU" sz="3000" b="1" dirty="0">
              <a:solidFill>
                <a:srgbClr val="0070C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244" y="1143038"/>
            <a:ext cx="6721029" cy="3647076"/>
          </a:xfrm>
        </p:spPr>
        <p:txBody>
          <a:bodyPr vert="horz" wrap="square" lIns="68580" tIns="34290" rIns="68580" bIns="34290" numCol="1" anchor="t" anchorCtr="0" compatLnSpc="1">
            <a:normAutofit fontScale="92500" lnSpcReduction="10000"/>
          </a:bodyPr>
          <a:lstStyle/>
          <a:p>
            <a:pPr marL="0" indent="0" defTabSz="685891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Конституция </a:t>
            </a:r>
            <a:r>
              <a:rPr lang="ru-RU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это нормативный правой акт высшей юридической силы каждого государства, который закрепляет основные положения и принципы организации и функционирования государства.</a:t>
            </a:r>
          </a:p>
          <a:p>
            <a:pPr marL="0" indent="0" defTabSz="685891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endParaRPr lang="ru-RU" sz="2400" b="1" kern="1200" dirty="0" smtClean="0">
              <a:solidFill>
                <a:srgbClr val="0070C0"/>
              </a:solidFill>
              <a:latin typeface="+mn-lt"/>
              <a:ea typeface="+mn-ea"/>
              <a:cs typeface="+mn-cs"/>
            </a:endParaRPr>
          </a:p>
          <a:p>
            <a:pPr marL="0" indent="0" defTabSz="685891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2400" b="1" kern="1200" dirty="0" smtClean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Виды </a:t>
            </a:r>
            <a:r>
              <a:rPr lang="ru-RU" sz="24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конституций</a:t>
            </a:r>
          </a:p>
          <a:p>
            <a:pPr marL="0" indent="0" defTabSz="685891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 форме                           </a:t>
            </a:r>
          </a:p>
          <a:p>
            <a:pPr marL="0" indent="0" defTabSz="685891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2400" kern="1200" dirty="0">
                <a:solidFill>
                  <a:schemeClr val="tx1"/>
                </a:solidFill>
                <a:sym typeface="+mn-ea"/>
              </a:rPr>
              <a:t>По содержанию</a:t>
            </a:r>
          </a:p>
          <a:p>
            <a:pPr marL="0" indent="0" defTabSz="685891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 структуре и </a:t>
            </a:r>
            <a:r>
              <a:rPr lang="ru-RU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др.</a:t>
            </a:r>
            <a:endParaRPr lang="ru-RU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3"/>
          <p:cNvSpPr/>
          <p:nvPr/>
        </p:nvSpPr>
        <p:spPr>
          <a:xfrm>
            <a:off x="7803631" y="4644355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7" name="Picture 2" descr="Конституция Российской Федерации с изменениями, внесенными федеральными  конституционными законами от 4 октября 2022 г. об образовании новых  субъектов Российской Федерации в новейшей действующей редакции, 2023», –  скачать pdf на Литрес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/>
          <a:srcRect t="7880" b="7880"/>
          <a:stretch>
            <a:fillRect/>
          </a:stretch>
        </p:blipFill>
        <p:spPr bwMode="auto">
          <a:xfrm rot="180000">
            <a:off x="268132" y="210727"/>
            <a:ext cx="1084900" cy="147440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Заголовок 4"/>
          <p:cNvSpPr>
            <a:spLocks noGrp="1"/>
          </p:cNvSpPr>
          <p:nvPr>
            <p:ph type="title"/>
          </p:nvPr>
        </p:nvSpPr>
        <p:spPr>
          <a:xfrm>
            <a:off x="1142525" y="239600"/>
            <a:ext cx="6858951" cy="446430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sz="3400" dirty="0">
                <a:solidFill>
                  <a:srgbClr val="0070C0"/>
                </a:solidFill>
              </a:rPr>
              <a:t>Виды конституций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19450" y="746620"/>
            <a:ext cx="8456102" cy="4111130"/>
          </a:xfrm>
        </p:spPr>
        <p:txBody>
          <a:bodyPr vert="horz" wrap="square" lIns="68580" tIns="34290" rIns="68580" bIns="34290" numCol="1" anchor="t" anchorCtr="0" compatLnSpc="1">
            <a:normAutofit fontScale="70000" lnSpcReduction="20000"/>
          </a:bodyPr>
          <a:lstStyle/>
          <a:p>
            <a:pPr marL="0" indent="360000" defTabSz="685891" eaLnBrk="0" fontAlgn="base" hangingPunct="0">
              <a:lnSpc>
                <a:spcPct val="120000"/>
              </a:lnSpc>
              <a:buClr>
                <a:schemeClr val="tx1"/>
              </a:buClr>
              <a:buSzTx/>
              <a:buNone/>
              <a:defRPr/>
            </a:pPr>
            <a:r>
              <a:rPr lang="ru-RU" sz="2600" b="1" kern="1200" dirty="0" smtClean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1. По форме:</a:t>
            </a:r>
          </a:p>
          <a:p>
            <a:pPr marL="0" indent="0" defTabSz="685891" eaLnBrk="0" fontAlgn="base" hangingPunct="0">
              <a:lnSpc>
                <a:spcPct val="120000"/>
              </a:lnSpc>
              <a:buClr>
                <a:schemeClr val="tx1"/>
              </a:buClr>
              <a:buSzTx/>
              <a:buNone/>
              <a:defRPr/>
            </a:pPr>
            <a:r>
              <a:rPr lang="ru-RU" sz="2600" b="1" kern="1200" dirty="0" smtClean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- писаные</a:t>
            </a:r>
            <a:r>
              <a:rPr lang="ru-RU" sz="26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(т. е. содержащиеся в одном или нескольких документах, принятых в установленном именно для конституций порядке, и имеющие соответствующую письменную форму - большинство конституций)</a:t>
            </a:r>
          </a:p>
          <a:p>
            <a:pPr marL="0" indent="0" defTabSz="685891" eaLnBrk="0" fontAlgn="base" hangingPunct="0">
              <a:lnSpc>
                <a:spcPct val="120000"/>
              </a:lnSpc>
              <a:buClr>
                <a:schemeClr val="tx1"/>
              </a:buClr>
              <a:buSzTx/>
              <a:buNone/>
              <a:defRPr/>
            </a:pPr>
            <a:r>
              <a:rPr lang="ru-RU" sz="2600" b="1" kern="1200" dirty="0" smtClean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- неписаные </a:t>
            </a:r>
            <a:r>
              <a:rPr lang="ru-RU" sz="2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(т. е. такие, важная составная часть которых не отражена в официальных источниках</a:t>
            </a:r>
            <a:r>
              <a:rPr lang="en-US" sz="2600" dirty="0">
                <a:latin typeface="+mn-lt"/>
              </a:rPr>
              <a:t> –</a:t>
            </a:r>
            <a:r>
              <a:rPr lang="ru-RU" sz="2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Великобритания)</a:t>
            </a:r>
          </a:p>
          <a:p>
            <a:pPr marL="0" indent="360000" defTabSz="685891" eaLnBrk="0" fontAlgn="base" hangingPunct="0">
              <a:lnSpc>
                <a:spcPct val="120000"/>
              </a:lnSpc>
              <a:buClr>
                <a:schemeClr val="tx1"/>
              </a:buClr>
              <a:buSzTx/>
              <a:buNone/>
              <a:defRPr/>
            </a:pPr>
            <a:endParaRPr lang="ru-RU" sz="26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360000">
              <a:lnSpc>
                <a:spcPct val="120000"/>
              </a:lnSpc>
              <a:buNone/>
            </a:pPr>
            <a:r>
              <a:rPr lang="ru-RU" sz="2600" b="1" dirty="0" smtClean="0">
                <a:solidFill>
                  <a:srgbClr val="0070C0"/>
                </a:solidFill>
                <a:latin typeface="+mn-lt"/>
              </a:rPr>
              <a:t>2. По способу принятия: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700" b="1" dirty="0" smtClean="0">
                <a:solidFill>
                  <a:srgbClr val="0070C0"/>
                </a:solidFill>
              </a:rPr>
              <a:t>- дарованные </a:t>
            </a:r>
            <a:r>
              <a:rPr lang="ru-RU" sz="2600" dirty="0" smtClean="0">
                <a:solidFill>
                  <a:schemeClr val="tx1"/>
                </a:solidFill>
                <a:latin typeface="+mn-lt"/>
              </a:rPr>
              <a:t>- когда существующая верховная власть самостоятельно или под давлением общества ограничивает себя конституцией. </a:t>
            </a:r>
          </a:p>
          <a:p>
            <a:pPr marL="0" indent="0">
              <a:lnSpc>
                <a:spcPct val="120000"/>
              </a:lnSpc>
              <a:buNone/>
            </a:pPr>
            <a:endParaRPr lang="ru-RU" sz="2600" dirty="0" smtClean="0">
              <a:solidFill>
                <a:schemeClr val="tx1"/>
              </a:solidFill>
              <a:latin typeface="+mn-l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800" b="1" dirty="0" smtClean="0">
                <a:solidFill>
                  <a:srgbClr val="0070C0"/>
                </a:solidFill>
              </a:rPr>
              <a:t>-</a:t>
            </a:r>
            <a:r>
              <a:rPr lang="ru-RU" sz="2700" b="1" dirty="0">
                <a:solidFill>
                  <a:srgbClr val="0070C0"/>
                </a:solidFill>
              </a:rPr>
              <a:t> принятые  </a:t>
            </a:r>
            <a:r>
              <a:rPr lang="ru-RU" sz="2800" dirty="0">
                <a:solidFill>
                  <a:schemeClr val="tx1"/>
                </a:solidFill>
              </a:rPr>
              <a:t>(большинство современных мировых конституций). </a:t>
            </a:r>
          </a:p>
          <a:p>
            <a:pPr marL="419156" indent="-385814" defTabSz="685891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endParaRPr lang="ru-RU" sz="21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63985" y="201336"/>
            <a:ext cx="5545122" cy="4764947"/>
          </a:xfrm>
        </p:spPr>
        <p:txBody>
          <a:bodyPr>
            <a:normAutofit lnSpcReduction="10000"/>
          </a:bodyPr>
          <a:lstStyle/>
          <a:p>
            <a:pPr marL="134797" indent="0">
              <a:lnSpc>
                <a:spcPct val="110000"/>
              </a:lnSpc>
              <a:buNone/>
            </a:pPr>
            <a:r>
              <a:rPr lang="ru-RU" b="1" dirty="0" smtClean="0">
                <a:solidFill>
                  <a:srgbClr val="0070C0"/>
                </a:solidFill>
              </a:rPr>
              <a:t>- Дарованные</a:t>
            </a:r>
          </a:p>
          <a:p>
            <a:pPr marL="134797" indent="0">
              <a:lnSpc>
                <a:spcPct val="110000"/>
              </a:lnSpc>
            </a:pPr>
            <a:r>
              <a:rPr lang="ru-RU" dirty="0" smtClean="0">
                <a:solidFill>
                  <a:schemeClr val="tx1"/>
                </a:solidFill>
              </a:rPr>
              <a:t>Например, конституции Непала или Иордании, которые были дарованы народу монархом. </a:t>
            </a:r>
            <a:endParaRPr lang="en-US" dirty="0" smtClean="0">
              <a:solidFill>
                <a:schemeClr val="tx1"/>
              </a:solidFill>
            </a:endParaRPr>
          </a:p>
          <a:p>
            <a:pPr marL="134797" indent="0">
              <a:lnSpc>
                <a:spcPct val="110000"/>
              </a:lnSpc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Дарована была также конституция Италии середины XIX века. Король Карл Альберт сначала (в 1848 году) предложил конституционный закон для Королевства Сардиния, а затем, после объединения Италии в 1870 году, этот «</a:t>
            </a:r>
            <a:r>
              <a:rPr lang="ru-RU" dirty="0" err="1" smtClean="0">
                <a:solidFill>
                  <a:schemeClr val="tx1"/>
                </a:solidFill>
              </a:rPr>
              <a:t>Альбертинский</a:t>
            </a:r>
            <a:r>
              <a:rPr lang="ru-RU" dirty="0" smtClean="0">
                <a:solidFill>
                  <a:schemeClr val="tx1"/>
                </a:solidFill>
              </a:rPr>
              <a:t> статус» стал конституцией всей страны. </a:t>
            </a:r>
          </a:p>
          <a:p>
            <a:pPr marL="134797" indent="0">
              <a:lnSpc>
                <a:spcPct val="110000"/>
              </a:lnSpc>
            </a:pPr>
            <a:r>
              <a:rPr lang="ru-RU" dirty="0" smtClean="0">
                <a:solidFill>
                  <a:schemeClr val="tx1"/>
                </a:solidFill>
              </a:rPr>
              <a:t> Кроме того, метрополия может даровать конституцию своей бывшей колонии. Так произошло, например, с Конституцией Канады, которая появилась из Акта о Британской Северной Америке 1867 года, несколько измененная и дополненная.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Picture 2" descr="Карл Альберт — Википед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1745" y="204807"/>
            <a:ext cx="2705197" cy="407357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06199" y="4376502"/>
            <a:ext cx="31081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Карл Альберт</a:t>
            </a:r>
            <a:r>
              <a:rPr lang="ru-RU" dirty="0" smtClean="0"/>
              <a:t> </a:t>
            </a:r>
            <a:r>
              <a:rPr lang="en-US" dirty="0" smtClean="0"/>
              <a:t>1798 – 1849) –</a:t>
            </a:r>
          </a:p>
          <a:p>
            <a:pPr algn="ctr"/>
            <a:r>
              <a:rPr lang="ru-RU" dirty="0" smtClean="0"/>
              <a:t> король Сардинского королевства</a:t>
            </a:r>
            <a:endParaRPr lang="ru-RU" dirty="0"/>
          </a:p>
        </p:txBody>
      </p:sp>
      <p:sp>
        <p:nvSpPr>
          <p:cNvPr id="7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0059" y="184558"/>
            <a:ext cx="8657438" cy="444459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100" b="1" dirty="0">
                <a:solidFill>
                  <a:srgbClr val="0070C0"/>
                </a:solidFill>
              </a:rPr>
              <a:t>2. Принятые  </a:t>
            </a:r>
            <a:r>
              <a:rPr lang="ru-RU" sz="2100" dirty="0">
                <a:solidFill>
                  <a:schemeClr val="tx1"/>
                </a:solidFill>
              </a:rPr>
              <a:t>(большинство современных мировых конституций).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100" dirty="0">
                <a:solidFill>
                  <a:schemeClr val="tx1"/>
                </a:solidFill>
              </a:rPr>
              <a:t> В самом деле, верховная абсолютная власть редко способна осознать правовое и социальное значение конституции, поэтому народу приходится самому или через представителей принимать этот важнейший нормативный документ.</a:t>
            </a:r>
          </a:p>
          <a:p>
            <a:pPr marL="134797" indent="0">
              <a:lnSpc>
                <a:spcPct val="100000"/>
              </a:lnSpc>
              <a:buNone/>
            </a:pPr>
            <a:endParaRPr lang="ru-RU" sz="2100" dirty="0">
              <a:solidFill>
                <a:schemeClr val="tx1"/>
              </a:solidFill>
            </a:endParaRPr>
          </a:p>
          <a:p>
            <a:pPr marL="134797" indent="0">
              <a:lnSpc>
                <a:spcPct val="100000"/>
              </a:lnSpc>
              <a:buNone/>
            </a:pPr>
            <a:r>
              <a:rPr lang="ru-RU" sz="2100" dirty="0" smtClean="0">
                <a:solidFill>
                  <a:schemeClr val="tx1"/>
                </a:solidFill>
              </a:rPr>
              <a:t>Среди </a:t>
            </a:r>
            <a:r>
              <a:rPr lang="ru-RU" sz="2100" dirty="0">
                <a:solidFill>
                  <a:schemeClr val="tx1"/>
                </a:solidFill>
              </a:rPr>
              <a:t>принятых конституций выделяют три подвида:</a:t>
            </a:r>
          </a:p>
          <a:p>
            <a:pPr marL="134797" indent="270070">
              <a:lnSpc>
                <a:spcPct val="100000"/>
              </a:lnSpc>
            </a:pPr>
            <a:r>
              <a:rPr lang="ru-RU" sz="2100" b="1" dirty="0">
                <a:solidFill>
                  <a:schemeClr val="tx1"/>
                </a:solidFill>
              </a:rPr>
              <a:t> </a:t>
            </a:r>
            <a:r>
              <a:rPr lang="ru-RU" sz="2100" b="1" dirty="0">
                <a:solidFill>
                  <a:srgbClr val="0070C0"/>
                </a:solidFill>
              </a:rPr>
              <a:t>принятые парламентом,  </a:t>
            </a:r>
          </a:p>
          <a:p>
            <a:pPr marL="134797" indent="270070">
              <a:lnSpc>
                <a:spcPct val="100000"/>
              </a:lnSpc>
            </a:pPr>
            <a:r>
              <a:rPr lang="ru-RU" sz="2100" b="1" dirty="0">
                <a:solidFill>
                  <a:srgbClr val="0070C0"/>
                </a:solidFill>
              </a:rPr>
              <a:t> принятые Учредительным Собранием и </a:t>
            </a:r>
          </a:p>
          <a:p>
            <a:pPr marL="134797" indent="270070">
              <a:lnSpc>
                <a:spcPct val="100000"/>
              </a:lnSpc>
            </a:pPr>
            <a:r>
              <a:rPr lang="ru-RU" sz="2100" b="1" dirty="0">
                <a:solidFill>
                  <a:srgbClr val="0070C0"/>
                </a:solidFill>
              </a:rPr>
              <a:t> принятые непосредственно на референдуме</a:t>
            </a:r>
            <a:r>
              <a:rPr lang="ru-RU" sz="2100" dirty="0">
                <a:solidFill>
                  <a:srgbClr val="0070C0"/>
                </a:solidFill>
              </a:rPr>
              <a:t>. </a:t>
            </a:r>
            <a:endParaRPr lang="en-US" sz="2100" dirty="0" smtClean="0">
              <a:solidFill>
                <a:srgbClr val="0070C0"/>
              </a:solidFill>
            </a:endParaRPr>
          </a:p>
          <a:p>
            <a:pPr marL="134797" indent="270070">
              <a:lnSpc>
                <a:spcPct val="100000"/>
              </a:lnSpc>
              <a:buNone/>
            </a:pPr>
            <a:endParaRPr lang="en-US" sz="2100" dirty="0" smtClean="0">
              <a:solidFill>
                <a:srgbClr val="0070C0"/>
              </a:solidFill>
            </a:endParaRPr>
          </a:p>
          <a:p>
            <a:pPr marL="134797" indent="270070">
              <a:lnSpc>
                <a:spcPct val="100000"/>
              </a:lnSpc>
              <a:buNone/>
            </a:pPr>
            <a:r>
              <a:rPr lang="ru-RU" sz="2100" dirty="0" smtClean="0">
                <a:solidFill>
                  <a:schemeClr val="tx1"/>
                </a:solidFill>
              </a:rPr>
              <a:t>Например</a:t>
            </a:r>
            <a:r>
              <a:rPr lang="ru-RU" sz="2100" dirty="0">
                <a:solidFill>
                  <a:schemeClr val="tx1"/>
                </a:solidFill>
              </a:rPr>
              <a:t>, Парламентом была принята Конституция Соединенных Штатов Америки, в 1787 году.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8114" y="100668"/>
            <a:ext cx="4832057" cy="4748511"/>
          </a:xfrm>
        </p:spPr>
        <p:txBody>
          <a:bodyPr vert="horz" wrap="square" lIns="68580" tIns="34290" rIns="68580" bIns="34290" numCol="1" anchor="t" anchorCtr="0" compatLnSpc="1">
            <a:normAutofit fontScale="92500" lnSpcReduction="10000"/>
          </a:bodyPr>
          <a:lstStyle/>
          <a:p>
            <a:pPr marL="0" indent="0" defTabSz="685891" eaLnBrk="0" fontAlgn="base" hangingPunct="0">
              <a:lnSpc>
                <a:spcPct val="100000"/>
              </a:lnSpc>
              <a:buClr>
                <a:schemeClr val="tx1"/>
              </a:buClr>
              <a:buSzTx/>
              <a:buNone/>
              <a:defRPr/>
            </a:pPr>
            <a:r>
              <a:rPr lang="ru-RU" sz="2400" b="1" kern="1200" dirty="0" smtClean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3. По </a:t>
            </a:r>
            <a:r>
              <a:rPr lang="ru-RU" sz="24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структуре:</a:t>
            </a:r>
            <a:endParaRPr lang="ru-RU" sz="2400" kern="1200" dirty="0">
              <a:solidFill>
                <a:srgbClr val="0070C0"/>
              </a:solidFill>
              <a:latin typeface="+mn-lt"/>
              <a:ea typeface="+mn-ea"/>
              <a:cs typeface="+mn-cs"/>
            </a:endParaRPr>
          </a:p>
          <a:p>
            <a:pPr marL="0" indent="0" defTabSz="685891" eaLnBrk="0" fontAlgn="base" hangingPunct="0">
              <a:lnSpc>
                <a:spcPct val="100000"/>
              </a:lnSpc>
              <a:buClr>
                <a:schemeClr val="tx1"/>
              </a:buClr>
              <a:buSzTx/>
              <a:buNone/>
              <a:defRPr/>
            </a:pPr>
            <a:r>
              <a:rPr lang="ru-RU" sz="2400" b="1" kern="1200" dirty="0" smtClean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- кодифицированные </a:t>
            </a:r>
            <a:r>
              <a:rPr lang="ru-RU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(в виде единого акта - большинство стран)</a:t>
            </a:r>
          </a:p>
          <a:p>
            <a:pPr marL="0" indent="0" defTabSz="685891" eaLnBrk="0" fontAlgn="base" hangingPunct="0">
              <a:lnSpc>
                <a:spcPct val="100000"/>
              </a:lnSpc>
              <a:buClr>
                <a:schemeClr val="tx1"/>
              </a:buClr>
              <a:buSzTx/>
              <a:buNone/>
              <a:defRPr/>
            </a:pPr>
            <a:r>
              <a:rPr lang="ru-RU" sz="2400" b="1" kern="1200" dirty="0" smtClean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- некодифицированные </a:t>
            </a:r>
            <a:r>
              <a:rPr lang="ru-RU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(конституционные нормы содержатся в актах, не сведенных в единую систему, - Великобритания)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US" sz="2400" b="1" dirty="0" smtClean="0">
              <a:solidFill>
                <a:srgbClr val="0070C0"/>
              </a:solidFill>
              <a:latin typeface="+mn-lt"/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+mn-lt"/>
              </a:rPr>
              <a:t>4. По </a:t>
            </a:r>
            <a:r>
              <a:rPr lang="ru-RU" sz="2400" b="1" dirty="0">
                <a:solidFill>
                  <a:srgbClr val="0070C0"/>
                </a:solidFill>
                <a:latin typeface="+mn-lt"/>
              </a:rPr>
              <a:t>установленной форме правления: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1. монархические 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(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Бельгия, Япония)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2. Республиканские (США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, ФРГ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)</a:t>
            </a:r>
            <a:endParaRPr lang="ru-RU" sz="21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48130" name="AutoShape 2" descr="Конституции в России и мире: похожие и разные – Институт развития  социально-экономических проектов и инициати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8132" name="Picture 4" descr="Конституция Японской империи — Википед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54985" y="965927"/>
            <a:ext cx="3639502" cy="244839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0394" y="167780"/>
            <a:ext cx="8464490" cy="4461371"/>
          </a:xfrm>
        </p:spPr>
        <p:txBody>
          <a:bodyPr>
            <a:normAutofit lnSpcReduction="10000"/>
          </a:bodyPr>
          <a:lstStyle/>
          <a:p>
            <a:pPr marL="33342" indent="0">
              <a:spcBef>
                <a:spcPts val="450"/>
              </a:spcBef>
              <a:buNone/>
              <a:defRPr/>
            </a:pPr>
            <a:r>
              <a:rPr lang="ru-RU" sz="2100" b="1" dirty="0" smtClean="0">
                <a:solidFill>
                  <a:srgbClr val="0070C0"/>
                </a:solidFill>
              </a:rPr>
              <a:t>5. По </a:t>
            </a:r>
            <a:r>
              <a:rPr lang="ru-RU" sz="2100" b="1" dirty="0">
                <a:solidFill>
                  <a:srgbClr val="0070C0"/>
                </a:solidFill>
              </a:rPr>
              <a:t>содержанию:</a:t>
            </a:r>
            <a:endParaRPr lang="ru-RU" sz="2100" dirty="0">
              <a:solidFill>
                <a:srgbClr val="0070C0"/>
              </a:solidFill>
            </a:endParaRPr>
          </a:p>
          <a:p>
            <a:pPr marL="376288" indent="-342946">
              <a:spcBef>
                <a:spcPts val="450"/>
              </a:spcBef>
              <a:buFont typeface="+mj-lt"/>
              <a:buAutoNum type="arabicPeriod"/>
              <a:defRPr/>
            </a:pPr>
            <a:r>
              <a:rPr lang="ru-RU" sz="2100" dirty="0">
                <a:solidFill>
                  <a:srgbClr val="0070C0"/>
                </a:solidFill>
              </a:rPr>
              <a:t>Оригинальные</a:t>
            </a:r>
            <a:r>
              <a:rPr lang="ru-RU" sz="2100" dirty="0">
                <a:solidFill>
                  <a:schemeClr val="tx1"/>
                </a:solidFill>
              </a:rPr>
              <a:t>, т. е. содержащие </a:t>
            </a:r>
            <a:r>
              <a:rPr lang="ru-RU" sz="2100" dirty="0" smtClean="0">
                <a:solidFill>
                  <a:schemeClr val="tx1"/>
                </a:solidFill>
              </a:rPr>
              <a:t>оригинальные </a:t>
            </a:r>
            <a:r>
              <a:rPr lang="ru-RU" sz="2100" dirty="0">
                <a:solidFill>
                  <a:schemeClr val="tx1"/>
                </a:solidFill>
              </a:rPr>
              <a:t>принципы регулирования общественных отношений или </a:t>
            </a:r>
          </a:p>
          <a:p>
            <a:pPr marL="376288" indent="-342946">
              <a:spcBef>
                <a:spcPts val="450"/>
              </a:spcBef>
              <a:defRPr/>
            </a:pPr>
            <a:r>
              <a:rPr lang="ru-RU" sz="2100" dirty="0">
                <a:solidFill>
                  <a:schemeClr val="tx1"/>
                </a:solidFill>
              </a:rPr>
              <a:t>новые институты - британский парламентаризм, федерализм и президентство в США </a:t>
            </a:r>
            <a:r>
              <a:rPr lang="en-US" sz="2100" dirty="0">
                <a:solidFill>
                  <a:schemeClr val="tx1"/>
                </a:solidFill>
              </a:rPr>
              <a:t>-1787 </a:t>
            </a:r>
            <a:r>
              <a:rPr lang="ru-RU" sz="2100" dirty="0">
                <a:solidFill>
                  <a:schemeClr val="tx1"/>
                </a:solidFill>
              </a:rPr>
              <a:t>г. и др.</a:t>
            </a:r>
          </a:p>
          <a:p>
            <a:pPr marL="419156" indent="-385814">
              <a:spcBef>
                <a:spcPts val="450"/>
              </a:spcBef>
              <a:buNone/>
              <a:defRPr/>
            </a:pPr>
            <a:r>
              <a:rPr lang="ru-RU" sz="2100" dirty="0">
                <a:solidFill>
                  <a:schemeClr val="tx1"/>
                </a:solidFill>
              </a:rPr>
              <a:t>2.  </a:t>
            </a:r>
            <a:r>
              <a:rPr lang="ru-RU" sz="2100" dirty="0">
                <a:solidFill>
                  <a:srgbClr val="0070C0"/>
                </a:solidFill>
              </a:rPr>
              <a:t>Заимствованные</a:t>
            </a:r>
            <a:r>
              <a:rPr lang="ru-RU" sz="2100" dirty="0">
                <a:solidFill>
                  <a:schemeClr val="tx1"/>
                </a:solidFill>
              </a:rPr>
              <a:t> (большинство конституций). </a:t>
            </a:r>
          </a:p>
          <a:p>
            <a:pPr marL="376288" indent="-342946">
              <a:spcBef>
                <a:spcPts val="450"/>
              </a:spcBef>
              <a:defRPr/>
            </a:pPr>
            <a:r>
              <a:rPr lang="ru-RU" sz="2100" dirty="0">
                <a:solidFill>
                  <a:schemeClr val="tx1"/>
                </a:solidFill>
              </a:rPr>
              <a:t>Заимствованные конституции характерны для стран, которые либо полностью восприняли тексты основных законов других государств (Кот </a:t>
            </a:r>
            <a:r>
              <a:rPr lang="ru-RU" sz="2100" dirty="0" err="1">
                <a:solidFill>
                  <a:schemeClr val="tx1"/>
                </a:solidFill>
              </a:rPr>
              <a:t>д'Ивуар</a:t>
            </a:r>
            <a:r>
              <a:rPr lang="ru-RU" sz="2100" dirty="0">
                <a:solidFill>
                  <a:schemeClr val="tx1"/>
                </a:solidFill>
              </a:rPr>
              <a:t> - у Франции), </a:t>
            </a:r>
          </a:p>
          <a:p>
            <a:pPr marL="376288" indent="-342946">
              <a:spcBef>
                <a:spcPts val="450"/>
              </a:spcBef>
              <a:defRPr/>
            </a:pPr>
            <a:r>
              <a:rPr lang="ru-RU" sz="2100" dirty="0">
                <a:solidFill>
                  <a:schemeClr val="tx1"/>
                </a:solidFill>
              </a:rPr>
              <a:t>либо собрали части таких текстов (Япония у США, Испании, Швеции)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169" y="134224"/>
            <a:ext cx="8724550" cy="4764947"/>
          </a:xfrm>
        </p:spPr>
        <p:txBody>
          <a:bodyPr vert="horz" wrap="square" lIns="68580" tIns="34290" rIns="68580" bIns="34290" numCol="1" anchor="t" anchorCtr="0" compatLnSpc="1">
            <a:normAutofit fontScale="85000" lnSpcReduction="20000"/>
          </a:bodyPr>
          <a:lstStyle/>
          <a:p>
            <a:pPr marL="204815" indent="-171473" defTabSz="685891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2400" b="1" kern="1200" dirty="0" smtClean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6. По </a:t>
            </a:r>
            <a:r>
              <a:rPr lang="ru-RU" sz="24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политическому режиму: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1900" dirty="0">
                <a:solidFill>
                  <a:srgbClr val="0070C0"/>
                </a:solidFill>
                <a:latin typeface="+mn-lt"/>
              </a:rPr>
              <a:t>1. </a:t>
            </a:r>
            <a:r>
              <a:rPr lang="ru-RU" sz="1900" b="1" dirty="0">
                <a:solidFill>
                  <a:srgbClr val="0070C0"/>
                </a:solidFill>
                <a:latin typeface="+mn-lt"/>
              </a:rPr>
              <a:t>Тоталитарные</a:t>
            </a:r>
            <a:r>
              <a:rPr lang="ru-RU" sz="1900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1900" dirty="0">
                <a:solidFill>
                  <a:schemeClr val="tx1"/>
                </a:solidFill>
                <a:latin typeface="+mn-lt"/>
              </a:rPr>
              <a:t>(закреплено господство определенной группы людей над обществом и всесторонний контроль за его членами)</a:t>
            </a:r>
          </a:p>
          <a:p>
            <a:pPr marL="0" indent="0">
              <a:lnSpc>
                <a:spcPct val="120000"/>
              </a:lnSpc>
            </a:pPr>
            <a:r>
              <a:rPr lang="en-US" sz="19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900" dirty="0" smtClean="0">
                <a:solidFill>
                  <a:schemeClr val="tx1"/>
                </a:solidFill>
                <a:latin typeface="+mn-lt"/>
              </a:rPr>
              <a:t>Такими являются Конституции Китая 1954, 1975, 1978 и 1982 (ныне действующая) годов, в которых четко закреплена руководящая роль Коммунистической партии Китая и невозможность других партий (их насчитывается восемь в современном Китае) прийти к реальной власти.</a:t>
            </a:r>
            <a:endParaRPr lang="ru-RU" sz="1900" dirty="0">
              <a:solidFill>
                <a:schemeClr val="tx1"/>
              </a:solidFill>
              <a:latin typeface="+mn-lt"/>
            </a:endParaRPr>
          </a:p>
          <a:p>
            <a:pPr marL="0" indent="0" defTabSz="685891" eaLnBrk="0" fontAlgn="base" hangingPunct="0">
              <a:lnSpc>
                <a:spcPct val="120000"/>
              </a:lnSpc>
              <a:buClr>
                <a:schemeClr val="tx1"/>
              </a:buClr>
              <a:buSzTx/>
              <a:buNone/>
              <a:defRPr/>
            </a:pPr>
            <a:r>
              <a:rPr lang="ru-RU" sz="1900" dirty="0">
                <a:solidFill>
                  <a:srgbClr val="0070C0"/>
                </a:solidFill>
                <a:latin typeface="+mn-lt"/>
              </a:rPr>
              <a:t>2. </a:t>
            </a:r>
            <a:r>
              <a:rPr lang="ru-RU" sz="19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Авторитарные</a:t>
            </a:r>
            <a:r>
              <a:rPr lang="ru-RU" sz="19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 (</a:t>
            </a:r>
            <a:r>
              <a:rPr lang="ru-RU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закреплено господство  одного человека в государстве)</a:t>
            </a:r>
          </a:p>
          <a:p>
            <a:pPr marL="0" indent="0">
              <a:lnSpc>
                <a:spcPct val="120000"/>
              </a:lnSpc>
              <a:defRPr/>
            </a:pPr>
            <a:r>
              <a:rPr lang="en-US" sz="19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900" dirty="0" smtClean="0">
                <a:solidFill>
                  <a:schemeClr val="tx1"/>
                </a:solidFill>
                <a:latin typeface="+mn-lt"/>
              </a:rPr>
              <a:t>Например</a:t>
            </a:r>
            <a:r>
              <a:rPr lang="ru-RU" sz="1900" dirty="0">
                <a:solidFill>
                  <a:schemeClr val="tx1"/>
                </a:solidFill>
                <a:latin typeface="+mn-lt"/>
              </a:rPr>
              <a:t>, </a:t>
            </a:r>
            <a:r>
              <a:rPr lang="ru-RU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Конституция Франции 1800 г. закрепившая за Наполеоном право пожизненного первого консульства. В современном мире – в странах Африки и </a:t>
            </a:r>
            <a:r>
              <a:rPr lang="ru-RU" sz="1900" dirty="0">
                <a:solidFill>
                  <a:schemeClr val="tx1"/>
                </a:solidFill>
                <a:latin typeface="+mn-lt"/>
              </a:rPr>
              <a:t>др. </a:t>
            </a: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ru-RU" sz="1900" dirty="0">
                <a:solidFill>
                  <a:srgbClr val="0070C0"/>
                </a:solidFill>
                <a:latin typeface="+mn-lt"/>
              </a:rPr>
              <a:t>3. </a:t>
            </a:r>
            <a:r>
              <a:rPr lang="ru-RU" sz="1900" b="1" dirty="0">
                <a:solidFill>
                  <a:srgbClr val="0070C0"/>
                </a:solidFill>
                <a:latin typeface="+mn-lt"/>
              </a:rPr>
              <a:t>Демократические </a:t>
            </a:r>
            <a:r>
              <a:rPr lang="ru-RU" sz="1900" dirty="0">
                <a:solidFill>
                  <a:schemeClr val="tx1"/>
                </a:solidFill>
                <a:latin typeface="+mn-lt"/>
              </a:rPr>
              <a:t>(основные законы закрепляют правовой статус человека, и гражданина, его основные права, в объеме, определенном международными соглашениями и договорами). </a:t>
            </a:r>
          </a:p>
          <a:p>
            <a:pPr marL="0" indent="0">
              <a:lnSpc>
                <a:spcPct val="120000"/>
              </a:lnSpc>
            </a:pPr>
            <a:r>
              <a:rPr lang="en-US" sz="19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900" dirty="0" smtClean="0">
                <a:solidFill>
                  <a:schemeClr val="tx1"/>
                </a:solidFill>
                <a:latin typeface="+mn-lt"/>
              </a:rPr>
              <a:t>Большинство  </a:t>
            </a:r>
            <a:r>
              <a:rPr lang="ru-RU" sz="1900" dirty="0">
                <a:solidFill>
                  <a:schemeClr val="tx1"/>
                </a:solidFill>
                <a:latin typeface="+mn-lt"/>
              </a:rPr>
              <a:t>развитых стран имеют такие конституции (модель "западной демократии"), и их в настоящее время становится все больше и больше. </a:t>
            </a:r>
          </a:p>
          <a:p>
            <a:pPr marL="0" indent="0">
              <a:lnSpc>
                <a:spcPct val="120000"/>
              </a:lnSpc>
            </a:pPr>
            <a:r>
              <a:rPr lang="en-US" sz="19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900" dirty="0" smtClean="0">
                <a:solidFill>
                  <a:schemeClr val="tx1"/>
                </a:solidFill>
                <a:latin typeface="+mn-lt"/>
              </a:rPr>
              <a:t>Объем </a:t>
            </a:r>
            <a:r>
              <a:rPr lang="ru-RU" sz="1900" dirty="0">
                <a:solidFill>
                  <a:schemeClr val="tx1"/>
                </a:solidFill>
                <a:latin typeface="+mn-lt"/>
              </a:rPr>
              <a:t>прав в них, в основном совпадает, поскольку перечень основных прав и свобод человека закреплен международными соглашениями, которые ратифицировало большинство стран, имеющих демократические конституции.</a:t>
            </a:r>
            <a:endParaRPr lang="ru-RU" sz="19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0556" y="205070"/>
            <a:ext cx="4515907" cy="4457637"/>
          </a:xfrm>
        </p:spPr>
        <p:txBody>
          <a:bodyPr>
            <a:normAutofit fontScale="92500" lnSpcReduction="10000"/>
          </a:bodyPr>
          <a:lstStyle/>
          <a:p>
            <a:r>
              <a:rPr lang="ru-RU" sz="2100" dirty="0">
                <a:solidFill>
                  <a:schemeClr val="tx1"/>
                </a:solidFill>
              </a:rPr>
              <a:t>Необходимо отметить, что формальное закрепление прав и свобод человека, демократического характера государства, еще не означает существование соответствующего политико-правового режима. </a:t>
            </a:r>
          </a:p>
          <a:p>
            <a:r>
              <a:rPr lang="ru-RU" sz="2100" dirty="0">
                <a:solidFill>
                  <a:schemeClr val="tx1"/>
                </a:solidFill>
              </a:rPr>
              <a:t>Так, Конституция СССР 1936 и 1977 годов провозглашали большинство прав и свобод человека, однако, на практике они не </a:t>
            </a:r>
            <a:r>
              <a:rPr lang="ru-RU" sz="2100" dirty="0" smtClean="0">
                <a:solidFill>
                  <a:schemeClr val="tx1"/>
                </a:solidFill>
              </a:rPr>
              <a:t>осуществлялись. </a:t>
            </a:r>
            <a:endParaRPr lang="ru-RU" sz="2100" dirty="0">
              <a:solidFill>
                <a:schemeClr val="tx1"/>
              </a:solidFill>
            </a:endParaRPr>
          </a:p>
          <a:p>
            <a:endParaRPr lang="ru-RU" sz="2100" dirty="0">
              <a:solidFill>
                <a:schemeClr val="tx1"/>
              </a:solidFill>
            </a:endParaRPr>
          </a:p>
        </p:txBody>
      </p:sp>
      <p:pic>
        <p:nvPicPr>
          <p:cNvPr id="2050" name="Picture 2" descr="https://ar.culture.ru/attachments/attachment/preview/5c6e6433ff55ac5b46167663-pre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44392" y="285810"/>
            <a:ext cx="3164107" cy="388609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0394" y="159391"/>
            <a:ext cx="8464490" cy="4698299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Споры о том, к какой группе относятся конституции монархических государств, где избирательные права нередко принадлежат только узкой группе людей, а большинства, так называемых естественных, неотъемлемых прав в основном законе не закреплено между </a:t>
            </a:r>
            <a:r>
              <a:rPr lang="ru-RU" sz="2000" dirty="0" smtClean="0">
                <a:solidFill>
                  <a:schemeClr val="tx1"/>
                </a:solidFill>
              </a:rPr>
              <a:t>учеными, </a:t>
            </a:r>
            <a:r>
              <a:rPr lang="ru-RU" sz="2000" dirty="0">
                <a:solidFill>
                  <a:schemeClr val="tx1"/>
                </a:solidFill>
              </a:rPr>
              <a:t>продолжаются. </a:t>
            </a:r>
          </a:p>
          <a:p>
            <a:r>
              <a:rPr lang="ru-RU" sz="2000" dirty="0">
                <a:solidFill>
                  <a:schemeClr val="tx1"/>
                </a:solidFill>
              </a:rPr>
              <a:t>Большинство конституций таких стран как Иордания, Саудовская Аравия, Марокко относятся к конституциям автократического типа, в то время как конституции Японии, Великобритании было правильнее отнести к демократическим. </a:t>
            </a:r>
          </a:p>
          <a:p>
            <a:r>
              <a:rPr lang="ru-RU" sz="2000" dirty="0">
                <a:solidFill>
                  <a:schemeClr val="tx1"/>
                </a:solidFill>
              </a:rPr>
              <a:t>В этих странах монархическая форма правления - дань традициям, </a:t>
            </a:r>
            <a:r>
              <a:rPr lang="ru-RU" sz="2000" b="1" dirty="0">
                <a:solidFill>
                  <a:srgbClr val="0070C0"/>
                </a:solidFill>
              </a:rPr>
              <a:t>монарх царствует, но не правит</a:t>
            </a:r>
            <a:r>
              <a:rPr lang="ru-RU" sz="2000" dirty="0">
                <a:solidFill>
                  <a:schemeClr val="tx1"/>
                </a:solidFill>
              </a:rPr>
              <a:t>, а общий объем прав и свобод находится на уровне современных мировых стандартов. </a:t>
            </a:r>
          </a:p>
          <a:p>
            <a:r>
              <a:rPr lang="ru-RU" sz="2000" dirty="0">
                <a:solidFill>
                  <a:schemeClr val="tx1"/>
                </a:solidFill>
              </a:rPr>
              <a:t>Таким образом, вопрос о сути конституции по данному критерию необходимо решать, учитывая также элементы политико-правового режима государства.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448" y="176168"/>
            <a:ext cx="8607103" cy="4681521"/>
          </a:xfrm>
        </p:spPr>
        <p:txBody>
          <a:bodyPr>
            <a:normAutofit fontScale="92500" lnSpcReduction="10000"/>
          </a:bodyPr>
          <a:lstStyle/>
          <a:p>
            <a:pPr marL="134797" indent="270070">
              <a:lnSpc>
                <a:spcPct val="100000"/>
              </a:lnSpc>
              <a:spcBef>
                <a:spcPts val="450"/>
              </a:spcBef>
              <a:buNone/>
              <a:defRPr/>
            </a:pPr>
            <a:r>
              <a:rPr lang="ru-RU" b="1" dirty="0" smtClean="0">
                <a:solidFill>
                  <a:srgbClr val="0070C0"/>
                </a:solidFill>
              </a:rPr>
              <a:t>7. По уровню </a:t>
            </a:r>
            <a:r>
              <a:rPr lang="ru-RU" b="1" dirty="0">
                <a:solidFill>
                  <a:srgbClr val="0070C0"/>
                </a:solidFill>
              </a:rPr>
              <a:t>конституционного регулирования:</a:t>
            </a:r>
          </a:p>
          <a:p>
            <a:pPr marL="134797" indent="0">
              <a:lnSpc>
                <a:spcPct val="100000"/>
              </a:lnSpc>
              <a:spcBef>
                <a:spcPts val="450"/>
              </a:spcBef>
              <a:buNone/>
              <a:defRPr/>
            </a:pPr>
            <a:r>
              <a:rPr lang="ru-RU" dirty="0" smtClean="0">
                <a:solidFill>
                  <a:schemeClr val="tx1"/>
                </a:solidFill>
              </a:rPr>
              <a:t>- конституции </a:t>
            </a:r>
            <a:r>
              <a:rPr lang="ru-RU" dirty="0">
                <a:solidFill>
                  <a:srgbClr val="0070C0"/>
                </a:solidFill>
              </a:rPr>
              <a:t>федеративного государства </a:t>
            </a:r>
            <a:r>
              <a:rPr lang="ru-RU" dirty="0" smtClean="0">
                <a:solidFill>
                  <a:schemeClr val="tx1"/>
                </a:solidFill>
              </a:rPr>
              <a:t>(Конституция РФ)</a:t>
            </a:r>
            <a:endParaRPr lang="ru-RU" dirty="0">
              <a:solidFill>
                <a:schemeClr val="tx1"/>
              </a:solidFill>
            </a:endParaRPr>
          </a:p>
          <a:p>
            <a:pPr marL="134797" indent="0">
              <a:lnSpc>
                <a:spcPct val="100000"/>
              </a:lnSpc>
              <a:spcBef>
                <a:spcPts val="450"/>
              </a:spcBef>
              <a:buNone/>
              <a:defRPr/>
            </a:pPr>
            <a:r>
              <a:rPr lang="ru-RU" dirty="0" smtClean="0">
                <a:solidFill>
                  <a:schemeClr val="tx1"/>
                </a:solidFill>
              </a:rPr>
              <a:t>- конституции </a:t>
            </a:r>
            <a:r>
              <a:rPr lang="ru-RU" dirty="0">
                <a:solidFill>
                  <a:srgbClr val="0070C0"/>
                </a:solidFill>
              </a:rPr>
              <a:t>субъектов федерации </a:t>
            </a:r>
            <a:r>
              <a:rPr lang="ru-RU" dirty="0" smtClean="0">
                <a:solidFill>
                  <a:schemeClr val="tx1"/>
                </a:solidFill>
              </a:rPr>
              <a:t>(Конституция республики Адыгея)</a:t>
            </a:r>
          </a:p>
          <a:p>
            <a:pPr marL="134797" indent="0">
              <a:lnSpc>
                <a:spcPct val="100000"/>
              </a:lnSpc>
              <a:spcBef>
                <a:spcPts val="450"/>
              </a:spcBef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 </a:t>
            </a:r>
            <a:endParaRPr lang="ru-RU" dirty="0" smtClean="0">
              <a:solidFill>
                <a:schemeClr val="tx1"/>
              </a:solidFill>
            </a:endParaRPr>
          </a:p>
          <a:p>
            <a:pPr marL="134797" indent="270070">
              <a:lnSpc>
                <a:spcPct val="100000"/>
              </a:lnSpc>
              <a:spcBef>
                <a:spcPts val="450"/>
              </a:spcBef>
              <a:buNone/>
            </a:pPr>
            <a:r>
              <a:rPr lang="ru-RU" b="1" dirty="0" smtClean="0">
                <a:solidFill>
                  <a:srgbClr val="0070C0"/>
                </a:solidFill>
              </a:rPr>
              <a:t>8. По действенности конституционных норм:</a:t>
            </a:r>
          </a:p>
          <a:p>
            <a:pPr marL="134797" indent="0">
              <a:lnSpc>
                <a:spcPct val="100000"/>
              </a:lnSpc>
              <a:spcBef>
                <a:spcPts val="450"/>
              </a:spcBef>
              <a:buNone/>
            </a:pPr>
            <a:r>
              <a:rPr lang="ru-RU" dirty="0" smtClean="0">
                <a:solidFill>
                  <a:schemeClr val="tx1"/>
                </a:solidFill>
              </a:rPr>
              <a:t>- Реальные </a:t>
            </a:r>
            <a:r>
              <a:rPr lang="ru-RU" dirty="0">
                <a:solidFill>
                  <a:schemeClr val="tx1"/>
                </a:solidFill>
              </a:rPr>
              <a:t>(фактические)</a:t>
            </a:r>
          </a:p>
          <a:p>
            <a:pPr marL="134797" indent="0">
              <a:lnSpc>
                <a:spcPct val="100000"/>
              </a:lnSpc>
              <a:spcBef>
                <a:spcPts val="450"/>
              </a:spcBef>
              <a:buNone/>
            </a:pPr>
            <a:r>
              <a:rPr lang="ru-RU" dirty="0" smtClean="0">
                <a:solidFill>
                  <a:schemeClr val="tx1"/>
                </a:solidFill>
              </a:rPr>
              <a:t>- Фиктивные </a:t>
            </a:r>
            <a:r>
              <a:rPr lang="ru-RU" dirty="0">
                <a:solidFill>
                  <a:schemeClr val="tx1"/>
                </a:solidFill>
              </a:rPr>
              <a:t>(формальные)</a:t>
            </a:r>
          </a:p>
          <a:p>
            <a:pPr marL="134797" indent="0">
              <a:lnSpc>
                <a:spcPct val="100000"/>
              </a:lnSpc>
              <a:spcBef>
                <a:spcPts val="450"/>
              </a:spcBef>
              <a:buNone/>
            </a:pPr>
            <a:r>
              <a:rPr lang="ru-RU" dirty="0">
                <a:solidFill>
                  <a:srgbClr val="0070C0"/>
                </a:solidFill>
              </a:rPr>
              <a:t>Большинство современных действующих конституционных норм - </a:t>
            </a:r>
            <a:r>
              <a:rPr lang="ru-RU" b="1" u="sng" dirty="0">
                <a:solidFill>
                  <a:srgbClr val="0070C0"/>
                </a:solidFill>
              </a:rPr>
              <a:t>фактические</a:t>
            </a:r>
            <a:r>
              <a:rPr lang="ru-RU" dirty="0">
                <a:solidFill>
                  <a:schemeClr val="tx1"/>
                </a:solidFill>
              </a:rPr>
              <a:t>, то есть они не просто провозглашены и определены в основном законе страны, но еще и действуют и применяются на практике. </a:t>
            </a:r>
          </a:p>
          <a:p>
            <a:pPr marL="134797" indent="0">
              <a:lnSpc>
                <a:spcPct val="100000"/>
              </a:lnSpc>
              <a:spcBef>
                <a:spcPts val="45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Однако, в некоторых недемократических странах закрепленные права остаются формальностью, не наполненной реальным содержанием. </a:t>
            </a:r>
          </a:p>
          <a:p>
            <a:pPr marL="134797" indent="0">
              <a:lnSpc>
                <a:spcPct val="100000"/>
              </a:lnSpc>
              <a:spcBef>
                <a:spcPts val="45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Уже упоминался пример СССР образца 30-70-х годов двадцатого века, </a:t>
            </a:r>
            <a:r>
              <a:rPr lang="ru-RU" dirty="0" smtClean="0">
                <a:solidFill>
                  <a:schemeClr val="tx1"/>
                </a:solidFill>
              </a:rPr>
              <a:t>Ливии, Кубы, </a:t>
            </a:r>
            <a:r>
              <a:rPr lang="ru-RU" dirty="0">
                <a:solidFill>
                  <a:schemeClr val="tx1"/>
                </a:solidFill>
              </a:rPr>
              <a:t>КНДР, некоторые </a:t>
            </a:r>
            <a:r>
              <a:rPr lang="ru-RU" dirty="0" err="1">
                <a:solidFill>
                  <a:schemeClr val="tx1"/>
                </a:solidFill>
              </a:rPr>
              <a:t>центральноамериканские</a:t>
            </a:r>
            <a:r>
              <a:rPr lang="ru-RU" dirty="0">
                <a:solidFill>
                  <a:schemeClr val="tx1"/>
                </a:solidFill>
              </a:rPr>
              <a:t> государства, где конституционные положения не реализованы на практике и могут грубо нарушаться при соответствующем желании власти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sz="2100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448" y="293615"/>
            <a:ext cx="4703696" cy="4335536"/>
          </a:xfrm>
        </p:spPr>
        <p:txBody>
          <a:bodyPr>
            <a:normAutofit fontScale="92500"/>
          </a:bodyPr>
          <a:lstStyle/>
          <a:p>
            <a:pPr>
              <a:spcBef>
                <a:spcPts val="450"/>
              </a:spcBef>
              <a:buNone/>
              <a:defRPr/>
            </a:pPr>
            <a:r>
              <a:rPr lang="ru-RU" sz="2700" b="1" dirty="0" smtClean="0">
                <a:solidFill>
                  <a:srgbClr val="0070C0"/>
                </a:solidFill>
              </a:rPr>
              <a:t>9. По </a:t>
            </a:r>
            <a:r>
              <a:rPr lang="ru-RU" sz="2700" b="1" dirty="0">
                <a:solidFill>
                  <a:srgbClr val="0070C0"/>
                </a:solidFill>
              </a:rPr>
              <a:t>порядку издания:</a:t>
            </a:r>
          </a:p>
          <a:p>
            <a:pPr marL="33342" indent="0">
              <a:spcBef>
                <a:spcPts val="450"/>
              </a:spcBef>
              <a:buNone/>
              <a:defRPr/>
            </a:pPr>
            <a:r>
              <a:rPr lang="ru-RU" sz="2100" dirty="0" smtClean="0">
                <a:solidFill>
                  <a:schemeClr val="tx1"/>
                </a:solidFill>
              </a:rPr>
              <a:t>- дарованные </a:t>
            </a:r>
            <a:r>
              <a:rPr lang="ru-RU" sz="2100" dirty="0">
                <a:solidFill>
                  <a:schemeClr val="tx1"/>
                </a:solidFill>
              </a:rPr>
              <a:t>монархом (Катар, Кувейт</a:t>
            </a:r>
            <a:r>
              <a:rPr lang="ru-RU" sz="2100" dirty="0" smtClean="0">
                <a:solidFill>
                  <a:schemeClr val="tx1"/>
                </a:solidFill>
              </a:rPr>
              <a:t>) или </a:t>
            </a:r>
            <a:r>
              <a:rPr lang="ru-RU" sz="2100" dirty="0">
                <a:solidFill>
                  <a:schemeClr val="tx1"/>
                </a:solidFill>
              </a:rPr>
              <a:t>метрополиями колониям (Канада, Австралия)</a:t>
            </a:r>
          </a:p>
          <a:p>
            <a:pPr marL="33342" indent="0">
              <a:spcBef>
                <a:spcPts val="450"/>
              </a:spcBef>
              <a:buNone/>
              <a:defRPr/>
            </a:pPr>
            <a:r>
              <a:rPr lang="ru-RU" sz="2100" dirty="0" smtClean="0">
                <a:solidFill>
                  <a:schemeClr val="tx1"/>
                </a:solidFill>
              </a:rPr>
              <a:t>- принятые </a:t>
            </a:r>
            <a:r>
              <a:rPr lang="ru-RU" sz="2100" dirty="0">
                <a:solidFill>
                  <a:schemeClr val="tx1"/>
                </a:solidFill>
              </a:rPr>
              <a:t>представительным органом (парламентом)</a:t>
            </a:r>
          </a:p>
          <a:p>
            <a:pPr marL="33342" indent="0">
              <a:spcBef>
                <a:spcPts val="450"/>
              </a:spcBef>
              <a:buNone/>
              <a:defRPr/>
            </a:pPr>
            <a:r>
              <a:rPr lang="ru-RU" sz="2100" dirty="0" smtClean="0">
                <a:solidFill>
                  <a:schemeClr val="tx1"/>
                </a:solidFill>
              </a:rPr>
              <a:t>- принятые </a:t>
            </a:r>
            <a:r>
              <a:rPr lang="ru-RU" sz="2100" dirty="0">
                <a:solidFill>
                  <a:schemeClr val="tx1"/>
                </a:solidFill>
              </a:rPr>
              <a:t>специально созываемым для этого органом (Великим народным собранием - Болгария)</a:t>
            </a:r>
          </a:p>
          <a:p>
            <a:pPr marL="33342" indent="0">
              <a:spcBef>
                <a:spcPts val="450"/>
              </a:spcBef>
              <a:buNone/>
              <a:defRPr/>
            </a:pPr>
            <a:r>
              <a:rPr lang="ru-RU" sz="2100" dirty="0" smtClean="0">
                <a:solidFill>
                  <a:schemeClr val="tx1"/>
                </a:solidFill>
              </a:rPr>
              <a:t>- одобренные </a:t>
            </a:r>
            <a:r>
              <a:rPr lang="ru-RU" sz="2100" dirty="0">
                <a:solidFill>
                  <a:schemeClr val="tx1"/>
                </a:solidFill>
              </a:rPr>
              <a:t>на референдуме (Армения, Испания)</a:t>
            </a:r>
          </a:p>
          <a:p>
            <a:endParaRPr lang="ru-RU" dirty="0"/>
          </a:p>
        </p:txBody>
      </p:sp>
      <p:pic>
        <p:nvPicPr>
          <p:cNvPr id="71682" name="Picture 2" descr="Специальный экземпляр текста Конституции Российской Федерации, на котором приносит присягу Президент Российской Федерац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450" y="514404"/>
            <a:ext cx="2856549" cy="360035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7780" y="151002"/>
            <a:ext cx="8724550" cy="4820985"/>
          </a:xfrm>
        </p:spPr>
        <p:txBody>
          <a:bodyPr>
            <a:normAutofit/>
          </a:bodyPr>
          <a:lstStyle/>
          <a:p>
            <a:pPr marL="134797" indent="270070">
              <a:lnSpc>
                <a:spcPct val="100000"/>
              </a:lnSpc>
              <a:spcBef>
                <a:spcPts val="450"/>
              </a:spcBef>
              <a:buNone/>
              <a:defRPr/>
            </a:pPr>
            <a:r>
              <a:rPr lang="ru-RU" b="1" dirty="0" smtClean="0">
                <a:solidFill>
                  <a:srgbClr val="0070C0"/>
                </a:solidFill>
              </a:rPr>
              <a:t>10. По </a:t>
            </a:r>
            <a:r>
              <a:rPr lang="ru-RU" b="1" dirty="0">
                <a:solidFill>
                  <a:srgbClr val="0070C0"/>
                </a:solidFill>
              </a:rPr>
              <a:t>способу изменения:</a:t>
            </a:r>
          </a:p>
          <a:p>
            <a:pPr marL="134797" indent="0">
              <a:lnSpc>
                <a:spcPct val="100000"/>
              </a:lnSpc>
              <a:spcBef>
                <a:spcPts val="450"/>
              </a:spcBef>
              <a:buNone/>
              <a:defRPr/>
            </a:pPr>
            <a:r>
              <a:rPr lang="ru-RU" u="sng" dirty="0" smtClean="0">
                <a:solidFill>
                  <a:schemeClr val="tx1"/>
                </a:solidFill>
              </a:rPr>
              <a:t>- гибкие </a:t>
            </a:r>
            <a:r>
              <a:rPr lang="ru-RU" dirty="0">
                <a:solidFill>
                  <a:schemeClr val="tx1"/>
                </a:solidFill>
              </a:rPr>
              <a:t>(изменяются в том же порядке, что и законы) - Израиль, Новая Зеландия</a:t>
            </a:r>
          </a:p>
          <a:p>
            <a:pPr marL="134797" indent="0">
              <a:lnSpc>
                <a:spcPct val="100000"/>
              </a:lnSpc>
              <a:spcBef>
                <a:spcPts val="450"/>
              </a:spcBef>
              <a:buNone/>
              <a:defRPr/>
            </a:pPr>
            <a:r>
              <a:rPr lang="ru-RU" u="sng" dirty="0" smtClean="0">
                <a:solidFill>
                  <a:schemeClr val="tx1"/>
                </a:solidFill>
              </a:rPr>
              <a:t>- жесткие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(изменяются в усложненном порядке по сравнению с законами) - большинство конституций</a:t>
            </a:r>
          </a:p>
          <a:p>
            <a:pPr marL="134797" indent="0">
              <a:lnSpc>
                <a:spcPct val="100000"/>
              </a:lnSpc>
              <a:spcBef>
                <a:spcPts val="450"/>
              </a:spcBef>
              <a:buNone/>
              <a:defRPr/>
            </a:pPr>
            <a:r>
              <a:rPr lang="ru-RU" u="sng" dirty="0" smtClean="0">
                <a:solidFill>
                  <a:schemeClr val="tx1"/>
                </a:solidFill>
              </a:rPr>
              <a:t>- смешанного </a:t>
            </a:r>
            <a:r>
              <a:rPr lang="ru-RU" u="sng" dirty="0">
                <a:solidFill>
                  <a:schemeClr val="tx1"/>
                </a:solidFill>
              </a:rPr>
              <a:t>типа</a:t>
            </a:r>
            <a:r>
              <a:rPr lang="ru-RU" dirty="0">
                <a:solidFill>
                  <a:schemeClr val="tx1"/>
                </a:solidFill>
              </a:rPr>
              <a:t>, разные части которых изменяются по-разному (Индия)</a:t>
            </a:r>
          </a:p>
          <a:p>
            <a:pPr marL="134797" indent="270070">
              <a:lnSpc>
                <a:spcPct val="100000"/>
              </a:lnSpc>
              <a:spcBef>
                <a:spcPts val="450"/>
              </a:spcBef>
            </a:pPr>
            <a:r>
              <a:rPr lang="ru-RU" dirty="0">
                <a:solidFill>
                  <a:schemeClr val="tx1"/>
                </a:solidFill>
              </a:rPr>
              <a:t>Например, конституционное право Великобритании </a:t>
            </a:r>
            <a:r>
              <a:rPr lang="ru-RU" b="1" dirty="0">
                <a:solidFill>
                  <a:srgbClr val="0070C0"/>
                </a:solidFill>
              </a:rPr>
              <a:t>является гибким</a:t>
            </a:r>
            <a:r>
              <a:rPr lang="ru-RU" dirty="0">
                <a:solidFill>
                  <a:schemeClr val="tx1"/>
                </a:solidFill>
              </a:rPr>
              <a:t>, поскольку в английском праве нет различия между </a:t>
            </a:r>
            <a:r>
              <a:rPr lang="ru-RU" dirty="0" smtClean="0">
                <a:solidFill>
                  <a:schemeClr val="tx1"/>
                </a:solidFill>
              </a:rPr>
              <a:t>«конституционным» </a:t>
            </a:r>
            <a:r>
              <a:rPr lang="ru-RU" dirty="0">
                <a:solidFill>
                  <a:schemeClr val="tx1"/>
                </a:solidFill>
              </a:rPr>
              <a:t>и </a:t>
            </a:r>
            <a:r>
              <a:rPr lang="ru-RU" dirty="0" smtClean="0">
                <a:solidFill>
                  <a:schemeClr val="tx1"/>
                </a:solidFill>
              </a:rPr>
              <a:t>«обычным» </a:t>
            </a:r>
            <a:r>
              <a:rPr lang="ru-RU" dirty="0">
                <a:solidFill>
                  <a:schemeClr val="tx1"/>
                </a:solidFill>
              </a:rPr>
              <a:t>законом. Парламент в любой момент может пересмотреть свои законы, традиционно регулирующие конституционные права и обязанности (их только за двадцатый век насчитывается несколько десятков). </a:t>
            </a:r>
          </a:p>
          <a:p>
            <a:pPr marL="134797" indent="270070">
              <a:lnSpc>
                <a:spcPct val="100000"/>
              </a:lnSpc>
              <a:spcBef>
                <a:spcPts val="450"/>
              </a:spcBef>
            </a:pPr>
            <a:r>
              <a:rPr lang="ru-RU" dirty="0">
                <a:solidFill>
                  <a:schemeClr val="tx1"/>
                </a:solidFill>
              </a:rPr>
              <a:t>К гибким относились и конституции РСФСР, например, для внесения изменений в Конституцию РСФСР 1978 года было необходимо большинство голосов Съезда народных депутатов.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6837" y="234892"/>
            <a:ext cx="4974671" cy="4333983"/>
          </a:xfrm>
        </p:spPr>
        <p:txBody>
          <a:bodyPr>
            <a:normAutofit/>
          </a:bodyPr>
          <a:lstStyle/>
          <a:p>
            <a:pPr marL="134797" indent="0">
              <a:lnSpc>
                <a:spcPct val="100000"/>
              </a:lnSpc>
              <a:spcBef>
                <a:spcPts val="450"/>
              </a:spcBef>
              <a:buNone/>
            </a:pPr>
            <a:r>
              <a:rPr lang="ru-RU" sz="2000" b="1" dirty="0" smtClean="0">
                <a:solidFill>
                  <a:srgbClr val="0070C0"/>
                </a:solidFill>
              </a:rPr>
              <a:t>Жесткие конституции </a:t>
            </a:r>
            <a:r>
              <a:rPr lang="ru-RU" sz="2000" dirty="0" smtClean="0">
                <a:solidFill>
                  <a:schemeClr val="tx1"/>
                </a:solidFill>
              </a:rPr>
              <a:t>существуют в большинстве государств мира, например в Испании, Китае, России. </a:t>
            </a:r>
          </a:p>
          <a:p>
            <a:pPr marL="134797" indent="270070">
              <a:lnSpc>
                <a:spcPct val="100000"/>
              </a:lnSpc>
              <a:spcBef>
                <a:spcPts val="45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Например, в Китайской Народной Республике, с предложением о внесении поправок должен выступить постоянный комитет парламента (Всекитайское собрания народных представителей) или 20% его депутатов. </a:t>
            </a:r>
          </a:p>
          <a:p>
            <a:pPr marL="134797" indent="270070">
              <a:lnSpc>
                <a:spcPct val="100000"/>
              </a:lnSpc>
              <a:spcBef>
                <a:spcPts val="45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Поправки принимаются квалифицированным большинством. </a:t>
            </a:r>
          </a:p>
          <a:p>
            <a:endParaRPr lang="ru-RU" sz="2000" dirty="0"/>
          </a:p>
        </p:txBody>
      </p:sp>
      <p:pic>
        <p:nvPicPr>
          <p:cNvPr id="92162" name="Picture 2" descr="Конституция Китайской Народной Республики — Википед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9681" y="372654"/>
            <a:ext cx="2941418" cy="410328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0393" y="142613"/>
            <a:ext cx="8491697" cy="4772226"/>
          </a:xfrm>
        </p:spPr>
        <p:txBody>
          <a:bodyPr vert="horz" wrap="square" lIns="68580" tIns="34290" rIns="68580" bIns="34290" numCol="1" anchor="t" anchorCtr="0" compatLnSpc="1">
            <a:normAutofit fontScale="92500"/>
          </a:bodyPr>
          <a:lstStyle/>
          <a:p>
            <a:pPr marL="204815" indent="-171473" defTabSz="685891">
              <a:lnSpc>
                <a:spcPct val="100000"/>
              </a:lnSpc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2000" b="1" kern="1200" dirty="0" smtClean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11. По </a:t>
            </a:r>
            <a:r>
              <a:rPr lang="ru-RU" sz="20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срокам действия:</a:t>
            </a:r>
          </a:p>
          <a:p>
            <a:pPr marL="33342" indent="0" defTabSz="685891">
              <a:lnSpc>
                <a:spcPct val="100000"/>
              </a:lnSpc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ru-RU" sz="20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постоянные</a:t>
            </a:r>
            <a:r>
              <a: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(срок действия не зафиксирован в самой конституции) - большинство конституций)</a:t>
            </a:r>
          </a:p>
          <a:p>
            <a:pPr marL="33342" indent="0">
              <a:lnSpc>
                <a:spcPct val="100000"/>
              </a:lnSpc>
              <a:buNone/>
              <a:defRPr/>
            </a:pPr>
            <a:r>
              <a: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ru-RU" sz="20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временные </a:t>
            </a:r>
            <a:r>
              <a:rPr lang="ru-RU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ru-RU" sz="2000" dirty="0">
                <a:solidFill>
                  <a:schemeClr val="tx1"/>
                </a:solidFill>
              </a:rPr>
              <a:t>примеры временных конституций можно видеть в странах, где на момент их принятия существовали особые социально-политические или экономические условия). </a:t>
            </a:r>
          </a:p>
          <a:p>
            <a:pPr marL="134797" indent="-134797">
              <a:spcBef>
                <a:spcPts val="450"/>
              </a:spcBef>
            </a:pPr>
            <a:r>
              <a:rPr lang="ru-RU" dirty="0" smtClean="0">
                <a:solidFill>
                  <a:schemeClr val="tx1"/>
                </a:solidFill>
              </a:rPr>
              <a:t> Так </a:t>
            </a:r>
            <a:r>
              <a:rPr lang="ru-RU" dirty="0">
                <a:solidFill>
                  <a:schemeClr val="tx1"/>
                </a:solidFill>
              </a:rPr>
              <a:t>было, например, в послевоенной Германии, в западной оккупационной зоне. Летом 1948 года было проведено  совещание - Конституционный Конвент, собравший всех министров юстиции земель, на котором было принято решение о разработке конституции ФРГ, ее основных принципах и содержании. </a:t>
            </a:r>
          </a:p>
          <a:p>
            <a:pPr marL="134797" indent="-134797">
              <a:spcBef>
                <a:spcPts val="450"/>
              </a:spcBef>
            </a:pPr>
            <a:r>
              <a:rPr lang="ru-RU" dirty="0" smtClean="0">
                <a:solidFill>
                  <a:schemeClr val="tx1"/>
                </a:solidFill>
              </a:rPr>
              <a:t> В </a:t>
            </a:r>
            <a:r>
              <a:rPr lang="ru-RU" dirty="0">
                <a:solidFill>
                  <a:schemeClr val="tx1"/>
                </a:solidFill>
              </a:rPr>
              <a:t>мае 1949 года, Парламентский Совет принял Основной Закон ФРГ, в преамбуле которого содержалось положении о временном характере Основного Закона до объединения Германии и принятия новой Конституции. </a:t>
            </a:r>
          </a:p>
          <a:p>
            <a:pPr marL="134797" indent="-134797">
              <a:spcBef>
                <a:spcPts val="450"/>
              </a:spcBef>
            </a:pPr>
            <a:r>
              <a:rPr lang="ru-RU" dirty="0" smtClean="0">
                <a:solidFill>
                  <a:schemeClr val="tx1"/>
                </a:solidFill>
              </a:rPr>
              <a:t> Малая </a:t>
            </a:r>
            <a:r>
              <a:rPr lang="ru-RU" dirty="0">
                <a:solidFill>
                  <a:schemeClr val="tx1"/>
                </a:solidFill>
              </a:rPr>
              <a:t>конституция Республики Польша 1992 года, действовавшая вплоть до вступления в силу Конституции 1997 г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Заголовок 1"/>
          <p:cNvSpPr>
            <a:spLocks noGrp="1"/>
          </p:cNvSpPr>
          <p:nvPr>
            <p:ph type="title"/>
          </p:nvPr>
        </p:nvSpPr>
        <p:spPr>
          <a:xfrm>
            <a:off x="1142525" y="239600"/>
            <a:ext cx="6858951" cy="732145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sz="2500" b="1" dirty="0">
                <a:solidFill>
                  <a:srgbClr val="0070C0"/>
                </a:solidFill>
              </a:rPr>
              <a:t>Отличия конституции </a:t>
            </a:r>
            <a:br>
              <a:rPr lang="ru-RU" altLang="ru-RU" sz="2500" b="1" dirty="0">
                <a:solidFill>
                  <a:srgbClr val="0070C0"/>
                </a:solidFill>
              </a:rPr>
            </a:br>
            <a:r>
              <a:rPr lang="ru-RU" altLang="ru-RU" sz="2500" b="1" dirty="0">
                <a:solidFill>
                  <a:srgbClr val="0070C0"/>
                </a:solidFill>
              </a:rPr>
              <a:t>от других правовых актов</a:t>
            </a:r>
          </a:p>
        </p:txBody>
      </p:sp>
      <p:sp>
        <p:nvSpPr>
          <p:cNvPr id="79874" name="Объект 2"/>
          <p:cNvSpPr>
            <a:spLocks noGrp="1"/>
          </p:cNvSpPr>
          <p:nvPr>
            <p:ph idx="1"/>
          </p:nvPr>
        </p:nvSpPr>
        <p:spPr>
          <a:xfrm>
            <a:off x="243281" y="989901"/>
            <a:ext cx="8507595" cy="3810652"/>
          </a:xfrm>
        </p:spPr>
        <p:txBody>
          <a:bodyPr vert="horz" wrap="square" lIns="68580" tIns="34290" rIns="68580" bIns="34290" anchor="t" anchorCtr="0">
            <a:normAutofit fontScale="92500" lnSpcReduction="10000"/>
          </a:bodyPr>
          <a:lstStyle/>
          <a:p>
            <a:pPr marL="114300" indent="0">
              <a:buNone/>
            </a:pPr>
            <a:r>
              <a:rPr lang="ru-RU" altLang="ru-RU" dirty="0">
                <a:solidFill>
                  <a:schemeClr val="tx1"/>
                </a:solidFill>
              </a:rPr>
              <a:t>Конституция как основной закон государства и общества имеет ряд отличий от других правовых актов.</a:t>
            </a:r>
          </a:p>
          <a:p>
            <a:r>
              <a:rPr lang="ru-RU" altLang="ru-RU" b="1" dirty="0">
                <a:solidFill>
                  <a:schemeClr val="tx1"/>
                </a:solidFill>
              </a:rPr>
              <a:t>Имеет учредительный, основополагающий характер. 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Конституция закрепляет основы общественно-экономического строя государства, его государственно-территориальное устройство, основные права, свободы и обязанности человека и гражданина, организацию и систему государственной власти и управления, устанавливает правопорядок и законность. 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Поэтому </a:t>
            </a:r>
            <a:r>
              <a:rPr lang="ru-RU" altLang="ru-RU" b="1" dirty="0">
                <a:solidFill>
                  <a:schemeClr val="tx1"/>
                </a:solidFill>
              </a:rPr>
              <a:t>конституционные нормы</a:t>
            </a:r>
            <a:r>
              <a:rPr lang="ru-RU" altLang="ru-RU" dirty="0">
                <a:solidFill>
                  <a:schemeClr val="tx1"/>
                </a:solidFill>
              </a:rPr>
              <a:t> - основополагающие для деятельности государственных органов, политических партий, общественных организаций, должностных лиц и граждан. 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Нормы Конституции первичны по отношению ко всем другим правовым нормам.</a:t>
            </a:r>
          </a:p>
          <a:p>
            <a:endParaRPr lang="ru-RU" alt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Объект 2"/>
          <p:cNvSpPr>
            <a:spLocks noGrp="1"/>
          </p:cNvSpPr>
          <p:nvPr>
            <p:ph idx="1"/>
          </p:nvPr>
        </p:nvSpPr>
        <p:spPr>
          <a:xfrm>
            <a:off x="209725" y="134224"/>
            <a:ext cx="8612383" cy="4551446"/>
          </a:xfrm>
        </p:spPr>
        <p:txBody>
          <a:bodyPr vert="horz" wrap="square" lIns="68580" tIns="34290" rIns="68580" bIns="34290" anchor="t" anchorCtr="0">
            <a:normAutofit lnSpcReduction="10000"/>
          </a:bodyPr>
          <a:lstStyle/>
          <a:p>
            <a:pPr marL="114300" indent="0">
              <a:buNone/>
            </a:pPr>
            <a:r>
              <a:rPr lang="ru-RU" altLang="ru-RU" sz="2000" dirty="0">
                <a:solidFill>
                  <a:schemeClr val="tx1"/>
                </a:solidFill>
              </a:rPr>
              <a:t>Конституция</a:t>
            </a:r>
            <a:endParaRPr lang="ru-RU" altLang="ru-RU" sz="1900" b="1" dirty="0" smtClean="0">
              <a:solidFill>
                <a:schemeClr val="tx1"/>
              </a:solidFill>
            </a:endParaRPr>
          </a:p>
          <a:p>
            <a:r>
              <a:rPr lang="ru-RU" altLang="ru-RU" sz="1900" b="1" dirty="0" smtClean="0">
                <a:solidFill>
                  <a:schemeClr val="tx1"/>
                </a:solidFill>
              </a:rPr>
              <a:t>Обладает</a:t>
            </a:r>
            <a:r>
              <a:rPr lang="ru-RU" altLang="ru-RU" sz="1900" b="1" dirty="0">
                <a:solidFill>
                  <a:schemeClr val="tx1"/>
                </a:solidFill>
              </a:rPr>
              <a:t> </a:t>
            </a:r>
            <a:r>
              <a:rPr lang="ru-RU" altLang="ru-RU" sz="1900" i="1" dirty="0">
                <a:solidFill>
                  <a:schemeClr val="tx1"/>
                </a:solidFill>
              </a:rPr>
              <a:t>высшей юридической силой. </a:t>
            </a:r>
            <a:r>
              <a:rPr lang="ru-RU" altLang="ru-RU" sz="1900" dirty="0">
                <a:solidFill>
                  <a:schemeClr val="tx1"/>
                </a:solidFill>
              </a:rPr>
              <a:t>Действие конституции распространяется на всю территорию государства. Все законы и иные акты государственных органов издаются на основе и в соответствии с конституцией. Строгое и точное ее соблюдение - это наивысшая норма поведения для всех граждан, всех общественных объединений.</a:t>
            </a:r>
          </a:p>
          <a:p>
            <a:r>
              <a:rPr lang="ru-RU" altLang="ru-RU" sz="1900" b="1" dirty="0">
                <a:solidFill>
                  <a:schemeClr val="tx1"/>
                </a:solidFill>
              </a:rPr>
              <a:t>Характеризуется </a:t>
            </a:r>
            <a:r>
              <a:rPr lang="ru-RU" altLang="ru-RU" sz="1900" i="1" dirty="0">
                <a:solidFill>
                  <a:schemeClr val="tx1"/>
                </a:solidFill>
              </a:rPr>
              <a:t>стабильностью. </a:t>
            </a:r>
            <a:r>
              <a:rPr lang="ru-RU" altLang="ru-RU" sz="1900" dirty="0">
                <a:solidFill>
                  <a:schemeClr val="tx1"/>
                </a:solidFill>
              </a:rPr>
              <a:t>Это определяется тем, что конституция закрепляет устои общественного и государственного строя, и рассчитана на длительный срок действия, а также особым порядком ее принятия и изменения.</a:t>
            </a:r>
          </a:p>
          <a:p>
            <a:r>
              <a:rPr lang="ru-RU" altLang="ru-RU" sz="1900" b="1" dirty="0">
                <a:solidFill>
                  <a:schemeClr val="tx1"/>
                </a:solidFill>
              </a:rPr>
              <a:t>Содержит </a:t>
            </a:r>
            <a:r>
              <a:rPr lang="ru-RU" altLang="ru-RU" sz="1900" i="1" dirty="0">
                <a:solidFill>
                  <a:schemeClr val="tx1"/>
                </a:solidFill>
              </a:rPr>
              <a:t>нормы, имеющие прямое действие. </a:t>
            </a:r>
            <a:r>
              <a:rPr lang="ru-RU" altLang="ru-RU" sz="1900" dirty="0">
                <a:solidFill>
                  <a:schemeClr val="tx1"/>
                </a:solidFill>
              </a:rPr>
              <a:t>Конституционные нормы действуют без утверждения какими-либо органами государственной власти или должностными лицами.</a:t>
            </a:r>
          </a:p>
          <a:p>
            <a:endParaRPr lang="ru-RU" altLang="ru-RU" sz="1900" dirty="0"/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Заголовок 1"/>
          <p:cNvSpPr>
            <a:spLocks noGrp="1"/>
          </p:cNvSpPr>
          <p:nvPr>
            <p:ph type="title"/>
          </p:nvPr>
        </p:nvSpPr>
        <p:spPr>
          <a:xfrm>
            <a:off x="1142525" y="239600"/>
            <a:ext cx="6858951" cy="446430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sz="3400" dirty="0">
                <a:solidFill>
                  <a:srgbClr val="0070C0"/>
                </a:solidFill>
              </a:rPr>
              <a:t>Функции Конституции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8114" y="686253"/>
            <a:ext cx="8674556" cy="4238085"/>
          </a:xfrm>
        </p:spPr>
        <p:txBody>
          <a:bodyPr vert="horz" wrap="square" lIns="68580" tIns="34290" rIns="68580" bIns="34290" numCol="1" anchor="t" anchorCtr="0" compatLnSpc="1">
            <a:normAutofit/>
          </a:bodyPr>
          <a:lstStyle/>
          <a:p>
            <a:pPr marL="0" indent="360000" defTabSz="685891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Роль конституции в обществе реализуется в ее функциях.</a:t>
            </a:r>
          </a:p>
          <a:p>
            <a:pPr marL="0" indent="360000" defTabSz="685891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15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Политическая </a:t>
            </a:r>
            <a:r>
              <a:rPr lang="ru-RU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определяет устройство государственной власти, закрепляет политическое многообразие.</a:t>
            </a:r>
          </a:p>
          <a:p>
            <a:pPr marL="0" indent="360000" defTabSz="685891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15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Правовая</a:t>
            </a:r>
            <a:r>
              <a:rPr lang="ru-RU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выступает ядром правовой системы, учреждает основополагающие правовые положения, являющиеся исходными и определяющими для различных отраслей права. Стягивает действующее законодательство в единую целостную систему, придавая ему согласованный характер. Обеспечивает упорядочение и надлежащее правовое регулирование общественных отношений с помощью системы взаимосвязанных и внутренне соподчиненных нормативных актов государства.</a:t>
            </a:r>
          </a:p>
          <a:p>
            <a:pPr marL="0" indent="360000" defTabSz="685891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15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Гуманистическая </a:t>
            </a:r>
            <a:r>
              <a:rPr lang="ru-RU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воплощает общечеловеческие ценности, закрепляет права и свободы, характерные для цивилизованного общества, объявляет составной частью правовой системы государства общепризнанные принципы и нормы международного права.</a:t>
            </a:r>
          </a:p>
          <a:p>
            <a:pPr marL="0" indent="360000" defTabSz="685891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15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Учредительная </a:t>
            </a:r>
            <a:r>
              <a:rPr lang="ru-RU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устанавливает определенный порядок в государстве, создает систему институтов и органов власти.</a:t>
            </a:r>
          </a:p>
          <a:p>
            <a:pPr marL="0" indent="360000" defTabSz="685891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15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Мировоззренческая </a:t>
            </a:r>
            <a:r>
              <a:rPr lang="ru-RU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способствует формированию правового сознания населения - совокупности знаний о праве, взглядов на право, отношений к праву и оценок права.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Заголовок 1"/>
          <p:cNvSpPr>
            <a:spLocks noGrp="1"/>
          </p:cNvSpPr>
          <p:nvPr>
            <p:ph type="title"/>
          </p:nvPr>
        </p:nvSpPr>
        <p:spPr>
          <a:xfrm>
            <a:off x="1142525" y="239600"/>
            <a:ext cx="6858951" cy="446430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sz="3000" dirty="0">
                <a:solidFill>
                  <a:srgbClr val="0070C0"/>
                </a:solidFill>
                <a:latin typeface="+mj-lt"/>
              </a:rPr>
              <a:t>Конституция Российской Федерации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5909" y="800576"/>
            <a:ext cx="8316538" cy="4110038"/>
          </a:xfrm>
        </p:spPr>
        <p:txBody>
          <a:bodyPr vert="horz" wrap="square" lIns="68580" tIns="34290" rIns="68580" bIns="34290" numCol="1" anchor="t" anchorCtr="0" compatLnSpc="1">
            <a:normAutofit/>
          </a:bodyPr>
          <a:lstStyle/>
          <a:p>
            <a:pPr marL="33342" indent="0" defTabSz="685891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Конституция Российской Федерации</a:t>
            </a:r>
            <a:r>
              <a:rPr lang="ru-RU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 - это основной Закон России, закрепляющий основы конституционного строя, организации государственной власти и взаимоотношений между гражданином, обществом и государством.</a:t>
            </a:r>
          </a:p>
          <a:p>
            <a:pPr marL="33342" indent="0" defTabSz="685891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endParaRPr lang="en-US" sz="2100" b="1" kern="1200" dirty="0" smtClean="0">
              <a:solidFill>
                <a:srgbClr val="0070C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+mj-lt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ru-RU" altLang="ru-RU" sz="1350" dirty="0">
              <a:solidFill>
                <a:schemeClr val="tx1"/>
              </a:solidFill>
              <a:latin typeface="+mj-lt"/>
              <a:ea typeface="MS Gothic" panose="020B0609070205080204" pitchFamily="49" charset="-128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787906000"/>
              </p:ext>
            </p:extLst>
          </p:nvPr>
        </p:nvGraphicFramePr>
        <p:xfrm>
          <a:off x="1238248" y="1578291"/>
          <a:ext cx="6302828" cy="3257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9608797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Заголовок 1"/>
          <p:cNvSpPr>
            <a:spLocks noGrp="1"/>
          </p:cNvSpPr>
          <p:nvPr>
            <p:ph type="title"/>
          </p:nvPr>
        </p:nvSpPr>
        <p:spPr>
          <a:xfrm>
            <a:off x="1142525" y="239600"/>
            <a:ext cx="6858951" cy="446430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sz="3000" dirty="0">
                <a:solidFill>
                  <a:srgbClr val="0070C0"/>
                </a:solidFill>
                <a:latin typeface="+mj-lt"/>
              </a:rPr>
              <a:t>Конституция Российской Федерации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5909" y="800576"/>
            <a:ext cx="8316538" cy="4110038"/>
          </a:xfrm>
        </p:spPr>
        <p:txBody>
          <a:bodyPr vert="horz" wrap="square" lIns="68580" tIns="34290" rIns="68580" bIns="34290" numCol="1" anchor="t" anchorCtr="0" compatLnSpc="1"/>
          <a:lstStyle/>
          <a:p>
            <a:pPr marL="33342" indent="0" defTabSz="685891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Конституция Российской Федерации</a:t>
            </a:r>
            <a:r>
              <a:rPr lang="ru-RU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 - это основной Закон России, закрепляющий основы конституционного строя, организации государственной власти и взаимоотношений между гражданином, обществом и государством.</a:t>
            </a:r>
          </a:p>
          <a:p>
            <a:pPr marL="33342" indent="0" defTabSz="685891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2100" b="1" kern="1200" dirty="0">
                <a:solidFill>
                  <a:srgbClr val="0070C0"/>
                </a:solidFill>
                <a:latin typeface="+mj-lt"/>
                <a:ea typeface="+mn-ea"/>
                <a:cs typeface="+mn-cs"/>
              </a:rPr>
              <a:t>Структура Конституции РФ</a:t>
            </a:r>
            <a:endParaRPr lang="ru-RU" sz="2100" kern="1200" dirty="0">
              <a:solidFill>
                <a:srgbClr val="0070C0"/>
              </a:solidFill>
              <a:latin typeface="+mj-lt"/>
              <a:ea typeface="+mn-ea"/>
              <a:cs typeface="+mn-cs"/>
            </a:endParaRPr>
          </a:p>
          <a:p>
            <a:pPr marL="204815" indent="-171473" defTabSz="685891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Структура Конституции РФ включает в себя </a:t>
            </a:r>
            <a:r>
              <a:rPr lang="ru-RU" b="1" kern="1200" dirty="0">
                <a:solidFill>
                  <a:srgbClr val="0070C0"/>
                </a:solidFill>
                <a:latin typeface="+mj-lt"/>
                <a:ea typeface="+mn-ea"/>
                <a:cs typeface="+mn-cs"/>
              </a:rPr>
              <a:t>преамбулу</a:t>
            </a:r>
            <a:r>
              <a:rPr lang="ru-RU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 </a:t>
            </a:r>
            <a:r>
              <a:rPr lang="ru-RU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- вводный текст, имеющий обычно политическую направленность. </a:t>
            </a:r>
          </a:p>
          <a:p>
            <a:pPr marL="204815" indent="-171473" defTabSz="685891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Текст преамбулы невелик по объему, но содержит принципиальные положения, объясняющие цель принятия Конституции, отражающие идеи приоритета прав и свобод человека и гражданина, сохранения исторически сложившегося государственного единства России, возрождения суверенной государственности страны, ответственности перед нынешним и последующими поколениями за судьбу России.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+mj-lt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ru-RU" altLang="ru-RU" sz="1350" dirty="0">
              <a:solidFill>
                <a:schemeClr val="tx1"/>
              </a:solidFill>
              <a:latin typeface="+mj-lt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671" y="109057"/>
            <a:ext cx="8767044" cy="4748693"/>
          </a:xfrm>
        </p:spPr>
        <p:txBody>
          <a:bodyPr vert="horz" wrap="square" lIns="68580" tIns="34290" rIns="68580" bIns="34290" numCol="1" anchor="t" anchorCtr="0" compatLnSpc="1">
            <a:normAutofit fontScale="92500" lnSpcReduction="10000"/>
          </a:bodyPr>
          <a:lstStyle/>
          <a:p>
            <a:pPr marL="0" indent="360000" defTabSz="685891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Конституция РФ содержит </a:t>
            </a:r>
            <a:r>
              <a:rPr lang="ru-RU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два раздела</a:t>
            </a: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первый включает девять глав, второй, завершающий, раздел называется «Заключительные и переходные положения».</a:t>
            </a:r>
          </a:p>
          <a:p>
            <a:pPr marL="0" indent="360000" defTabSz="685891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19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Первый раздел</a:t>
            </a:r>
            <a:endParaRPr lang="ru-RU" sz="1900" kern="1200" dirty="0">
              <a:solidFill>
                <a:srgbClr val="0070C0"/>
              </a:solidFill>
              <a:latin typeface="+mn-lt"/>
              <a:ea typeface="+mn-ea"/>
              <a:cs typeface="+mn-cs"/>
            </a:endParaRPr>
          </a:p>
          <a:p>
            <a:pPr marL="0" indent="0" defTabSz="685891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1700" b="1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Первая глава</a:t>
            </a:r>
            <a:r>
              <a:rPr lang="ru-RU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Конституции РФ «Основы конституционного строя» посвящена вопросам, которые являются решающими для определения сущности строя, существующего в России, характеристике Российского государства, признающего и гарантирующего права человека и гражданина, формам и принципам осуществления власти, политической и экономической организации общества, основополагающим принципам российской правовой системы. </a:t>
            </a:r>
            <a:endParaRPr lang="ru-RU" sz="17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defTabSz="685891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endParaRPr lang="en-US" sz="17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defTabSz="685891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17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Значение </a:t>
            </a: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первой главы Конституции очень велико, </a:t>
            </a:r>
            <a:r>
              <a:rPr lang="ru-RU" sz="17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именно </a:t>
            </a:r>
            <a:r>
              <a:rPr lang="ru-RU" sz="17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в ее нормах содержатся основы, принципы конституционного строя в России.</a:t>
            </a:r>
          </a:p>
          <a:p>
            <a:pPr marL="0" indent="360000" defTabSz="685891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Формы осуществления народом власти, принципы организации государства раскрываются в последующих главах Конституции, но нормы, закрепляющие основы конституционного строя, наделяются законодателем наивысшей юридической силой (более высокой, чем остальные нормы Конституции). Это прямо закреплено в ч. 2 ст. 16: </a:t>
            </a:r>
            <a:r>
              <a:rPr lang="ru-RU" sz="17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никакие другие положения настоящей Конституции не могут противоречить основам конституционного строя Российской Федерации.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Объект 2"/>
          <p:cNvSpPr>
            <a:spLocks noGrp="1"/>
          </p:cNvSpPr>
          <p:nvPr>
            <p:ph idx="1"/>
          </p:nvPr>
        </p:nvSpPr>
        <p:spPr>
          <a:xfrm>
            <a:off x="117446" y="125835"/>
            <a:ext cx="8804087" cy="4540939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r>
              <a:rPr lang="ru-RU" altLang="ru-RU" b="1" dirty="0">
                <a:solidFill>
                  <a:srgbClr val="0070C0"/>
                </a:solidFill>
              </a:rPr>
              <a:t>Вторая глава</a:t>
            </a:r>
            <a:r>
              <a:rPr lang="ru-RU" altLang="ru-RU" b="1" dirty="0"/>
              <a:t> </a:t>
            </a:r>
            <a:r>
              <a:rPr lang="ru-RU" altLang="ru-RU" dirty="0">
                <a:solidFill>
                  <a:schemeClr val="tx1"/>
                </a:solidFill>
              </a:rPr>
              <a:t>Конституции РФ «Права и свободы человека и гражданина» посвящена закреплению основ правового статуса личности и их центрального элемента - основных прав, свобод и обязанностей, которые как бы составляют минимальный стандарт прав и свобод человека. 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Наряду с ними в Российской Федерации признаются и гарантируются права и свободы человека и гражданина согласно общепризнанным принципам и нормам международного права. 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Как подчеркнут в ст. 55 указанной главы Конституции, перечисление в ней основных прав и свобод не должно толковаться как отрицание или умаление других общепризнанных прав и свобод человека и гражданина. 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Нормы второй главы не ограничиваются положениями о правах и свободах, они раскрывают принципы взаимоотношений государства и личности, содержат важнейшие гарантии прав и свобод, некоторые положения о гражданстве Российской Федерации.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Принципы Российского Федерализма - Лекции по конституционному праву России  (Юриспруденция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52074" y="1241571"/>
            <a:ext cx="4286250" cy="3069832"/>
          </a:xfrm>
          <a:prstGeom prst="rect">
            <a:avLst/>
          </a:prstGeom>
          <a:noFill/>
        </p:spPr>
      </p:pic>
      <p:sp>
        <p:nvSpPr>
          <p:cNvPr id="86017" name="Объект 2"/>
          <p:cNvSpPr>
            <a:spLocks noGrp="1"/>
          </p:cNvSpPr>
          <p:nvPr>
            <p:ph idx="1"/>
          </p:nvPr>
        </p:nvSpPr>
        <p:spPr>
          <a:xfrm>
            <a:off x="184557" y="117445"/>
            <a:ext cx="4597167" cy="4798503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r>
              <a:rPr lang="ru-RU" altLang="ru-RU" sz="1700" b="1" dirty="0">
                <a:solidFill>
                  <a:srgbClr val="0070C0"/>
                </a:solidFill>
              </a:rPr>
              <a:t>Третья глава</a:t>
            </a:r>
            <a:r>
              <a:rPr lang="ru-RU" altLang="ru-RU" sz="1700" b="1" dirty="0"/>
              <a:t> </a:t>
            </a:r>
            <a:r>
              <a:rPr lang="ru-RU" altLang="ru-RU" sz="1700" dirty="0">
                <a:solidFill>
                  <a:schemeClr val="tx1"/>
                </a:solidFill>
              </a:rPr>
              <a:t>Конституции РФ посвящена федеративному устройству государства. </a:t>
            </a:r>
            <a:endParaRPr lang="ru-RU" altLang="ru-RU" sz="1700" dirty="0" smtClean="0">
              <a:solidFill>
                <a:schemeClr val="tx1"/>
              </a:solidFill>
            </a:endParaRPr>
          </a:p>
          <a:p>
            <a:r>
              <a:rPr lang="ru-RU" altLang="ru-RU" sz="1700" dirty="0" smtClean="0">
                <a:solidFill>
                  <a:schemeClr val="tx1"/>
                </a:solidFill>
              </a:rPr>
              <a:t>Ее </a:t>
            </a:r>
            <a:r>
              <a:rPr lang="ru-RU" altLang="ru-RU" sz="1700" dirty="0">
                <a:solidFill>
                  <a:schemeClr val="tx1"/>
                </a:solidFill>
              </a:rPr>
              <a:t>нормы в концентрированном виде закрепляют структуру Российской Федерации, содержат принципиальные положения, касающиеся конституционного статуса федеративного государства, формулируют предметы ведения и полномочия Российской Федерации, предметы совместного ведения Российской Федерации и ее субъектов, закрепляют символы российской государственности</a:t>
            </a:r>
            <a:r>
              <a:rPr lang="ru-RU" altLang="ru-RU" sz="1700" dirty="0" smtClean="0">
                <a:solidFill>
                  <a:schemeClr val="tx1"/>
                </a:solidFill>
              </a:rPr>
              <a:t>.</a:t>
            </a:r>
            <a:endParaRPr lang="ru-RU" altLang="ru-RU" sz="17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6837" y="293615"/>
            <a:ext cx="8555463" cy="4275260"/>
          </a:xfrm>
        </p:spPr>
        <p:txBody>
          <a:bodyPr>
            <a:normAutofit lnSpcReduction="10000"/>
          </a:bodyPr>
          <a:lstStyle/>
          <a:p>
            <a:r>
              <a:rPr lang="ru-RU" altLang="ru-RU" b="1" dirty="0" smtClean="0">
                <a:solidFill>
                  <a:srgbClr val="0070C0"/>
                </a:solidFill>
              </a:rPr>
              <a:t>Главы с четвертой по восьмую</a:t>
            </a:r>
            <a:r>
              <a:rPr lang="ru-RU" altLang="ru-RU" b="1" dirty="0" smtClean="0"/>
              <a:t> </a:t>
            </a:r>
            <a:r>
              <a:rPr lang="ru-RU" altLang="ru-RU" dirty="0" smtClean="0">
                <a:solidFill>
                  <a:schemeClr val="tx1"/>
                </a:solidFill>
              </a:rPr>
              <a:t>посвящены организации и деятельности центральных органов государства, воплощающих законодательную, исполнительную и судебную ветви власти, основам построения системы органов государственной власти субъектов РФ, а также местному самоуправлению. </a:t>
            </a:r>
          </a:p>
          <a:p>
            <a:r>
              <a:rPr lang="ru-RU" altLang="ru-RU" dirty="0" smtClean="0">
                <a:solidFill>
                  <a:schemeClr val="tx1"/>
                </a:solidFill>
              </a:rPr>
              <a:t>Это наиболее объемная часть Конституции России.</a:t>
            </a:r>
          </a:p>
          <a:p>
            <a:r>
              <a:rPr lang="ru-RU" altLang="ru-RU" dirty="0" smtClean="0">
                <a:solidFill>
                  <a:schemeClr val="tx1"/>
                </a:solidFill>
              </a:rPr>
              <a:t>Первый раздел Конституции РФ завершается </a:t>
            </a:r>
            <a:r>
              <a:rPr lang="ru-RU" altLang="ru-RU" b="1" dirty="0" smtClean="0">
                <a:solidFill>
                  <a:srgbClr val="0070C0"/>
                </a:solidFill>
              </a:rPr>
              <a:t>главой девятой</a:t>
            </a:r>
            <a:r>
              <a:rPr lang="ru-RU" altLang="ru-RU" b="1" dirty="0" smtClean="0">
                <a:solidFill>
                  <a:schemeClr val="tx1"/>
                </a:solidFill>
              </a:rPr>
              <a:t> </a:t>
            </a:r>
            <a:r>
              <a:rPr lang="ru-RU" altLang="ru-RU" dirty="0" smtClean="0">
                <a:solidFill>
                  <a:schemeClr val="tx1"/>
                </a:solidFill>
              </a:rPr>
              <a:t>о порядке ее пересмотра и изменения. Конституция устанавливает фактическую неизменность некоторых своих принципиальных положений - об основах конституционного строя, об основных правах и свободах человека и гражданина и о порядке внесения поправок в конституционный текст. </a:t>
            </a:r>
          </a:p>
          <a:p>
            <a:pPr marL="114300" indent="0">
              <a:buNone/>
            </a:pPr>
            <a:r>
              <a:rPr lang="ru-RU" altLang="ru-RU" dirty="0" smtClean="0">
                <a:solidFill>
                  <a:schemeClr val="tx1"/>
                </a:solidFill>
              </a:rPr>
              <a:t>В этой главе также определяется, кто и как может вносить поправки в Конституцию РФ.</a:t>
            </a:r>
            <a:endParaRPr lang="ru-RU" alt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629" y="209725"/>
            <a:ext cx="5725915" cy="4418949"/>
          </a:xfrm>
        </p:spPr>
        <p:txBody>
          <a:bodyPr vert="horz" wrap="square" lIns="68580" tIns="34290" rIns="68580" bIns="34290" numCol="1" anchor="t" anchorCtr="0" compatLnSpc="1">
            <a:normAutofit/>
          </a:bodyPr>
          <a:lstStyle/>
          <a:p>
            <a:pPr marL="33342" indent="0" defTabSz="685891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21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Второй раздел</a:t>
            </a:r>
            <a:endParaRPr lang="ru-RU" sz="2100" kern="1200" dirty="0">
              <a:solidFill>
                <a:srgbClr val="0070C0"/>
              </a:solidFill>
              <a:latin typeface="+mn-lt"/>
              <a:ea typeface="+mn-ea"/>
              <a:cs typeface="+mn-cs"/>
            </a:endParaRPr>
          </a:p>
          <a:p>
            <a:pPr marL="204815" indent="-171473" defTabSz="685891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Его назначение - определение срока вступления в силу Конституции РФ, а также порядка, условий и сроков применения законодательства, принятого до вступления Конституции в силу. </a:t>
            </a:r>
          </a:p>
          <a:p>
            <a:pPr marL="204815" indent="-171473" defTabSz="685891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Многие положения этого раздела уже утратили свою силу, поскольку Россия миновала переходный период, в полную силу действуют все высшие органы государственной власти, существенно обновлено текущее законодательство.</a:t>
            </a:r>
          </a:p>
        </p:txBody>
      </p:sp>
      <p:pic>
        <p:nvPicPr>
          <p:cNvPr id="87042" name="Picture 4" descr="ÐÐ°ÑÑÐ¸Ð½ÐºÐ¸ Ð¿Ð¾ Ð·Ð°Ð¿ÑÐ¾ÑÑ ÐºÐ¾Ð½ÑÑÐ¸ÑÑÑÐ¸Ñ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58107" y="571744"/>
            <a:ext cx="2267265" cy="36571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345" y="239554"/>
            <a:ext cx="6859786" cy="634841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sz="3000" b="1" dirty="0">
                <a:solidFill>
                  <a:srgbClr val="0070C0"/>
                </a:solidFill>
              </a:rPr>
              <a:t>Поправки к Конституции России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192946" y="880844"/>
            <a:ext cx="8766495" cy="3934437"/>
          </a:xfrm>
        </p:spPr>
        <p:txBody>
          <a:bodyPr>
            <a:normAutofit fontScale="92500" lnSpcReduction="10000"/>
          </a:bodyPr>
          <a:lstStyle/>
          <a:p>
            <a:r>
              <a:rPr lang="ru-RU" altLang="en-US" sz="1900" dirty="0">
                <a:solidFill>
                  <a:schemeClr val="tx1"/>
                </a:solidFill>
              </a:rPr>
              <a:t>Поправки к Конституции России - изменение положений Конституции Российской Федерации 1993 года путём процедур, предусмотренных главой 9 Конституции. </a:t>
            </a:r>
          </a:p>
          <a:p>
            <a:r>
              <a:rPr lang="ru-RU" altLang="en-US" sz="1900" dirty="0">
                <a:solidFill>
                  <a:schemeClr val="tx1"/>
                </a:solidFill>
              </a:rPr>
              <a:t>Собственно поправками именуются </a:t>
            </a:r>
            <a:r>
              <a:rPr lang="ru-RU" altLang="en-US" sz="1900" b="1" dirty="0">
                <a:solidFill>
                  <a:srgbClr val="0070C0"/>
                </a:solidFill>
              </a:rPr>
              <a:t>конституционные поправки</a:t>
            </a:r>
            <a:r>
              <a:rPr lang="ru-RU" altLang="en-US" sz="1900" dirty="0">
                <a:solidFill>
                  <a:schemeClr val="tx1"/>
                </a:solidFill>
              </a:rPr>
              <a:t>, принятые </a:t>
            </a:r>
            <a:r>
              <a:rPr lang="ru-RU" altLang="en-US" sz="1900" u="sng" dirty="0">
                <a:solidFill>
                  <a:schemeClr val="tx1"/>
                </a:solidFill>
              </a:rPr>
              <a:t>в форме законов </a:t>
            </a:r>
            <a:r>
              <a:rPr lang="ru-RU" altLang="en-US" sz="1900" dirty="0">
                <a:solidFill>
                  <a:schemeClr val="tx1"/>
                </a:solidFill>
              </a:rPr>
              <a:t>Российской Федерации о поправке к Конституции Российской Федерации, одобренные органами законодательной власти не менее чем двух третей субъектов Российской Федерации. </a:t>
            </a:r>
          </a:p>
          <a:p>
            <a:r>
              <a:rPr lang="ru-RU" altLang="en-US" sz="1900" dirty="0">
                <a:solidFill>
                  <a:schemeClr val="tx1"/>
                </a:solidFill>
              </a:rPr>
              <a:t>По простоте внесения изменений, российская Конституция считается жёсткой, поскольку любые проекты содержательных поправок требуют принятия в рамках усложненного законодательного порядка, не характерного для других законопроектов.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345" y="239554"/>
            <a:ext cx="6859786" cy="53721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sz="3000" b="1" dirty="0">
                <a:solidFill>
                  <a:srgbClr val="0070C0"/>
                </a:solidFill>
              </a:rPr>
              <a:t>Поправки к Конституции России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43281" y="880844"/>
            <a:ext cx="8655386" cy="3940711"/>
          </a:xfrm>
        </p:spPr>
        <p:txBody>
          <a:bodyPr/>
          <a:lstStyle/>
          <a:p>
            <a:r>
              <a:rPr lang="ru-RU" altLang="en-US" sz="1900" dirty="0">
                <a:solidFill>
                  <a:schemeClr val="tx1"/>
                </a:solidFill>
              </a:rPr>
              <a:t>С момента введения в силу по итогам всенародного голосования 1993 года в Конституцию было внесено всего несколько блоков содержательных поправок. </a:t>
            </a:r>
          </a:p>
          <a:p>
            <a:r>
              <a:rPr lang="ru-RU" altLang="en-US" sz="1900" b="1" dirty="0">
                <a:solidFill>
                  <a:schemeClr val="tx1"/>
                </a:solidFill>
              </a:rPr>
              <a:t>В 2008 году</a:t>
            </a:r>
            <a:r>
              <a:rPr lang="ru-RU" altLang="en-US" sz="1900" dirty="0">
                <a:solidFill>
                  <a:schemeClr val="tx1"/>
                </a:solidFill>
              </a:rPr>
              <a:t> изменения расширили сроки полномочий Президента и Государственной Думы, а также создали институт ежегодных отчётов Правительства страны перед нижней палатой парламента. </a:t>
            </a:r>
          </a:p>
          <a:p>
            <a:r>
              <a:rPr lang="ru-RU" altLang="en-US" sz="1900" b="1" dirty="0">
                <a:solidFill>
                  <a:schemeClr val="tx1"/>
                </a:solidFill>
              </a:rPr>
              <a:t>В феврале 2014 года</a:t>
            </a:r>
            <a:r>
              <a:rPr lang="ru-RU" altLang="en-US" sz="1900" dirty="0">
                <a:solidFill>
                  <a:schemeClr val="tx1"/>
                </a:solidFill>
              </a:rPr>
              <a:t> конституционным изменением были объединены Верховный суд РФ и Высший арбитражный суд РФ</a:t>
            </a:r>
          </a:p>
          <a:p>
            <a:r>
              <a:rPr lang="ru-RU" altLang="en-US" sz="1900" b="1" dirty="0">
                <a:solidFill>
                  <a:schemeClr val="tx1"/>
                </a:solidFill>
              </a:rPr>
              <a:t>В июле 2014</a:t>
            </a:r>
            <a:r>
              <a:rPr lang="ru-RU" altLang="en-US" sz="1900" dirty="0">
                <a:solidFill>
                  <a:schemeClr val="tx1"/>
                </a:solidFill>
              </a:rPr>
              <a:t> поправка к Конституции наделила Президента возможностью назначать численностью не более 10 % от состава в Совет Федерации представителей Российской Федерации.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68448" y="176169"/>
            <a:ext cx="8640659" cy="4630723"/>
          </a:xfrm>
        </p:spPr>
        <p:txBody>
          <a:bodyPr>
            <a:normAutofit fontScale="92500"/>
          </a:bodyPr>
          <a:lstStyle/>
          <a:p>
            <a:pPr marL="114300" indent="0" algn="ctr">
              <a:buNone/>
            </a:pPr>
            <a:r>
              <a:rPr lang="ru-RU" altLang="en-US" sz="2000" b="1" dirty="0">
                <a:solidFill>
                  <a:srgbClr val="0070C0"/>
                </a:solidFill>
              </a:rPr>
              <a:t>Поправки к Конституции </a:t>
            </a:r>
            <a:r>
              <a:rPr lang="ru-RU" altLang="en-US" sz="2000" b="1" dirty="0" smtClean="0">
                <a:solidFill>
                  <a:srgbClr val="0070C0"/>
                </a:solidFill>
              </a:rPr>
              <a:t>России</a:t>
            </a:r>
          </a:p>
          <a:p>
            <a:r>
              <a:rPr lang="ru-RU" altLang="en-US" sz="1900" dirty="0" smtClean="0">
                <a:solidFill>
                  <a:srgbClr val="0070C0"/>
                </a:solidFill>
                <a:sym typeface="+mn-ea"/>
              </a:rPr>
              <a:t>В </a:t>
            </a:r>
            <a:r>
              <a:rPr lang="ru-RU" altLang="en-US" sz="1900" b="1" dirty="0">
                <a:solidFill>
                  <a:srgbClr val="0070C0"/>
                </a:solidFill>
                <a:sym typeface="+mn-ea"/>
              </a:rPr>
              <a:t>2020 </a:t>
            </a:r>
            <a:r>
              <a:rPr lang="ru-RU" altLang="en-US" sz="1900" dirty="0">
                <a:solidFill>
                  <a:srgbClr val="0070C0"/>
                </a:solidFill>
                <a:sym typeface="+mn-ea"/>
              </a:rPr>
              <a:t>году </a:t>
            </a:r>
            <a:r>
              <a:rPr lang="ru-RU" altLang="en-US" sz="1900" dirty="0">
                <a:solidFill>
                  <a:srgbClr val="0070C0"/>
                </a:solidFill>
              </a:rPr>
              <a:t>Конституция претерпела  н</a:t>
            </a:r>
            <a:r>
              <a:rPr lang="ru-RU" altLang="en-US" sz="1900" dirty="0">
                <a:solidFill>
                  <a:srgbClr val="0070C0"/>
                </a:solidFill>
                <a:sym typeface="+mn-ea"/>
              </a:rPr>
              <a:t>аиболее масштабные изменения </a:t>
            </a:r>
            <a:r>
              <a:rPr lang="ru-RU" altLang="en-US" sz="1900" dirty="0">
                <a:solidFill>
                  <a:schemeClr val="tx1"/>
                </a:solidFill>
              </a:rPr>
              <a:t>по результатам прямо предусмотренного законом о поправках общероссийского голосования. </a:t>
            </a:r>
          </a:p>
          <a:p>
            <a:pPr marL="114300" indent="0">
              <a:buNone/>
            </a:pPr>
            <a:r>
              <a:rPr lang="ru-RU" altLang="en-US" sz="1900" dirty="0" smtClean="0">
                <a:solidFill>
                  <a:schemeClr val="tx1"/>
                </a:solidFill>
              </a:rPr>
              <a:t>- </a:t>
            </a:r>
            <a:r>
              <a:rPr lang="ru-RU" altLang="en-US" sz="1900" dirty="0">
                <a:solidFill>
                  <a:schemeClr val="tx1"/>
                </a:solidFill>
              </a:rPr>
              <a:t>коррективам подверглось содержание </a:t>
            </a:r>
            <a:r>
              <a:rPr lang="ru-RU" altLang="en-US" sz="1900" b="1" dirty="0">
                <a:solidFill>
                  <a:schemeClr val="tx1"/>
                </a:solidFill>
              </a:rPr>
              <a:t>41 статьи</a:t>
            </a:r>
            <a:r>
              <a:rPr lang="ru-RU" altLang="en-US" sz="1900" dirty="0">
                <a:solidFill>
                  <a:schemeClr val="tx1"/>
                </a:solidFill>
              </a:rPr>
              <a:t>, затрагивающих основные приоритеты государственной политики, определение брака, исполнение решений международных судов, порядок формирование Совета Федерации, создание федеральных территорий, организацию местного самоуправления и прочее. </a:t>
            </a:r>
          </a:p>
          <a:p>
            <a:pPr marL="114300" indent="0">
              <a:buNone/>
            </a:pPr>
            <a:r>
              <a:rPr lang="ru-RU" altLang="en-US" sz="1900" dirty="0" smtClean="0">
                <a:solidFill>
                  <a:schemeClr val="tx1"/>
                </a:solidFill>
              </a:rPr>
              <a:t>- Поправки </a:t>
            </a:r>
            <a:r>
              <a:rPr lang="ru-RU" altLang="en-US" sz="1900" dirty="0">
                <a:solidFill>
                  <a:schemeClr val="tx1"/>
                </a:solidFill>
              </a:rPr>
              <a:t>также вносили </a:t>
            </a:r>
            <a:r>
              <a:rPr lang="ru-RU" altLang="en-US" sz="1900" b="1" dirty="0">
                <a:solidFill>
                  <a:schemeClr val="tx1"/>
                </a:solidFill>
              </a:rPr>
              <a:t>коррективы в политическую систему страны</a:t>
            </a:r>
            <a:r>
              <a:rPr lang="ru-RU" altLang="en-US" sz="1900" dirty="0">
                <a:solidFill>
                  <a:schemeClr val="tx1"/>
                </a:solidFill>
              </a:rPr>
              <a:t>, </a:t>
            </a:r>
            <a:r>
              <a:rPr lang="ru-RU" altLang="en-US" sz="1900" b="1" dirty="0">
                <a:solidFill>
                  <a:schemeClr val="tx1"/>
                </a:solidFill>
              </a:rPr>
              <a:t>расширив полномочия президента при сокращении полномочий правительства, изменении процедуры его назначения и «обнулении» предельного количества сроков для лиц, прежде занимавших эту должность</a:t>
            </a:r>
            <a:r>
              <a:rPr lang="ru-RU" altLang="en-US" sz="1900" dirty="0">
                <a:solidFill>
                  <a:schemeClr val="tx1"/>
                </a:solidFill>
              </a:rPr>
              <a:t> - в частности для действующего президента В. В. Путина.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Заголовок 1"/>
          <p:cNvSpPr>
            <a:spLocks noGrp="1"/>
          </p:cNvSpPr>
          <p:nvPr>
            <p:ph type="title"/>
          </p:nvPr>
        </p:nvSpPr>
        <p:spPr>
          <a:xfrm>
            <a:off x="1770077" y="125836"/>
            <a:ext cx="6696519" cy="551800"/>
          </a:xfrm>
        </p:spPr>
        <p:txBody>
          <a:bodyPr vert="horz" wrap="square" lIns="68580" tIns="34290" rIns="68580" bIns="34290" anchor="b" anchorCtr="0"/>
          <a:lstStyle/>
          <a:p>
            <a:pPr algn="ctr"/>
            <a:r>
              <a:rPr lang="ru-RU" altLang="ru-RU" sz="2500" b="1" dirty="0">
                <a:solidFill>
                  <a:srgbClr val="0070C0"/>
                </a:solidFill>
              </a:rPr>
              <a:t>2. Основы конституционного строя РФ </a:t>
            </a:r>
          </a:p>
        </p:txBody>
      </p:sp>
      <p:sp>
        <p:nvSpPr>
          <p:cNvPr id="88066" name="Объект 2"/>
          <p:cNvSpPr>
            <a:spLocks noGrp="1"/>
          </p:cNvSpPr>
          <p:nvPr>
            <p:ph idx="1"/>
          </p:nvPr>
        </p:nvSpPr>
        <p:spPr>
          <a:xfrm>
            <a:off x="1770077" y="849086"/>
            <a:ext cx="6720815" cy="4121059"/>
          </a:xfrm>
        </p:spPr>
        <p:txBody>
          <a:bodyPr vert="horz" wrap="square" lIns="68580" tIns="34290" rIns="68580" bIns="34290" anchor="t" anchorCtr="0">
            <a:normAutofit fontScale="92500" lnSpcReduction="10000"/>
          </a:bodyPr>
          <a:lstStyle/>
          <a:p>
            <a:r>
              <a:rPr lang="ru-RU" altLang="ru-RU" sz="1900" b="1" dirty="0">
                <a:solidFill>
                  <a:srgbClr val="00B050"/>
                </a:solidFill>
              </a:rPr>
              <a:t>Россия - демократическое государство</a:t>
            </a:r>
          </a:p>
          <a:p>
            <a:pPr marL="114300" indent="0">
              <a:buNone/>
            </a:pPr>
            <a:r>
              <a:rPr lang="ru-RU" altLang="ru-RU" sz="1900" dirty="0">
                <a:solidFill>
                  <a:schemeClr val="tx1"/>
                </a:solidFill>
              </a:rPr>
              <a:t>Важнейшими признаками демократического государства являются: </a:t>
            </a:r>
            <a:r>
              <a:rPr lang="ru-RU" altLang="ru-RU" sz="1900" dirty="0" smtClean="0">
                <a:solidFill>
                  <a:schemeClr val="tx1"/>
                </a:solidFill>
              </a:rPr>
              <a:t>           </a:t>
            </a:r>
          </a:p>
          <a:p>
            <a:r>
              <a:rPr lang="ru-RU" altLang="ru-RU" sz="1900" dirty="0" smtClean="0">
                <a:solidFill>
                  <a:schemeClr val="tx1"/>
                </a:solidFill>
              </a:rPr>
              <a:t>народовластие</a:t>
            </a:r>
            <a:r>
              <a:rPr lang="ru-RU" altLang="ru-RU" sz="1900" dirty="0">
                <a:solidFill>
                  <a:schemeClr val="tx1"/>
                </a:solidFill>
              </a:rPr>
              <a:t>, </a:t>
            </a:r>
            <a:endParaRPr lang="ru-RU" altLang="ru-RU" sz="1900" dirty="0" smtClean="0">
              <a:solidFill>
                <a:schemeClr val="tx1"/>
              </a:solidFill>
            </a:endParaRPr>
          </a:p>
          <a:p>
            <a:r>
              <a:rPr lang="ru-RU" altLang="ru-RU" sz="1900" dirty="0" smtClean="0">
                <a:solidFill>
                  <a:schemeClr val="tx1"/>
                </a:solidFill>
              </a:rPr>
              <a:t>разделение </a:t>
            </a:r>
            <a:r>
              <a:rPr lang="ru-RU" altLang="ru-RU" sz="1900" dirty="0">
                <a:solidFill>
                  <a:schemeClr val="tx1"/>
                </a:solidFill>
              </a:rPr>
              <a:t>властей на законодательную, исполнительную и судебную, </a:t>
            </a:r>
            <a:endParaRPr lang="ru-RU" altLang="ru-RU" sz="1900" dirty="0" smtClean="0">
              <a:solidFill>
                <a:schemeClr val="tx1"/>
              </a:solidFill>
            </a:endParaRPr>
          </a:p>
          <a:p>
            <a:r>
              <a:rPr lang="ru-RU" altLang="ru-RU" sz="1900" dirty="0" smtClean="0">
                <a:solidFill>
                  <a:schemeClr val="tx1"/>
                </a:solidFill>
              </a:rPr>
              <a:t>идеологическое </a:t>
            </a:r>
            <a:r>
              <a:rPr lang="ru-RU" altLang="ru-RU" sz="1900" dirty="0">
                <a:solidFill>
                  <a:schemeClr val="tx1"/>
                </a:solidFill>
              </a:rPr>
              <a:t>и политическое многообразие, обеспечение прав и свобод человека и гражданина, обеспечение местного самоуправления. </a:t>
            </a:r>
          </a:p>
          <a:p>
            <a:pPr marL="114300" indent="0">
              <a:buNone/>
            </a:pPr>
            <a:r>
              <a:rPr lang="ru-RU" altLang="ru-RU" sz="1900" dirty="0">
                <a:solidFill>
                  <a:schemeClr val="tx1"/>
                </a:solidFill>
              </a:rPr>
              <a:t>Россиянам предоставляются все известные современной политической практике формы участия населения в делах государства и формировании его органов, свобода слова, митингов, шествий и демонстраций и иные политические права</a:t>
            </a:r>
            <a:r>
              <a:rPr lang="ru-RU" altLang="ru-RU" sz="1900" dirty="0" smtClean="0">
                <a:solidFill>
                  <a:schemeClr val="tx1"/>
                </a:solidFill>
              </a:rPr>
              <a:t>;</a:t>
            </a:r>
            <a:endParaRPr lang="ru-RU" altLang="ru-RU" sz="19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7" name="Picture 2" descr="Конституция Российской Федерации с изменениями, внесенными федеральными  конституционными законами от 4 октября 2022 г. об образовании новых  субъектов Российской Федерации в новейшей действующей редакции, 2023», –  скачать pdf на Литрес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/>
          <a:srcRect t="7880" b="7880"/>
          <a:stretch>
            <a:fillRect/>
          </a:stretch>
        </p:blipFill>
        <p:spPr bwMode="auto">
          <a:xfrm rot="180000">
            <a:off x="268132" y="210727"/>
            <a:ext cx="1084900" cy="147440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Объект 2"/>
          <p:cNvSpPr>
            <a:spLocks noGrp="1"/>
          </p:cNvSpPr>
          <p:nvPr>
            <p:ph idx="1"/>
          </p:nvPr>
        </p:nvSpPr>
        <p:spPr>
          <a:xfrm>
            <a:off x="685448" y="342947"/>
            <a:ext cx="7752274" cy="4285617"/>
          </a:xfrm>
        </p:spPr>
        <p:txBody>
          <a:bodyPr vert="horz" wrap="square" lIns="68580" tIns="34290" rIns="68580" bIns="34290" anchor="t" anchorCtr="0"/>
          <a:lstStyle/>
          <a:p>
            <a:r>
              <a:rPr lang="ru-RU" altLang="ru-RU" sz="2100" b="1" dirty="0">
                <a:solidFill>
                  <a:srgbClr val="00B050"/>
                </a:solidFill>
              </a:rPr>
              <a:t>Россия - правовое государство</a:t>
            </a:r>
          </a:p>
          <a:p>
            <a:pPr marL="114300" indent="0">
              <a:buNone/>
            </a:pPr>
            <a:r>
              <a:rPr lang="ru-RU" altLang="ru-RU" sz="2100" dirty="0">
                <a:solidFill>
                  <a:schemeClr val="tx1"/>
                </a:solidFill>
              </a:rPr>
              <a:t>Правовым государством признается демократическое государство, в котором обеспечивается верховенство закона, последовательно проводится принцип разделения властей, а также признаются и гарантируются права и свободы человека и гражданина.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Названные принципы закреплены Конституцией, однако они являются скорее задачей, которую предстоит решить в ходе реформирования России, чем свершившимся фактом;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Объект 2"/>
          <p:cNvSpPr>
            <a:spLocks noGrp="1"/>
          </p:cNvSpPr>
          <p:nvPr>
            <p:ph idx="1"/>
          </p:nvPr>
        </p:nvSpPr>
        <p:spPr>
          <a:xfrm>
            <a:off x="293615" y="298609"/>
            <a:ext cx="8215855" cy="4501039"/>
          </a:xfrm>
        </p:spPr>
        <p:txBody>
          <a:bodyPr vert="horz" wrap="square" lIns="68580" tIns="34290" rIns="68580" bIns="34290" anchor="t" anchorCtr="0">
            <a:normAutofit fontScale="92500"/>
          </a:bodyPr>
          <a:lstStyle/>
          <a:p>
            <a:r>
              <a:rPr lang="ru-RU" altLang="ru-RU" sz="2100" b="1" dirty="0">
                <a:solidFill>
                  <a:srgbClr val="00B050"/>
                </a:solidFill>
              </a:rPr>
              <a:t>Россия - федеративное государство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Оно состоит из равноправных субъектов Федерации - республик, краев, областей, городов федерального значения (Москва, Санкт-Петербург, Севастополь), автономной области и автономных округов. </a:t>
            </a:r>
            <a:endParaRPr lang="ru-RU" altLang="ru-RU" sz="2100" dirty="0" smtClean="0">
              <a:solidFill>
                <a:schemeClr val="tx1"/>
              </a:solidFill>
            </a:endParaRPr>
          </a:p>
          <a:p>
            <a:r>
              <a:rPr lang="ru-RU" altLang="ru-RU" sz="2100" dirty="0" smtClean="0">
                <a:solidFill>
                  <a:schemeClr val="tx1"/>
                </a:solidFill>
              </a:rPr>
              <a:t>Представительные </a:t>
            </a:r>
            <a:r>
              <a:rPr lang="ru-RU" altLang="ru-RU" sz="2100" dirty="0">
                <a:solidFill>
                  <a:schemeClr val="tx1"/>
                </a:solidFill>
              </a:rPr>
              <a:t>(законодательные) органы субъекта Федерации в пределах, предоставленных им Конституцией, самостоятельно осуществляют полномочия по ряду важнейших направлений государственно-правовой деятельности, принимают законы и иные нормативные правовые акты.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В то же время значительную часть вопросов решают непосредственно федеральные органы государственной власти: Федеральное Собрание, Президент, Правительство РФ;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Объект 2"/>
          <p:cNvSpPr>
            <a:spLocks noGrp="1"/>
          </p:cNvSpPr>
          <p:nvPr>
            <p:ph idx="1"/>
          </p:nvPr>
        </p:nvSpPr>
        <p:spPr>
          <a:xfrm>
            <a:off x="276836" y="184558"/>
            <a:ext cx="8565159" cy="4877028"/>
          </a:xfrm>
        </p:spPr>
        <p:txBody>
          <a:bodyPr vert="horz" wrap="square" lIns="68580" tIns="34290" rIns="68580" bIns="34290" anchor="t" anchorCtr="0">
            <a:normAutofit fontScale="92500" lnSpcReduction="10000"/>
          </a:bodyPr>
          <a:lstStyle/>
          <a:p>
            <a:r>
              <a:rPr lang="ru-RU" altLang="ru-RU" sz="1900" b="1" dirty="0">
                <a:solidFill>
                  <a:srgbClr val="00B050"/>
                </a:solidFill>
              </a:rPr>
              <a:t>Россия - государство с республиканской формой правления. </a:t>
            </a:r>
          </a:p>
          <a:p>
            <a:r>
              <a:rPr lang="ru-RU" altLang="ru-RU" sz="1900" dirty="0">
                <a:solidFill>
                  <a:schemeClr val="tx1"/>
                </a:solidFill>
              </a:rPr>
              <a:t>Это означает, что все граждане, согласно Конституции, имеют право участвовать в формировании законодательной власти Российской Федерации - Федерального Собрания, а также избрания главы государства - Президента Российской Федерации. </a:t>
            </a:r>
          </a:p>
          <a:p>
            <a:r>
              <a:rPr lang="ru-RU" altLang="ru-RU" sz="1900" dirty="0">
                <a:solidFill>
                  <a:schemeClr val="tx1"/>
                </a:solidFill>
              </a:rPr>
              <a:t>Осуществление государственной власти основано на принципе разделения властей. Россию можно охарактеризовать как республику с сильной президентской властью. Об этом говорит тот факт, что Президент России юридически обладает полномочиями главы государства, а фактически - и главы исполнительной власти, а также то, что Президент избирается всенародным голосованием. </a:t>
            </a:r>
          </a:p>
          <a:p>
            <a:r>
              <a:rPr lang="ru-RU" altLang="ru-RU" sz="1900" dirty="0">
                <a:solidFill>
                  <a:schemeClr val="tx1"/>
                </a:solidFill>
              </a:rPr>
              <a:t>Но России присущи и некоторые черты парламентской республики, например, наличие Председателя Правительства, назначение которого происходит с согласия Государственной Думы. </a:t>
            </a:r>
            <a:endParaRPr lang="ru-RU" altLang="ru-RU" sz="1900" dirty="0" smtClean="0">
              <a:solidFill>
                <a:schemeClr val="tx1"/>
              </a:solidFill>
            </a:endParaRPr>
          </a:p>
          <a:p>
            <a:r>
              <a:rPr lang="ru-RU" altLang="ru-RU" sz="1900" dirty="0" smtClean="0">
                <a:solidFill>
                  <a:schemeClr val="tx1"/>
                </a:solidFill>
              </a:rPr>
              <a:t>Таким </a:t>
            </a:r>
            <a:r>
              <a:rPr lang="ru-RU" altLang="ru-RU" sz="1900" dirty="0">
                <a:solidFill>
                  <a:schemeClr val="tx1"/>
                </a:solidFill>
              </a:rPr>
              <a:t>образом, Россию можно назвать президентской республикой с некоторыми чертами республики парламентской;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Объект 2"/>
          <p:cNvSpPr>
            <a:spLocks noGrp="1"/>
          </p:cNvSpPr>
          <p:nvPr>
            <p:ph idx="1"/>
          </p:nvPr>
        </p:nvSpPr>
        <p:spPr>
          <a:xfrm>
            <a:off x="394283" y="192947"/>
            <a:ext cx="8447713" cy="4817680"/>
          </a:xfrm>
        </p:spPr>
        <p:txBody>
          <a:bodyPr vert="horz" wrap="square" lIns="68580" tIns="34290" rIns="68580" bIns="34290" anchor="t" anchorCtr="0">
            <a:normAutofit lnSpcReduction="10000"/>
          </a:bodyPr>
          <a:lstStyle/>
          <a:p>
            <a:r>
              <a:rPr lang="ru-RU" altLang="ru-RU" sz="1900" b="1" dirty="0">
                <a:solidFill>
                  <a:srgbClr val="00B050"/>
                </a:solidFill>
              </a:rPr>
              <a:t>Россия - суверенное государство. </a:t>
            </a:r>
          </a:p>
          <a:p>
            <a:r>
              <a:rPr lang="ru-RU" altLang="ru-RU" sz="1900" dirty="0">
                <a:solidFill>
                  <a:schemeClr val="tx1"/>
                </a:solidFill>
              </a:rPr>
              <a:t>Суверенитет предполагает независимость государства во внешнеполитической сфере (в области международных отношений) и верховенство, непререкаемость его решений в делах внутренних. </a:t>
            </a:r>
          </a:p>
          <a:p>
            <a:r>
              <a:rPr lang="ru-RU" altLang="ru-RU" sz="1900" dirty="0">
                <a:solidFill>
                  <a:schemeClr val="tx1"/>
                </a:solidFill>
              </a:rPr>
              <a:t>Суверенитет России был закреплен в Декларации «О государственном суверенитете РСФСР», принятой 12 июня 1990 г. первым Съездом народных депутатов РСФСР. </a:t>
            </a:r>
            <a:endParaRPr lang="ru-RU" altLang="ru-RU" sz="1900" dirty="0" smtClean="0">
              <a:solidFill>
                <a:schemeClr val="tx1"/>
              </a:solidFill>
            </a:endParaRPr>
          </a:p>
          <a:p>
            <a:r>
              <a:rPr lang="ru-RU" altLang="ru-RU" sz="1900" dirty="0" smtClean="0">
                <a:solidFill>
                  <a:schemeClr val="tx1"/>
                </a:solidFill>
              </a:rPr>
              <a:t>Носителем </a:t>
            </a:r>
            <a:r>
              <a:rPr lang="ru-RU" altLang="ru-RU" sz="1900" dirty="0">
                <a:solidFill>
                  <a:schemeClr val="tx1"/>
                </a:solidFill>
              </a:rPr>
              <a:t>суверенитета и единственным источником власти в России признается ее многонациональный народ. </a:t>
            </a:r>
          </a:p>
          <a:p>
            <a:r>
              <a:rPr lang="ru-RU" altLang="ru-RU" sz="1900" dirty="0">
                <a:solidFill>
                  <a:schemeClr val="tx1"/>
                </a:solidFill>
              </a:rPr>
              <a:t>Российская Федерация, как всякое подлинно независимое, свободное государство, обладает всей полнотой власти на своей территории. </a:t>
            </a:r>
          </a:p>
          <a:p>
            <a:r>
              <a:rPr lang="ru-RU" altLang="ru-RU" sz="1900" b="1" dirty="0">
                <a:solidFill>
                  <a:schemeClr val="tx1"/>
                </a:solidFill>
              </a:rPr>
              <a:t>Никакая другая власть на территории России не вправе </a:t>
            </a:r>
            <a:r>
              <a:rPr lang="ru-RU" altLang="ru-RU" sz="1900" dirty="0">
                <a:solidFill>
                  <a:schemeClr val="tx1"/>
                </a:solidFill>
              </a:rPr>
              <a:t>присвоить себе функции верховной суверенной власти, а тем более поставить себя над ней;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Объект 2"/>
          <p:cNvSpPr>
            <a:spLocks noGrp="1"/>
          </p:cNvSpPr>
          <p:nvPr>
            <p:ph idx="1"/>
          </p:nvPr>
        </p:nvSpPr>
        <p:spPr>
          <a:xfrm>
            <a:off x="310393" y="184558"/>
            <a:ext cx="8414157" cy="4444116"/>
          </a:xfrm>
        </p:spPr>
        <p:txBody>
          <a:bodyPr vert="horz" wrap="square" lIns="68580" tIns="34290" rIns="68580" bIns="34290" anchor="t" anchorCtr="0">
            <a:normAutofit lnSpcReduction="10000"/>
          </a:bodyPr>
          <a:lstStyle/>
          <a:p>
            <a:r>
              <a:rPr lang="ru-RU" altLang="ru-RU" sz="2100" b="1" dirty="0">
                <a:solidFill>
                  <a:srgbClr val="00B050"/>
                </a:solidFill>
              </a:rPr>
              <a:t>Россия - социальное государство. 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Это один из основополагающих принципов деятельности современного демократического государства, согласно которому создание условий, обеспечивающих достойную жизнь и свободное развитие человека, не является сугубо личным делом самого человека и его родителей, а возводится в ранг общегосударственной политики.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Социальная политика </a:t>
            </a:r>
            <a:r>
              <a:rPr lang="ru-RU" altLang="ru-RU" sz="2100" dirty="0" smtClean="0">
                <a:solidFill>
                  <a:schemeClr val="tx1"/>
                </a:solidFill>
              </a:rPr>
              <a:t>Российской </a:t>
            </a:r>
            <a:r>
              <a:rPr lang="ru-RU" altLang="ru-RU" sz="2100" dirty="0">
                <a:solidFill>
                  <a:schemeClr val="tx1"/>
                </a:solidFill>
              </a:rPr>
              <a:t>Федерации ориентирована на самые разные слои населения.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Особое значение имеет государственная помощь малообеспеченным слоям, группам людей, которые по тем или иным причинам не могут найти себе работу либо вовсе не способны трудиться;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Объект 2"/>
          <p:cNvSpPr>
            <a:spLocks noGrp="1"/>
          </p:cNvSpPr>
          <p:nvPr>
            <p:ph idx="1"/>
          </p:nvPr>
        </p:nvSpPr>
        <p:spPr>
          <a:xfrm>
            <a:off x="385895" y="176168"/>
            <a:ext cx="8130722" cy="4624431"/>
          </a:xfrm>
        </p:spPr>
        <p:txBody>
          <a:bodyPr vert="horz" wrap="square" lIns="68580" tIns="34290" rIns="68580" bIns="34290" anchor="t" anchorCtr="0"/>
          <a:lstStyle/>
          <a:p>
            <a:r>
              <a:rPr lang="ru-RU" altLang="ru-RU" sz="2100" b="1" dirty="0">
                <a:solidFill>
                  <a:srgbClr val="00B050"/>
                </a:solidFill>
              </a:rPr>
              <a:t>Россия - светское государство. 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Светский характер Российского государства подразумевает, что никакая религия не может устанавливаться в качестве государственной или обязательной, а также означает отделение церкви от государства, разграничение сфер их деятельности.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Это отделение проявляется, например, в гражданском характере правосудия, в государственной регистрации актов гражданского состояния, в отсутствии у государственных служащих обязанностей исповедовать определенную религию;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Объект 2"/>
          <p:cNvSpPr>
            <a:spLocks noGrp="1"/>
          </p:cNvSpPr>
          <p:nvPr>
            <p:ph idx="1"/>
          </p:nvPr>
        </p:nvSpPr>
        <p:spPr>
          <a:xfrm>
            <a:off x="260058" y="209725"/>
            <a:ext cx="8581937" cy="4647501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marL="360000">
              <a:lnSpc>
                <a:spcPct val="100000"/>
              </a:lnSpc>
            </a:pPr>
            <a:r>
              <a:rPr lang="ru-RU" altLang="ru-RU" sz="1900" b="1" dirty="0">
                <a:solidFill>
                  <a:srgbClr val="00B050"/>
                </a:solidFill>
              </a:rPr>
              <a:t>Человек, его права и свободы - высшая ценность. </a:t>
            </a:r>
          </a:p>
          <a:p>
            <a:pPr marL="360000">
              <a:lnSpc>
                <a:spcPct val="100000"/>
              </a:lnSpc>
            </a:pPr>
            <a:r>
              <a:rPr lang="ru-RU" altLang="ru-RU" sz="1900" dirty="0">
                <a:solidFill>
                  <a:schemeClr val="tx1"/>
                </a:solidFill>
              </a:rPr>
              <a:t>Это одна из фундаментальных основ конституционного строя России. </a:t>
            </a:r>
          </a:p>
          <a:p>
            <a:pPr marL="360000">
              <a:lnSpc>
                <a:spcPct val="100000"/>
              </a:lnSpc>
            </a:pPr>
            <a:r>
              <a:rPr lang="ru-RU" altLang="ru-RU" sz="1900" dirty="0">
                <a:solidFill>
                  <a:schemeClr val="tx1"/>
                </a:solidFill>
              </a:rPr>
              <a:t>Конституционным провозглашением прав и свобод человека как высшей ценности Российская Федерация признала требования таких общепризнанных актов международного права, как Всеобщая декларация прав человека 1948 г., Международный пакт об экономических, социальных, культурных правах и Международный пакт о гражданских и политических правах 1966 г. Конституция исходит из понимания того, что права и свободы возникают и существуют не по соизволению государства. </a:t>
            </a:r>
          </a:p>
          <a:p>
            <a:pPr marL="360000">
              <a:lnSpc>
                <a:spcPct val="100000"/>
              </a:lnSpc>
            </a:pPr>
            <a:r>
              <a:rPr lang="ru-RU" altLang="ru-RU" sz="1900" dirty="0">
                <a:solidFill>
                  <a:schemeClr val="tx1"/>
                </a:solidFill>
              </a:rPr>
              <a:t>Провозглашение прав и свобод человека и гражданина означает государственную обязанность создать специальные учреждения по охране прав и свобод. </a:t>
            </a:r>
          </a:p>
          <a:p>
            <a:pPr marL="17100" indent="0">
              <a:lnSpc>
                <a:spcPct val="100000"/>
              </a:lnSpc>
              <a:buNone/>
            </a:pPr>
            <a:r>
              <a:rPr lang="ru-RU" altLang="ru-RU" sz="1900" dirty="0">
                <a:solidFill>
                  <a:schemeClr val="tx1"/>
                </a:solidFill>
              </a:rPr>
              <a:t>Это суды, органы охраны общественного правопорядка, прокуратуры и институт Уполномоченного по правам человека;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Объект 2"/>
          <p:cNvSpPr>
            <a:spLocks noGrp="1"/>
          </p:cNvSpPr>
          <p:nvPr>
            <p:ph idx="1"/>
          </p:nvPr>
        </p:nvSpPr>
        <p:spPr>
          <a:xfrm>
            <a:off x="538949" y="439020"/>
            <a:ext cx="7803346" cy="4159984"/>
          </a:xfrm>
        </p:spPr>
        <p:txBody>
          <a:bodyPr vert="horz" wrap="square" lIns="68580" tIns="34290" rIns="68580" bIns="34290" anchor="t" anchorCtr="0"/>
          <a:lstStyle/>
          <a:p>
            <a:r>
              <a:rPr lang="ru-RU" altLang="ru-RU" sz="2100" b="1" dirty="0">
                <a:solidFill>
                  <a:srgbClr val="00B050"/>
                </a:solidFill>
              </a:rPr>
              <a:t>Многообразие форм собственности. 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Экономической основой России является частная, государственная, муниципальная и другие формы собственности.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Статья 8 Конституции гарантирует единство экономического пространства, свободное перемещение товаров, услуг и финансов, поддержку конкуренции, свободу экономической деятельности.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2272461" y="113481"/>
            <a:ext cx="5754600" cy="857250"/>
          </a:xfrm>
        </p:spPr>
        <p:txBody>
          <a:bodyPr vert="horz" wrap="square" lIns="68580" tIns="34290" rIns="68580" bIns="34290" anchor="b" anchorCtr="0"/>
          <a:lstStyle/>
          <a:p>
            <a:pPr algn="ctr">
              <a:lnSpc>
                <a:spcPct val="70000"/>
              </a:lnSpc>
            </a:pPr>
            <a:r>
              <a:rPr lang="ru-RU" altLang="ru-RU" sz="2500" b="1" dirty="0">
                <a:solidFill>
                  <a:srgbClr val="0070C0"/>
                </a:solidFill>
              </a:rPr>
              <a:t>3. Федеративное Устройство Российской Федерации</a:t>
            </a:r>
            <a:r>
              <a:rPr lang="ru-RU" altLang="ru-RU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14338" name="Объект 2"/>
          <p:cNvSpPr>
            <a:spLocks noGrp="1"/>
          </p:cNvSpPr>
          <p:nvPr>
            <p:ph idx="1"/>
          </p:nvPr>
        </p:nvSpPr>
        <p:spPr>
          <a:xfrm>
            <a:off x="1869620" y="1031847"/>
            <a:ext cx="6737485" cy="1629710"/>
          </a:xfrm>
        </p:spPr>
        <p:txBody>
          <a:bodyPr vert="horz" wrap="square" lIns="68580" tIns="34290" rIns="68580" bIns="34290" anchor="t" anchorCtr="0"/>
          <a:lstStyle/>
          <a:p>
            <a:pPr marL="114300" indent="0">
              <a:lnSpc>
                <a:spcPct val="100000"/>
              </a:lnSpc>
              <a:buNone/>
            </a:pPr>
            <a:r>
              <a:rPr lang="ru-RU" altLang="ru-RU" sz="1900" b="1" dirty="0">
                <a:solidFill>
                  <a:schemeClr val="tx1"/>
                </a:solidFill>
              </a:rPr>
              <a:t>Федеративное устройство </a:t>
            </a:r>
            <a:r>
              <a:rPr lang="ru-RU" altLang="ru-RU" sz="1900" dirty="0">
                <a:solidFill>
                  <a:schemeClr val="tx1"/>
                </a:solidFill>
              </a:rPr>
              <a:t>- объединения двух и более государственно-территориальных образований в единое государство при сохранении за ними политической самостоятельности. Федеративное государство и федерация (союз) - понятия идентичны.</a:t>
            </a:r>
          </a:p>
          <a:p>
            <a:endParaRPr lang="ru-RU" altLang="ru-RU" sz="1900" dirty="0"/>
          </a:p>
        </p:txBody>
      </p:sp>
      <p:pic>
        <p:nvPicPr>
          <p:cNvPr id="14340" name="Picture 1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2099" y="2811594"/>
            <a:ext cx="6517993" cy="204102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Прямоугольник 3"/>
          <p:cNvSpPr/>
          <p:nvPr/>
        </p:nvSpPr>
        <p:spPr>
          <a:xfrm>
            <a:off x="8172747" y="4703078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8" name="Picture 2" descr="Конституция Российской Федерации с изменениями, внесенными федеральными  конституционными законами от 4 октября 2022 г. об образовании новых  субъектов Российской Федерации в новейшей действующей редакции, 2023», –  скачать pdf на Литрес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/>
          <a:srcRect t="7880" b="7880"/>
          <a:stretch>
            <a:fillRect/>
          </a:stretch>
        </p:blipFill>
        <p:spPr bwMode="auto">
          <a:xfrm rot="180000">
            <a:off x="268132" y="210727"/>
            <a:ext cx="1084900" cy="147440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>
            <a:off x="311700" y="212271"/>
            <a:ext cx="8520600" cy="805454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sz="2500" b="1" dirty="0">
                <a:solidFill>
                  <a:srgbClr val="0070C0"/>
                </a:solidFill>
              </a:rPr>
              <a:t>Федеральное государство выполняет </a:t>
            </a:r>
            <a:br>
              <a:rPr lang="ru-RU" altLang="ru-RU" sz="2500" b="1" dirty="0">
                <a:solidFill>
                  <a:srgbClr val="0070C0"/>
                </a:solidFill>
              </a:rPr>
            </a:br>
            <a:r>
              <a:rPr lang="ru-RU" altLang="ru-RU" sz="2500" b="1" dirty="0">
                <a:solidFill>
                  <a:srgbClr val="0070C0"/>
                </a:solidFill>
              </a:rPr>
              <a:t>две главные функции:</a:t>
            </a:r>
          </a:p>
        </p:txBody>
      </p:sp>
      <p:sp>
        <p:nvSpPr>
          <p:cNvPr id="15362" name="Объект 2"/>
          <p:cNvSpPr>
            <a:spLocks noGrp="1"/>
          </p:cNvSpPr>
          <p:nvPr>
            <p:ph idx="1"/>
          </p:nvPr>
        </p:nvSpPr>
        <p:spPr>
          <a:xfrm>
            <a:off x="352338" y="1166070"/>
            <a:ext cx="8224777" cy="3796455"/>
          </a:xfrm>
        </p:spPr>
        <p:txBody>
          <a:bodyPr vert="horz" wrap="square" lIns="68580" tIns="34290" rIns="68580" bIns="34290" anchor="t" anchorCtr="0">
            <a:normAutofit lnSpcReduction="10000"/>
          </a:bodyPr>
          <a:lstStyle/>
          <a:p>
            <a:pPr marL="257209" indent="-257209">
              <a:buAutoNum type="arabicPeriod"/>
            </a:pPr>
            <a:r>
              <a:rPr lang="ru-RU" altLang="ru-RU" b="1" dirty="0">
                <a:solidFill>
                  <a:schemeClr val="tx1"/>
                </a:solidFill>
              </a:rPr>
              <a:t>децентрализует власть </a:t>
            </a:r>
            <a:r>
              <a:rPr lang="ru-RU" altLang="ru-RU" dirty="0">
                <a:solidFill>
                  <a:schemeClr val="tx1"/>
                </a:solidFill>
              </a:rPr>
              <a:t>посредством ее разделения по вертикали</a:t>
            </a:r>
          </a:p>
          <a:p>
            <a:pPr marL="257209" indent="-257209">
              <a:buAutoNum type="arabicPeriod"/>
            </a:pPr>
            <a:r>
              <a:rPr lang="ru-RU" altLang="ru-RU" b="1" dirty="0">
                <a:solidFill>
                  <a:schemeClr val="tx1"/>
                </a:solidFill>
              </a:rPr>
              <a:t>интегрирует территориальные сообщества</a:t>
            </a:r>
            <a:r>
              <a:rPr lang="ru-RU" altLang="ru-RU" dirty="0">
                <a:solidFill>
                  <a:schemeClr val="tx1"/>
                </a:solidFill>
              </a:rPr>
              <a:t>, т.е. собирает воедино различные территории, придавая им качество целостного образования.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Субъекты Российской Федерации</a:t>
            </a:r>
            <a:r>
              <a:rPr lang="ru-RU" altLang="ru-RU" b="1" dirty="0">
                <a:solidFill>
                  <a:schemeClr val="tx1"/>
                </a:solidFill>
              </a:rPr>
              <a:t> </a:t>
            </a:r>
            <a:r>
              <a:rPr lang="ru-RU" altLang="ru-RU" dirty="0">
                <a:solidFill>
                  <a:schemeClr val="tx1"/>
                </a:solidFill>
              </a:rPr>
              <a:t>имеют собственную исполнительную и законодательную власть, собственную конституцию или устав, собственный региональный парламент, а также по два представителя в Совете Федерации.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Согласно Конституции, все субъекты федерации равноправны, за исключением того, что автономные республики, в отличие от остальных субъектов, могут устанавливать свой (второй) государственный язык (или языки). 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Выход субъектов из состава РФ не предусмотрен</a:t>
            </a:r>
            <a:r>
              <a:rPr lang="ru-RU" altLang="ru-RU" dirty="0" smtClean="0">
                <a:solidFill>
                  <a:schemeClr val="tx1"/>
                </a:solidFill>
              </a:rPr>
              <a:t>.</a:t>
            </a:r>
            <a:endParaRPr lang="ru-RU" alt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99894" y="171743"/>
            <a:ext cx="5487162" cy="864288"/>
          </a:xfrm>
        </p:spPr>
      </p:pic>
      <p:pic>
        <p:nvPicPr>
          <p:cNvPr id="19458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1262" y="1257460"/>
            <a:ext cx="5975385" cy="33964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585940" y="114300"/>
            <a:ext cx="7930675" cy="503873"/>
          </a:xfrm>
        </p:spPr>
        <p:txBody>
          <a:bodyPr vert="horz" wrap="square" lIns="68580" tIns="34290" rIns="68580" bIns="34290" anchor="b" anchorCtr="0"/>
          <a:lstStyle/>
          <a:p>
            <a:pPr algn="ctr"/>
            <a:r>
              <a:rPr lang="ru-RU" altLang="ru-RU" sz="2400" dirty="0">
                <a:solidFill>
                  <a:srgbClr val="0070C0"/>
                </a:solidFill>
                <a:sym typeface="+mn-ea"/>
              </a:rPr>
              <a:t>Юридические признаки </a:t>
            </a:r>
            <a:r>
              <a:rPr lang="ru-RU" altLang="ru-RU" sz="2400" dirty="0">
                <a:solidFill>
                  <a:srgbClr val="0070C0"/>
                </a:solidFill>
              </a:rPr>
              <a:t>Федеративного государства:</a:t>
            </a:r>
          </a:p>
        </p:txBody>
      </p:sp>
      <p:sp>
        <p:nvSpPr>
          <p:cNvPr id="20482" name="Объект 2"/>
          <p:cNvSpPr>
            <a:spLocks noGrp="1"/>
          </p:cNvSpPr>
          <p:nvPr>
            <p:ph idx="1"/>
          </p:nvPr>
        </p:nvSpPr>
        <p:spPr>
          <a:xfrm>
            <a:off x="585940" y="959167"/>
            <a:ext cx="8166993" cy="3620997"/>
          </a:xfrm>
        </p:spPr>
        <p:txBody>
          <a:bodyPr vert="horz" wrap="square" lIns="68580" tIns="34290" rIns="68580" bIns="34290" anchor="t" anchorCtr="0"/>
          <a:lstStyle/>
          <a:p>
            <a:pPr marL="376288" indent="-342946">
              <a:buFont typeface="Cambria" panose="02040503050406030204" pitchFamily="18" charset="0"/>
              <a:buAutoNum type="arabicPeriod"/>
            </a:pPr>
            <a:r>
              <a:rPr lang="ru-RU" altLang="ru-RU" dirty="0" smtClean="0">
                <a:solidFill>
                  <a:schemeClr val="tx1"/>
                </a:solidFill>
              </a:rPr>
              <a:t>Двухуровневая </a:t>
            </a:r>
            <a:r>
              <a:rPr lang="ru-RU" altLang="ru-RU" dirty="0">
                <a:solidFill>
                  <a:schemeClr val="tx1"/>
                </a:solidFill>
              </a:rPr>
              <a:t>система органов государственной власти</a:t>
            </a:r>
          </a:p>
          <a:p>
            <a:pPr marL="376288" indent="-342946">
              <a:buFont typeface="Cambria" panose="02040503050406030204" pitchFamily="18" charset="0"/>
              <a:buAutoNum type="arabicPeriod"/>
            </a:pPr>
            <a:r>
              <a:rPr lang="ru-RU" altLang="ru-RU" dirty="0" smtClean="0">
                <a:solidFill>
                  <a:schemeClr val="tx1"/>
                </a:solidFill>
              </a:rPr>
              <a:t>Наличие </a:t>
            </a:r>
            <a:r>
              <a:rPr lang="ru-RU" altLang="ru-RU" dirty="0">
                <a:solidFill>
                  <a:schemeClr val="tx1"/>
                </a:solidFill>
              </a:rPr>
              <a:t>федеральной правовой системы и правовой системы субъектов федерации</a:t>
            </a:r>
          </a:p>
          <a:p>
            <a:pPr marL="376288" indent="-342946">
              <a:buFont typeface="Cambria" panose="02040503050406030204" pitchFamily="18" charset="0"/>
              <a:buAutoNum type="arabicPeriod"/>
            </a:pPr>
            <a:r>
              <a:rPr lang="ru-RU" altLang="ru-RU" dirty="0" smtClean="0">
                <a:solidFill>
                  <a:schemeClr val="tx1"/>
                </a:solidFill>
              </a:rPr>
              <a:t>Принципы </a:t>
            </a:r>
            <a:r>
              <a:rPr lang="ru-RU" altLang="ru-RU" dirty="0">
                <a:solidFill>
                  <a:schemeClr val="tx1"/>
                </a:solidFill>
              </a:rPr>
              <a:t>бикамерализма (двух палатная система) в построении союзного парламента</a:t>
            </a:r>
          </a:p>
          <a:p>
            <a:pPr marL="376288" indent="-342946">
              <a:buFont typeface="Cambria" panose="02040503050406030204" pitchFamily="18" charset="0"/>
              <a:buAutoNum type="arabicPeriod"/>
            </a:pPr>
            <a:r>
              <a:rPr lang="ru-RU" altLang="ru-RU" dirty="0" smtClean="0">
                <a:solidFill>
                  <a:schemeClr val="tx1"/>
                </a:solidFill>
              </a:rPr>
              <a:t>Верховенство </a:t>
            </a:r>
            <a:r>
              <a:rPr lang="ru-RU" altLang="ru-RU" dirty="0">
                <a:solidFill>
                  <a:schemeClr val="tx1"/>
                </a:solidFill>
              </a:rPr>
              <a:t>федерального права</a:t>
            </a:r>
          </a:p>
          <a:p>
            <a:pPr marL="376288" indent="-342946">
              <a:buFont typeface="Cambria" panose="02040503050406030204" pitchFamily="18" charset="0"/>
              <a:buAutoNum type="arabicPeriod"/>
            </a:pPr>
            <a:r>
              <a:rPr lang="ru-RU" altLang="ru-RU" dirty="0" smtClean="0">
                <a:solidFill>
                  <a:schemeClr val="tx1"/>
                </a:solidFill>
              </a:rPr>
              <a:t>Непризнание </a:t>
            </a:r>
            <a:r>
              <a:rPr lang="ru-RU" altLang="ru-RU" dirty="0">
                <a:solidFill>
                  <a:schemeClr val="tx1"/>
                </a:solidFill>
              </a:rPr>
              <a:t>за субъектами федерации суверенитета</a:t>
            </a:r>
          </a:p>
          <a:p>
            <a:pPr marL="376288" indent="-342946">
              <a:buFont typeface="Cambria" panose="02040503050406030204" pitchFamily="18" charset="0"/>
              <a:buAutoNum type="arabicPeriod"/>
            </a:pPr>
            <a:r>
              <a:rPr lang="ru-RU" altLang="ru-RU" dirty="0" smtClean="0">
                <a:solidFill>
                  <a:schemeClr val="tx1"/>
                </a:solidFill>
              </a:rPr>
              <a:t>Финансовая </a:t>
            </a:r>
            <a:r>
              <a:rPr lang="ru-RU" altLang="ru-RU" dirty="0">
                <a:solidFill>
                  <a:schemeClr val="tx1"/>
                </a:solidFill>
              </a:rPr>
              <a:t>зависимостью субъектов от федеральной власти</a:t>
            </a:r>
          </a:p>
          <a:p>
            <a:pPr marL="376288" indent="-342946">
              <a:buFont typeface="Cambria" panose="02040503050406030204" pitchFamily="18" charset="0"/>
              <a:buAutoNum type="arabicPeriod"/>
            </a:pPr>
            <a:r>
              <a:rPr lang="ru-RU" altLang="ru-RU" dirty="0" smtClean="0">
                <a:solidFill>
                  <a:schemeClr val="tx1"/>
                </a:solidFill>
              </a:rPr>
              <a:t>Принцип </a:t>
            </a:r>
            <a:r>
              <a:rPr lang="ru-RU" altLang="ru-RU" dirty="0">
                <a:solidFill>
                  <a:schemeClr val="tx1"/>
                </a:solidFill>
              </a:rPr>
              <a:t>двойного гражданства</a:t>
            </a:r>
          </a:p>
          <a:p>
            <a:pPr marL="376288" indent="-342946">
              <a:buFont typeface="Cambria" panose="02040503050406030204" pitchFamily="18" charset="0"/>
              <a:buAutoNum type="arabicPeriod"/>
            </a:pPr>
            <a:r>
              <a:rPr lang="ru-RU" altLang="ru-RU" dirty="0" smtClean="0">
                <a:solidFill>
                  <a:schemeClr val="tx1"/>
                </a:solidFill>
              </a:rPr>
              <a:t>Отсутствие </a:t>
            </a:r>
            <a:r>
              <a:rPr lang="ru-RU" altLang="ru-RU" dirty="0">
                <a:solidFill>
                  <a:schemeClr val="tx1"/>
                </a:solidFill>
              </a:rPr>
              <a:t>у субъектов федерации права сецессии, т.е. выхода из состава федерации.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50" y="142947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</a:rPr>
              <a:t>Принципы федерализма в РФ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3515539"/>
              </p:ext>
            </p:extLst>
          </p:nvPr>
        </p:nvGraphicFramePr>
        <p:xfrm>
          <a:off x="310050" y="775608"/>
          <a:ext cx="8521700" cy="41306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0107">
                  <a:extLst>
                    <a:ext uri="{9D8B030D-6E8A-4147-A177-3AD203B41FA5}">
                      <a16:colId xmlns:a16="http://schemas.microsoft.com/office/drawing/2014/main" val="4045403868"/>
                    </a:ext>
                  </a:extLst>
                </a:gridCol>
                <a:gridCol w="5941593">
                  <a:extLst>
                    <a:ext uri="{9D8B030D-6E8A-4147-A177-3AD203B41FA5}">
                      <a16:colId xmlns:a16="http://schemas.microsoft.com/office/drawing/2014/main" val="197755115"/>
                    </a:ext>
                  </a:extLst>
                </a:gridCol>
              </a:tblGrid>
              <a:tr h="3024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принципа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Его основное содержание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098710"/>
                  </a:ext>
                </a:extLst>
              </a:tr>
              <a:tr h="910302">
                <a:tc>
                  <a:txBody>
                    <a:bodyPr/>
                    <a:lstStyle/>
                    <a:p>
                      <a:r>
                        <a:rPr lang="ru-RU" dirty="0" smtClean="0"/>
                        <a:t>Государственная</a:t>
                      </a:r>
                      <a:r>
                        <a:rPr lang="ru-RU" baseline="0" dirty="0" smtClean="0"/>
                        <a:t> целостность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Обеспечивается единой системой власти, единым экономическим пространством, верховенством федерального (общегосударственного) права, а также отсутствием у субъектов РФ одностороннего права выхода из состава Федерации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496761"/>
                  </a:ext>
                </a:extLst>
              </a:tr>
              <a:tr h="1321406">
                <a:tc>
                  <a:txBody>
                    <a:bodyPr/>
                    <a:lstStyle/>
                    <a:p>
                      <a:r>
                        <a:rPr lang="ru-RU" dirty="0" smtClean="0"/>
                        <a:t>Равенство и самоопределение народов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Предоставление равных прав на национальное развитие, развитие национальной культуры и языка, гарантий прав коренных малочисленных народов. Подразумевается, что самоопределение народа</a:t>
                      </a:r>
                      <a:r>
                        <a:rPr lang="ru-RU" baseline="0" dirty="0" smtClean="0"/>
                        <a:t> не должно нарушать как права отдельных народов, так и всего многонационального народа</a:t>
                      </a:r>
                    </a:p>
                    <a:p>
                      <a:r>
                        <a:rPr lang="ru-RU" baseline="0" dirty="0" smtClean="0"/>
                        <a:t>России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27444"/>
                  </a:ext>
                </a:extLst>
              </a:tr>
              <a:tr h="7047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tabLst/>
                        <a:defRPr/>
                      </a:pPr>
                      <a:r>
                        <a:rPr lang="ru-RU" dirty="0" smtClean="0"/>
                        <a:t>Единство системы государственной власти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Наличие федеральных органов власти, олицетворяющих высшую государственную власть и объединяющих всю совокупность органов</a:t>
                      </a:r>
                      <a:r>
                        <a:rPr lang="ru-RU" baseline="0" dirty="0" smtClean="0"/>
                        <a:t> власти субъектов РФ</a:t>
                      </a:r>
                      <a:r>
                        <a:rPr lang="ru-RU" dirty="0" smtClean="0"/>
                        <a:t>                                                                                                                       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490700"/>
                  </a:ext>
                </a:extLst>
              </a:tr>
              <a:tr h="777890">
                <a:tc>
                  <a:txBody>
                    <a:bodyPr/>
                    <a:lstStyle/>
                    <a:p>
                      <a:r>
                        <a:rPr lang="ru-RU" dirty="0" smtClean="0"/>
                        <a:t>Верховенство федерального</a:t>
                      </a:r>
                      <a:r>
                        <a:rPr lang="ru-RU" baseline="0" dirty="0" smtClean="0"/>
                        <a:t> права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Федеральные</a:t>
                      </a:r>
                      <a:r>
                        <a:rPr lang="ru-RU" baseline="0" dirty="0" smtClean="0"/>
                        <a:t> законы и иные нормативные правовые акты, принимаемые федеральными органами власти, обладают верховенством по отношению к законодательствам субъектов РФ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9602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9796595"/>
      </p:ext>
    </p:extLst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2250" y="191932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altLang="ru-RU" dirty="0">
                <a:solidFill>
                  <a:srgbClr val="0070C0"/>
                </a:solidFill>
              </a:rPr>
              <a:t>Принципы федерализма в РФ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3300829"/>
              </p:ext>
            </p:extLst>
          </p:nvPr>
        </p:nvGraphicFramePr>
        <p:xfrm>
          <a:off x="312250" y="764632"/>
          <a:ext cx="8611314" cy="406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4814">
                  <a:extLst>
                    <a:ext uri="{9D8B030D-6E8A-4147-A177-3AD203B41FA5}">
                      <a16:colId xmlns:a16="http://schemas.microsoft.com/office/drawing/2014/main" val="1085585344"/>
                    </a:ext>
                  </a:extLst>
                </a:gridCol>
                <a:gridCol w="6286500">
                  <a:extLst>
                    <a:ext uri="{9D8B030D-6E8A-4147-A177-3AD203B41FA5}">
                      <a16:colId xmlns:a16="http://schemas.microsoft.com/office/drawing/2014/main" val="599423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принципа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Его основное содержание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634151"/>
                  </a:ext>
                </a:extLst>
              </a:tr>
              <a:tr h="726531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Разграничение предметов ведения и полномочий между Федерацией и её субъектами43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Взаимоотношения между </a:t>
                      </a:r>
                      <a:r>
                        <a:rPr lang="ru-RU" sz="1300" baseline="0" dirty="0" smtClean="0"/>
                        <a:t>федеральными органами власти и органами власти субъектов РФ строятся на основе предусмотренного Конституцией РФ разграничения сфер и компетенций их деятельности: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300" i="1" baseline="0" dirty="0" smtClean="0"/>
                        <a:t>Вопросы исключительного ведения РФ</a:t>
                      </a:r>
                      <a:r>
                        <a:rPr lang="ru-RU" sz="1300" baseline="0" dirty="0" smtClean="0"/>
                        <a:t>: принятие и изменение Конституции РФ и федеральных законов; федеративное устройство и территория; управление федеральной собственностью; федеральный бюджет; внешняя политика; оборона и безопасность, уголовное, гражданское законодательство и др.;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300" i="1" baseline="0" dirty="0" smtClean="0"/>
                        <a:t>Вопросы совместного ведения РФ и её субъектов</a:t>
                      </a:r>
                      <a:r>
                        <a:rPr lang="ru-RU" sz="1300" baseline="0" dirty="0" smtClean="0"/>
                        <a:t>: обеспечение </a:t>
                      </a:r>
                      <a:r>
                        <a:rPr lang="ru-RU" sz="1300" dirty="0" smtClean="0"/>
                        <a:t>соответствия законодательства субъектов РФ</a:t>
                      </a:r>
                      <a:r>
                        <a:rPr lang="ru-RU" sz="1300" baseline="0" dirty="0" smtClean="0"/>
                        <a:t> </a:t>
                      </a:r>
                      <a:r>
                        <a:rPr lang="ru-RU" sz="1300" dirty="0" smtClean="0"/>
                        <a:t>Конституции РФ и федеральным законам; административное законодательство; защита прав и свобод человека и гражданина; природопользование; координация международных</a:t>
                      </a:r>
                      <a:r>
                        <a:rPr lang="ru-RU" sz="1300" baseline="0" dirty="0" smtClean="0"/>
                        <a:t> и внешнеэкономических связей субъектов</a:t>
                      </a:r>
                      <a:r>
                        <a:rPr lang="ru-RU" sz="1300" dirty="0" smtClean="0"/>
                        <a:t> РФ и  др.;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300" i="1" dirty="0" smtClean="0"/>
                        <a:t>Вопросы</a:t>
                      </a:r>
                      <a:r>
                        <a:rPr lang="ru-RU" sz="1300" i="1" baseline="0" dirty="0" smtClean="0"/>
                        <a:t> исключительного ведения субъектов РФ</a:t>
                      </a:r>
                      <a:r>
                        <a:rPr lang="ru-RU" sz="1300" baseline="0" dirty="0" smtClean="0"/>
                        <a:t>: все иные вопросы, </a:t>
                      </a:r>
                      <a:r>
                        <a:rPr lang="ru-RU" sz="1300" baseline="0" dirty="0" err="1" smtClean="0"/>
                        <a:t>невошедщие</a:t>
                      </a:r>
                      <a:r>
                        <a:rPr lang="ru-RU" sz="1300" baseline="0" dirty="0" smtClean="0"/>
                        <a:t> в д</a:t>
                      </a:r>
                      <a:r>
                        <a:rPr lang="ru-RU" sz="1300" dirty="0" smtClean="0"/>
                        <a:t>ве предыдущие группы</a:t>
                      </a:r>
                      <a:endParaRPr lang="ru-RU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244512"/>
                  </a:ext>
                </a:extLst>
              </a:tr>
              <a:tr h="386896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Равенство субъектов РФ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Защищает интересы как Российского государства в целом, так и отдельных субъектов РФ</a:t>
                      </a:r>
                      <a:endParaRPr lang="ru-RU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786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0159257"/>
      </p:ext>
    </p:extLst>
  </p:cSld>
  <p:clrMapOvr>
    <a:masterClrMapping/>
  </p:clrMapOvr>
  <p:transition spd="med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4"/>
          <p:cNvSpPr>
            <a:spLocks noGrp="1"/>
          </p:cNvSpPr>
          <p:nvPr>
            <p:ph type="title"/>
          </p:nvPr>
        </p:nvSpPr>
        <p:spPr>
          <a:xfrm>
            <a:off x="628103" y="239599"/>
            <a:ext cx="7887794" cy="332144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</a:rPr>
              <a:t>В ведении Российской Федерации находятся:</a:t>
            </a:r>
          </a:p>
        </p:txBody>
      </p:sp>
      <p:sp>
        <p:nvSpPr>
          <p:cNvPr id="24578" name="Объект 5"/>
          <p:cNvSpPr>
            <a:spLocks noGrp="1"/>
          </p:cNvSpPr>
          <p:nvPr>
            <p:ph idx="1"/>
          </p:nvPr>
        </p:nvSpPr>
        <p:spPr>
          <a:xfrm>
            <a:off x="327171" y="685850"/>
            <a:ext cx="8405768" cy="4171809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marL="419156" indent="-385814"/>
            <a:r>
              <a:rPr lang="ru-RU" altLang="ru-RU" sz="2100" dirty="0">
                <a:solidFill>
                  <a:schemeClr val="tx1"/>
                </a:solidFill>
              </a:rPr>
              <a:t>принятие и изменение Конституции РФ и федеральных законов, контроль за их соблюдением; </a:t>
            </a:r>
            <a:endParaRPr lang="ru-RU" altLang="ru-RU" sz="2100" dirty="0" smtClean="0">
              <a:solidFill>
                <a:schemeClr val="tx1"/>
              </a:solidFill>
            </a:endParaRPr>
          </a:p>
          <a:p>
            <a:pPr marL="419156" indent="-385814"/>
            <a:r>
              <a:rPr lang="ru-RU" altLang="ru-RU" sz="2100" dirty="0" smtClean="0">
                <a:solidFill>
                  <a:schemeClr val="tx1"/>
                </a:solidFill>
              </a:rPr>
              <a:t>федеративное </a:t>
            </a:r>
            <a:r>
              <a:rPr lang="ru-RU" altLang="ru-RU" sz="2100" dirty="0">
                <a:solidFill>
                  <a:schemeClr val="tx1"/>
                </a:solidFill>
              </a:rPr>
              <a:t>устройство и территория Российской Федерации;</a:t>
            </a:r>
          </a:p>
          <a:p>
            <a:pPr marL="419156" indent="-385814"/>
            <a:r>
              <a:rPr lang="ru-RU" altLang="ru-RU" sz="2100" dirty="0">
                <a:solidFill>
                  <a:schemeClr val="tx1"/>
                </a:solidFill>
              </a:rPr>
              <a:t>регулирование и защита прав и свобод человека и гражданина;</a:t>
            </a:r>
          </a:p>
          <a:p>
            <a:pPr marL="419156" indent="-385814"/>
            <a:r>
              <a:rPr lang="ru-RU" altLang="ru-RU" sz="2100" dirty="0">
                <a:solidFill>
                  <a:schemeClr val="tx1"/>
                </a:solidFill>
              </a:rPr>
              <a:t>гражданство в Российской Федерации; </a:t>
            </a:r>
            <a:endParaRPr lang="ru-RU" altLang="ru-RU" sz="2100" dirty="0" smtClean="0">
              <a:solidFill>
                <a:schemeClr val="tx1"/>
              </a:solidFill>
            </a:endParaRPr>
          </a:p>
          <a:p>
            <a:pPr marL="419156" indent="-385814"/>
            <a:r>
              <a:rPr lang="ru-RU" altLang="ru-RU" sz="2100" dirty="0" smtClean="0">
                <a:solidFill>
                  <a:schemeClr val="tx1"/>
                </a:solidFill>
              </a:rPr>
              <a:t>регулирование </a:t>
            </a:r>
            <a:r>
              <a:rPr lang="ru-RU" altLang="ru-RU" sz="2100" dirty="0">
                <a:solidFill>
                  <a:schemeClr val="tx1"/>
                </a:solidFill>
              </a:rPr>
              <a:t>и защита прав национальных меньшинств;</a:t>
            </a:r>
          </a:p>
          <a:p>
            <a:pPr marL="419156" indent="-385814"/>
            <a:r>
              <a:rPr lang="ru-RU" altLang="ru-RU" sz="2100" dirty="0">
                <a:solidFill>
                  <a:schemeClr val="tx1"/>
                </a:solidFill>
              </a:rPr>
              <a:t>установление системы федеральных органов законодательной, исполнительной и судебной власти, порядка их организации и деятельности;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0092" y="481282"/>
            <a:ext cx="8622458" cy="4354560"/>
          </a:xfrm>
        </p:spPr>
        <p:txBody>
          <a:bodyPr>
            <a:normAutofit/>
          </a:bodyPr>
          <a:lstStyle/>
          <a:p>
            <a:pPr marL="270036" indent="-270036"/>
            <a:r>
              <a:rPr lang="ru-RU" altLang="ru-RU" sz="2100" dirty="0">
                <a:solidFill>
                  <a:schemeClr val="tx1"/>
                </a:solidFill>
              </a:rPr>
              <a:t>формирование федеральных органов государственной власти;</a:t>
            </a:r>
          </a:p>
          <a:p>
            <a:pPr marL="270036" indent="-270036"/>
            <a:r>
              <a:rPr lang="ru-RU" altLang="ru-RU" sz="2100" dirty="0">
                <a:solidFill>
                  <a:schemeClr val="tx1"/>
                </a:solidFill>
              </a:rPr>
              <a:t>федеральная государственная собственность и управление ею;</a:t>
            </a:r>
          </a:p>
          <a:p>
            <a:pPr marL="270036" indent="-270036"/>
            <a:r>
              <a:rPr lang="ru-RU" altLang="ru-RU" sz="2100" dirty="0">
                <a:solidFill>
                  <a:schemeClr val="tx1"/>
                </a:solidFill>
              </a:rPr>
              <a:t>установление основ федеральной политики и федеральные программы в области государственного, экономического, экологического, социального, культурного и национального развития Российской Федерации и т.д.</a:t>
            </a:r>
          </a:p>
          <a:p>
            <a:pPr marL="0" indent="0">
              <a:buNone/>
            </a:pPr>
            <a:r>
              <a:rPr lang="ru-RU" altLang="ru-RU" sz="2100" dirty="0">
                <a:solidFill>
                  <a:schemeClr val="tx1"/>
                </a:solidFill>
              </a:rPr>
              <a:t>Для этого принимаются федеральные конституционные законы и федеральные законы, имеющие прямое действие на всей территории Российской Федерации.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1142524" y="239600"/>
            <a:ext cx="7316216" cy="857146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</a:rPr>
              <a:t>В совместном ведении Российской Федерации и субъектов РФ находятся:</a:t>
            </a:r>
          </a:p>
        </p:txBody>
      </p:sp>
      <p:sp>
        <p:nvSpPr>
          <p:cNvPr id="25602" name="Объект 2"/>
          <p:cNvSpPr>
            <a:spLocks noGrp="1"/>
          </p:cNvSpPr>
          <p:nvPr>
            <p:ph idx="1"/>
          </p:nvPr>
        </p:nvSpPr>
        <p:spPr>
          <a:xfrm>
            <a:off x="226503" y="1157681"/>
            <a:ext cx="8439325" cy="3674378"/>
          </a:xfrm>
        </p:spPr>
        <p:txBody>
          <a:bodyPr vert="horz" wrap="square" lIns="68580" tIns="34290" rIns="68580" bIns="34290" anchor="t" anchorCtr="0">
            <a:normAutofit lnSpcReduction="10000"/>
          </a:bodyPr>
          <a:lstStyle/>
          <a:p>
            <a:pPr marL="360000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обеспечение соответствия конституций и законов республик, уставов, законов и иных нормативных правовых актов краев, областей, городов федерального значения, автономной области, автономных округов Конституции РФ и федеральным законам;</a:t>
            </a:r>
          </a:p>
          <a:p>
            <a:pPr marL="360000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защита прав и свобод человека и гражданина;</a:t>
            </a:r>
          </a:p>
          <a:p>
            <a:pPr marL="360000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защита прав национальных меньшинств;</a:t>
            </a:r>
          </a:p>
          <a:p>
            <a:pPr marL="360000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обеспечение законности, правопорядка, общественной безопасности;</a:t>
            </a:r>
          </a:p>
          <a:p>
            <a:pPr marL="360000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режим пограничных зон;</a:t>
            </a:r>
          </a:p>
          <a:p>
            <a:pPr marL="360000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вопросы владения, пользования и распоряжения землей, недрами, водными и другими природными ресурсами;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ъект 2"/>
          <p:cNvSpPr>
            <a:spLocks noGrp="1"/>
          </p:cNvSpPr>
          <p:nvPr>
            <p:ph idx="1"/>
          </p:nvPr>
        </p:nvSpPr>
        <p:spPr>
          <a:xfrm>
            <a:off x="302005" y="226504"/>
            <a:ext cx="8156736" cy="4402396"/>
          </a:xfrm>
        </p:spPr>
        <p:txBody>
          <a:bodyPr vert="horz" wrap="square" lIns="68580" tIns="34290" rIns="68580" bIns="34290" anchor="t" anchorCtr="0"/>
          <a:lstStyle/>
          <a:p>
            <a:pPr marL="360000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разграничение государственной собственности;</a:t>
            </a:r>
          </a:p>
          <a:p>
            <a:pPr marL="360000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природопользование;</a:t>
            </a:r>
          </a:p>
          <a:p>
            <a:pPr marL="360000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охрана окружающей среды и обеспечение экологической безопасности;</a:t>
            </a:r>
          </a:p>
          <a:p>
            <a:pPr marL="360000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особо охраняемые природные территории;</a:t>
            </a:r>
          </a:p>
          <a:p>
            <a:pPr marL="360000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охрана памятников истории и культуры;</a:t>
            </a:r>
          </a:p>
          <a:p>
            <a:pPr marL="360000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ряд других задач, закрепленных в Конституции РФ. </a:t>
            </a:r>
            <a:endParaRPr lang="ru-RU" altLang="ru-RU" sz="2100" dirty="0" smtClean="0">
              <a:solidFill>
                <a:schemeClr val="tx1"/>
              </a:solidFill>
            </a:endParaRPr>
          </a:p>
          <a:p>
            <a:pPr marL="360000">
              <a:lnSpc>
                <a:spcPct val="100000"/>
              </a:lnSpc>
            </a:pPr>
            <a:endParaRPr lang="ru-RU" altLang="ru-RU" sz="2100" dirty="0" smtClean="0">
              <a:solidFill>
                <a:schemeClr val="tx1"/>
              </a:solidFill>
            </a:endParaRPr>
          </a:p>
          <a:p>
            <a:pPr marL="17100" indent="0">
              <a:lnSpc>
                <a:spcPct val="100000"/>
              </a:lnSpc>
              <a:buNone/>
            </a:pPr>
            <a:r>
              <a:rPr lang="ru-RU" altLang="ru-RU" sz="2100" dirty="0" smtClean="0">
                <a:solidFill>
                  <a:schemeClr val="tx1"/>
                </a:solidFill>
              </a:rPr>
              <a:t>Для </a:t>
            </a:r>
            <a:r>
              <a:rPr lang="ru-RU" altLang="ru-RU" sz="2100" dirty="0">
                <a:solidFill>
                  <a:schemeClr val="tx1"/>
                </a:solidFill>
              </a:rPr>
              <a:t>реализации данных задач издаются федеральные законы и принимаемые в соответствии с ними законы и иные нормативные правовые акты субъектов РФ, которые не могут противоречить федеральным и федеральным конституционным законам.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ъект 2"/>
          <p:cNvSpPr>
            <a:spLocks noGrp="1"/>
          </p:cNvSpPr>
          <p:nvPr>
            <p:ph idx="1"/>
          </p:nvPr>
        </p:nvSpPr>
        <p:spPr>
          <a:xfrm>
            <a:off x="260059" y="285226"/>
            <a:ext cx="8198681" cy="4343673"/>
          </a:xfrm>
        </p:spPr>
        <p:txBody>
          <a:bodyPr vert="horz" wrap="square" lIns="68580" tIns="34290" rIns="68580" bIns="34290" anchor="t" anchorCtr="0">
            <a:normAutofit lnSpcReduction="10000"/>
          </a:bodyPr>
          <a:lstStyle/>
          <a:p>
            <a:r>
              <a:rPr lang="ru-RU" altLang="ru-RU" sz="2100" b="1" dirty="0">
                <a:solidFill>
                  <a:schemeClr val="tx1"/>
                </a:solidFill>
              </a:rPr>
              <a:t>По вопросам исключительного ведения субъектов РФ, </a:t>
            </a:r>
            <a:r>
              <a:rPr lang="ru-RU" altLang="ru-RU" sz="2100" dirty="0">
                <a:solidFill>
                  <a:schemeClr val="tx1"/>
                </a:solidFill>
              </a:rPr>
              <a:t>последние могут осуществлять собственное правовое регулирование, включая принятие законов и иных нормативных правовых актов.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Для реализации поставленных задач федеральные органы исполнительной власти могут создавать свои территориальные органы в регионах и назначать соответствующих должностных лиц.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Одновременно с этим часть полномочий федеральных органов исполнительной власти может передаваться органам исполнительной власти субъектов РФ.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Возможна и обратная передача полномочий.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cap="all" dirty="0" smtClean="0">
                <a:solidFill>
                  <a:srgbClr val="0070C0"/>
                </a:solidFill>
                <a:sym typeface="+mn-ea"/>
              </a:rPr>
              <a:t>ВИДЕОРЕСУРСЫ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ДНК России. Основы государственной политики</a:t>
            </a:r>
          </a:p>
          <a:p>
            <a:r>
              <a:rPr lang="en-US" dirty="0" smtClean="0">
                <a:solidFill>
                  <a:schemeClr val="tx1"/>
                </a:solidFill>
                <a:hlinkClick r:id="rId2"/>
              </a:rPr>
              <a:t>https://znanierussia.ru/library/video/dnk-rossii-osnovy-gosudarstvennoj-politiki-3526?collection=dnk-rossii&amp;from=cinema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Кто составляет планы развития России до 2050 года?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Чем они отличаются от западных?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К каким целям мы будем стремиться в ближайшие десятилетия?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Узнайте из нового фильма о стратегическом планировании нашей страны в прошлом, о том, в чём заключаются нынешние внутриполитические приоритеты и какие ценности мы впредь будем защищать на международной арене.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201744"/>
            <a:ext cx="8520600" cy="695878"/>
          </a:xfrm>
        </p:spPr>
        <p:txBody>
          <a:bodyPr>
            <a:noAutofit/>
          </a:bodyPr>
          <a:lstStyle/>
          <a:p>
            <a:pPr algn="ctr"/>
            <a:r>
              <a:rPr lang="ru-RU" altLang="en-US" sz="3200" cap="all" dirty="0" smtClean="0">
                <a:solidFill>
                  <a:srgbClr val="0070C0"/>
                </a:solidFill>
                <a:sym typeface="+mn-ea"/>
              </a:rPr>
              <a:t>ВИДЕОРЕСУРСЫ</a:t>
            </a:r>
            <a:endParaRPr lang="ru-RU" altLang="en-US" sz="3200" cap="all" dirty="0">
              <a:solidFill>
                <a:srgbClr val="0070C0"/>
              </a:solidFill>
              <a:sym typeface="+mn-ea"/>
            </a:endParaRP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25836" y="897623"/>
            <a:ext cx="8699382" cy="3842158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ДНК России. Президент: история института, истории людей</a:t>
            </a:r>
          </a:p>
          <a:p>
            <a:r>
              <a:rPr lang="en-US" dirty="0" smtClean="0">
                <a:hlinkClick r:id="rId3"/>
              </a:rPr>
              <a:t>https://znanierussia.ru/library/video/dnk-rossii-prezident-istoriya-instituta-istorii-lyudej-3555?collection=dnk-rossii&amp;from=cinema</a:t>
            </a:r>
            <a:endParaRPr lang="ru-RU" dirty="0" smtClean="0"/>
          </a:p>
          <a:p>
            <a:r>
              <a:rPr lang="ru-RU" dirty="0" smtClean="0">
                <a:solidFill>
                  <a:schemeClr val="tx1"/>
                </a:solidFill>
              </a:rPr>
              <a:t>Когда в России впервые была утверждена должность президента?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Кем были конкуренты Бориса Ельцина на первых выборах?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Как 12 июня стало Днём России?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Этот фильм также расскажет, почему чёткая вертикаль власти особенно важна для нашей страны, насколько широки президентские полномочия и что неожиданно заявил о российском лидере советник четырёх американских президентов.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Давайте узнаем множество любопытных фактов о президентах России и других стран, особенностях их правления, целях и политических судьбах.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8812" y="201744"/>
            <a:ext cx="8520600" cy="665032"/>
          </a:xfrm>
        </p:spPr>
        <p:txBody>
          <a:bodyPr>
            <a:normAutofit/>
          </a:bodyPr>
          <a:lstStyle/>
          <a:p>
            <a:pPr algn="ctr"/>
            <a:r>
              <a:rPr lang="ru-RU" altLang="en-US" cap="all" dirty="0" smtClean="0">
                <a:solidFill>
                  <a:srgbClr val="0070C0"/>
                </a:solidFill>
                <a:sym typeface="+mn-ea"/>
              </a:rPr>
              <a:t>ВИДЕОРЕСУРСЫ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25835" y="830510"/>
            <a:ext cx="8833607" cy="4068662"/>
          </a:xfrm>
        </p:spPr>
        <p:txBody>
          <a:bodyPr>
            <a:noAutofit/>
          </a:bodyPr>
          <a:lstStyle/>
          <a:p>
            <a:pPr marL="180000" indent="360000">
              <a:lnSpc>
                <a:spcPct val="100000"/>
              </a:lnSpc>
            </a:pPr>
            <a:r>
              <a:rPr lang="ru-RU" sz="1700" b="1" dirty="0" smtClean="0">
                <a:solidFill>
                  <a:schemeClr val="tx1"/>
                </a:solidFill>
              </a:rPr>
              <a:t>ДНК России. Как устроена государственная Дума?</a:t>
            </a:r>
          </a:p>
          <a:p>
            <a:pPr marL="180000" indent="360000">
              <a:lnSpc>
                <a:spcPct val="100000"/>
              </a:lnSpc>
            </a:pPr>
            <a:r>
              <a:rPr lang="en-US" sz="1700" dirty="0" smtClean="0">
                <a:solidFill>
                  <a:schemeClr val="tx1"/>
                </a:solidFill>
                <a:hlinkClick r:id="rId2"/>
              </a:rPr>
              <a:t>https://znanierussia.ru/library/video/dnk-rossii-kak-ustroena-gosudarstvennaya-duma-3547?collection=dnk-rossii&amp;from=cinema</a:t>
            </a:r>
            <a:endParaRPr lang="ru-RU" sz="1700" dirty="0" smtClean="0">
              <a:solidFill>
                <a:schemeClr val="tx1"/>
              </a:solidFill>
            </a:endParaRPr>
          </a:p>
          <a:p>
            <a:pPr marL="180000" indent="360000">
              <a:lnSpc>
                <a:spcPct val="100000"/>
              </a:lnSpc>
            </a:pPr>
            <a:r>
              <a:rPr lang="ru-RU" sz="1700" dirty="0" smtClean="0">
                <a:solidFill>
                  <a:schemeClr val="tx1"/>
                </a:solidFill>
              </a:rPr>
              <a:t>Почему в нашей стране используется двухпалатная структура парламента? </a:t>
            </a:r>
          </a:p>
          <a:p>
            <a:pPr marL="180000" indent="360000">
              <a:lnSpc>
                <a:spcPct val="100000"/>
              </a:lnSpc>
            </a:pPr>
            <a:r>
              <a:rPr lang="ru-RU" sz="1700" dirty="0" smtClean="0">
                <a:solidFill>
                  <a:schemeClr val="tx1"/>
                </a:solidFill>
              </a:rPr>
              <a:t>Какая должность в структуре государственной власти третья после президента и премьер-министра? </a:t>
            </a:r>
          </a:p>
          <a:p>
            <a:pPr marL="180000" indent="360000">
              <a:lnSpc>
                <a:spcPct val="100000"/>
              </a:lnSpc>
            </a:pPr>
            <a:r>
              <a:rPr lang="ru-RU" sz="1700" dirty="0" smtClean="0">
                <a:solidFill>
                  <a:schemeClr val="tx1"/>
                </a:solidFill>
              </a:rPr>
              <a:t>Сколько созывов Государственной Думы было в истории России? </a:t>
            </a:r>
          </a:p>
          <a:p>
            <a:pPr marL="180000" indent="360000">
              <a:lnSpc>
                <a:spcPct val="100000"/>
              </a:lnSpc>
            </a:pPr>
            <a:r>
              <a:rPr lang="ru-RU" sz="1700" dirty="0" smtClean="0">
                <a:solidFill>
                  <a:schemeClr val="tx1"/>
                </a:solidFill>
              </a:rPr>
              <a:t>Узнайте из фильма об истории российского парламентаризма - легендарном Новгородском вече, Земском соборе и Совете народных депутатов. </a:t>
            </a:r>
          </a:p>
          <a:p>
            <a:pPr marL="180000" indent="360000">
              <a:lnSpc>
                <a:spcPct val="100000"/>
              </a:lnSpc>
            </a:pPr>
            <a:r>
              <a:rPr lang="ru-RU" sz="1700" dirty="0" smtClean="0">
                <a:solidFill>
                  <a:schemeClr val="tx1"/>
                </a:solidFill>
              </a:rPr>
              <a:t>Фильм рассказывает, что изменилось в работе Государственной Думы и Совета Федерации с 90-х годов, как удалось сделать работу парламента эффективнее и каким образом законодательная, исполнительная и судебная власть уравновешивают друг друга. Давайте разберемся, как работает Федеральное Собрание!</a:t>
            </a:r>
            <a:endParaRPr lang="ru-RU" sz="17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sz="3000" dirty="0">
                <a:solidFill>
                  <a:srgbClr val="0070C0"/>
                </a:solidFill>
              </a:rPr>
              <a:t>Задание для самостоятельной работы:</a:t>
            </a: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idx="1"/>
          </p:nvPr>
        </p:nvSpPr>
        <p:spPr>
          <a:xfrm>
            <a:off x="1744911" y="1216404"/>
            <a:ext cx="6761526" cy="3556932"/>
          </a:xfrm>
        </p:spPr>
        <p:txBody>
          <a:bodyPr/>
          <a:lstStyle/>
          <a:p>
            <a:pPr marL="0" indent="0">
              <a:buNone/>
            </a:pPr>
            <a:r>
              <a:rPr lang="ru-RU" altLang="en-US" sz="2100" dirty="0">
                <a:solidFill>
                  <a:schemeClr val="tx1"/>
                </a:solidFill>
              </a:rPr>
              <a:t>Используя знания, полученные на лекции, проанализируйте высказывание:</a:t>
            </a:r>
          </a:p>
          <a:p>
            <a:pPr marL="0" indent="0">
              <a:buNone/>
            </a:pPr>
            <a:r>
              <a:rPr lang="ru-RU" altLang="en-US" sz="2100" dirty="0">
                <a:solidFill>
                  <a:schemeClr val="tx1"/>
                </a:solidFill>
              </a:rPr>
              <a:t>«</a:t>
            </a:r>
            <a:r>
              <a:rPr lang="ru-RU" altLang="en-US" sz="2100" i="1" dirty="0">
                <a:solidFill>
                  <a:schemeClr val="tx1"/>
                </a:solidFill>
              </a:rPr>
              <a:t>Сущность права состоит в равновесии двух нравственных интересов: личной свободы и общего блага</a:t>
            </a:r>
            <a:r>
              <a:rPr lang="ru-RU" altLang="en-US" sz="2100" dirty="0">
                <a:solidFill>
                  <a:schemeClr val="tx1"/>
                </a:solidFill>
              </a:rPr>
              <a:t>». </a:t>
            </a:r>
          </a:p>
          <a:p>
            <a:pPr marL="0" indent="0" algn="r">
              <a:buNone/>
            </a:pPr>
            <a:r>
              <a:rPr lang="ru-RU" altLang="en-US" sz="2100" dirty="0">
                <a:solidFill>
                  <a:schemeClr val="tx1"/>
                </a:solidFill>
              </a:rPr>
              <a:t>В.С. Соловьев</a:t>
            </a:r>
          </a:p>
          <a:p>
            <a:pPr marL="0" indent="0">
              <a:buNone/>
            </a:pPr>
            <a:endParaRPr lang="ru-RU" altLang="en-US" sz="21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altLang="en-US" sz="2100" dirty="0" smtClean="0">
                <a:solidFill>
                  <a:schemeClr val="tx1"/>
                </a:solidFill>
              </a:rPr>
              <a:t>Ответ </a:t>
            </a:r>
            <a:r>
              <a:rPr lang="ru-RU" altLang="en-US" sz="2100" dirty="0">
                <a:solidFill>
                  <a:schemeClr val="tx1"/>
                </a:solidFill>
              </a:rPr>
              <a:t>представьте в виде мини-эссе </a:t>
            </a:r>
            <a:endParaRPr lang="ru-RU" altLang="en-US" sz="21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altLang="en-US" sz="2100" dirty="0" smtClean="0">
                <a:solidFill>
                  <a:schemeClr val="tx1"/>
                </a:solidFill>
              </a:rPr>
              <a:t>(</a:t>
            </a:r>
            <a:r>
              <a:rPr lang="ru-RU" altLang="en-US" sz="2100" dirty="0">
                <a:solidFill>
                  <a:schemeClr val="tx1"/>
                </a:solidFill>
              </a:rPr>
              <a:t>4-5 предложений), аргументируйте свой ответ.</a:t>
            </a:r>
          </a:p>
        </p:txBody>
      </p:sp>
      <p:sp>
        <p:nvSpPr>
          <p:cNvPr id="6" name="Прямоугольник 3"/>
          <p:cNvSpPr/>
          <p:nvPr/>
        </p:nvSpPr>
        <p:spPr>
          <a:xfrm>
            <a:off x="8273415" y="4552076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8" name="Picture 2" descr="Конституция Российской Федерации с изменениями, внесенными федеральными  конституционными законами от 4 октября 2022 г. об образовании новых  субъектов Российской Федерации в новейшей действующей редакции, 2023», –  скачать pdf на Литрес"/>
          <p:cNvPicPr>
            <a:picLocks noChangeAspect="1" noChangeArrowheads="1"/>
          </p:cNvPicPr>
          <p:nvPr/>
        </p:nvPicPr>
        <p:blipFill>
          <a:blip r:embed="rId2"/>
          <a:srcRect t="7880" b="7880"/>
          <a:stretch>
            <a:fillRect/>
          </a:stretch>
        </p:blipFill>
        <p:spPr bwMode="auto">
          <a:xfrm rot="180000">
            <a:off x="420532" y="363127"/>
            <a:ext cx="1084900" cy="1474406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ransition spd="med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Спасибо за работу!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296" name="Google Shape;296;p39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/>
              <a:t> </a:t>
            </a:r>
          </a:p>
        </p:txBody>
      </p:sp>
      <p:pic>
        <p:nvPicPr>
          <p:cNvPr id="6" name="Google Shape;54;p13"/>
          <p:cNvPicPr preferRelativeResize="0"/>
          <p:nvPr/>
        </p:nvPicPr>
        <p:blipFill rotWithShape="1">
          <a:blip r:embed="rId3"/>
          <a:srcRect l="-5500" t="560" r="5499" b="-559"/>
          <a:stretch>
            <a:fillRect/>
          </a:stretch>
        </p:blipFill>
        <p:spPr>
          <a:xfrm>
            <a:off x="1016637" y="2830576"/>
            <a:ext cx="7291705" cy="1696085"/>
          </a:xfrm>
          <a:prstGeom prst="rect">
            <a:avLst/>
          </a:prstGeom>
          <a:noFill/>
          <a:ln>
            <a:noFill/>
          </a:ln>
          <a:effectLst>
            <a:outerShdw blurRad="185738" algn="bl" rotWithShape="0">
              <a:srgbClr val="000000">
                <a:alpha val="32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</TotalTime>
  <Words>2873</Words>
  <Application>Microsoft Office PowerPoint</Application>
  <PresentationFormat>Экран (16:9)</PresentationFormat>
  <Paragraphs>350</Paragraphs>
  <Slides>55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61" baseType="lpstr">
      <vt:lpstr>MS Gothic</vt:lpstr>
      <vt:lpstr>Arial</vt:lpstr>
      <vt:lpstr>Cambria</vt:lpstr>
      <vt:lpstr>Open Sans</vt:lpstr>
      <vt:lpstr>Franklin Gothic Medium</vt:lpstr>
      <vt:lpstr>Simple Light</vt:lpstr>
      <vt:lpstr>Презентация PowerPoint</vt:lpstr>
      <vt:lpstr> Раздел 4. Политическое устройство России</vt:lpstr>
      <vt:lpstr>ВОПРОСЫ:</vt:lpstr>
      <vt:lpstr>1. Конституция Российской Федерации</vt:lpstr>
      <vt:lpstr>Виды конституций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Отличия конституции  от других правовых актов</vt:lpstr>
      <vt:lpstr>Презентация PowerPoint</vt:lpstr>
      <vt:lpstr>Функции Конституции</vt:lpstr>
      <vt:lpstr>Конституция Российской Федерации</vt:lpstr>
      <vt:lpstr>Конституция Российской Федерации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Поправки к Конституции России</vt:lpstr>
      <vt:lpstr>Поправки к Конституции России</vt:lpstr>
      <vt:lpstr>Презентация PowerPoint</vt:lpstr>
      <vt:lpstr>2. Основы конституционного строя РФ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 Федеративное Устройство Российской Федерации </vt:lpstr>
      <vt:lpstr>Федеральное государство выполняет  две главные функции:</vt:lpstr>
      <vt:lpstr>Презентация PowerPoint</vt:lpstr>
      <vt:lpstr>Юридические признаки Федеративного государства:</vt:lpstr>
      <vt:lpstr>Принципы федерализма в РФ</vt:lpstr>
      <vt:lpstr>Принципы федерализма в РФ</vt:lpstr>
      <vt:lpstr>В ведении Российской Федерации находятся:</vt:lpstr>
      <vt:lpstr>Презентация PowerPoint</vt:lpstr>
      <vt:lpstr>В совместном ведении Российской Федерации и субъектов РФ находятся:</vt:lpstr>
      <vt:lpstr>Презентация PowerPoint</vt:lpstr>
      <vt:lpstr>Презентация PowerPoint</vt:lpstr>
      <vt:lpstr>ВИДЕОРЕСУРСЫ</vt:lpstr>
      <vt:lpstr>ВИДЕОРЕСУРСЫ</vt:lpstr>
      <vt:lpstr>ВИДЕОРЕСУРСЫ</vt:lpstr>
      <vt:lpstr>Задание для самостоятельной работы:</vt:lpstr>
      <vt:lpstr>Спасибо за работу!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User1</dc:creator>
  <cp:lastModifiedBy>user</cp:lastModifiedBy>
  <cp:revision>84</cp:revision>
  <dcterms:created xsi:type="dcterms:W3CDTF">2023-07-03T06:26:00Z</dcterms:created>
  <dcterms:modified xsi:type="dcterms:W3CDTF">2023-11-09T21:23:10Z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2D8254F12CEA4334839C868BDC90ED67_13</vt:lpwstr>
  </property>
  <property fmtid="{D5CDD505-2E9C-101B-9397-08002B2CF9AE}" pid="3" name="KSOProductBuildVer">
    <vt:lpwstr>1049-12.2.0.13215</vt:lpwstr>
  </property>
</Properties>
</file>