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65" r:id="rId2"/>
    <p:sldId id="336" r:id="rId3"/>
    <p:sldId id="331" r:id="rId4"/>
    <p:sldId id="335" r:id="rId5"/>
    <p:sldId id="332" r:id="rId6"/>
    <p:sldId id="334" r:id="rId7"/>
    <p:sldId id="266" r:id="rId8"/>
    <p:sldId id="289" r:id="rId9"/>
    <p:sldId id="305" r:id="rId10"/>
    <p:sldId id="341" r:id="rId11"/>
    <p:sldId id="346" r:id="rId12"/>
    <p:sldId id="345" r:id="rId13"/>
    <p:sldId id="319" r:id="rId14"/>
    <p:sldId id="310" r:id="rId15"/>
    <p:sldId id="311" r:id="rId16"/>
    <p:sldId id="320" r:id="rId17"/>
    <p:sldId id="313" r:id="rId18"/>
    <p:sldId id="314" r:id="rId19"/>
    <p:sldId id="317" r:id="rId20"/>
    <p:sldId id="269" r:id="rId21"/>
    <p:sldId id="263" r:id="rId22"/>
    <p:sldId id="291" r:id="rId23"/>
    <p:sldId id="292" r:id="rId24"/>
    <p:sldId id="276" r:id="rId25"/>
    <p:sldId id="271" r:id="rId26"/>
    <p:sldId id="34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7BE25-D218-4745-847B-7A79DF875C89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A5197-671B-4773-AEE9-0723D8EC1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01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B5FA7C-DEAE-41F9-9D7B-CE20145943C9}" type="slidenum">
              <a:rPr lang="ru-RU" altLang="ru-RU"/>
              <a:pPr eaLnBrk="1" hangingPunct="1"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794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A5197-671B-4773-AEE9-0723D8EC1B1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87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5pPr>
            <a:lvl6pPr marL="25146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6pPr>
            <a:lvl7pPr marL="29718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7pPr>
            <a:lvl8pPr marL="34290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8pPr>
            <a:lvl9pPr marL="38862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fld id="{7A8FC27E-097C-41AB-B634-A16E73EB6433}" type="slidenum">
              <a:rPr lang="ru-RU" altLang="ru-RU">
                <a:solidFill>
                  <a:srgbClr val="000000"/>
                </a:solidFill>
              </a:rPr>
              <a:pPr eaLnBrk="1" hangingPunct="1"/>
              <a:t>22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460075" y="-12503150"/>
            <a:ext cx="46920150" cy="26393775"/>
          </a:xfrm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87319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5pPr>
            <a:lvl6pPr marL="25146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6pPr>
            <a:lvl7pPr marL="29718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7pPr>
            <a:lvl8pPr marL="34290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8pPr>
            <a:lvl9pPr marL="3886200" indent="-228600" algn="ctr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/>
            <a:fld id="{4AF1A38B-52B2-4B4F-B41F-A351660C02D3}" type="slidenum">
              <a:rPr lang="ru-RU" altLang="ru-RU">
                <a:solidFill>
                  <a:srgbClr val="000000"/>
                </a:solidFill>
              </a:rPr>
              <a:pPr eaLnBrk="1" hangingPunct="1"/>
              <a:t>23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460075" y="-12503150"/>
            <a:ext cx="46920150" cy="26393775"/>
          </a:xfrm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61071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6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269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30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752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860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13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30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39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96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74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287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CAA2F0E-4768-43A4-AFA7-7DDA9B1F1487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02C818F-1DBC-4676-9E91-18116CB8B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0439" y="2939676"/>
            <a:ext cx="7772400" cy="1470025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b="1" dirty="0"/>
              <a:t>Тема: </a:t>
            </a:r>
            <a:r>
              <a:rPr lang="ru-RU" b="1" cap="all" dirty="0" smtClean="0"/>
              <a:t>Введение </a:t>
            </a:r>
            <a:r>
              <a:rPr lang="ru-RU" b="1" cap="all" dirty="0"/>
              <a:t>в проблематику биосферы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2314" y="3791415"/>
            <a:ext cx="7272337" cy="25617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altLang="ru-RU" dirty="0" smtClean="0">
                <a:solidFill>
                  <a:srgbClr val="00B050"/>
                </a:solidFill>
              </a:rPr>
              <a:t>План:</a:t>
            </a:r>
          </a:p>
          <a:p>
            <a:pPr eaLnBrk="1" hangingPunct="1"/>
            <a:r>
              <a:rPr lang="ru-RU" altLang="ru-RU" dirty="0" smtClean="0">
                <a:solidFill>
                  <a:srgbClr val="898989"/>
                </a:solidFill>
              </a:rPr>
              <a:t>              </a:t>
            </a:r>
            <a:r>
              <a:rPr lang="ru-RU" altLang="ru-RU" dirty="0" smtClean="0">
                <a:solidFill>
                  <a:srgbClr val="953735"/>
                </a:solidFill>
              </a:rPr>
              <a:t>1.Краткая история развития представлений о биосфере.</a:t>
            </a:r>
          </a:p>
          <a:p>
            <a:pPr eaLnBrk="1" hangingPunct="1"/>
            <a:r>
              <a:rPr lang="ru-RU" altLang="ru-RU" dirty="0" smtClean="0">
                <a:solidFill>
                  <a:srgbClr val="953735"/>
                </a:solidFill>
              </a:rPr>
              <a:t>            2.Определение биосферы</a:t>
            </a:r>
          </a:p>
          <a:p>
            <a:pPr eaLnBrk="1" hangingPunct="1"/>
            <a:r>
              <a:rPr lang="ru-RU" altLang="ru-RU" dirty="0" smtClean="0">
                <a:solidFill>
                  <a:srgbClr val="953735"/>
                </a:solidFill>
              </a:rPr>
              <a:t>3. Роль личности В.И. Вернадского.</a:t>
            </a:r>
            <a:endParaRPr lang="ru-RU" altLang="ru-RU" dirty="0" smtClean="0">
              <a:solidFill>
                <a:srgbClr val="953735"/>
              </a:solidFill>
            </a:endParaRPr>
          </a:p>
          <a:p>
            <a:pPr eaLnBrk="1" hangingPunct="1"/>
            <a:r>
              <a:rPr lang="ru-RU" altLang="ru-RU" dirty="0" smtClean="0">
                <a:solidFill>
                  <a:srgbClr val="898989"/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777259"/>
      </p:ext>
    </p:extLst>
  </p:cSld>
  <p:clrMapOvr>
    <a:masterClrMapping/>
  </p:clrMapOvr>
  <p:transition>
    <p:dissolve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Биосфе́ра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(</a:t>
            </a:r>
            <a:r>
              <a:rPr lang="ru-RU" sz="2800" dirty="0">
                <a:solidFill>
                  <a:srgbClr val="002060"/>
                </a:solidFill>
              </a:rPr>
              <a:t>от др.-греч. β</a:t>
            </a:r>
            <a:r>
              <a:rPr lang="ru-RU" sz="2800" dirty="0" err="1">
                <a:solidFill>
                  <a:srgbClr val="002060"/>
                </a:solidFill>
              </a:rPr>
              <a:t>ιος</a:t>
            </a:r>
            <a:r>
              <a:rPr lang="ru-RU" sz="2800" dirty="0">
                <a:solidFill>
                  <a:srgbClr val="002060"/>
                </a:solidFill>
              </a:rPr>
              <a:t> — </a:t>
            </a:r>
            <a:r>
              <a:rPr lang="ru-RU" sz="2800" dirty="0">
                <a:solidFill>
                  <a:srgbClr val="FF0000"/>
                </a:solidFill>
              </a:rPr>
              <a:t>жизнь</a:t>
            </a:r>
            <a:r>
              <a:rPr lang="ru-RU" sz="2800" dirty="0">
                <a:solidFill>
                  <a:srgbClr val="002060"/>
                </a:solidFill>
              </a:rPr>
              <a:t> и </a:t>
            </a:r>
            <a:r>
              <a:rPr lang="ru-RU" sz="2800" dirty="0" err="1">
                <a:solidFill>
                  <a:srgbClr val="002060"/>
                </a:solidFill>
              </a:rPr>
              <a:t>σφ</a:t>
            </a:r>
            <a:r>
              <a:rPr lang="ru-RU" sz="2800" dirty="0">
                <a:solidFill>
                  <a:srgbClr val="002060"/>
                </a:solidFill>
              </a:rPr>
              <a:t>αῖρα — </a:t>
            </a:r>
            <a:r>
              <a:rPr lang="ru-RU" sz="2800" dirty="0">
                <a:solidFill>
                  <a:srgbClr val="FF0000"/>
                </a:solidFill>
              </a:rPr>
              <a:t>сфера</a:t>
            </a:r>
            <a:r>
              <a:rPr lang="ru-RU" sz="2800" dirty="0">
                <a:solidFill>
                  <a:srgbClr val="002060"/>
                </a:solidFill>
              </a:rPr>
              <a:t>, шар) — оболочка Земли, заселённая живыми </a:t>
            </a:r>
            <a:r>
              <a:rPr lang="ru-RU" sz="2800" dirty="0" smtClean="0">
                <a:solidFill>
                  <a:srgbClr val="002060"/>
                </a:solidFill>
              </a:rPr>
              <a:t>организмами, находящаяся </a:t>
            </a:r>
            <a:r>
              <a:rPr lang="ru-RU" sz="2800" dirty="0">
                <a:solidFill>
                  <a:srgbClr val="002060"/>
                </a:solidFill>
              </a:rPr>
              <a:t>под их воздействием и занятая продуктами их жизнедеятельности, а также совокупность её свойств как планеты, где создаются условия для развития биологических систем; </a:t>
            </a:r>
            <a:r>
              <a:rPr lang="ru-RU" sz="2800" dirty="0" smtClean="0">
                <a:solidFill>
                  <a:srgbClr val="002060"/>
                </a:solidFill>
              </a:rPr>
              <a:t>глобальная экосистема Земли</a:t>
            </a:r>
            <a:r>
              <a:rPr lang="ru-RU" sz="2800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9108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7358" y="361087"/>
            <a:ext cx="9875520" cy="57717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Краткая история развития представлений о биосфере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9946" y="1194448"/>
            <a:ext cx="11533518" cy="293683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Древняя </a:t>
            </a:r>
            <a:r>
              <a:rPr lang="ru-RU" sz="2000" b="1" dirty="0">
                <a:solidFill>
                  <a:schemeClr val="tx1"/>
                </a:solidFill>
              </a:rPr>
              <a:t>Индия</a:t>
            </a:r>
            <a:r>
              <a:rPr lang="ru-RU" sz="2000" dirty="0">
                <a:solidFill>
                  <a:schemeClr val="tx1"/>
                </a:solidFill>
              </a:rPr>
              <a:t> (1-е тысячелетия до нашей эры</a:t>
            </a:r>
            <a:r>
              <a:rPr lang="ru-RU" sz="2000" dirty="0" smtClean="0">
                <a:solidFill>
                  <a:schemeClr val="tx1"/>
                </a:solidFill>
              </a:rPr>
              <a:t>) Брахманизм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=</a:t>
            </a:r>
            <a:r>
              <a:rPr lang="ru-RU" sz="2000" dirty="0">
                <a:solidFill>
                  <a:schemeClr val="tx1"/>
                </a:solidFill>
              </a:rPr>
              <a:t> 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Природа бытия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мыслилась в качестве единой духовной сущности, пронизывающей Вселенную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20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Древний </a:t>
            </a:r>
            <a:r>
              <a:rPr lang="ru-RU" sz="2000" b="1" dirty="0">
                <a:solidFill>
                  <a:schemeClr val="tx1"/>
                </a:solidFill>
              </a:rPr>
              <a:t>Китай</a:t>
            </a:r>
            <a:r>
              <a:rPr lang="ru-RU" sz="2000" dirty="0">
                <a:solidFill>
                  <a:schemeClr val="tx1"/>
                </a:solidFill>
              </a:rPr>
              <a:t> (VI в. до н. э.) </a:t>
            </a:r>
            <a:r>
              <a:rPr lang="ru-RU" sz="2000" dirty="0" smtClean="0">
                <a:solidFill>
                  <a:schemeClr val="tx1"/>
                </a:solidFill>
              </a:rPr>
              <a:t> Конфуцианство = 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Гармония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человека и Космоса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В трудах </a:t>
            </a:r>
            <a:r>
              <a:rPr lang="ru-RU" sz="2000" b="1" i="1" dirty="0">
                <a:solidFill>
                  <a:srgbClr val="002060"/>
                </a:solidFill>
              </a:rPr>
              <a:t>античных ученых – Аристотеля, Теофраста, Страбона – имелись представления об устройстве окружающего мира и о взаимосвязи живых организмов с окружающей средой</a:t>
            </a:r>
            <a:r>
              <a:rPr lang="ru-RU" sz="2000" b="1" i="1" dirty="0" smtClean="0">
                <a:solidFill>
                  <a:srgbClr val="002060"/>
                </a:solidFill>
              </a:rPr>
              <a:t>.</a:t>
            </a:r>
            <a:endParaRPr lang="en-US" sz="2000" b="1" i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Эпоха Возрождения  и  Великие </a:t>
            </a:r>
            <a:r>
              <a:rPr lang="ru-RU" sz="2000" b="1" dirty="0">
                <a:solidFill>
                  <a:schemeClr val="tx1"/>
                </a:solidFill>
              </a:rPr>
              <a:t>географические </a:t>
            </a:r>
            <a:r>
              <a:rPr lang="ru-RU" sz="2000" b="1" dirty="0" smtClean="0">
                <a:solidFill>
                  <a:schemeClr val="tx1"/>
                </a:solidFill>
              </a:rPr>
              <a:t>открытия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X</a:t>
            </a:r>
            <a:r>
              <a:rPr lang="ru-RU" sz="2000" dirty="0" smtClean="0">
                <a:solidFill>
                  <a:schemeClr val="tx1"/>
                </a:solidFill>
              </a:rPr>
              <a:t>V</a:t>
            </a:r>
            <a:r>
              <a:rPr lang="en-US" sz="2000" dirty="0" smtClean="0">
                <a:solidFill>
                  <a:schemeClr val="tx1"/>
                </a:solidFill>
              </a:rPr>
              <a:t> - X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VII </a:t>
            </a:r>
            <a:r>
              <a:rPr lang="ru-RU" sz="2000" dirty="0" err="1" smtClean="0">
                <a:solidFill>
                  <a:schemeClr val="tx1"/>
                </a:solidFill>
              </a:rPr>
              <a:t>в.в</a:t>
            </a:r>
            <a:r>
              <a:rPr lang="ru-RU" sz="2000" dirty="0" smtClean="0">
                <a:solidFill>
                  <a:schemeClr val="tx1"/>
                </a:solidFill>
              </a:rPr>
              <a:t>.) - </a:t>
            </a:r>
            <a:r>
              <a:rPr lang="ru-RU" sz="2000" dirty="0">
                <a:solidFill>
                  <a:schemeClr val="tx1"/>
                </a:solidFill>
              </a:rPr>
              <a:t>видоизменяли господствующую мифологическую картину </a:t>
            </a:r>
            <a:r>
              <a:rPr lang="ru-RU" sz="2000" dirty="0" smtClean="0">
                <a:solidFill>
                  <a:schemeClr val="tx1"/>
                </a:solidFill>
              </a:rPr>
              <a:t>мира.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Э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то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был один из важнейших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этапов глобализации в экологии, сельском хозяйстве и культуре в истории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800" dirty="0" smtClean="0">
              <a:solidFill>
                <a:srgbClr val="FF0000"/>
              </a:solidFill>
            </a:endParaRPr>
          </a:p>
        </p:txBody>
      </p:sp>
      <p:pic>
        <p:nvPicPr>
          <p:cNvPr id="4098" name="Picture 2" descr="ГАЛИЛЕО ГАЛИЛЕЙ - ВИРТУАЛЬНАЯ ВЫСТАВКА «ОБЫГРАВШИЕ СУДЬБУ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715" y="4297434"/>
            <a:ext cx="3653299" cy="179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0716" y="4304411"/>
            <a:ext cx="740917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200" dirty="0">
                <a:solidFill>
                  <a:srgbClr val="FF0000"/>
                </a:solidFill>
              </a:rPr>
              <a:t>Но наиболее значимый шаг к развитию понимания природы и мира вне зависимости от человека сделал </a:t>
            </a:r>
            <a:r>
              <a:rPr lang="ru-RU" sz="2200" dirty="0"/>
              <a:t>Галилео Галилей</a:t>
            </a:r>
            <a:r>
              <a:rPr lang="ru-RU" sz="2200" dirty="0">
                <a:solidFill>
                  <a:srgbClr val="FF0000"/>
                </a:solidFill>
              </a:rPr>
              <a:t>: он утверждал, что мир бесконечен, а во всех процессах, которые происходят </a:t>
            </a:r>
            <a:r>
              <a:rPr lang="ru-RU" sz="2200" u="sng" dirty="0">
                <a:solidFill>
                  <a:srgbClr val="002060"/>
                </a:solidFill>
              </a:rPr>
              <a:t>в природе ничто не возникает из ниоткуда и не уничтожается бесследно</a:t>
            </a:r>
            <a:r>
              <a:rPr lang="ru-RU" sz="2200" dirty="0">
                <a:solidFill>
                  <a:srgbClr val="002060"/>
                </a:solidFill>
              </a:rPr>
              <a:t>.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34056" y="6022040"/>
            <a:ext cx="1860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Галилео Галилей</a:t>
            </a:r>
          </a:p>
        </p:txBody>
      </p:sp>
    </p:spTree>
    <p:extLst>
      <p:ext uri="{BB962C8B-B14F-4D97-AF65-F5344CB8AC3E}">
        <p14:creationId xmlns:p14="http://schemas.microsoft.com/office/powerpoint/2010/main" val="1779199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243" y="3055745"/>
            <a:ext cx="8673493" cy="3306144"/>
          </a:xfrm>
        </p:spPr>
        <p:txBody>
          <a:bodyPr>
            <a:normAutofit fontScale="92500" lnSpcReduction="10000"/>
          </a:bodyPr>
          <a:lstStyle/>
          <a:p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300" b="1" dirty="0">
                <a:solidFill>
                  <a:schemeClr val="tx1"/>
                </a:solidFill>
              </a:rPr>
              <a:t>Эпоха Просвещения</a:t>
            </a:r>
            <a:r>
              <a:rPr lang="ru-RU" sz="2400" dirty="0">
                <a:solidFill>
                  <a:schemeClr val="tx1"/>
                </a:solidFill>
              </a:rPr>
              <a:t> </a:t>
            </a:r>
            <a:r>
              <a:rPr lang="ru-RU" sz="2400" dirty="0" smtClean="0">
                <a:solidFill>
                  <a:schemeClr val="tx1"/>
                </a:solidFill>
              </a:rPr>
              <a:t>(</a:t>
            </a:r>
            <a:r>
              <a:rPr lang="ru-RU" dirty="0">
                <a:solidFill>
                  <a:schemeClr val="tx1"/>
                </a:solidFill>
              </a:rPr>
              <a:t>конец XVII – начало </a:t>
            </a:r>
            <a:r>
              <a:rPr lang="en-US" sz="2400" dirty="0" smtClean="0">
                <a:solidFill>
                  <a:schemeClr val="tx1"/>
                </a:solidFill>
              </a:rPr>
              <a:t>XIX </a:t>
            </a:r>
            <a:r>
              <a:rPr lang="ru-RU" sz="2400" dirty="0">
                <a:solidFill>
                  <a:schemeClr val="tx1"/>
                </a:solidFill>
              </a:rPr>
              <a:t>в.) </a:t>
            </a:r>
            <a:r>
              <a:rPr lang="ru-RU" dirty="0" err="1">
                <a:solidFill>
                  <a:schemeClr val="tx1"/>
                </a:solidFill>
              </a:rPr>
              <a:t>Иммануила</a:t>
            </a:r>
            <a:r>
              <a:rPr lang="ru-RU" dirty="0">
                <a:solidFill>
                  <a:schemeClr val="tx1"/>
                </a:solidFill>
              </a:rPr>
              <a:t> Канта (1724—1804) и французского астронома Пьера Симона Лапласа (1749—1827)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Земля и вся Солнечная система предстали как развивающиеся во времени, а не однажды созданные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Эволюционная теория английского натуралиста и путешественника Чарльза Дарвина (1809 — 1882) стала революцией в естествознании, идеи </a:t>
            </a:r>
            <a:r>
              <a:rPr lang="ru-RU" sz="2400" b="1" dirty="0" smtClean="0">
                <a:solidFill>
                  <a:srgbClr val="FF0000"/>
                </a:solidFill>
              </a:rPr>
              <a:t>развития </a:t>
            </a:r>
            <a:r>
              <a:rPr lang="ru-RU" sz="2400" b="1" dirty="0">
                <a:solidFill>
                  <a:srgbClr val="FF0000"/>
                </a:solidFill>
              </a:rPr>
              <a:t>и движения пришли в биологию.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8483" y="1954518"/>
            <a:ext cx="108882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Уже в семнадцатом веке Бернхард Варениус (географ из Нидерланд), провозгласил, что все живые существа, будь то растения, животные или насекомые, находятся в особом взаимопроникновении с грунтом, водой, минералами и атмосферой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2050" name="Picture 2" descr="Чарльз Дарвин - биография, факты,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148" y="3055745"/>
            <a:ext cx="2435528" cy="302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2134" y="6078844"/>
            <a:ext cx="1701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Чарльз Дарвин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87358" y="355114"/>
            <a:ext cx="9875520" cy="57717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chemeClr val="accent5">
                    <a:lumMod val="50000"/>
                  </a:schemeClr>
                </a:solidFill>
              </a:rPr>
              <a:t>Краткая история развития представлений о биосфере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8483" y="1099513"/>
            <a:ext cx="10926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/>
              <a:t>Новое время</a:t>
            </a:r>
            <a:r>
              <a:rPr lang="ru-RU" sz="2000" b="1" dirty="0"/>
              <a:t> </a:t>
            </a:r>
            <a:r>
              <a:rPr lang="ru-RU" sz="2000" dirty="0"/>
              <a:t>(XVII ― начало XVIII </a:t>
            </a:r>
            <a:r>
              <a:rPr lang="ru-RU" sz="2000" dirty="0" err="1"/>
              <a:t>в.в</a:t>
            </a:r>
            <a:r>
              <a:rPr lang="ru-RU" sz="2000" dirty="0"/>
              <a:t>.) – </a:t>
            </a:r>
            <a:r>
              <a:rPr lang="ru-RU" sz="2200" i="1" dirty="0">
                <a:solidFill>
                  <a:schemeClr val="accent2">
                    <a:lumMod val="75000"/>
                  </a:schemeClr>
                </a:solidFill>
              </a:rPr>
              <a:t>был сделан решающий шаг к признанию объективного существования мира - вне и независимо от человеческого сознания.</a:t>
            </a:r>
          </a:p>
        </p:txBody>
      </p:sp>
    </p:spTree>
    <p:extLst>
      <p:ext uri="{BB962C8B-B14F-4D97-AF65-F5344CB8AC3E}">
        <p14:creationId xmlns:p14="http://schemas.microsoft.com/office/powerpoint/2010/main" val="3863556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751" y="983120"/>
            <a:ext cx="11074939" cy="111023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В биогеографических и экологических работах XIX в. начинают четко просматриваться идеи не только </a:t>
            </a:r>
            <a:r>
              <a:rPr lang="ru-RU" sz="2000" u="sng" dirty="0">
                <a:solidFill>
                  <a:srgbClr val="002060"/>
                </a:solidFill>
              </a:rPr>
              <a:t>взаимопроникновения, но и взаимодействия природных явлений</a:t>
            </a:r>
            <a:r>
              <a:rPr lang="ru-RU" sz="2000" dirty="0">
                <a:solidFill>
                  <a:schemeClr val="tx1"/>
                </a:solidFill>
              </a:rPr>
              <a:t>, включая осознанную и неосознанную деятельность человека.</a:t>
            </a:r>
          </a:p>
          <a:p>
            <a:endParaRPr lang="ru-RU" sz="2000" dirty="0"/>
          </a:p>
        </p:txBody>
      </p:sp>
      <p:pic>
        <p:nvPicPr>
          <p:cNvPr id="1026" name="Picture 2" descr="Основы экологии (биосфера): фотосинтез, круговорот воды, азота, углерода,  энерг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059" y="3050279"/>
            <a:ext cx="4570179" cy="308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5750" y="3126940"/>
            <a:ext cx="6369915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Жорж Кювье (1769-1832) - французский </a:t>
            </a:r>
            <a:r>
              <a:rPr lang="ru-RU" sz="2100" dirty="0" smtClean="0"/>
              <a:t>натуралист</a:t>
            </a:r>
            <a:endParaRPr lang="ru-RU" sz="2100" dirty="0"/>
          </a:p>
          <a:p>
            <a:endParaRPr lang="ru-RU" sz="1900" i="1" dirty="0" smtClean="0"/>
          </a:p>
          <a:p>
            <a:r>
              <a:rPr lang="ru-RU" sz="1900" i="1" dirty="0" smtClean="0"/>
              <a:t>«Жизнь </a:t>
            </a:r>
            <a:r>
              <a:rPr lang="ru-RU" sz="1900" i="1" dirty="0"/>
              <a:t>представляет более или менее сложный вихрь, направление которого постоянно и который всегда захватывает молекулы. Пока это движение существует, тело, в котором оно имеет место, живо, оно живет. Когда движение окончательно останавливается, тело умирает». </a:t>
            </a:r>
            <a:endParaRPr lang="ru-RU" sz="1900" i="1" dirty="0" smtClean="0"/>
          </a:p>
          <a:p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</a:rPr>
              <a:t>Впоследствии </a:t>
            </a:r>
            <a:r>
              <a:rPr lang="ru-RU" sz="1900" dirty="0">
                <a:solidFill>
                  <a:schemeClr val="accent2">
                    <a:lumMod val="75000"/>
                  </a:schemeClr>
                </a:solidFill>
              </a:rPr>
              <a:t>это представление трансформировалось в учение о круговороте вещества в биосфере (биологическом круговороте).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01094" y="314758"/>
            <a:ext cx="9875520" cy="57717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Краткая история развития представлений о биосфере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05750" y="2093359"/>
            <a:ext cx="11074939" cy="735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1600 г. – книга Уильяма </a:t>
            </a:r>
            <a:r>
              <a:rPr lang="ru-RU" sz="2000" dirty="0" err="1" smtClean="0">
                <a:solidFill>
                  <a:schemeClr val="tx1"/>
                </a:solidFill>
              </a:rPr>
              <a:t>Гимберта</a:t>
            </a:r>
            <a:r>
              <a:rPr lang="ru-RU" sz="2000" dirty="0" smtClean="0">
                <a:solidFill>
                  <a:schemeClr val="tx1"/>
                </a:solidFill>
              </a:rPr>
              <a:t>, в которой он выделил особую оболочку «скорлупу жизни», к которой приурочена жизнь – прообраз биосферы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27269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162" y="1027798"/>
            <a:ext cx="10938753" cy="4132054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Следующим этапом развития представлений о круговороте вещества явились </a:t>
            </a:r>
            <a:r>
              <a:rPr lang="ru-RU" sz="2400" dirty="0" smtClean="0">
                <a:solidFill>
                  <a:schemeClr val="tx1"/>
                </a:solidFill>
              </a:rPr>
              <a:t>исследования, выяснившие </a:t>
            </a:r>
            <a:r>
              <a:rPr lang="ru-RU" sz="2400" dirty="0">
                <a:solidFill>
                  <a:schemeClr val="tx1"/>
                </a:solidFill>
              </a:rPr>
              <a:t>значение зеленых растений в газовом обмене земного шара и роль почвенных растворов в питании растений.</a:t>
            </a:r>
          </a:p>
          <a:p>
            <a:r>
              <a:rPr lang="ru-RU" sz="2600" b="1" dirty="0" smtClean="0">
                <a:solidFill>
                  <a:srgbClr val="0070C0"/>
                </a:solidFill>
              </a:rPr>
              <a:t>Жан Батист Буссенго </a:t>
            </a:r>
            <a:r>
              <a:rPr lang="ru-RU" sz="2400" dirty="0">
                <a:solidFill>
                  <a:schemeClr val="tx1"/>
                </a:solidFill>
              </a:rPr>
              <a:t> (1802-1887) </a:t>
            </a:r>
            <a:r>
              <a:rPr lang="ru-RU" sz="2400" dirty="0" smtClean="0">
                <a:solidFill>
                  <a:schemeClr val="tx1"/>
                </a:solidFill>
              </a:rPr>
              <a:t>- установил </a:t>
            </a:r>
            <a:r>
              <a:rPr lang="ru-RU" sz="2400" dirty="0">
                <a:solidFill>
                  <a:schemeClr val="tx1"/>
                </a:solidFill>
              </a:rPr>
              <a:t>исключительно </a:t>
            </a:r>
            <a:r>
              <a:rPr lang="ru-RU" sz="2700" i="1" dirty="0">
                <a:solidFill>
                  <a:schemeClr val="accent2">
                    <a:lumMod val="75000"/>
                  </a:schemeClr>
                </a:solidFill>
              </a:rPr>
              <a:t>важное значение углекислоты и воды в образовании зеленых растений и вообще живых организмов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600" b="1" dirty="0" smtClean="0">
                <a:solidFill>
                  <a:srgbClr val="0070C0"/>
                </a:solidFill>
              </a:rPr>
              <a:t>Юстус Либих</a:t>
            </a:r>
            <a:r>
              <a:rPr lang="ru-RU" sz="2600" dirty="0">
                <a:solidFill>
                  <a:schemeClr val="tx1"/>
                </a:solidFill>
              </a:rPr>
              <a:t> </a:t>
            </a:r>
            <a:r>
              <a:rPr lang="ru-RU" sz="2400" dirty="0" smtClean="0">
                <a:solidFill>
                  <a:schemeClr val="tx1"/>
                </a:solidFill>
              </a:rPr>
              <a:t> (</a:t>
            </a:r>
            <a:r>
              <a:rPr lang="ru-RU" sz="2400" dirty="0">
                <a:solidFill>
                  <a:schemeClr val="tx1"/>
                </a:solidFill>
              </a:rPr>
              <a:t>1803 —1873</a:t>
            </a:r>
            <a:r>
              <a:rPr lang="ru-RU" sz="2400" dirty="0" smtClean="0">
                <a:solidFill>
                  <a:schemeClr val="tx1"/>
                </a:solidFill>
              </a:rPr>
              <a:t>) - работа </a:t>
            </a:r>
            <a:r>
              <a:rPr lang="ru-RU" sz="2400" dirty="0">
                <a:solidFill>
                  <a:schemeClr val="tx1"/>
                </a:solidFill>
              </a:rPr>
              <a:t>по наблюдению за влиянием на растения химических удобрений привела к появлению одного из базисных законов экологии </a:t>
            </a:r>
          </a:p>
          <a:p>
            <a:pPr marL="45720" indent="0">
              <a:buNone/>
            </a:pPr>
            <a:r>
              <a:rPr lang="ru-RU" sz="2700" i="1" dirty="0" smtClean="0">
                <a:solidFill>
                  <a:schemeClr val="accent2">
                    <a:lumMod val="75000"/>
                  </a:schemeClr>
                </a:solidFill>
              </a:rPr>
              <a:t>Закон </a:t>
            </a:r>
            <a:r>
              <a:rPr lang="ru-RU" sz="2700" i="1" dirty="0">
                <a:solidFill>
                  <a:schemeClr val="accent2">
                    <a:lumMod val="75000"/>
                  </a:schemeClr>
                </a:solidFill>
              </a:rPr>
              <a:t>лимитирующих </a:t>
            </a:r>
            <a:r>
              <a:rPr lang="ru-RU" sz="2700" i="1" dirty="0" smtClean="0">
                <a:solidFill>
                  <a:schemeClr val="accent2">
                    <a:lumMod val="75000"/>
                  </a:schemeClr>
                </a:solidFill>
              </a:rPr>
              <a:t>факторов = закон </a:t>
            </a:r>
            <a:r>
              <a:rPr lang="ru-RU" sz="2700" i="1" dirty="0">
                <a:solidFill>
                  <a:schemeClr val="accent2">
                    <a:lumMod val="75000"/>
                  </a:schemeClr>
                </a:solidFill>
              </a:rPr>
              <a:t>минимумов </a:t>
            </a:r>
            <a:r>
              <a:rPr lang="ru-RU" sz="2700" i="1" dirty="0" smtClean="0">
                <a:solidFill>
                  <a:schemeClr val="accent2">
                    <a:lumMod val="75000"/>
                  </a:schemeClr>
                </a:solidFill>
              </a:rPr>
              <a:t>Либиха = </a:t>
            </a:r>
          </a:p>
          <a:p>
            <a:pPr marL="45720" indent="0">
              <a:buNone/>
            </a:pPr>
            <a:r>
              <a:rPr lang="ru-RU" sz="2700" b="1" dirty="0" smtClean="0">
                <a:solidFill>
                  <a:srgbClr val="FF0000"/>
                </a:solidFill>
              </a:rPr>
              <a:t>развитие </a:t>
            </a:r>
            <a:r>
              <a:rPr lang="ru-RU" sz="2700" b="1" dirty="0">
                <a:solidFill>
                  <a:srgbClr val="FF0000"/>
                </a:solidFill>
              </a:rPr>
              <a:t>системы ограничивается при недостатке хотя бы одного необходимого ей фактора, который называется лимитирующим и может иметь химическую, физическую или биологическую природу</a:t>
            </a:r>
            <a:r>
              <a:rPr lang="ru-RU" sz="2700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29264" y="5159852"/>
            <a:ext cx="10131725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200" dirty="0"/>
              <a:t>В конечном итоге философская мысль и естествознание привели к необходимости выделения оболочки Земли, в которой сосредоточена жизнь, и исследованию взаимодействий этой жизни со средой обитания.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52853" y="337225"/>
            <a:ext cx="9875520" cy="57717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Краткая история развития представлений о биосфере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46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201694" y="1397479"/>
            <a:ext cx="7149119" cy="3071003"/>
          </a:xfrm>
        </p:spPr>
        <p:txBody>
          <a:bodyPr rtlCol="0">
            <a:normAutofit/>
          </a:bodyPr>
          <a:lstStyle/>
          <a:p>
            <a:pPr marL="45720" indent="0"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</a:rPr>
              <a:t>Термин </a:t>
            </a:r>
            <a:r>
              <a:rPr lang="ru-RU" sz="2800" b="1" i="1" dirty="0">
                <a:solidFill>
                  <a:srgbClr val="FF0000"/>
                </a:solidFill>
              </a:rPr>
              <a:t>«биосфера» </a:t>
            </a:r>
            <a:r>
              <a:rPr lang="ru-RU" sz="2800" b="1" i="1" dirty="0">
                <a:solidFill>
                  <a:srgbClr val="002060"/>
                </a:solidFill>
              </a:rPr>
              <a:t>был введен в науку знаменитым австрийским ученым-геологом </a:t>
            </a:r>
            <a:r>
              <a:rPr lang="ru-RU" sz="2800" b="1" i="1" u="sng" dirty="0">
                <a:solidFill>
                  <a:srgbClr val="002060"/>
                </a:solidFill>
              </a:rPr>
              <a:t>Эдуардом Зюссом в 1875 </a:t>
            </a:r>
            <a:r>
              <a:rPr lang="ru-RU" sz="2800" b="1" i="1" u="sng" dirty="0" smtClean="0">
                <a:solidFill>
                  <a:srgbClr val="002060"/>
                </a:solidFill>
              </a:rPr>
              <a:t>г </a:t>
            </a:r>
            <a:r>
              <a:rPr lang="ru-RU" sz="2800" b="1" i="1" dirty="0" smtClean="0">
                <a:solidFill>
                  <a:srgbClr val="002060"/>
                </a:solidFill>
              </a:rPr>
              <a:t>в его работе по геологии Альп. </a:t>
            </a:r>
          </a:p>
          <a:p>
            <a:pPr marL="45720" indent="0"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</a:rPr>
              <a:t>Биосфера </a:t>
            </a:r>
            <a:r>
              <a:rPr lang="ru-RU" sz="2800" b="1" i="1" dirty="0">
                <a:solidFill>
                  <a:srgbClr val="002060"/>
                </a:solidFill>
              </a:rPr>
              <a:t>по Зюссу – это сфера обитания живых организмов, или сфера, занятая жизнью. </a:t>
            </a:r>
          </a:p>
        </p:txBody>
      </p:sp>
      <p:pic>
        <p:nvPicPr>
          <p:cNvPr id="9" name="Picture 3" descr="зюс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20" y="785333"/>
            <a:ext cx="3313112" cy="5091112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5240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098177" y="927879"/>
            <a:ext cx="7469845" cy="4894952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  <a:defRPr/>
            </a:pPr>
            <a:r>
              <a:rPr lang="ru-RU" sz="2800" b="1" i="1" dirty="0" smtClean="0">
                <a:solidFill>
                  <a:srgbClr val="00B050"/>
                </a:solidFill>
              </a:rPr>
              <a:t>Возникновение учения о биосфере связывают с именем французского натуралиста Жана Батиста Ламарка (1744-1829), того самого, который </a:t>
            </a:r>
            <a:r>
              <a:rPr lang="ru-RU" sz="2800" b="1" i="1" dirty="0">
                <a:solidFill>
                  <a:srgbClr val="00B050"/>
                </a:solidFill>
              </a:rPr>
              <a:t>предложил термин «биология» </a:t>
            </a:r>
            <a:r>
              <a:rPr lang="ru-RU" sz="2800" b="1" i="1" dirty="0">
                <a:solidFill>
                  <a:srgbClr val="00B050"/>
                </a:solidFill>
              </a:rPr>
              <a:t>(</a:t>
            </a:r>
            <a:r>
              <a:rPr lang="ru-RU" sz="2800" b="1" i="1" dirty="0" smtClean="0">
                <a:solidFill>
                  <a:srgbClr val="00B050"/>
                </a:solidFill>
              </a:rPr>
              <a:t>в 1802 году). </a:t>
            </a:r>
            <a:endParaRPr lang="ru-RU" sz="2800" b="1" i="1" dirty="0">
              <a:solidFill>
                <a:srgbClr val="00B050"/>
              </a:solidFill>
            </a:endParaRPr>
          </a:p>
          <a:p>
            <a:pPr marL="45720" indent="0">
              <a:buNone/>
              <a:defRPr/>
            </a:pPr>
            <a:endParaRPr lang="ru-RU" sz="2800" b="1" i="1" dirty="0" smtClean="0">
              <a:solidFill>
                <a:srgbClr val="00B050"/>
              </a:solidFill>
            </a:endParaRPr>
          </a:p>
          <a:p>
            <a:pPr marL="45720" indent="0">
              <a:buNone/>
              <a:defRPr/>
            </a:pPr>
            <a:r>
              <a:rPr lang="ru-RU" sz="2800" b="1" i="1" dirty="0" smtClean="0">
                <a:solidFill>
                  <a:srgbClr val="00B050"/>
                </a:solidFill>
              </a:rPr>
              <a:t>Ламарк первый высказал мысль о большой геологической значимости жизнедеятельности организмов. </a:t>
            </a:r>
          </a:p>
          <a:p>
            <a:pPr>
              <a:defRPr/>
            </a:pPr>
            <a:endParaRPr lang="ru-RU" sz="28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Жан Батист Ламарк, работа Шарля Тевенена (1802 г.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65" y="1329216"/>
            <a:ext cx="238125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9375" y="4417526"/>
            <a:ext cx="2918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202122"/>
                </a:solidFill>
                <a:latin typeface="Arial" panose="020B0604020202020204" pitchFamily="34" charset="0"/>
              </a:rPr>
              <a:t>Жан Батист Ламарк, </a:t>
            </a:r>
            <a:endParaRPr lang="ru-RU" sz="1400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ru-RU" sz="1400" dirty="0" smtClean="0">
                <a:solidFill>
                  <a:srgbClr val="202122"/>
                </a:solidFill>
                <a:latin typeface="Arial" panose="020B0604020202020204" pitchFamily="34" charset="0"/>
              </a:rPr>
              <a:t>работа </a:t>
            </a:r>
            <a:r>
              <a:rPr lang="ru-RU" sz="1400" dirty="0">
                <a:solidFill>
                  <a:srgbClr val="202122"/>
                </a:solidFill>
                <a:latin typeface="Arial" panose="020B0604020202020204" pitchFamily="34" charset="0"/>
              </a:rPr>
              <a:t>Шарля </a:t>
            </a:r>
            <a:r>
              <a:rPr lang="ru-RU" sz="1400" dirty="0" err="1">
                <a:solidFill>
                  <a:srgbClr val="202122"/>
                </a:solidFill>
                <a:latin typeface="Arial" panose="020B0604020202020204" pitchFamily="34" charset="0"/>
              </a:rPr>
              <a:t>Тевенена</a:t>
            </a:r>
            <a:r>
              <a:rPr lang="ru-RU" sz="1400" dirty="0">
                <a:solidFill>
                  <a:srgbClr val="202122"/>
                </a:solidFill>
                <a:latin typeface="Arial" panose="020B0604020202020204" pitchFamily="34" charset="0"/>
              </a:rPr>
              <a:t> (1802 г.)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180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030" y="2228552"/>
            <a:ext cx="66534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dirty="0" smtClean="0">
              <a:solidFill>
                <a:srgbClr val="000000"/>
              </a:solidFill>
              <a:latin typeface="PT Sans"/>
            </a:endParaRPr>
          </a:p>
          <a:p>
            <a:r>
              <a:rPr lang="ru-RU" sz="2200" dirty="0">
                <a:solidFill>
                  <a:srgbClr val="000000"/>
                </a:solidFill>
                <a:latin typeface="PT Sans"/>
              </a:rPr>
              <a:t>Т</a:t>
            </a:r>
            <a:r>
              <a:rPr lang="ru-RU" sz="2200" dirty="0" smtClean="0">
                <a:solidFill>
                  <a:srgbClr val="000000"/>
                </a:solidFill>
                <a:latin typeface="PT Sans"/>
              </a:rPr>
              <a:t>ак </a:t>
            </a:r>
            <a:r>
              <a:rPr lang="ru-RU" sz="2200" dirty="0">
                <a:solidFill>
                  <a:srgbClr val="000000"/>
                </a:solidFill>
                <a:latin typeface="PT Sans"/>
              </a:rPr>
              <a:t>как именно он развил </a:t>
            </a:r>
            <a:endParaRPr lang="ru-RU" sz="2200" dirty="0" smtClean="0">
              <a:solidFill>
                <a:srgbClr val="000000"/>
              </a:solidFill>
              <a:latin typeface="PT Sans"/>
            </a:endParaRPr>
          </a:p>
          <a:p>
            <a:r>
              <a:rPr lang="ru-RU" sz="2200" dirty="0" smtClean="0">
                <a:solidFill>
                  <a:srgbClr val="FF0000"/>
                </a:solidFill>
                <a:latin typeface="PT Sans"/>
              </a:rPr>
              <a:t>представление </a:t>
            </a:r>
            <a:r>
              <a:rPr lang="ru-RU" sz="2200" dirty="0">
                <a:solidFill>
                  <a:srgbClr val="FF0000"/>
                </a:solidFill>
                <a:latin typeface="PT Sans"/>
              </a:rPr>
              <a:t>о живом веществе как огромной геологической (биогеохимической) силе</a:t>
            </a:r>
            <a:r>
              <a:rPr lang="ru-RU" sz="2200" dirty="0">
                <a:solidFill>
                  <a:srgbClr val="000000"/>
                </a:solidFill>
                <a:latin typeface="PT Sans"/>
              </a:rPr>
              <a:t>, преобразующей свою среду обитания</a:t>
            </a:r>
            <a:r>
              <a:rPr lang="ru-RU" sz="2200" dirty="0" smtClean="0">
                <a:solidFill>
                  <a:srgbClr val="000000"/>
                </a:solidFill>
                <a:latin typeface="PT Sans"/>
              </a:rPr>
              <a:t>.</a:t>
            </a:r>
          </a:p>
          <a:p>
            <a:endParaRPr lang="ru-RU" sz="2200" dirty="0">
              <a:solidFill>
                <a:srgbClr val="000000"/>
              </a:solidFill>
              <a:latin typeface="PT Sans"/>
            </a:endParaRPr>
          </a:p>
          <a:p>
            <a:r>
              <a:rPr lang="ru-RU" sz="2200" dirty="0" smtClean="0">
                <a:solidFill>
                  <a:srgbClr val="000000"/>
                </a:solidFill>
                <a:latin typeface="PT Sans"/>
              </a:rPr>
              <a:t>Основы </a:t>
            </a:r>
            <a:r>
              <a:rPr lang="ru-RU" sz="2200" dirty="0">
                <a:solidFill>
                  <a:srgbClr val="000000"/>
                </a:solidFill>
                <a:latin typeface="PT Sans"/>
              </a:rPr>
              <a:t>учения о биосфере, изложенные В.И. Вернадским в 1926 г. в книге «Биосфера» и разрабатывавшиеся им до конца жизни, сохраняют свое значение в современной науке</a:t>
            </a:r>
            <a:r>
              <a:rPr lang="ru-RU" sz="2200" dirty="0" smtClean="0">
                <a:solidFill>
                  <a:srgbClr val="000000"/>
                </a:solidFill>
                <a:latin typeface="PT Sans"/>
              </a:rPr>
              <a:t>.</a:t>
            </a:r>
            <a:endParaRPr lang="ru-RU" sz="2200" dirty="0">
              <a:solidFill>
                <a:srgbClr val="000000"/>
              </a:solidFill>
              <a:latin typeface="PT Sans"/>
            </a:endParaRPr>
          </a:p>
        </p:txBody>
      </p:sp>
      <p:pic>
        <p:nvPicPr>
          <p:cNvPr id="3" name="Picture 4" descr="C:\Documents and Settings\Сергей\Рабочий стол\121499450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974" y="1397654"/>
            <a:ext cx="28575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66841" y="4479468"/>
            <a:ext cx="16257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202122"/>
                </a:solidFill>
                <a:latin typeface="Arial" panose="020B0604020202020204" pitchFamily="34" charset="0"/>
              </a:rPr>
              <a:t>В. И. Вернадский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7029" y="1001773"/>
            <a:ext cx="6653445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0000"/>
                </a:solidFill>
                <a:latin typeface="PT Sans"/>
              </a:rPr>
              <a:t>Однако заслуга создания </a:t>
            </a:r>
            <a:endParaRPr lang="ru-RU" sz="2200" dirty="0" smtClean="0">
              <a:solidFill>
                <a:srgbClr val="000000"/>
              </a:solidFill>
              <a:latin typeface="PT Sans"/>
            </a:endParaRPr>
          </a:p>
          <a:p>
            <a:r>
              <a:rPr lang="ru-RU" sz="2200" dirty="0" smtClean="0">
                <a:solidFill>
                  <a:srgbClr val="000000"/>
                </a:solidFill>
                <a:latin typeface="PT Sans"/>
              </a:rPr>
              <a:t>о </a:t>
            </a:r>
            <a:r>
              <a:rPr lang="ru-RU" sz="2200" dirty="0">
                <a:solidFill>
                  <a:srgbClr val="000000"/>
                </a:solidFill>
                <a:latin typeface="PT Sans"/>
              </a:rPr>
              <a:t>биосфере принадлежит </a:t>
            </a:r>
            <a:endParaRPr lang="ru-RU" sz="2200" dirty="0" smtClean="0">
              <a:solidFill>
                <a:srgbClr val="000000"/>
              </a:solidFill>
              <a:latin typeface="PT Sans"/>
            </a:endParaRPr>
          </a:p>
          <a:p>
            <a:r>
              <a:rPr lang="ru-RU" sz="2200" dirty="0" smtClean="0">
                <a:solidFill>
                  <a:srgbClr val="000000"/>
                </a:solidFill>
                <a:latin typeface="PT Sans"/>
              </a:rPr>
              <a:t>Владимиру </a:t>
            </a:r>
            <a:r>
              <a:rPr lang="ru-RU" sz="2200" dirty="0">
                <a:solidFill>
                  <a:srgbClr val="000000"/>
                </a:solidFill>
                <a:latin typeface="PT Sans"/>
              </a:rPr>
              <a:t>Ивановичу Вернадскому.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19511" y="1028984"/>
            <a:ext cx="2259016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PT Sans"/>
              </a:rPr>
              <a:t>целостного учения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938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0759" y="609600"/>
            <a:ext cx="5551098" cy="826759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202122"/>
                </a:solidFill>
                <a:latin typeface="Arial" panose="020B0604020202020204" pitchFamily="34" charset="0"/>
              </a:rPr>
              <a:t>В. И. </a:t>
            </a:r>
            <a:r>
              <a:rPr lang="ru-RU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Вернадский о биосфере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4373" y="1250830"/>
            <a:ext cx="9872871" cy="515859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2300" dirty="0" smtClean="0">
                <a:solidFill>
                  <a:srgbClr val="002060"/>
                </a:solidFill>
              </a:rPr>
              <a:t>В</a:t>
            </a:r>
            <a:r>
              <a:rPr lang="ru-RU" sz="2300" dirty="0">
                <a:solidFill>
                  <a:srgbClr val="002060"/>
                </a:solidFill>
              </a:rPr>
              <a:t>. И. Вернадский рассматривал биосферу как область жизни, основа которой - взаимодействие живого и косного </a:t>
            </a:r>
            <a:r>
              <a:rPr lang="ru-RU" sz="2300" dirty="0" smtClean="0">
                <a:solidFill>
                  <a:srgbClr val="002060"/>
                </a:solidFill>
              </a:rPr>
              <a:t>вещества.</a:t>
            </a:r>
          </a:p>
          <a:p>
            <a:pPr marL="45720" indent="0">
              <a:buNone/>
            </a:pPr>
            <a:endParaRPr lang="ru-RU" sz="2300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2300" dirty="0" smtClean="0">
                <a:solidFill>
                  <a:srgbClr val="002060"/>
                </a:solidFill>
              </a:rPr>
              <a:t>Он </a:t>
            </a:r>
            <a:r>
              <a:rPr lang="ru-RU" sz="2300" dirty="0">
                <a:solidFill>
                  <a:srgbClr val="002060"/>
                </a:solidFill>
              </a:rPr>
              <a:t>писал: «</a:t>
            </a:r>
            <a:r>
              <a:rPr lang="ru-RU" sz="2400" b="1" i="1" dirty="0">
                <a:solidFill>
                  <a:srgbClr val="0070C0"/>
                </a:solidFill>
              </a:rPr>
              <a:t>Живые организмы являются функцией биосферы и теснейшим образом материально и энергетически с ней связаны, являются огромной геологической силой, ее определяющей: организмы представляют живое вещество, т. </a:t>
            </a:r>
            <a:r>
              <a:rPr lang="ru-RU" sz="2400" b="1" i="1" dirty="0">
                <a:solidFill>
                  <a:srgbClr val="0070C0"/>
                </a:solidFill>
              </a:rPr>
              <a:t>е. совокупность всех живых организмов, в данный момент существующих, численно выраженное в элементарном химическом составе, в весе, энергии. Оно связано с окружающей средой биогенным током атомов: своим дыханием, питанием и размножением</a:t>
            </a:r>
            <a:r>
              <a:rPr lang="ru-RU" sz="23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». </a:t>
            </a:r>
            <a:endParaRPr lang="ru-RU" sz="2300" dirty="0" smtClean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pPr marL="45720" indent="0">
              <a:buNone/>
            </a:pPr>
            <a:endParaRPr lang="ru-RU" sz="2300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2600" dirty="0" smtClean="0">
                <a:solidFill>
                  <a:srgbClr val="002060"/>
                </a:solidFill>
              </a:rPr>
              <a:t>Таким </a:t>
            </a:r>
            <a:r>
              <a:rPr lang="ru-RU" sz="2600" dirty="0">
                <a:solidFill>
                  <a:srgbClr val="002060"/>
                </a:solidFill>
              </a:rPr>
              <a:t>образом, В. И. Вернадский считал </a:t>
            </a:r>
            <a:r>
              <a:rPr lang="ru-RU" sz="2600" dirty="0">
                <a:solidFill>
                  <a:srgbClr val="FF0000"/>
                </a:solidFill>
              </a:rPr>
              <a:t>главной особенностью биосферы </a:t>
            </a:r>
            <a:r>
              <a:rPr lang="ru-RU" sz="2600" dirty="0">
                <a:solidFill>
                  <a:srgbClr val="002060"/>
                </a:solidFill>
              </a:rPr>
              <a:t>биогенную миграцию атомов химических элементов, вызываемую лучистой энергией солнца и проявляющуюся </a:t>
            </a:r>
            <a:r>
              <a:rPr lang="ru-RU" sz="2600" u="sng" dirty="0" smtClean="0">
                <a:solidFill>
                  <a:srgbClr val="002060"/>
                </a:solidFill>
              </a:rPr>
              <a:t>в </a:t>
            </a:r>
            <a:r>
              <a:rPr lang="ru-RU" sz="2600" u="sng" dirty="0">
                <a:solidFill>
                  <a:srgbClr val="002060"/>
                </a:solidFill>
              </a:rPr>
              <a:t>процессе обмена веществ, росте и размножении организмов.</a:t>
            </a:r>
            <a:endParaRPr lang="ru-RU" sz="2600" u="sng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5562" y="5148759"/>
            <a:ext cx="6944263" cy="4154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      биогенную  миграцию  атомов   химических    </a:t>
            </a:r>
            <a:r>
              <a:rPr lang="ru-RU" sz="2000" dirty="0">
                <a:solidFill>
                  <a:srgbClr val="002060"/>
                </a:solidFill>
              </a:rPr>
              <a:t>элементов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34373" y="1551645"/>
            <a:ext cx="5653565" cy="430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2060"/>
                </a:solidFill>
              </a:rPr>
              <a:t>взаимодействие живого и косного вещества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0939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57491" y="1389662"/>
            <a:ext cx="6019800" cy="2209800"/>
          </a:xfrm>
        </p:spPr>
        <p:txBody>
          <a:bodyPr/>
          <a:lstStyle/>
          <a:p>
            <a:r>
              <a:rPr lang="ru-RU" altLang="ru-RU" sz="4600" dirty="0" smtClean="0"/>
              <a:t>Биография </a:t>
            </a:r>
            <a:br>
              <a:rPr lang="ru-RU" altLang="ru-RU" sz="4600" dirty="0" smtClean="0"/>
            </a:br>
            <a:r>
              <a:rPr lang="ru-RU" altLang="ru-RU" sz="4600" dirty="0" smtClean="0"/>
              <a:t>В.И</a:t>
            </a:r>
            <a:r>
              <a:rPr lang="ru-RU" altLang="ru-RU" sz="4600" dirty="0"/>
              <a:t>. </a:t>
            </a:r>
            <a:r>
              <a:rPr lang="ru-RU" altLang="ru-RU" sz="4600" dirty="0" smtClean="0"/>
              <a:t>Вернадского</a:t>
            </a:r>
            <a:endParaRPr lang="ru-RU" altLang="ru-RU" sz="4600" dirty="0"/>
          </a:p>
        </p:txBody>
      </p:sp>
    </p:spTree>
    <p:extLst>
      <p:ext uri="{BB962C8B-B14F-4D97-AF65-F5344CB8AC3E}">
        <p14:creationId xmlns:p14="http://schemas.microsoft.com/office/powerpoint/2010/main" val="6348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1800" y="580007"/>
            <a:ext cx="5184775" cy="58943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b="1" dirty="0"/>
              <a:t>		</a:t>
            </a:r>
            <a:r>
              <a:rPr lang="ru-RU" altLang="ru-RU" i="1" u="sng" dirty="0">
                <a:solidFill>
                  <a:srgbClr val="002060"/>
                </a:solidFill>
              </a:rPr>
              <a:t>Владимир Иванович Вернадский</a:t>
            </a:r>
            <a:r>
              <a:rPr lang="ru-RU" altLang="ru-RU" dirty="0">
                <a:solidFill>
                  <a:srgbClr val="002060"/>
                </a:solidFill>
              </a:rPr>
              <a:t>  — русский и советский естествоиспытатель, мыслитель и общественный деятель XX века. Академик Императорской Санкт-Петербургской академии наук, один из основателей и первый президент Украинской академии наук. Создатель многих научных школ. Один из представителей русского космизма; создатель науки биогеохимии.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dirty="0">
                <a:solidFill>
                  <a:srgbClr val="002060"/>
                </a:solidFill>
              </a:rPr>
              <a:t>		В круг его интересов входили геология и кристаллография, минералогия и геохимия, организаторская деятельность в науке и общественная деятельность, радиогеология и биология, биогеохимия и философия. Лауреат Сталинской премии I степени.</a:t>
            </a:r>
          </a:p>
        </p:txBody>
      </p:sp>
      <p:pic>
        <p:nvPicPr>
          <p:cNvPr id="18437" name="Picture 5" descr="ANd9GcR8GWKak9qpLO_m0wBJi7bBHnnOAyPLrA4_4Z3ScPolWuZ4nB6Ba43k9LpN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981076"/>
            <a:ext cx="3344863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92174" y="5157789"/>
            <a:ext cx="16257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202122"/>
                </a:solidFill>
                <a:latin typeface="Arial" panose="020B0604020202020204" pitchFamily="34" charset="0"/>
              </a:rPr>
              <a:t>В. И. Вернадский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7799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97745" y="1290137"/>
            <a:ext cx="76859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Владимир Иванович Вернадский – российский и советский химик, минералог и кристаллограф, академик Петербургской АН (с 1912) и АН СССР, академик АН УССР (с 1919) и её первый президент (1919-1921).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97745" y="2880406"/>
            <a:ext cx="7694563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Владимир Иванович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Вернадский родился 12 марта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(по старому стилю 28 февраля 1863 года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 в 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Санкт-Петербурге.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0" name="Picture 2" descr="http://www.nbchr.ru/ecolog/wp-content/uploads/2021/02/vernadskiy-244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10" y="1532231"/>
            <a:ext cx="2768779" cy="340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25747" y="468342"/>
            <a:ext cx="9875520" cy="55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smtClean="0"/>
              <a:t>В.И. Вернадский, биография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55126" y="4050417"/>
            <a:ext cx="737117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202122"/>
                </a:solidFill>
                <a:latin typeface="Arial" panose="020B0604020202020204" pitchFamily="34" charset="0"/>
              </a:rPr>
              <a:t>Он родился в дворянской семье, являлся сыном экономиста и профессора Ивана Васильевича Вернадского и первой российской женщины-политэконома Марии Николаевны </a:t>
            </a:r>
            <a:r>
              <a:rPr lang="ru-RU" sz="1600" dirty="0">
                <a:solidFill>
                  <a:srgbClr val="202122"/>
                </a:solidFill>
                <a:latin typeface="Arial" panose="020B0604020202020204" pitchFamily="34" charset="0"/>
              </a:rPr>
              <a:t>Вернадской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202122"/>
                </a:solidFill>
                <a:latin typeface="Arial" panose="020B0604020202020204" pitchFamily="34" charset="0"/>
              </a:rPr>
              <a:t> В </a:t>
            </a:r>
            <a:r>
              <a:rPr lang="ru-RU" sz="1600" dirty="0">
                <a:solidFill>
                  <a:srgbClr val="202122"/>
                </a:solidFill>
                <a:latin typeface="Arial" panose="020B0604020202020204" pitchFamily="34" charset="0"/>
              </a:rPr>
              <a:t>1868 году (из-за неблагоприятного климата Санкт-Петербурга) семья Вернадских переехала в </a:t>
            </a:r>
            <a:r>
              <a:rPr lang="ru-RU" sz="1600" dirty="0" smtClean="0">
                <a:solidFill>
                  <a:srgbClr val="202122"/>
                </a:solidFill>
                <a:latin typeface="Arial" panose="020B0604020202020204" pitchFamily="34" charset="0"/>
              </a:rPr>
              <a:t>Харьков</a:t>
            </a:r>
            <a:r>
              <a:rPr lang="ru-RU" sz="1600" dirty="0">
                <a:solidFill>
                  <a:srgbClr val="202122"/>
                </a:solidFill>
                <a:latin typeface="Arial" panose="020B0604020202020204" pitchFamily="34" charset="0"/>
              </a:rPr>
              <a:t> — один из ведущих научных и культурных центров Российской империи. </a:t>
            </a:r>
            <a:endParaRPr lang="ru-RU" sz="16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25747" y="5050690"/>
            <a:ext cx="25476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202122"/>
                </a:solidFill>
                <a:latin typeface="Arial" panose="020B0604020202020204" pitchFamily="34" charset="0"/>
              </a:rPr>
              <a:t>В. И. </a:t>
            </a:r>
            <a:r>
              <a:rPr lang="ru-RU" sz="1400" dirty="0" smtClean="0">
                <a:solidFill>
                  <a:srgbClr val="202122"/>
                </a:solidFill>
                <a:latin typeface="Arial" panose="020B0604020202020204" pitchFamily="34" charset="0"/>
              </a:rPr>
              <a:t>Вернадский </a:t>
            </a:r>
            <a:r>
              <a:rPr lang="ru-RU" sz="1400" dirty="0"/>
              <a:t>в 1889 году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6750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747" y="468342"/>
            <a:ext cx="9875520" cy="55496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В.И. Вернадский, биография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2752" y="1375137"/>
            <a:ext cx="7346731" cy="496613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100" dirty="0" smtClean="0">
                <a:solidFill>
                  <a:schemeClr val="tx1"/>
                </a:solidFill>
              </a:rPr>
              <a:t>В </a:t>
            </a:r>
            <a:r>
              <a:rPr lang="ru-RU" sz="2100" dirty="0">
                <a:solidFill>
                  <a:schemeClr val="tx1"/>
                </a:solidFill>
              </a:rPr>
              <a:t>1881 году, после окончания гимназии, Владимир </a:t>
            </a:r>
            <a:r>
              <a:rPr lang="ru-RU" sz="2100" dirty="0" smtClean="0">
                <a:solidFill>
                  <a:schemeClr val="tx1"/>
                </a:solidFill>
              </a:rPr>
              <a:t>Вернадский поступил на </a:t>
            </a:r>
            <a:r>
              <a:rPr lang="ru-RU" sz="2100" u="sng" dirty="0" smtClean="0">
                <a:solidFill>
                  <a:srgbClr val="0070C0"/>
                </a:solidFill>
              </a:rPr>
              <a:t>естественное отделение физико-математического </a:t>
            </a:r>
            <a:r>
              <a:rPr lang="ru-RU" sz="2100" u="sng" dirty="0">
                <a:solidFill>
                  <a:srgbClr val="0070C0"/>
                </a:solidFill>
              </a:rPr>
              <a:t>факультета Петербургского университета</a:t>
            </a:r>
            <a:r>
              <a:rPr lang="ru-RU" sz="21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2100" dirty="0">
                <a:solidFill>
                  <a:schemeClr val="tx1"/>
                </a:solidFill>
              </a:rPr>
              <a:t>Окончил Петербургский университет (1885). </a:t>
            </a:r>
            <a:endParaRPr lang="ru-RU" sz="21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2100" dirty="0" smtClean="0">
                <a:solidFill>
                  <a:schemeClr val="tx1"/>
                </a:solidFill>
              </a:rPr>
              <a:t>В </a:t>
            </a:r>
            <a:r>
              <a:rPr lang="ru-RU" sz="2100" dirty="0">
                <a:solidFill>
                  <a:schemeClr val="tx1"/>
                </a:solidFill>
              </a:rPr>
              <a:t>1886-1888 гг. </a:t>
            </a:r>
            <a:r>
              <a:rPr lang="ru-RU" sz="2100" dirty="0" smtClean="0">
                <a:solidFill>
                  <a:schemeClr val="tx1"/>
                </a:solidFill>
              </a:rPr>
              <a:t>работал в  </a:t>
            </a:r>
            <a:r>
              <a:rPr lang="ru-RU" sz="2100" dirty="0">
                <a:solidFill>
                  <a:schemeClr val="tx1"/>
                </a:solidFill>
              </a:rPr>
              <a:t>Минералогическом музее Петербургского университета</a:t>
            </a:r>
            <a:r>
              <a:rPr lang="ru-RU" sz="2100" dirty="0" smtClean="0">
                <a:solidFill>
                  <a:schemeClr val="tx1"/>
                </a:solidFill>
              </a:rPr>
              <a:t>. </a:t>
            </a:r>
            <a:r>
              <a:rPr lang="ru-RU" sz="2000" dirty="0">
                <a:solidFill>
                  <a:srgbClr val="002060"/>
                </a:solidFill>
              </a:rPr>
              <a:t>Он провел большую работу по упорядочению и пополнению минералогических коллекций. </a:t>
            </a:r>
          </a:p>
          <a:p>
            <a:pPr marL="45720" indent="0">
              <a:buNone/>
            </a:pPr>
            <a:r>
              <a:rPr lang="ru-RU" sz="2100" dirty="0" smtClean="0">
                <a:solidFill>
                  <a:schemeClr val="tx1"/>
                </a:solidFill>
              </a:rPr>
              <a:t>В </a:t>
            </a:r>
            <a:r>
              <a:rPr lang="ru-RU" sz="2100" dirty="0">
                <a:solidFill>
                  <a:schemeClr val="tx1"/>
                </a:solidFill>
              </a:rPr>
              <a:t>1889-1890 совершенствовал образование в Италии, Германии и </a:t>
            </a:r>
            <a:r>
              <a:rPr lang="ru-RU" sz="2100" dirty="0" smtClean="0">
                <a:solidFill>
                  <a:schemeClr val="tx1"/>
                </a:solidFill>
              </a:rPr>
              <a:t>Франции.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  В </a:t>
            </a:r>
            <a:r>
              <a:rPr lang="ru-RU" sz="2000" dirty="0">
                <a:solidFill>
                  <a:srgbClr val="002060"/>
                </a:solidFill>
              </a:rPr>
              <a:t>1888 году Вернадский был командирован в Европу, стажировался в Мюнхене (Германия) у кристаллографа Пауля Грота и в Париже (Франция) у Анри Луи </a:t>
            </a:r>
            <a:r>
              <a:rPr lang="ru-RU" sz="2000" dirty="0" err="1">
                <a:solidFill>
                  <a:srgbClr val="002060"/>
                </a:solidFill>
              </a:rPr>
              <a:t>Ле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Шателье</a:t>
            </a:r>
            <a:r>
              <a:rPr lang="ru-RU" sz="2000" dirty="0">
                <a:solidFill>
                  <a:srgbClr val="002060"/>
                </a:solidFill>
              </a:rPr>
              <a:t> в Парижской горной школе Фердинанда Фуке в Коллеж де Франс.</a:t>
            </a:r>
          </a:p>
          <a:p>
            <a:pPr marL="45720" indent="0">
              <a:buNone/>
            </a:pPr>
            <a:endParaRPr lang="ru-RU" sz="21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В.И.Вернадский-гимназист. 1875 го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49"/>
          <a:stretch/>
        </p:blipFill>
        <p:spPr bwMode="auto">
          <a:xfrm>
            <a:off x="830278" y="1375137"/>
            <a:ext cx="2534024" cy="35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4810" y="5022732"/>
            <a:ext cx="2894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</a:rPr>
              <a:t>В.И</a:t>
            </a:r>
            <a:r>
              <a:rPr lang="ru-RU" sz="1600" dirty="0" smtClean="0">
                <a:solidFill>
                  <a:srgbClr val="333333"/>
                </a:solidFill>
                <a:latin typeface="Arial" panose="020B0604020202020204" pitchFamily="34" charset="0"/>
              </a:rPr>
              <a:t>. Вернадский-гимназист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endParaRPr lang="ru-RU" sz="16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600" dirty="0" smtClean="0">
                <a:solidFill>
                  <a:srgbClr val="333333"/>
                </a:solidFill>
                <a:latin typeface="Arial" panose="020B0604020202020204" pitchFamily="34" charset="0"/>
              </a:rPr>
              <a:t>1875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</a:rPr>
              <a:t>год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57841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0857" y="1715125"/>
            <a:ext cx="8397815" cy="2682815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Среди его учителей были создатель периодической системы элементов </a:t>
            </a:r>
            <a:r>
              <a:rPr lang="ru-RU" sz="1800" dirty="0" smtClean="0">
                <a:solidFill>
                  <a:schemeClr val="tx1"/>
                </a:solidFill>
              </a:rPr>
              <a:t>Дмитрий Иванович </a:t>
            </a:r>
            <a:r>
              <a:rPr lang="ru-RU" sz="1800" dirty="0">
                <a:solidFill>
                  <a:schemeClr val="tx1"/>
                </a:solidFill>
              </a:rPr>
              <a:t>Менделеев, основоположник почвоведения Василий </a:t>
            </a:r>
            <a:r>
              <a:rPr lang="ru-RU" sz="1800" dirty="0" smtClean="0">
                <a:solidFill>
                  <a:schemeClr val="tx1"/>
                </a:solidFill>
              </a:rPr>
              <a:t>Докучаев.</a:t>
            </a:r>
          </a:p>
          <a:p>
            <a:r>
              <a:rPr lang="ru-RU" sz="1800" dirty="0">
                <a:solidFill>
                  <a:schemeClr val="tx1"/>
                </a:solidFill>
              </a:rPr>
              <a:t>Вернадский во время учебы в университете стал свидетелем формирования целой естественнонаучной школы под руководством В.В</a:t>
            </a:r>
            <a:r>
              <a:rPr lang="ru-RU" sz="1800" dirty="0" smtClean="0">
                <a:solidFill>
                  <a:schemeClr val="tx1"/>
                </a:solidFill>
              </a:rPr>
              <a:t>. Докучаева</a:t>
            </a:r>
            <a:r>
              <a:rPr lang="ru-RU" sz="1800" dirty="0">
                <a:solidFill>
                  <a:schemeClr val="tx1"/>
                </a:solidFill>
              </a:rPr>
              <a:t>, заведовавшего в 1884–1897 годы кафедрой минералогии, создания им научного (генетического) почвоведения. </a:t>
            </a:r>
          </a:p>
          <a:p>
            <a:r>
              <a:rPr lang="ru-RU" sz="1800" dirty="0">
                <a:solidFill>
                  <a:schemeClr val="tx1"/>
                </a:solidFill>
              </a:rPr>
              <a:t>Большое влияние на В.И. Вернадского оказали работы В.В. </a:t>
            </a:r>
            <a:r>
              <a:rPr lang="ru-RU" sz="1800" dirty="0">
                <a:solidFill>
                  <a:schemeClr val="tx1"/>
                </a:solidFill>
              </a:rPr>
              <a:t>Докучаева о почве как о </a:t>
            </a:r>
            <a:r>
              <a:rPr lang="ru-RU" sz="1800" u="sng" dirty="0">
                <a:solidFill>
                  <a:schemeClr val="tx1"/>
                </a:solidFill>
              </a:rPr>
              <a:t>естественноисторическом теле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25747" y="468342"/>
            <a:ext cx="9875520" cy="55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smtClean="0"/>
              <a:t>В.И. Вернадский, биография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555" y="1153773"/>
            <a:ext cx="1190647" cy="4308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200" dirty="0" smtClean="0"/>
              <a:t>Учителя</a:t>
            </a:r>
            <a:endParaRPr lang="ru-RU" sz="2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67252" y="4611154"/>
            <a:ext cx="9834015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 своем классическом труде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Русский чернозем»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В.В. Докучаев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первым доказал, что почва - «естественноисторическое, вполне самостоятельное тело», продукт совместной деятельности во времени ряда факторов, </a:t>
            </a:r>
            <a:r>
              <a:rPr lang="ru-RU" u="sng" dirty="0"/>
              <a:t>среди которых центральный - жизнедеятельность растительных и животных организмов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Этот оригинальнейший ученый и мыслитель, мечтавший о синтетическом естествознании, которое сумеет </a:t>
            </a:r>
            <a:r>
              <a:rPr lang="ru-RU" u="sng" dirty="0"/>
              <a:t>соединить в единой взаимосвязи живую и мертвую природу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дал генеральное направление научным дерзаниям Вернадского.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фото 1888 г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021" y="2554290"/>
            <a:ext cx="1442101" cy="176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Д. И. Менделеев в своём кабинете (Главная палата мер и весов, Санкт-Петербург), 1897 го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185" y="301195"/>
            <a:ext cx="1379926" cy="193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478224" y="2186061"/>
            <a:ext cx="12718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/>
              <a:t>Д.И. </a:t>
            </a:r>
            <a:r>
              <a:rPr lang="ru-RU" sz="1200" dirty="0"/>
              <a:t>Менделеев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284311" y="4289986"/>
            <a:ext cx="11165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В.В. </a:t>
            </a:r>
            <a:r>
              <a:rPr lang="ru-RU" sz="1200" dirty="0" smtClean="0"/>
              <a:t>Докучаев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8884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 1890-1911 гг. преподавал в Московском университете (с 1898 профессор</a:t>
            </a:r>
            <a:r>
              <a:rPr lang="ru-RU" sz="2400" dirty="0" smtClean="0">
                <a:solidFill>
                  <a:schemeClr val="tx1"/>
                </a:solidFill>
              </a:rPr>
              <a:t>).</a:t>
            </a:r>
            <a:r>
              <a:rPr lang="ru-RU" sz="2400" dirty="0"/>
              <a:t> </a:t>
            </a:r>
            <a:r>
              <a:rPr lang="ru-RU" sz="2400" dirty="0" err="1">
                <a:solidFill>
                  <a:srgbClr val="002060"/>
                </a:solidFill>
              </a:rPr>
              <a:t>В.И.Вернадский</a:t>
            </a:r>
            <a:r>
              <a:rPr lang="ru-RU" sz="2400" dirty="0">
                <a:solidFill>
                  <a:srgbClr val="002060"/>
                </a:solidFill>
              </a:rPr>
              <a:t>, начав чтение лекций по минералогии в Московском университете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>
                <a:solidFill>
                  <a:srgbClr val="002060"/>
                </a:solidFill>
              </a:rPr>
              <a:t>разработал свой курс лекций, который в известной мере унаследовал от Докучаева, и читал его в университете более 20 лет.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>
                <a:solidFill>
                  <a:schemeClr val="tx1"/>
                </a:solidFill>
              </a:rPr>
              <a:t>методе преподавания минералогии Вернадский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был новатором</a:t>
            </a:r>
            <a:r>
              <a:rPr lang="ru-RU" sz="2400" dirty="0">
                <a:solidFill>
                  <a:schemeClr val="tx1"/>
                </a:solidFill>
              </a:rPr>
              <a:t>. Ученый подчеркивал, как важно изучать минералы в их совместном нахождении, то есть в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"парагенезисе".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Оставил университет в знак протеста против политики правительства.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25747" y="468342"/>
            <a:ext cx="9875520" cy="55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В.И. Вернадский, биография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555" y="1231407"/>
            <a:ext cx="3310458" cy="4308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200" dirty="0" smtClean="0"/>
              <a:t>Московский университет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69586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471" y="1966677"/>
            <a:ext cx="9872871" cy="4313353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solidFill>
                  <a:schemeClr val="tx1"/>
                </a:solidFill>
              </a:rPr>
              <a:t>В </a:t>
            </a:r>
            <a:r>
              <a:rPr lang="ru-RU" sz="2600" dirty="0">
                <a:solidFill>
                  <a:schemeClr val="tx1"/>
                </a:solidFill>
              </a:rPr>
              <a:t>конце XIX — начале XX века сложилась научная школа Вернадского в области геологии и минералогии.</a:t>
            </a:r>
          </a:p>
          <a:p>
            <a:r>
              <a:rPr lang="ru-RU" sz="2600" dirty="0">
                <a:solidFill>
                  <a:schemeClr val="tx1"/>
                </a:solidFill>
              </a:rPr>
              <a:t>Осознав значение радиоактивных веществ как источника энергии и, возможно, средства создания новых химических элементов, Вернадский активно принялся за практическую работу по картированию </a:t>
            </a:r>
            <a:r>
              <a:rPr lang="ru-RU" sz="2600" dirty="0">
                <a:solidFill>
                  <a:schemeClr val="accent2">
                    <a:lumMod val="75000"/>
                  </a:schemeClr>
                </a:solidFill>
              </a:rPr>
              <a:t>месторождений радиоактивных минералов </a:t>
            </a:r>
            <a:r>
              <a:rPr lang="ru-RU" sz="2600" dirty="0">
                <a:solidFill>
                  <a:schemeClr val="tx1"/>
                </a:solidFill>
              </a:rPr>
              <a:t>и сбору образцов. В 1909 году стараниями Вернадского была учреждена </a:t>
            </a:r>
            <a:r>
              <a:rPr lang="ru-RU" sz="2600" dirty="0">
                <a:solidFill>
                  <a:schemeClr val="accent2">
                    <a:lumMod val="75000"/>
                  </a:schemeClr>
                </a:solidFill>
              </a:rPr>
              <a:t>Радиевая </a:t>
            </a:r>
            <a:r>
              <a:rPr lang="ru-RU" sz="2600" dirty="0" smtClean="0">
                <a:solidFill>
                  <a:schemeClr val="accent2">
                    <a:lumMod val="75000"/>
                  </a:schemeClr>
                </a:solidFill>
              </a:rPr>
              <a:t>комиссия</a:t>
            </a:r>
            <a:r>
              <a:rPr lang="ru-RU" sz="2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600" dirty="0" smtClean="0">
                <a:solidFill>
                  <a:schemeClr val="tx1"/>
                </a:solidFill>
              </a:rPr>
              <a:t>В </a:t>
            </a:r>
            <a:r>
              <a:rPr lang="ru-RU" sz="2600" dirty="0">
                <a:solidFill>
                  <a:schemeClr val="tx1"/>
                </a:solidFill>
              </a:rPr>
              <a:t>следующем году в поисках месторождений радиоактивных веществ ученый побывал в Закавказье, Забайкалье, в Фергане, на </a:t>
            </a:r>
            <a:r>
              <a:rPr lang="ru-RU" sz="2600" dirty="0" smtClean="0">
                <a:solidFill>
                  <a:schemeClr val="tx1"/>
                </a:solidFill>
              </a:rPr>
              <a:t>Урале.</a:t>
            </a:r>
          </a:p>
          <a:p>
            <a:endParaRPr lang="ru-RU" sz="26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25747" y="468342"/>
            <a:ext cx="9875520" cy="55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smtClean="0"/>
              <a:t>В.И. Вернадский, биография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07797" y="1279549"/>
            <a:ext cx="2320572" cy="4308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200" dirty="0" smtClean="0"/>
              <a:t>Радиоактивность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023088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996" y="1423364"/>
            <a:ext cx="10425022" cy="477040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>
                <a:solidFill>
                  <a:schemeClr val="tx1"/>
                </a:solidFill>
              </a:rPr>
              <a:t>1914 году Вернадский стал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директором Геологического и Минералогического музея </a:t>
            </a:r>
            <a:r>
              <a:rPr lang="ru-RU" sz="2400" dirty="0">
                <a:solidFill>
                  <a:schemeClr val="tx1"/>
                </a:solidFill>
              </a:rPr>
              <a:t>Академии наук в Петербурге.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После </a:t>
            </a:r>
            <a:r>
              <a:rPr lang="ru-RU" sz="2400" dirty="0">
                <a:solidFill>
                  <a:schemeClr val="tx1"/>
                </a:solidFill>
              </a:rPr>
              <a:t>октябрьской революции 1917 года — занимался исключительно научной деятельностью. В мае 1918 года Вернадский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уехал на Украину</a:t>
            </a:r>
            <a:r>
              <a:rPr lang="ru-RU" sz="2400" dirty="0">
                <a:solidFill>
                  <a:schemeClr val="tx1"/>
                </a:solidFill>
              </a:rPr>
              <a:t>, где начал работу по организации Украинской Академии Наук. 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С </a:t>
            </a:r>
            <a:r>
              <a:rPr lang="ru-RU" sz="2400" dirty="0">
                <a:solidFill>
                  <a:schemeClr val="tx1"/>
                </a:solidFill>
              </a:rPr>
              <a:t>1922 по 1939 Вернадский возглавлял организованный им же Государственный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радиевый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институт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В 1927 </a:t>
            </a:r>
            <a:r>
              <a:rPr lang="ru-RU" sz="2400" dirty="0">
                <a:solidFill>
                  <a:schemeClr val="tx1"/>
                </a:solidFill>
              </a:rPr>
              <a:t>году организовал в Академии наук СССР Отдел живого вещества, преобразованный вскоре в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Биогеохимическую лабораторию</a:t>
            </a:r>
            <a:r>
              <a:rPr lang="ru-RU" sz="2400" dirty="0">
                <a:solidFill>
                  <a:schemeClr val="tx1"/>
                </a:solidFill>
              </a:rPr>
              <a:t>, которую Владимир Иванович возглавлял до конца жизни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Система </a:t>
            </a:r>
            <a:r>
              <a:rPr lang="ru-RU" sz="2400" dirty="0">
                <a:solidFill>
                  <a:schemeClr val="tx1"/>
                </a:solidFill>
              </a:rPr>
              <a:t>современной РАН с ее крупными региональными отделениями была заложена именно </a:t>
            </a:r>
            <a:r>
              <a:rPr lang="ru-RU" sz="2400" dirty="0" err="1" smtClean="0">
                <a:solidFill>
                  <a:schemeClr val="tx1"/>
                </a:solidFill>
              </a:rPr>
              <a:t>В.И.Вернадским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25747" y="468342"/>
            <a:ext cx="9875520" cy="55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В.И. Вернадский, биография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38897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0086" y="1746848"/>
            <a:ext cx="9872871" cy="393795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После начала Великой Отечественной войны в июле </a:t>
            </a:r>
            <a:r>
              <a:rPr lang="ru-RU" dirty="0" smtClean="0">
                <a:solidFill>
                  <a:schemeClr val="tx1"/>
                </a:solidFill>
              </a:rPr>
              <a:t>1941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ru-RU" dirty="0" smtClean="0">
                <a:solidFill>
                  <a:schemeClr val="tx1"/>
                </a:solidFill>
              </a:rPr>
              <a:t>года </a:t>
            </a:r>
            <a:r>
              <a:rPr lang="ru-RU" dirty="0">
                <a:solidFill>
                  <a:schemeClr val="tx1"/>
                </a:solidFill>
              </a:rPr>
              <a:t>началась эвакуация Академии наук,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Вернадский с семьей выехал в Казахстан </a:t>
            </a:r>
            <a:r>
              <a:rPr lang="ru-RU" dirty="0">
                <a:solidFill>
                  <a:schemeClr val="tx1"/>
                </a:solidFill>
              </a:rPr>
              <a:t>в поселок Боровое </a:t>
            </a:r>
            <a:r>
              <a:rPr lang="ru-RU" dirty="0" err="1">
                <a:solidFill>
                  <a:schemeClr val="tx1"/>
                </a:solidFill>
              </a:rPr>
              <a:t>Акмолинской</a:t>
            </a:r>
            <a:r>
              <a:rPr lang="ru-RU" dirty="0">
                <a:solidFill>
                  <a:schemeClr val="tx1"/>
                </a:solidFill>
              </a:rPr>
              <a:t> области.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Здесь </a:t>
            </a:r>
            <a:r>
              <a:rPr lang="ru-RU" dirty="0">
                <a:solidFill>
                  <a:schemeClr val="tx1"/>
                </a:solidFill>
              </a:rPr>
              <a:t>в течение двух лет Владимир Вернадский работал над своим самым большим, обобщающим трудом </a:t>
            </a:r>
            <a:r>
              <a:rPr lang="ru-RU" dirty="0">
                <a:solidFill>
                  <a:srgbClr val="0070C0"/>
                </a:solidFill>
              </a:rPr>
              <a:t>"Химическое строение биосферы Земли и ее окружения".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1943 году Вернадский вернулся в Москву, а в 1944 году вышло в свет его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последнее произведение </a:t>
            </a:r>
            <a:r>
              <a:rPr lang="ru-RU" dirty="0">
                <a:solidFill>
                  <a:srgbClr val="0070C0"/>
                </a:solidFill>
              </a:rPr>
              <a:t>"Несколько слов о ноосфере".</a:t>
            </a:r>
          </a:p>
          <a:p>
            <a:r>
              <a:rPr lang="ru-RU" dirty="0">
                <a:solidFill>
                  <a:schemeClr val="tx1"/>
                </a:solidFill>
              </a:rPr>
              <a:t>6 января 1945 года Владимир Вернадский скончался. Был похоронен на Новодевичьем кладбище в Москве.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25747" y="468342"/>
            <a:ext cx="9875520" cy="55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В.И. Вернадский, биография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8483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40238" y="1441420"/>
            <a:ext cx="6019800" cy="2209800"/>
          </a:xfrm>
        </p:spPr>
        <p:txBody>
          <a:bodyPr/>
          <a:lstStyle/>
          <a:p>
            <a:r>
              <a:rPr lang="ru-RU" altLang="ru-RU" sz="4600" dirty="0"/>
              <a:t>Учение </a:t>
            </a:r>
            <a:r>
              <a:rPr lang="en-US" altLang="ru-RU" sz="4600" dirty="0" smtClean="0"/>
              <a:t/>
            </a:r>
            <a:br>
              <a:rPr lang="en-US" altLang="ru-RU" sz="4600" dirty="0" smtClean="0"/>
            </a:br>
            <a:r>
              <a:rPr lang="ru-RU" altLang="ru-RU" sz="4600" dirty="0" smtClean="0"/>
              <a:t>В.И</a:t>
            </a:r>
            <a:r>
              <a:rPr lang="ru-RU" altLang="ru-RU" sz="4600" dirty="0"/>
              <a:t>. Вернадского о биосфере</a:t>
            </a:r>
          </a:p>
        </p:txBody>
      </p:sp>
    </p:spTree>
    <p:extLst>
      <p:ext uri="{BB962C8B-B14F-4D97-AF65-F5344CB8AC3E}">
        <p14:creationId xmlns:p14="http://schemas.microsoft.com/office/powerpoint/2010/main" val="169360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/>
          <p:cNvSpPr>
            <a:spLocks noGrp="1"/>
          </p:cNvSpPr>
          <p:nvPr>
            <p:ph idx="1"/>
          </p:nvPr>
        </p:nvSpPr>
        <p:spPr>
          <a:xfrm>
            <a:off x="6427788" y="580232"/>
            <a:ext cx="4139570" cy="529724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400" b="1" dirty="0">
                <a:solidFill>
                  <a:srgbClr val="0070C0"/>
                </a:solidFill>
              </a:rPr>
              <a:t>В. И. Вернадским впервые дано представление о биосфере Земли как о планетарной оболочке, наполненной, преобразованной и постоянно преобразуемой организмами. </a:t>
            </a:r>
            <a:endParaRPr lang="en-US" altLang="ru-RU" sz="2400" b="1" dirty="0" smtClean="0">
              <a:solidFill>
                <a:srgbClr val="0070C0"/>
              </a:solidFill>
            </a:endParaRPr>
          </a:p>
          <a:p>
            <a:pPr eaLnBrk="1" hangingPunct="1"/>
            <a:endParaRPr lang="ru-RU" altLang="ru-RU" sz="2400" b="1" dirty="0">
              <a:solidFill>
                <a:srgbClr val="0070C0"/>
              </a:solidFill>
            </a:endParaRPr>
          </a:p>
          <a:p>
            <a:pPr eaLnBrk="1" hangingPunct="1"/>
            <a:r>
              <a:rPr lang="ru-RU" altLang="ru-RU" sz="2400" b="1" dirty="0">
                <a:solidFill>
                  <a:srgbClr val="0070C0"/>
                </a:solidFill>
              </a:rPr>
              <a:t>В. И. Вернадский распространил понятие «биосфера» не только на организмы, но и на среду обитания.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462" y="580232"/>
            <a:ext cx="4508500" cy="5370512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665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33" descr="000398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654" y="4400851"/>
            <a:ext cx="277812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02566"/>
            <a:ext cx="9875520" cy="598098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ru-RU" sz="28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Понятие биосферы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711451" y="1628775"/>
            <a:ext cx="4392613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indent="179388" defTabSz="9144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Font typeface="Wingdings" pitchFamily="2" charset="2"/>
              <a:buChar char="§"/>
              <a:defRPr/>
            </a:pPr>
            <a:endParaRPr lang="ru-RU" sz="190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05" name="Rectangle 15"/>
          <p:cNvSpPr>
            <a:spLocks noChangeArrowheads="1"/>
          </p:cNvSpPr>
          <p:nvPr/>
        </p:nvSpPr>
        <p:spPr bwMode="auto">
          <a:xfrm>
            <a:off x="1143000" y="1076685"/>
            <a:ext cx="9229127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536575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5pPr>
            <a:lvl6pPr marL="25146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6pPr>
            <a:lvl7pPr marL="29718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7pPr>
            <a:lvl8pPr marL="34290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8pPr>
            <a:lvl9pPr marL="38862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Зюсс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, создав новый термин, которому было суждено такое блестящее будущее, не дал ему научного определения. </a:t>
            </a:r>
            <a:endParaRPr lang="en-US" altLang="ru-RU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40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лет 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спустя 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представление Зюсса о биосфере как об особой оболочке Земли использовал 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академик В.И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Вернадский, вложив в него существенно иное, биогеохимическое содержание. </a:t>
            </a:r>
          </a:p>
          <a:p>
            <a:pPr algn="just" defTabSz="914400" eaLnBrk="1" hangingPunct="1">
              <a:spcBef>
                <a:spcPct val="20000"/>
              </a:spcBef>
            </a:pPr>
            <a:r>
              <a:rPr lang="ru-RU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В.И. Вернадский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стал употреблять термин 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sym typeface="Times New Roman" panose="02020603050405020304" pitchFamily="18" charset="0"/>
              </a:rPr>
              <a:t>«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биосфера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sym typeface="Times New Roman" panose="02020603050405020304" pitchFamily="18" charset="0"/>
              </a:rPr>
              <a:t>»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с 1911 г.,</a:t>
            </a:r>
            <a:r>
              <a:rPr lang="en-US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но впервые дал его определение в 1923 г. и с тех пор не менее 15 раз его уточнял, подчеркивая, что биосфера – это </a:t>
            </a:r>
            <a:r>
              <a:rPr lang="ru-RU" altLang="ru-RU" sz="2000" i="1" dirty="0" smtClean="0">
                <a:solidFill>
                  <a:srgbClr val="000000"/>
                </a:solidFill>
                <a:latin typeface="Arial" panose="020B0604020202020204" pitchFamily="34" charset="0"/>
                <a:sym typeface="Times New Roman" panose="02020603050405020304" pitchFamily="18" charset="0"/>
              </a:rPr>
              <a:t>«</a:t>
            </a:r>
            <a:r>
              <a:rPr lang="ru-RU" altLang="ru-RU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особая охваченная жизнью оболочка</a:t>
            </a:r>
            <a:r>
              <a:rPr lang="ru-RU" altLang="ru-RU" sz="2000" i="1" dirty="0" smtClean="0">
                <a:solidFill>
                  <a:srgbClr val="000000"/>
                </a:solidFill>
                <a:latin typeface="Arial" panose="020B0604020202020204" pitchFamily="34" charset="0"/>
                <a:sym typeface="Times New Roman" panose="02020603050405020304" pitchFamily="18" charset="0"/>
              </a:rPr>
              <a:t>»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Земли – область распространения живого вещества на планете.</a:t>
            </a:r>
            <a:endParaRPr lang="ru-RU" alt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53606" name="Picture 34" descr="000398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922" y="4408789"/>
            <a:ext cx="2733675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7" name="Picture 35" descr="000398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740" y="4408789"/>
            <a:ext cx="2768600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00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4428" y="270828"/>
            <a:ext cx="9875520" cy="1092146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ru-RU" sz="28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Понятие биосферы</a:t>
            </a:r>
          </a:p>
        </p:txBody>
      </p:sp>
      <p:sp>
        <p:nvSpPr>
          <p:cNvPr id="302083" name="Rectangle 3"/>
          <p:cNvSpPr>
            <a:spLocks noChangeArrowheads="1"/>
          </p:cNvSpPr>
          <p:nvPr/>
        </p:nvSpPr>
        <p:spPr bwMode="auto">
          <a:xfrm>
            <a:off x="2711451" y="1628775"/>
            <a:ext cx="4392613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indent="179388" defTabSz="91440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Font typeface="Wingdings" pitchFamily="2" charset="2"/>
              <a:buChar char="§"/>
              <a:defRPr/>
            </a:pPr>
            <a:endParaRPr lang="ru-RU" sz="190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1670436" y="1236513"/>
            <a:ext cx="892426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536575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5pPr>
            <a:lvl6pPr marL="25146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6pPr>
            <a:lvl7pPr marL="29718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7pPr>
            <a:lvl8pPr marL="34290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8pPr>
            <a:lvl9pPr marL="3886200" indent="-228600" algn="ctr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2B2F5F"/>
              </a:buClr>
              <a:buSzPct val="100000"/>
              <a:buFont typeface="Tahoma" panose="020B0604030504040204" pitchFamily="34" charset="0"/>
              <a:defRPr sz="2400">
                <a:solidFill>
                  <a:schemeClr val="bg1"/>
                </a:solidFill>
                <a:latin typeface="Tahoma" panose="020B0604030504040204" pitchFamily="34" charset="0"/>
                <a:cs typeface="Lucida Sans Unicode" panose="020B0602030504020204" pitchFamily="34" charset="0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ru-RU" altLang="ru-RU" sz="2100" b="1" dirty="0">
                <a:solidFill>
                  <a:srgbClr val="000000"/>
                </a:solidFill>
                <a:latin typeface="Arial" panose="020B0604020202020204" pitchFamily="34" charset="0"/>
              </a:rPr>
              <a:t>Биосферой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 В.И. Вернадский назвал ту область нашей планеты, в которой </a:t>
            </a:r>
            <a:r>
              <a:rPr lang="ru-RU" altLang="ru-RU" sz="2100" dirty="0">
                <a:solidFill>
                  <a:srgbClr val="0070C0"/>
                </a:solidFill>
                <a:latin typeface="Arial" panose="020B0604020202020204" pitchFamily="34" charset="0"/>
              </a:rPr>
              <a:t>существует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 или </a:t>
            </a:r>
            <a:r>
              <a:rPr lang="ru-RU" altLang="ru-RU" sz="2100" dirty="0">
                <a:solidFill>
                  <a:srgbClr val="0070C0"/>
                </a:solidFill>
                <a:latin typeface="Arial" panose="020B0604020202020204" pitchFamily="34" charset="0"/>
              </a:rPr>
              <a:t>когда-либо существовала жизнь 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и которая постоянно </a:t>
            </a:r>
            <a:r>
              <a:rPr lang="ru-RU" altLang="ru-RU" sz="2100" dirty="0">
                <a:solidFill>
                  <a:srgbClr val="0070C0"/>
                </a:solidFill>
                <a:latin typeface="Arial" panose="020B0604020202020204" pitchFamily="34" charset="0"/>
              </a:rPr>
              <a:t>подвергается или подвергалась 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воздействию живых организмов (верхняя часть литосферы, </a:t>
            </a:r>
            <a:r>
              <a:rPr lang="ru-RU" altLang="ru-RU" sz="2100" dirty="0" err="1">
                <a:solidFill>
                  <a:srgbClr val="000000"/>
                </a:solidFill>
                <a:latin typeface="Arial" panose="020B0604020202020204" pitchFamily="34" charset="0"/>
              </a:rPr>
              <a:t>гидро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- и тропосфера). Ту часть биосферы, где живые организмы встречаются в настоящее время, обычно называют </a:t>
            </a:r>
            <a:r>
              <a:rPr lang="ru-RU" altLang="ru-RU" sz="2100" b="1" dirty="0">
                <a:solidFill>
                  <a:srgbClr val="000000"/>
                </a:solidFill>
                <a:latin typeface="Arial" panose="020B0604020202020204" pitchFamily="34" charset="0"/>
              </a:rPr>
              <a:t>современной биосферой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 или </a:t>
            </a:r>
            <a:r>
              <a:rPr lang="ru-RU" altLang="ru-RU" sz="21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необиосферой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, а древние биосферы относят к </a:t>
            </a:r>
            <a:r>
              <a:rPr lang="ru-RU" altLang="ru-RU" sz="21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палеобиосферам</a:t>
            </a:r>
            <a:r>
              <a:rPr lang="ru-RU" altLang="ru-RU" sz="2100" dirty="0">
                <a:solidFill>
                  <a:srgbClr val="000000"/>
                </a:solidFill>
                <a:latin typeface="Arial" panose="020B0604020202020204" pitchFamily="34" charset="0"/>
              </a:rPr>
              <a:t>, или былым биосферам. </a:t>
            </a:r>
          </a:p>
        </p:txBody>
      </p:sp>
      <p:pic>
        <p:nvPicPr>
          <p:cNvPr id="154629" name="Picture 5" descr="000406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1" y="4159636"/>
            <a:ext cx="3165475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30" name="Picture 7" descr="000414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57" y="4174612"/>
            <a:ext cx="1597025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31" name="Picture 8" descr="000390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976" y="4159636"/>
            <a:ext cx="3159125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30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0" y="1183168"/>
            <a:ext cx="8885238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7472" indent="-347472">
              <a:spcBef>
                <a:spcPts val="480"/>
              </a:spcBef>
              <a:defRPr/>
            </a:pPr>
            <a:r>
              <a:rPr lang="ru-RU" sz="2400" dirty="0">
                <a:latin typeface="Times New Roman" panose="02020603050405020304" pitchFamily="18" charset="0"/>
                <a:ea typeface="ＭＳ Ｐゴシック" pitchFamily="50" charset="-128"/>
                <a:cs typeface="Times New Roman" panose="02020603050405020304" pitchFamily="18" charset="0"/>
              </a:rPr>
              <a:t>БИОСФЕРА, ПО ВЕРНАДСКОМУ, – это область распространения жизни, включающая наряду с организмами и среду их обитания,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в ходе эволюции закономерно жизнью переработана и организована. </a:t>
            </a:r>
            <a:endParaRPr lang="ru-RU" sz="2400" dirty="0">
              <a:latin typeface="Times New Roman" panose="02020603050405020304" pitchFamily="18" charset="0"/>
              <a:ea typeface="ＭＳ Ｐゴシック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1524000" y="3164667"/>
            <a:ext cx="9144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ru-RU" alt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Биосфера впервые показана как единая динамическая система, населенная и управляемая жизнью, живым веществом планеты. </a:t>
            </a:r>
          </a:p>
        </p:txBody>
      </p:sp>
    </p:spTree>
    <p:extLst>
      <p:ext uri="{BB962C8B-B14F-4D97-AF65-F5344CB8AC3E}">
        <p14:creationId xmlns:p14="http://schemas.microsoft.com/office/powerpoint/2010/main" val="253537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0816" y="765413"/>
            <a:ext cx="9245719" cy="509192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500" dirty="0"/>
              <a:t>		</a:t>
            </a:r>
            <a:r>
              <a:rPr lang="ru-RU" altLang="ru-RU" sz="25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Учение В.И. Вернадского о биосфере представляет собой обобщение естественнонаучных знаний, оно вобрало в себя эволюционные взгляды Ч. Дарвина, периодический закон Д.И. Менделеева, теорию единства пространства и времени А. Эйнштейна, идеи о неразрывной связи живой и неживой природы многих отечественных и зарубежных ученых.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5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В его работах рассматриваются компоненты биосферы, ее границы, функции живого вещества, эволюция биосферы</a:t>
            </a:r>
            <a:r>
              <a:rPr lang="ru-RU" altLang="ru-RU" sz="25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5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Ученый впервые показал, что живая и неживая природа Земли тесно взаимодействуют и составляют единую систему.</a:t>
            </a:r>
          </a:p>
        </p:txBody>
      </p:sp>
    </p:spTree>
    <p:extLst>
      <p:ext uri="{BB962C8B-B14F-4D97-AF65-F5344CB8AC3E}">
        <p14:creationId xmlns:p14="http://schemas.microsoft.com/office/powerpoint/2010/main" val="114409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b="1">
                <a:solidFill>
                  <a:srgbClr val="000000"/>
                </a:solidFill>
              </a:rPr>
              <a:t>Значение учения В.И. Вернадского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34687" y="1672590"/>
            <a:ext cx="10678064" cy="44229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smtClean="0"/>
              <a:t>		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altLang="ru-RU" sz="2600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ru-RU" altLang="ru-RU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73062" y="1876245"/>
            <a:ext cx="10002328" cy="40155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smtClean="0"/>
              <a:t>		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altLang="ru-RU" sz="2600" dirty="0" smtClean="0">
                <a:solidFill>
                  <a:schemeClr val="accent1">
                    <a:lumMod val="50000"/>
                  </a:schemeClr>
                </a:solidFill>
              </a:rPr>
              <a:t>	Учение о биосфере и роли живого вещества  в ней получило широкое распространение во всем мире. Понятие биосферы проникло в экологию, географию; она стала объектом охраны и заботы человечества. В настоящее время в связи с весьма ощутимыми негативными сдвигами в окружающей среде,   ставящими под угрозу существование человечества и самой жизни во всех странах мира, обозначились острая потребность в осознании процессов функционирования биосферы и необходимость обеспечения ее устойчивого развития.</a:t>
            </a:r>
            <a:endParaRPr lang="ru-RU" altLang="ru-RU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85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1275</TotalTime>
  <Words>1206</Words>
  <Application>Microsoft Office PowerPoint</Application>
  <PresentationFormat>Широкоэкранный</PresentationFormat>
  <Paragraphs>138</Paragraphs>
  <Slides>26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ＭＳ Ｐゴシック</vt:lpstr>
      <vt:lpstr>Arial</vt:lpstr>
      <vt:lpstr>Bahnschrift SemiLight SemiConde</vt:lpstr>
      <vt:lpstr>Calibri</vt:lpstr>
      <vt:lpstr>Corbel</vt:lpstr>
      <vt:lpstr>Lucida Sans Unicode</vt:lpstr>
      <vt:lpstr>PT Sans</vt:lpstr>
      <vt:lpstr>Tahoma</vt:lpstr>
      <vt:lpstr>Times New Roman</vt:lpstr>
      <vt:lpstr>Verdana</vt:lpstr>
      <vt:lpstr>Wingdings</vt:lpstr>
      <vt:lpstr>Базис</vt:lpstr>
      <vt:lpstr>Тема: Введение в проблематику биосферы </vt:lpstr>
      <vt:lpstr>Биосфе́ра</vt:lpstr>
      <vt:lpstr>Краткая история развития представлений о биосфере</vt:lpstr>
      <vt:lpstr>Презентация PowerPoint</vt:lpstr>
      <vt:lpstr>Презентация PowerPoint</vt:lpstr>
      <vt:lpstr>Краткая история развития представлений о биосфере</vt:lpstr>
      <vt:lpstr>Презентация PowerPoint</vt:lpstr>
      <vt:lpstr>Презентация PowerPoint</vt:lpstr>
      <vt:lpstr>Презентация PowerPoint</vt:lpstr>
      <vt:lpstr>В. И. Вернадский о биосфере </vt:lpstr>
      <vt:lpstr>Биография  В.И. Вернадского</vt:lpstr>
      <vt:lpstr>Презентация PowerPoint</vt:lpstr>
      <vt:lpstr>Презентация PowerPoint</vt:lpstr>
      <vt:lpstr>В.И. Вернадский, биография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Учение  В.И. Вернадского о биосфере</vt:lpstr>
      <vt:lpstr>Презентация PowerPoint</vt:lpstr>
      <vt:lpstr>Понятие биосферы</vt:lpstr>
      <vt:lpstr>Понятие биосферы</vt:lpstr>
      <vt:lpstr>Презентация PowerPoint</vt:lpstr>
      <vt:lpstr>Презентация PowerPoint</vt:lpstr>
      <vt:lpstr>Значение учения В.И. Вернадского</vt:lpstr>
    </vt:vector>
  </TitlesOfParts>
  <Company>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Введение в проблематику биосферы </dc:title>
  <dc:creator>Наркович Дина Владимировна</dc:creator>
  <cp:lastModifiedBy>dina</cp:lastModifiedBy>
  <cp:revision>76</cp:revision>
  <dcterms:created xsi:type="dcterms:W3CDTF">2023-02-01T08:45:39Z</dcterms:created>
  <dcterms:modified xsi:type="dcterms:W3CDTF">2023-02-05T15:44:56Z</dcterms:modified>
</cp:coreProperties>
</file>