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4"/>
  </p:notesMasterIdLst>
  <p:sldIdLst>
    <p:sldId id="543" r:id="rId2"/>
    <p:sldId id="258" r:id="rId3"/>
    <p:sldId id="617" r:id="rId4"/>
    <p:sldId id="618" r:id="rId5"/>
    <p:sldId id="625" r:id="rId6"/>
    <p:sldId id="619" r:id="rId7"/>
    <p:sldId id="621" r:id="rId8"/>
    <p:sldId id="616" r:id="rId9"/>
    <p:sldId id="596" r:id="rId10"/>
    <p:sldId id="595" r:id="rId11"/>
    <p:sldId id="610" r:id="rId12"/>
    <p:sldId id="612" r:id="rId13"/>
    <p:sldId id="613" r:id="rId14"/>
    <p:sldId id="614" r:id="rId15"/>
    <p:sldId id="598" r:id="rId16"/>
    <p:sldId id="599" r:id="rId17"/>
    <p:sldId id="370" r:id="rId18"/>
    <p:sldId id="259" r:id="rId19"/>
    <p:sldId id="600" r:id="rId20"/>
    <p:sldId id="601" r:id="rId21"/>
    <p:sldId id="262" r:id="rId22"/>
    <p:sldId id="264" r:id="rId23"/>
    <p:sldId id="265" r:id="rId24"/>
    <p:sldId id="371" r:id="rId25"/>
    <p:sldId id="268" r:id="rId26"/>
    <p:sldId id="269" r:id="rId27"/>
    <p:sldId id="261" r:id="rId28"/>
    <p:sldId id="271" r:id="rId29"/>
    <p:sldId id="272" r:id="rId30"/>
    <p:sldId id="292" r:id="rId31"/>
    <p:sldId id="293" r:id="rId32"/>
    <p:sldId id="295" r:id="rId33"/>
    <p:sldId id="368" r:id="rId34"/>
    <p:sldId id="366" r:id="rId35"/>
    <p:sldId id="303" r:id="rId36"/>
    <p:sldId id="307" r:id="rId37"/>
    <p:sldId id="306" r:id="rId38"/>
    <p:sldId id="309" r:id="rId39"/>
    <p:sldId id="310" r:id="rId40"/>
    <p:sldId id="311" r:id="rId41"/>
    <p:sldId id="313" r:id="rId42"/>
    <p:sldId id="279" r:id="rId43"/>
    <p:sldId id="358" r:id="rId44"/>
    <p:sldId id="281" r:id="rId45"/>
    <p:sldId id="282" r:id="rId46"/>
    <p:sldId id="622" r:id="rId47"/>
    <p:sldId id="283" r:id="rId48"/>
    <p:sldId id="582" r:id="rId49"/>
    <p:sldId id="615" r:id="rId50"/>
    <p:sldId id="316" r:id="rId51"/>
    <p:sldId id="380" r:id="rId52"/>
    <p:sldId id="381" r:id="rId53"/>
    <p:sldId id="382" r:id="rId54"/>
    <p:sldId id="384" r:id="rId55"/>
    <p:sldId id="541" r:id="rId56"/>
    <p:sldId id="385" r:id="rId57"/>
    <p:sldId id="594" r:id="rId58"/>
    <p:sldId id="386" r:id="rId59"/>
    <p:sldId id="387" r:id="rId60"/>
    <p:sldId id="388" r:id="rId61"/>
    <p:sldId id="389" r:id="rId62"/>
    <p:sldId id="390" r:id="rId63"/>
    <p:sldId id="391" r:id="rId64"/>
    <p:sldId id="624" r:id="rId65"/>
    <p:sldId id="394" r:id="rId66"/>
    <p:sldId id="623" r:id="rId67"/>
    <p:sldId id="395" r:id="rId68"/>
    <p:sldId id="396" r:id="rId69"/>
    <p:sldId id="397" r:id="rId70"/>
    <p:sldId id="398" r:id="rId71"/>
    <p:sldId id="399" r:id="rId72"/>
    <p:sldId id="400" r:id="rId73"/>
    <p:sldId id="407" r:id="rId74"/>
    <p:sldId id="531" r:id="rId75"/>
    <p:sldId id="565" r:id="rId76"/>
    <p:sldId id="561" r:id="rId77"/>
    <p:sldId id="626" r:id="rId78"/>
    <p:sldId id="602" r:id="rId79"/>
    <p:sldId id="603" r:id="rId80"/>
    <p:sldId id="604" r:id="rId81"/>
    <p:sldId id="605" r:id="rId82"/>
    <p:sldId id="606" r:id="rId83"/>
    <p:sldId id="607" r:id="rId84"/>
    <p:sldId id="608" r:id="rId85"/>
    <p:sldId id="609" r:id="rId86"/>
    <p:sldId id="579" r:id="rId87"/>
    <p:sldId id="544" r:id="rId88"/>
    <p:sldId id="549" r:id="rId89"/>
    <p:sldId id="551" r:id="rId90"/>
    <p:sldId id="578" r:id="rId91"/>
    <p:sldId id="550" r:id="rId92"/>
    <p:sldId id="552" r:id="rId9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33CC"/>
    <a:srgbClr val="003618"/>
    <a:srgbClr val="008000"/>
    <a:srgbClr val="990000"/>
    <a:srgbClr val="003300"/>
    <a:srgbClr val="660033"/>
    <a:srgbClr val="FF0000"/>
    <a:srgbClr val="FFFFE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224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E8D146D-2B8E-4EE5-9CEF-7B56C0FE6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574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2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3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06499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4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46822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5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7453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6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71262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7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80638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8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51352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9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33063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10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28069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11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7599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12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08245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13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55728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14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79399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15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0079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A533-D6A2-475D-AFE5-102E53DF1621}" type="slidenum">
              <a:rPr lang="ru-RU"/>
              <a:pPr/>
              <a:t>16</a:t>
            </a:fld>
            <a:endParaRPr lang="ru-RU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393069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725639-8F84-489B-82D6-9576969A244A}" type="slidenum">
              <a:rPr lang="ru-RU"/>
              <a:pPr/>
              <a:t>18</a:t>
            </a:fld>
            <a:endParaRPr lang="ru-RU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725639-8F84-489B-82D6-9576969A244A}" type="slidenum">
              <a:rPr lang="ru-RU"/>
              <a:pPr/>
              <a:t>19</a:t>
            </a:fld>
            <a:endParaRPr lang="ru-RU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49616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E36F0-015F-446B-9CFB-D44BA0DCB9E1}" type="slidenum">
              <a:rPr lang="ru-RU"/>
              <a:pPr/>
              <a:t>79</a:t>
            </a:fld>
            <a:endParaRPr lang="ru-RU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17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E36F0-015F-446B-9CFB-D44BA0DCB9E1}" type="slidenum">
              <a:rPr lang="ru-RU"/>
              <a:pPr/>
              <a:t>80</a:t>
            </a:fld>
            <a:endParaRPr lang="ru-RU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000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B32A6-C105-44FB-A957-082AE305F826}" type="slidenum">
              <a:rPr lang="ru-RU"/>
              <a:pPr/>
              <a:t>81</a:t>
            </a:fld>
            <a:endParaRPr lang="ru-RU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32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0D80B-C36F-40A1-B29A-5510EADC868A}" type="slidenum">
              <a:rPr lang="ru-RU"/>
              <a:pPr/>
              <a:t>84</a:t>
            </a:fld>
            <a:endParaRPr lang="ru-RU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7315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4F5568-D37B-46AB-A425-9BE551FE40E4}" type="slidenum">
              <a:rPr lang="ru-RU"/>
              <a:pPr/>
              <a:t>85</a:t>
            </a:fld>
            <a:endParaRPr lang="ru-RU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45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8EF6-325E-40DF-B04A-29CC31F72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9807A-1175-4832-AF90-E669E3A87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C0CE9-7228-45F2-97DE-FC553D52CB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23502-0F6F-4B51-90A3-65A455D18C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7565B-13BF-4D30-8A90-50AC77C0D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4C19E-6089-4F09-B7C6-6D02D1BF6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54F63-2F3F-4B5D-895C-98F8A838E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D68AC-0430-42A1-93C0-8E5629B9C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DD45B-FCF0-4055-AF0F-8079F7875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EF3A0-9C35-44F0-A7F0-EF7CBB745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B47F-A92D-4172-93B5-518A7DEFE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DA72DCF-52C0-4C41-947C-FE39C3A0C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32453" y="100013"/>
            <a:ext cx="2854323" cy="595312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Лекции 7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53" name="AutoShape 5"/>
          <p:cNvCxnSpPr>
            <a:cxnSpLocks noChangeShapeType="1"/>
            <a:stCxn id="2050" idx="3"/>
            <a:endCxn id="2054" idx="3"/>
          </p:cNvCxnSpPr>
          <p:nvPr/>
        </p:nvCxnSpPr>
        <p:spPr bwMode="auto">
          <a:xfrm>
            <a:off x="8286776" y="397669"/>
            <a:ext cx="469874" cy="2913959"/>
          </a:xfrm>
          <a:prstGeom prst="bentConnector3">
            <a:avLst>
              <a:gd name="adj1" fmla="val 148651"/>
            </a:avLst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</p:spPr>
      </p:cxn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27013" y="1193991"/>
            <a:ext cx="8529637" cy="423527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6513" y="333375"/>
            <a:ext cx="5327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Сегодня: </a:t>
            </a:r>
            <a:fld id="{57847B8B-DDAA-4089-ADBF-EB9BBDB5F3FC}" type="datetime2">
              <a:rPr 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50000"/>
                </a:spcBef>
              </a:pPr>
              <a:t>суббота, 9 ноября 2024 г.</a:t>
            </a:fld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2788172" y="5965825"/>
            <a:ext cx="57459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Мельникова Тамара Николаевна</a:t>
            </a:r>
          </a:p>
          <a:p>
            <a:pPr algn="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ОЭФ ИЯТШ ТПУ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7158" y="1501314"/>
            <a:ext cx="8215370" cy="3727886"/>
          </a:xfrm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и принципы квантовой механики атома.</a:t>
            </a:r>
          </a:p>
          <a:p>
            <a:pPr algn="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метод и его применение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WordArt 4"/>
          <p:cNvSpPr>
            <a:spLocks noChangeArrowheads="1" noChangeShapeType="1" noTextEdit="1"/>
          </p:cNvSpPr>
          <p:nvPr/>
        </p:nvSpPr>
        <p:spPr bwMode="auto">
          <a:xfrm>
            <a:off x="565163" y="1628800"/>
            <a:ext cx="7967277" cy="32153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Электродинамика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относительности </a:t>
            </a:r>
          </a:p>
          <a:p>
            <a:pPr lvl="0">
              <a:spcBef>
                <a:spcPts val="600"/>
              </a:spcBef>
            </a:pP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скорости и 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гравитация)</a:t>
            </a:r>
            <a:endParaRPr lang="ru-RU" sz="2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</a:pP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Квантовая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</a:pP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микромира)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77569" y="85708"/>
            <a:ext cx="8786874" cy="9144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5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физические теории</a:t>
            </a:r>
            <a:endParaRPr lang="ru-RU" sz="3200" b="1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684843"/>
            <a:ext cx="7416824" cy="4264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Было время, когда газеты сообщали,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только двенадцать человек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Понимают теорию относительности.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не верю, что такое время когда-либо было.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другой стороны, я думаю, что могу</a:t>
            </a:r>
            <a:endParaRPr lang="ru-RU" sz="2400" dirty="0">
              <a:solidFill>
                <a:srgbClr val="00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Совершенно спокойно сказать, </a:t>
            </a:r>
            <a:endParaRPr lang="ru-RU" sz="2400" dirty="0">
              <a:solidFill>
                <a:srgbClr val="00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2400" b="1" u="sng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квантовую механику не понимает никто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Ричард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Фейнман, 1965 год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9330" name="Picture 2" descr="https://isralove.org/_ld/23/314584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811840" cy="23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304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4214" y="116632"/>
            <a:ext cx="82192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основании квантовой механики лежит несколько новых принципов: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квантования энергии Планка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дополнительности де Бройля и Бора (корпускулярно-волновой дуализм)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неопределенности Гейзенберга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848" y="3475878"/>
            <a:ext cx="8568952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2098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Квантованными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называются физические величины, которые могут принимать лишь определенные 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дискретные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значения.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4259" y="5171207"/>
            <a:ext cx="8568952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2098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 четверти века назад Нильс Бор сказал: "Кто не остался в шоке от квантовой теории, тот ее не понял".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188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48680"/>
            <a:ext cx="871296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в истории физики: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– атомистика </a:t>
            </a:r>
            <a:r>
              <a:rPr lang="ru-RU" sz="28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Демокрита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(5 в. до н.э.).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света (1) – Ньютон (17 в.)</a:t>
            </a: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электрического заряда – Томсон (конец 19 в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энергии – Планк (1900 г.)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 света (2) – Эйнштейн (1905 г.) </a:t>
            </a:r>
          </a:p>
        </p:txBody>
      </p:sp>
    </p:spTree>
    <p:extLst>
      <p:ext uri="{BB962C8B-B14F-4D97-AF65-F5344CB8AC3E}">
        <p14:creationId xmlns:p14="http://schemas.microsoft.com/office/powerpoint/2010/main" val="2035652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0967" y="620688"/>
            <a:ext cx="843716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главных причин непонимания правил квантовой механики - отсутствие их проявления в повседневной жизни.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 время, как мы на каждом шагу сталкиваемся с практическими примерами действия законов </a:t>
            </a:r>
            <a:r>
              <a:rPr lang="ru-RU" sz="28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ньютоновской</a:t>
            </a:r>
            <a:r>
              <a: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(классической) механики, будь то падение яблок или торможение автомобилей, квантовые взаимодействия микроскопических частиц скрыты от нашего глаза плотной завесой макро-мира.</a:t>
            </a:r>
          </a:p>
        </p:txBody>
      </p:sp>
    </p:spTree>
    <p:extLst>
      <p:ext uri="{BB962C8B-B14F-4D97-AF65-F5344CB8AC3E}">
        <p14:creationId xmlns:p14="http://schemas.microsoft.com/office/powerpoint/2010/main" val="3034169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20688"/>
            <a:ext cx="87129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объяснить микромир с помощью понятий и принципов классической физики потерпели неудачу.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Поиски новых понятий и объяснений привели к возникновению новой физической теории – </a:t>
            </a:r>
            <a:r>
              <a:rPr lang="ru-RU" sz="2800" b="1" u="sng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квантовой </a:t>
            </a:r>
            <a:r>
              <a:rPr lang="ru-RU" sz="2800" b="1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механики</a:t>
            </a:r>
            <a:r>
              <a:rPr lang="ru-R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физики - </a:t>
            </a:r>
            <a:r>
              <a:rPr lang="ru-RU" sz="28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М.Борн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М.Планк</a:t>
            </a:r>
            <a:r>
              <a:rPr lang="ru-RU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 Эренфест, </a:t>
            </a:r>
            <a:r>
              <a:rPr lang="ru-RU" sz="28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Э.Шредингер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В.Гейзенберг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В. Паули, П. Дирак </a:t>
            </a:r>
            <a:endParaRPr lang="ru-RU" sz="2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780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1476375" y="1171597"/>
            <a:ext cx="6264275" cy="1944687"/>
            <a:chOff x="793" y="391"/>
            <a:chExt cx="4219" cy="1361"/>
          </a:xfrm>
        </p:grpSpPr>
        <p:sp>
          <p:nvSpPr>
            <p:cNvPr id="15366" name="AutoShape 3"/>
            <p:cNvSpPr>
              <a:spLocks noChangeArrowheads="1"/>
            </p:cNvSpPr>
            <p:nvPr/>
          </p:nvSpPr>
          <p:spPr bwMode="auto">
            <a:xfrm>
              <a:off x="793" y="391"/>
              <a:ext cx="4219" cy="136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67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20" y="436"/>
              <a:ext cx="3765" cy="1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99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Теория</a:t>
              </a:r>
            </a:p>
            <a:p>
              <a:pPr algn="ctr"/>
              <a:r>
                <a:rPr lang="ru-RU" sz="3600" b="1" kern="10" dirty="0"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99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Бора - Зоммерфельда</a:t>
              </a:r>
            </a:p>
            <a:p>
              <a:pPr algn="ctr"/>
              <a:r>
                <a:rPr lang="ru-RU" sz="3600" b="1" kern="10" dirty="0"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99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использует принципиально</a:t>
              </a:r>
            </a:p>
            <a:p>
              <a:pPr algn="ctr"/>
              <a:r>
                <a:rPr lang="ru-RU" sz="3600" b="1" kern="10" dirty="0"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99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различные образы</a:t>
              </a:r>
            </a:p>
          </p:txBody>
        </p:sp>
      </p:grpSp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2124075" y="3475059"/>
            <a:ext cx="5040313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 траекторий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 е п р е р ы в н ы х</a:t>
            </a: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2514600" y="5194322"/>
            <a:ext cx="4459288" cy="1306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 квантовых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и с к р е т н ы х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4360863" y="4560909"/>
            <a:ext cx="574675" cy="498475"/>
          </a:xfrm>
          <a:prstGeom prst="upDownArrow">
            <a:avLst>
              <a:gd name="adj1" fmla="val 50120"/>
              <a:gd name="adj2" fmla="val 29477"/>
            </a:avLst>
          </a:prstGeom>
          <a:solidFill>
            <a:srgbClr val="99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77569" y="85708"/>
            <a:ext cx="8786874" cy="9144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5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Волновая модель</a:t>
            </a:r>
            <a:r>
              <a:rPr lang="en-US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оболочки</a:t>
            </a:r>
            <a:r>
              <a:rPr lang="en-US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74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  <p:bldP spid="410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6988" y="1434945"/>
            <a:ext cx="5669508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круговых, электрон может двигаться и по эллиптическим орбитам;</a:t>
            </a:r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одного энергетического уровня - </a:t>
            </a:r>
            <a:r>
              <a:rPr lang="ru-RU" sz="2800" b="1" u="sng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орбитали</a:t>
            </a: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Бора существуют подуровни;</a:t>
            </a:r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возможных подуровней 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одного уровня равно номеру энергетического уровня.</a:t>
            </a:r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835696" y="136750"/>
            <a:ext cx="5590186" cy="11022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Теория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Бора - </a:t>
            </a:r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Зоммерфельда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Зоммерфельд в 1897 год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04" y="1916832"/>
            <a:ext cx="2392660" cy="296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7760" y="4903952"/>
            <a:ext cx="28029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Арнольд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Иоганнес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Вильгельм Зоммерфельд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(1868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1951)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25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3203848" y="188640"/>
            <a:ext cx="2736304" cy="4743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Орбиталь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3671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Атомная орбиталь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это область пространства, в которой вероятность нахождения электрона максимальна. </a:t>
            </a:r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85" t="15914" r="56335" b="48893"/>
          <a:stretch/>
        </p:blipFill>
        <p:spPr>
          <a:xfrm>
            <a:off x="2483768" y="2210778"/>
            <a:ext cx="457389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3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Теория бора-зоммерфельд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6299" r="13775" b="1"/>
          <a:stretch/>
        </p:blipFill>
        <p:spPr bwMode="auto">
          <a:xfrm>
            <a:off x="373852" y="1340768"/>
            <a:ext cx="427015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1835696" y="188640"/>
            <a:ext cx="5590186" cy="4743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Энергетические уровни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2253770"/>
            <a:ext cx="417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орбиталей на уровне равно </a:t>
            </a:r>
            <a:r>
              <a:rPr lang="en-US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2400" b="1" baseline="30000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Максимальное 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электронов на энергетическом уровне определяется по формуле 2</a:t>
            </a:r>
            <a:r>
              <a:rPr lang="en-US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2400" b="1" baseline="30000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30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6092" y="188640"/>
            <a:ext cx="86683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каждой орбитали могут максимально размещаться два электрона, обладающие равной энергией, но отличающиеся особым свойством, </a:t>
            </a:r>
            <a:r>
              <a:rPr lang="ru-RU" sz="2800" b="1" u="sng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спином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 descr="https://pdnr.ru/infopediasu/baza25/10700150885377.files/image05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80" y="4437112"/>
            <a:ext cx="5580620" cy="199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8657" t="30016" r="63939" b="26007"/>
          <a:stretch/>
        </p:blipFill>
        <p:spPr>
          <a:xfrm>
            <a:off x="3958947" y="1700808"/>
            <a:ext cx="4761736" cy="258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53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2909" t="26266" r="67010" b="30455"/>
          <a:stretch/>
        </p:blipFill>
        <p:spPr>
          <a:xfrm>
            <a:off x="4535488" y="3496496"/>
            <a:ext cx="4608512" cy="336150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2437" t="24173" r="63939" b="33944"/>
          <a:stretch/>
        </p:blipFill>
        <p:spPr>
          <a:xfrm>
            <a:off x="0" y="0"/>
            <a:ext cx="4716016" cy="28296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12437" t="25568" r="64175" b="33247"/>
          <a:stretch/>
        </p:blipFill>
        <p:spPr>
          <a:xfrm>
            <a:off x="2555776" y="1800809"/>
            <a:ext cx="4644516" cy="276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49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3203848" y="188640"/>
            <a:ext cx="2736304" cy="4743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Орбитали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7282" name="Picture 2" descr="https://upload.wikimedia.org/wikipedia/commons/4/4a/Single_electron_orbit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60698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5662989"/>
            <a:ext cx="78950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 расположение в пространстве </a:t>
            </a:r>
            <a:r>
              <a:rPr lang="ru-RU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 </a:t>
            </a:r>
            <a:r>
              <a:rPr lang="ru-RU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 </a:t>
            </a:r>
            <a:r>
              <a:rPr lang="ru-RU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 </a:t>
            </a:r>
            <a:r>
              <a:rPr lang="ru-RU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-орбиталей</a:t>
            </a:r>
          </a:p>
        </p:txBody>
      </p:sp>
    </p:spTree>
    <p:extLst>
      <p:ext uri="{BB962C8B-B14F-4D97-AF65-F5344CB8AC3E}">
        <p14:creationId xmlns:p14="http://schemas.microsoft.com/office/powerpoint/2010/main" val="289055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105474" name="Picture 2" descr="https://fs3.ppt4web.ru/images/132073/190805/640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135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8640960" cy="1800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113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Теория Бора-Зоммерфельда использовала два принципиально различных подхода:</a:t>
            </a:r>
          </a:p>
          <a:p>
            <a:pPr marR="19113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понятие непрерывной траектории механики Ньютона,     </a:t>
            </a:r>
          </a:p>
          <a:p>
            <a:pPr marR="19113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представление о дискретных квантовых состояниях.  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892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106498" name="Picture 2" descr="https://fs3.ppt4web.ru/images/132073/190805/640/img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712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1"/>
          <p:cNvGrpSpPr>
            <a:grpSpLocks/>
          </p:cNvGrpSpPr>
          <p:nvPr/>
        </p:nvGrpSpPr>
        <p:grpSpPr bwMode="auto">
          <a:xfrm>
            <a:off x="1331913" y="908050"/>
            <a:ext cx="3030537" cy="1531938"/>
            <a:chOff x="336" y="288"/>
            <a:chExt cx="4560" cy="2400"/>
          </a:xfrm>
        </p:grpSpPr>
        <p:grpSp>
          <p:nvGrpSpPr>
            <p:cNvPr id="16406" name="Group 2"/>
            <p:cNvGrpSpPr>
              <a:grpSpLocks/>
            </p:cNvGrpSpPr>
            <p:nvPr/>
          </p:nvGrpSpPr>
          <p:grpSpPr bwMode="auto">
            <a:xfrm>
              <a:off x="336" y="336"/>
              <a:ext cx="4560" cy="2352"/>
              <a:chOff x="576" y="672"/>
              <a:chExt cx="4560" cy="2352"/>
            </a:xfrm>
          </p:grpSpPr>
          <p:sp>
            <p:nvSpPr>
              <p:cNvPr id="16411" name="Oval 3"/>
              <p:cNvSpPr>
                <a:spLocks noChangeArrowheads="1"/>
              </p:cNvSpPr>
              <p:nvPr/>
            </p:nvSpPr>
            <p:spPr bwMode="auto">
              <a:xfrm>
                <a:off x="576" y="672"/>
                <a:ext cx="2496" cy="2352"/>
              </a:xfrm>
              <a:prstGeom prst="ellips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12" name="Oval 4"/>
              <p:cNvSpPr>
                <a:spLocks noChangeArrowheads="1"/>
              </p:cNvSpPr>
              <p:nvPr/>
            </p:nvSpPr>
            <p:spPr bwMode="auto">
              <a:xfrm>
                <a:off x="1248" y="1584"/>
                <a:ext cx="3888" cy="816"/>
              </a:xfrm>
              <a:prstGeom prst="ellips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40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344" y="2208"/>
              <a:ext cx="60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(l=0)</a:t>
              </a:r>
              <a:endParaRPr lang="ru-RU" sz="3600" i="1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8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648" y="1488"/>
              <a:ext cx="60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(l=1)</a:t>
              </a:r>
              <a:endParaRPr lang="ru-RU" sz="3600" i="1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9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496" y="288"/>
              <a:ext cx="1746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S-</a:t>
              </a:r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орбита</a:t>
              </a:r>
            </a:p>
          </p:txBody>
        </p:sp>
        <p:sp>
          <p:nvSpPr>
            <p:cNvPr id="164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072" y="2160"/>
              <a:ext cx="1648" cy="35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P-</a:t>
              </a:r>
              <a:r>
                <a:rPr lang="ru-RU" sz="3600" kern="10"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орбита</a:t>
              </a:r>
            </a:p>
          </p:txBody>
        </p:sp>
      </p:grpSp>
      <p:grpSp>
        <p:nvGrpSpPr>
          <p:cNvPr id="16387" name="Group 12"/>
          <p:cNvGrpSpPr>
            <a:grpSpLocks/>
          </p:cNvGrpSpPr>
          <p:nvPr/>
        </p:nvGrpSpPr>
        <p:grpSpPr bwMode="auto">
          <a:xfrm>
            <a:off x="1187450" y="2997200"/>
            <a:ext cx="3095625" cy="2832100"/>
            <a:chOff x="1474" y="240"/>
            <a:chExt cx="3447" cy="3792"/>
          </a:xfrm>
        </p:grpSpPr>
        <p:sp>
          <p:nvSpPr>
            <p:cNvPr id="16391" name="AutoShape 13"/>
            <p:cNvSpPr>
              <a:spLocks noChangeArrowheads="1"/>
            </p:cNvSpPr>
            <p:nvPr/>
          </p:nvSpPr>
          <p:spPr bwMode="auto">
            <a:xfrm>
              <a:off x="2064" y="240"/>
              <a:ext cx="192" cy="3792"/>
            </a:xfrm>
            <a:prstGeom prst="upDownArrow">
              <a:avLst>
                <a:gd name="adj1" fmla="val 30833"/>
                <a:gd name="adj2" fmla="val 155714"/>
              </a:avLst>
            </a:prstGeom>
            <a:solidFill>
              <a:srgbClr val="009900"/>
            </a:solidFill>
            <a:ln w="9525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2" name="Oval 14"/>
            <p:cNvSpPr>
              <a:spLocks noChangeArrowheads="1"/>
            </p:cNvSpPr>
            <p:nvPr/>
          </p:nvSpPr>
          <p:spPr bwMode="auto">
            <a:xfrm>
              <a:off x="2064" y="134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3" name="Oval 15"/>
            <p:cNvSpPr>
              <a:spLocks noChangeArrowheads="1"/>
            </p:cNvSpPr>
            <p:nvPr/>
          </p:nvSpPr>
          <p:spPr bwMode="auto">
            <a:xfrm>
              <a:off x="2064" y="2016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4" name="Oval 16"/>
            <p:cNvSpPr>
              <a:spLocks noChangeArrowheads="1"/>
            </p:cNvSpPr>
            <p:nvPr/>
          </p:nvSpPr>
          <p:spPr bwMode="auto">
            <a:xfrm>
              <a:off x="2064" y="3216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5" name="Rectangle 17"/>
            <p:cNvSpPr>
              <a:spLocks noChangeArrowheads="1"/>
            </p:cNvSpPr>
            <p:nvPr/>
          </p:nvSpPr>
          <p:spPr bwMode="auto">
            <a:xfrm>
              <a:off x="1700" y="1254"/>
              <a:ext cx="492" cy="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28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ru-RU" sz="2800" b="1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6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1474" y="288"/>
              <a:ext cx="453" cy="24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E</a:t>
              </a:r>
              <a:endParaRPr lang="ru-RU" sz="3600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7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1474" y="3792"/>
              <a:ext cx="398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E</a:t>
              </a:r>
              <a:endParaRPr lang="ru-RU" sz="3600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8" name="Line 20"/>
            <p:cNvSpPr>
              <a:spLocks noChangeShapeType="1"/>
            </p:cNvSpPr>
            <p:nvPr/>
          </p:nvSpPr>
          <p:spPr bwMode="auto">
            <a:xfrm>
              <a:off x="2160" y="1440"/>
              <a:ext cx="2400" cy="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99" name="Line 21"/>
            <p:cNvSpPr>
              <a:spLocks noChangeShapeType="1"/>
            </p:cNvSpPr>
            <p:nvPr/>
          </p:nvSpPr>
          <p:spPr bwMode="auto">
            <a:xfrm>
              <a:off x="2112" y="2064"/>
              <a:ext cx="2448" cy="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0" name="Line 22"/>
            <p:cNvSpPr>
              <a:spLocks noChangeShapeType="1"/>
            </p:cNvSpPr>
            <p:nvPr/>
          </p:nvSpPr>
          <p:spPr bwMode="auto">
            <a:xfrm>
              <a:off x="2112" y="3312"/>
              <a:ext cx="2448" cy="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1" name="AutoShape 23"/>
            <p:cNvSpPr>
              <a:spLocks noChangeArrowheads="1"/>
            </p:cNvSpPr>
            <p:nvPr/>
          </p:nvSpPr>
          <p:spPr bwMode="auto">
            <a:xfrm rot="-5400000">
              <a:off x="2208" y="2640"/>
              <a:ext cx="1248" cy="96"/>
            </a:xfrm>
            <a:prstGeom prst="homePlate">
              <a:avLst>
                <a:gd name="adj" fmla="val 325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2" name="AutoShape 24"/>
            <p:cNvSpPr>
              <a:spLocks noChangeArrowheads="1"/>
            </p:cNvSpPr>
            <p:nvPr/>
          </p:nvSpPr>
          <p:spPr bwMode="auto">
            <a:xfrm rot="-5400000">
              <a:off x="2592" y="1920"/>
              <a:ext cx="2688" cy="96"/>
            </a:xfrm>
            <a:prstGeom prst="homePlate">
              <a:avLst>
                <a:gd name="adj" fmla="val 24487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3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2653" y="336"/>
              <a:ext cx="2195" cy="2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200" i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фотоионизация</a:t>
              </a:r>
            </a:p>
          </p:txBody>
        </p:sp>
        <p:sp>
          <p:nvSpPr>
            <p:cNvPr id="16404" name="AutoShape 26"/>
            <p:cNvSpPr>
              <a:spLocks noChangeArrowheads="1"/>
            </p:cNvSpPr>
            <p:nvPr/>
          </p:nvSpPr>
          <p:spPr bwMode="auto">
            <a:xfrm rot="5400000" flipV="1">
              <a:off x="2640" y="2640"/>
              <a:ext cx="1248" cy="96"/>
            </a:xfrm>
            <a:prstGeom prst="homePlate">
              <a:avLst>
                <a:gd name="adj" fmla="val 3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05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2304" y="3521"/>
              <a:ext cx="2617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200" i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поглощение-испускание</a:t>
              </a:r>
            </a:p>
            <a:p>
              <a:pPr algn="ctr"/>
              <a:r>
                <a:rPr lang="ru-RU" sz="3200" i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кванта</a:t>
              </a:r>
            </a:p>
          </p:txBody>
        </p:sp>
      </p:grpSp>
      <p:sp>
        <p:nvSpPr>
          <p:cNvPr id="16388" name="WordArt 28"/>
          <p:cNvSpPr>
            <a:spLocks noChangeArrowheads="1" noChangeShapeType="1" noTextEdit="1"/>
          </p:cNvSpPr>
          <p:nvPr/>
        </p:nvSpPr>
        <p:spPr bwMode="auto">
          <a:xfrm>
            <a:off x="4787900" y="1771650"/>
            <a:ext cx="338455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 траекторий</a:t>
            </a:r>
          </a:p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 е п р е р ы в н ы х</a:t>
            </a:r>
          </a:p>
        </p:txBody>
      </p:sp>
      <p:sp>
        <p:nvSpPr>
          <p:cNvPr id="16389" name="WordArt 29"/>
          <p:cNvSpPr>
            <a:spLocks noChangeArrowheads="1" noChangeShapeType="1" noTextEdit="1"/>
          </p:cNvSpPr>
          <p:nvPr/>
        </p:nvSpPr>
        <p:spPr bwMode="auto">
          <a:xfrm>
            <a:off x="4932363" y="3284538"/>
            <a:ext cx="3095625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 скачков</a:t>
            </a:r>
          </a:p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 и с к р е т н ы х</a:t>
            </a:r>
          </a:p>
        </p:txBody>
      </p:sp>
      <p:sp>
        <p:nvSpPr>
          <p:cNvPr id="147486" name="AutoShape 30"/>
          <p:cNvSpPr>
            <a:spLocks noChangeArrowheads="1"/>
          </p:cNvSpPr>
          <p:nvPr/>
        </p:nvSpPr>
        <p:spPr bwMode="auto">
          <a:xfrm>
            <a:off x="6157565" y="2636838"/>
            <a:ext cx="574675" cy="498475"/>
          </a:xfrm>
          <a:prstGeom prst="upDownArrow">
            <a:avLst>
              <a:gd name="adj1" fmla="val 50120"/>
              <a:gd name="adj2" fmla="val 29477"/>
            </a:avLst>
          </a:prstGeom>
          <a:solidFill>
            <a:srgbClr val="99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17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47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8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E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196975"/>
            <a:ext cx="2852738" cy="38322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331913" y="4652963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Feline</a:t>
            </a:r>
            <a:r>
              <a:rPr lang="ru-RU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5076825" y="1557338"/>
            <a:ext cx="3059113" cy="309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Аналогия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Бора -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Зоммерфельда</a:t>
            </a:r>
          </a:p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слияния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разных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764704"/>
            <a:ext cx="69127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Дальнейшее развитие</a:t>
            </a:r>
            <a:r>
              <a:rPr lang="ru-RU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квантовой механики привело к отказу от механической картины движения электрона в поле ядра. </a:t>
            </a:r>
            <a:endParaRPr lang="ru-RU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13273" y="3845366"/>
            <a:ext cx="5400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Планетарная модель была</a:t>
            </a: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заменена квантово-волновым описанием строения атома. </a:t>
            </a:r>
            <a:endParaRPr lang="ru-RU" sz="32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275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979613" y="2492375"/>
            <a:ext cx="5400675" cy="3241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В 1923 г.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Луи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ройль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 гипотезу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электронных  волн, 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бегущих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по орбитам Бора.  </a:t>
            </a:r>
          </a:p>
        </p:txBody>
      </p:sp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1619250" y="765175"/>
            <a:ext cx="60960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Требовалось устранить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20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25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1042988" y="692150"/>
            <a:ext cx="6911975" cy="1787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использовал аналогию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явлением стоячих волн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струнах.</a:t>
            </a:r>
          </a:p>
        </p:txBody>
      </p:sp>
      <p:grpSp>
        <p:nvGrpSpPr>
          <p:cNvPr id="22" name="Group 62"/>
          <p:cNvGrpSpPr>
            <a:grpSpLocks/>
          </p:cNvGrpSpPr>
          <p:nvPr/>
        </p:nvGrpSpPr>
        <p:grpSpPr bwMode="auto">
          <a:xfrm>
            <a:off x="500856" y="2880093"/>
            <a:ext cx="8135938" cy="3455988"/>
            <a:chOff x="340" y="1616"/>
            <a:chExt cx="5125" cy="2177"/>
          </a:xfrm>
        </p:grpSpPr>
        <p:sp>
          <p:nvSpPr>
            <p:cNvPr id="20497" name="AutoShape 63"/>
            <p:cNvSpPr>
              <a:spLocks noChangeArrowheads="1"/>
            </p:cNvSpPr>
            <p:nvPr/>
          </p:nvSpPr>
          <p:spPr bwMode="auto">
            <a:xfrm>
              <a:off x="340" y="1616"/>
              <a:ext cx="5125" cy="2177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19050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498" name="WordArt 64" descr="Бумажный пакет"/>
            <p:cNvSpPr>
              <a:spLocks noChangeArrowheads="1" noChangeShapeType="1" noTextEdit="1"/>
            </p:cNvSpPr>
            <p:nvPr/>
          </p:nvSpPr>
          <p:spPr bwMode="auto">
            <a:xfrm>
              <a:off x="1156" y="2024"/>
              <a:ext cx="3383" cy="13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Две встречные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бегущие волны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образуют стоячую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волну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4356100" y="1125538"/>
            <a:ext cx="3671888" cy="1366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стоячей волны: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354513" y="2781300"/>
            <a:ext cx="4105275" cy="1584325"/>
            <a:chOff x="2653" y="1616"/>
            <a:chExt cx="2586" cy="998"/>
          </a:xfrm>
        </p:grpSpPr>
        <p:sp>
          <p:nvSpPr>
            <p:cNvPr id="21539" name="Oval 4"/>
            <p:cNvSpPr>
              <a:spLocks noChangeArrowheads="1"/>
            </p:cNvSpPr>
            <p:nvPr/>
          </p:nvSpPr>
          <p:spPr bwMode="auto">
            <a:xfrm>
              <a:off x="2653" y="1616"/>
              <a:ext cx="2359" cy="9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40" name="Text Box 5"/>
            <p:cNvSpPr txBox="1">
              <a:spLocks noChangeArrowheads="1"/>
            </p:cNvSpPr>
            <p:nvPr/>
          </p:nvSpPr>
          <p:spPr bwMode="auto">
            <a:xfrm>
              <a:off x="2824" y="1693"/>
              <a:ext cx="2415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7200" b="1" i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 = n </a:t>
              </a:r>
              <a:r>
                <a:rPr lang="ru-RU" sz="7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</a:t>
              </a:r>
            </a:p>
          </p:txBody>
        </p:sp>
      </p:grp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4427538" y="4652963"/>
            <a:ext cx="4033837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целое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   длин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</a:t>
            </a:r>
          </a:p>
          <a:p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длине струны </a:t>
            </a:r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Line 25"/>
          <p:cNvSpPr>
            <a:spLocks noChangeShapeType="1"/>
          </p:cNvSpPr>
          <p:nvPr/>
        </p:nvSpPr>
        <p:spPr bwMode="auto">
          <a:xfrm>
            <a:off x="971550" y="1844675"/>
            <a:ext cx="0" cy="324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3" name="Line 29"/>
          <p:cNvSpPr>
            <a:spLocks noChangeShapeType="1"/>
          </p:cNvSpPr>
          <p:nvPr/>
        </p:nvSpPr>
        <p:spPr bwMode="auto">
          <a:xfrm>
            <a:off x="3779838" y="19161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Line 30"/>
          <p:cNvSpPr>
            <a:spLocks noChangeShapeType="1"/>
          </p:cNvSpPr>
          <p:nvPr/>
        </p:nvSpPr>
        <p:spPr bwMode="auto">
          <a:xfrm>
            <a:off x="969963" y="2708275"/>
            <a:ext cx="2809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5" name="Rectangle 31"/>
          <p:cNvSpPr>
            <a:spLocks noChangeArrowheads="1"/>
          </p:cNvSpPr>
          <p:nvPr/>
        </p:nvSpPr>
        <p:spPr bwMode="auto">
          <a:xfrm>
            <a:off x="2771775" y="2636838"/>
            <a:ext cx="55721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8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7" name="Line 8"/>
          <p:cNvSpPr>
            <a:spLocks noChangeShapeType="1"/>
          </p:cNvSpPr>
          <p:nvPr/>
        </p:nvSpPr>
        <p:spPr bwMode="auto">
          <a:xfrm flipH="1">
            <a:off x="1008063" y="1885950"/>
            <a:ext cx="28067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8" name="AutoShape 9"/>
          <p:cNvSpPr>
            <a:spLocks noChangeArrowheads="1"/>
          </p:cNvSpPr>
          <p:nvPr/>
        </p:nvSpPr>
        <p:spPr bwMode="auto">
          <a:xfrm rot="-5400000">
            <a:off x="1072357" y="1748631"/>
            <a:ext cx="503238" cy="695325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9" name="AutoShape 10"/>
          <p:cNvSpPr>
            <a:spLocks noChangeArrowheads="1"/>
          </p:cNvSpPr>
          <p:nvPr/>
        </p:nvSpPr>
        <p:spPr bwMode="auto">
          <a:xfrm rot="5400000" flipV="1">
            <a:off x="1767682" y="1245394"/>
            <a:ext cx="503237" cy="695325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0" name="AutoShape 11"/>
          <p:cNvSpPr>
            <a:spLocks noChangeArrowheads="1"/>
          </p:cNvSpPr>
          <p:nvPr/>
        </p:nvSpPr>
        <p:spPr bwMode="auto">
          <a:xfrm rot="-5400000">
            <a:off x="2462213" y="1749425"/>
            <a:ext cx="503238" cy="693737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1" name="AutoShape 12"/>
          <p:cNvSpPr>
            <a:spLocks noChangeArrowheads="1"/>
          </p:cNvSpPr>
          <p:nvPr/>
        </p:nvSpPr>
        <p:spPr bwMode="auto">
          <a:xfrm rot="5400000" flipV="1">
            <a:off x="3155950" y="1246188"/>
            <a:ext cx="503237" cy="693738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2" name="AutoShape 13"/>
          <p:cNvSpPr>
            <a:spLocks noChangeArrowheads="1"/>
          </p:cNvSpPr>
          <p:nvPr/>
        </p:nvSpPr>
        <p:spPr bwMode="auto">
          <a:xfrm rot="5400000" flipV="1">
            <a:off x="1072357" y="1245394"/>
            <a:ext cx="503237" cy="695325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3" name="AutoShape 14"/>
          <p:cNvSpPr>
            <a:spLocks noChangeArrowheads="1"/>
          </p:cNvSpPr>
          <p:nvPr/>
        </p:nvSpPr>
        <p:spPr bwMode="auto">
          <a:xfrm rot="-5400000">
            <a:off x="1767682" y="1748631"/>
            <a:ext cx="503238" cy="695325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4" name="AutoShape 15"/>
          <p:cNvSpPr>
            <a:spLocks noChangeArrowheads="1"/>
          </p:cNvSpPr>
          <p:nvPr/>
        </p:nvSpPr>
        <p:spPr bwMode="auto">
          <a:xfrm rot="5400000" flipV="1">
            <a:off x="2462213" y="1246188"/>
            <a:ext cx="503237" cy="693737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5" name="AutoShape 16"/>
          <p:cNvSpPr>
            <a:spLocks noChangeArrowheads="1"/>
          </p:cNvSpPr>
          <p:nvPr/>
        </p:nvSpPr>
        <p:spPr bwMode="auto">
          <a:xfrm rot="-5400000">
            <a:off x="3155950" y="1749425"/>
            <a:ext cx="503238" cy="693738"/>
          </a:xfrm>
          <a:prstGeom prst="moon">
            <a:avLst>
              <a:gd name="adj" fmla="val 87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6" name="Oval 17"/>
          <p:cNvSpPr>
            <a:spLocks noChangeArrowheads="1"/>
          </p:cNvSpPr>
          <p:nvPr/>
        </p:nvSpPr>
        <p:spPr bwMode="auto">
          <a:xfrm>
            <a:off x="976313" y="1704975"/>
            <a:ext cx="685800" cy="250825"/>
          </a:xfrm>
          <a:prstGeom prst="ellipse">
            <a:avLst/>
          </a:prstGeom>
          <a:solidFill>
            <a:srgbClr val="A5002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7" name="Oval 18"/>
          <p:cNvSpPr>
            <a:spLocks noChangeArrowheads="1"/>
          </p:cNvSpPr>
          <p:nvPr/>
        </p:nvSpPr>
        <p:spPr bwMode="auto">
          <a:xfrm>
            <a:off x="1695450" y="1704975"/>
            <a:ext cx="685800" cy="250825"/>
          </a:xfrm>
          <a:prstGeom prst="ellipse">
            <a:avLst/>
          </a:prstGeom>
          <a:solidFill>
            <a:srgbClr val="A5002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8" name="Oval 19"/>
          <p:cNvSpPr>
            <a:spLocks noChangeArrowheads="1"/>
          </p:cNvSpPr>
          <p:nvPr/>
        </p:nvSpPr>
        <p:spPr bwMode="auto">
          <a:xfrm>
            <a:off x="2381250" y="1704975"/>
            <a:ext cx="684213" cy="250825"/>
          </a:xfrm>
          <a:prstGeom prst="ellipse">
            <a:avLst/>
          </a:prstGeom>
          <a:solidFill>
            <a:srgbClr val="A5002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9" name="Oval 20"/>
          <p:cNvSpPr>
            <a:spLocks noChangeArrowheads="1"/>
          </p:cNvSpPr>
          <p:nvPr/>
        </p:nvSpPr>
        <p:spPr bwMode="auto">
          <a:xfrm>
            <a:off x="3065463" y="1731963"/>
            <a:ext cx="684212" cy="252412"/>
          </a:xfrm>
          <a:prstGeom prst="ellipse">
            <a:avLst/>
          </a:prstGeom>
          <a:solidFill>
            <a:srgbClr val="A5002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0" name="Oval 21"/>
          <p:cNvSpPr>
            <a:spLocks noChangeArrowheads="1"/>
          </p:cNvSpPr>
          <p:nvPr/>
        </p:nvSpPr>
        <p:spPr bwMode="auto">
          <a:xfrm>
            <a:off x="3676650" y="1831975"/>
            <a:ext cx="107950" cy="8096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1" name="Oval 22"/>
          <p:cNvSpPr>
            <a:spLocks noChangeArrowheads="1"/>
          </p:cNvSpPr>
          <p:nvPr/>
        </p:nvSpPr>
        <p:spPr bwMode="auto">
          <a:xfrm>
            <a:off x="1625600" y="1833563"/>
            <a:ext cx="107950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2" name="Oval 23"/>
          <p:cNvSpPr>
            <a:spLocks noChangeArrowheads="1"/>
          </p:cNvSpPr>
          <p:nvPr/>
        </p:nvSpPr>
        <p:spPr bwMode="auto">
          <a:xfrm>
            <a:off x="2308225" y="1833563"/>
            <a:ext cx="107950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3" name="Oval 24"/>
          <p:cNvSpPr>
            <a:spLocks noChangeArrowheads="1"/>
          </p:cNvSpPr>
          <p:nvPr/>
        </p:nvSpPr>
        <p:spPr bwMode="auto">
          <a:xfrm>
            <a:off x="2994025" y="1833563"/>
            <a:ext cx="107950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4" name="Line 32"/>
          <p:cNvSpPr>
            <a:spLocks noChangeShapeType="1"/>
          </p:cNvSpPr>
          <p:nvPr/>
        </p:nvSpPr>
        <p:spPr bwMode="auto">
          <a:xfrm>
            <a:off x="971550" y="1876425"/>
            <a:ext cx="2786063" cy="0"/>
          </a:xfrm>
          <a:prstGeom prst="line">
            <a:avLst/>
          </a:prstGeom>
          <a:noFill/>
          <a:ln w="38100" cmpd="dbl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35" name="Oval 35"/>
          <p:cNvSpPr>
            <a:spLocks noChangeArrowheads="1"/>
          </p:cNvSpPr>
          <p:nvPr/>
        </p:nvSpPr>
        <p:spPr bwMode="auto">
          <a:xfrm>
            <a:off x="971550" y="1831975"/>
            <a:ext cx="107950" cy="8096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395288" y="908050"/>
            <a:ext cx="4516437" cy="4824413"/>
            <a:chOff x="307" y="799"/>
            <a:chExt cx="2845" cy="3039"/>
          </a:xfrm>
        </p:grpSpPr>
        <p:sp>
          <p:nvSpPr>
            <p:cNvPr id="22538" name="Oval 2"/>
            <p:cNvSpPr>
              <a:spLocks noChangeArrowheads="1"/>
            </p:cNvSpPr>
            <p:nvPr/>
          </p:nvSpPr>
          <p:spPr bwMode="auto">
            <a:xfrm>
              <a:off x="863" y="1541"/>
              <a:ext cx="1605" cy="155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539" name="Group 3"/>
            <p:cNvGrpSpPr>
              <a:grpSpLocks/>
            </p:cNvGrpSpPr>
            <p:nvPr/>
          </p:nvGrpSpPr>
          <p:grpSpPr bwMode="auto">
            <a:xfrm>
              <a:off x="1257" y="1373"/>
              <a:ext cx="851" cy="1385"/>
              <a:chOff x="3379" y="1616"/>
              <a:chExt cx="1043" cy="1360"/>
            </a:xfrm>
          </p:grpSpPr>
          <p:sp>
            <p:nvSpPr>
              <p:cNvPr id="22571" name="Arc 4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72" name="Arc 5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0" name="Group 6"/>
            <p:cNvGrpSpPr>
              <a:grpSpLocks/>
            </p:cNvGrpSpPr>
            <p:nvPr/>
          </p:nvGrpSpPr>
          <p:grpSpPr bwMode="auto">
            <a:xfrm flipV="1">
              <a:off x="1257" y="799"/>
              <a:ext cx="851" cy="1047"/>
              <a:chOff x="3379" y="1616"/>
              <a:chExt cx="1043" cy="1360"/>
            </a:xfrm>
          </p:grpSpPr>
          <p:sp>
            <p:nvSpPr>
              <p:cNvPr id="22569" name="Arc 7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70" name="Arc 8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1" name="Group 9"/>
            <p:cNvGrpSpPr>
              <a:grpSpLocks/>
            </p:cNvGrpSpPr>
            <p:nvPr/>
          </p:nvGrpSpPr>
          <p:grpSpPr bwMode="auto">
            <a:xfrm rot="18175221" flipV="1">
              <a:off x="410" y="1304"/>
              <a:ext cx="776" cy="982"/>
              <a:chOff x="3379" y="1616"/>
              <a:chExt cx="1043" cy="1360"/>
            </a:xfrm>
          </p:grpSpPr>
          <p:sp>
            <p:nvSpPr>
              <p:cNvPr id="22567" name="Arc 10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68" name="Arc 11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2" name="Group 12"/>
            <p:cNvGrpSpPr>
              <a:grpSpLocks/>
            </p:cNvGrpSpPr>
            <p:nvPr/>
          </p:nvGrpSpPr>
          <p:grpSpPr bwMode="auto">
            <a:xfrm>
              <a:off x="1224" y="1846"/>
              <a:ext cx="916" cy="1384"/>
              <a:chOff x="2073" y="1166"/>
              <a:chExt cx="916" cy="1384"/>
            </a:xfrm>
          </p:grpSpPr>
          <p:sp>
            <p:nvSpPr>
              <p:cNvPr id="22565" name="Arc 13"/>
              <p:cNvSpPr>
                <a:spLocks/>
              </p:cNvSpPr>
              <p:nvPr/>
            </p:nvSpPr>
            <p:spPr bwMode="auto">
              <a:xfrm flipV="1">
                <a:off x="2496" y="1167"/>
                <a:ext cx="493" cy="1383"/>
              </a:xfrm>
              <a:custGeom>
                <a:avLst/>
                <a:gdLst>
                  <a:gd name="T0" fmla="*/ 23 w 13390"/>
                  <a:gd name="T1" fmla="*/ 0 h 21591"/>
                  <a:gd name="T2" fmla="*/ 493 w 13390"/>
                  <a:gd name="T3" fmla="*/ 297 h 21591"/>
                  <a:gd name="T4" fmla="*/ 0 w 13390"/>
                  <a:gd name="T5" fmla="*/ 1383 h 21591"/>
                  <a:gd name="T6" fmla="*/ 0 60000 65536"/>
                  <a:gd name="T7" fmla="*/ 0 60000 65536"/>
                  <a:gd name="T8" fmla="*/ 0 60000 65536"/>
                  <a:gd name="T9" fmla="*/ 0 w 13390"/>
                  <a:gd name="T10" fmla="*/ 0 h 21591"/>
                  <a:gd name="T11" fmla="*/ 13390 w 1339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90" h="21591" fill="none" extrusionOk="0">
                    <a:moveTo>
                      <a:pt x="635" y="0"/>
                    </a:moveTo>
                    <a:cubicBezTo>
                      <a:pt x="5275" y="137"/>
                      <a:pt x="9747" y="1764"/>
                      <a:pt x="13389" y="4642"/>
                    </a:cubicBezTo>
                  </a:path>
                  <a:path w="13390" h="21591" stroke="0" extrusionOk="0">
                    <a:moveTo>
                      <a:pt x="635" y="0"/>
                    </a:moveTo>
                    <a:cubicBezTo>
                      <a:pt x="5275" y="137"/>
                      <a:pt x="9747" y="1764"/>
                      <a:pt x="13389" y="4642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66" name="Arc 14"/>
              <p:cNvSpPr>
                <a:spLocks/>
              </p:cNvSpPr>
              <p:nvPr/>
            </p:nvSpPr>
            <p:spPr bwMode="auto">
              <a:xfrm flipH="1" flipV="1">
                <a:off x="2073" y="1166"/>
                <a:ext cx="461" cy="1384"/>
              </a:xfrm>
              <a:custGeom>
                <a:avLst/>
                <a:gdLst>
                  <a:gd name="T0" fmla="*/ 4 w 12530"/>
                  <a:gd name="T1" fmla="*/ 0 h 21600"/>
                  <a:gd name="T2" fmla="*/ 461 w 12530"/>
                  <a:gd name="T3" fmla="*/ 257 h 21600"/>
                  <a:gd name="T4" fmla="*/ 0 w 12530"/>
                  <a:gd name="T5" fmla="*/ 1384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543" name="Arc 15"/>
            <p:cNvSpPr>
              <a:spLocks/>
            </p:cNvSpPr>
            <p:nvPr/>
          </p:nvSpPr>
          <p:spPr bwMode="auto">
            <a:xfrm rot="-3257413">
              <a:off x="2222" y="2366"/>
              <a:ext cx="726" cy="934"/>
            </a:xfrm>
            <a:custGeom>
              <a:avLst/>
              <a:gdLst>
                <a:gd name="T0" fmla="*/ 0 w 21247"/>
                <a:gd name="T1" fmla="*/ 171 h 21600"/>
                <a:gd name="T2" fmla="*/ 726 w 21247"/>
                <a:gd name="T3" fmla="*/ 81 h 21600"/>
                <a:gd name="T4" fmla="*/ 426 w 21247"/>
                <a:gd name="T5" fmla="*/ 934 h 21600"/>
                <a:gd name="T6" fmla="*/ 0 60000 65536"/>
                <a:gd name="T7" fmla="*/ 0 60000 65536"/>
                <a:gd name="T8" fmla="*/ 0 60000 65536"/>
                <a:gd name="T9" fmla="*/ 0 w 21247"/>
                <a:gd name="T10" fmla="*/ 0 h 21600"/>
                <a:gd name="T11" fmla="*/ 21247 w 2124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47" h="21600" fill="none" extrusionOk="0">
                  <a:moveTo>
                    <a:pt x="0" y="3956"/>
                  </a:moveTo>
                  <a:cubicBezTo>
                    <a:pt x="3645" y="1381"/>
                    <a:pt x="7997" y="-1"/>
                    <a:pt x="12460" y="0"/>
                  </a:cubicBezTo>
                  <a:cubicBezTo>
                    <a:pt x="15487" y="0"/>
                    <a:pt x="18481" y="636"/>
                    <a:pt x="21246" y="1868"/>
                  </a:cubicBezTo>
                </a:path>
                <a:path w="21247" h="21600" stroke="0" extrusionOk="0">
                  <a:moveTo>
                    <a:pt x="0" y="3956"/>
                  </a:moveTo>
                  <a:cubicBezTo>
                    <a:pt x="3645" y="1381"/>
                    <a:pt x="7997" y="-1"/>
                    <a:pt x="12460" y="0"/>
                  </a:cubicBezTo>
                  <a:cubicBezTo>
                    <a:pt x="15487" y="0"/>
                    <a:pt x="18481" y="636"/>
                    <a:pt x="21246" y="1868"/>
                  </a:cubicBezTo>
                  <a:lnTo>
                    <a:pt x="12460" y="21600"/>
                  </a:lnTo>
                  <a:close/>
                </a:path>
              </a:pathLst>
            </a:custGeom>
            <a:noFill/>
            <a:ln w="7620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1238" y="1815"/>
              <a:ext cx="1456" cy="754"/>
              <a:chOff x="2087" y="1135"/>
              <a:chExt cx="1456" cy="754"/>
            </a:xfrm>
          </p:grpSpPr>
          <p:sp>
            <p:nvSpPr>
              <p:cNvPr id="22563" name="Arc 17"/>
              <p:cNvSpPr>
                <a:spLocks/>
              </p:cNvSpPr>
              <p:nvPr/>
            </p:nvSpPr>
            <p:spPr bwMode="auto">
              <a:xfrm rot="3455149">
                <a:off x="2700" y="1045"/>
                <a:ext cx="442" cy="1245"/>
              </a:xfrm>
              <a:custGeom>
                <a:avLst/>
                <a:gdLst>
                  <a:gd name="T0" fmla="*/ 19 w 14448"/>
                  <a:gd name="T1" fmla="*/ 0 h 21591"/>
                  <a:gd name="T2" fmla="*/ 442 w 14448"/>
                  <a:gd name="T3" fmla="*/ 319 h 21591"/>
                  <a:gd name="T4" fmla="*/ 0 w 14448"/>
                  <a:gd name="T5" fmla="*/ 1245 h 21591"/>
                  <a:gd name="T6" fmla="*/ 0 60000 65536"/>
                  <a:gd name="T7" fmla="*/ 0 60000 65536"/>
                  <a:gd name="T8" fmla="*/ 0 60000 65536"/>
                  <a:gd name="T9" fmla="*/ 0 w 14448"/>
                  <a:gd name="T10" fmla="*/ 0 h 21591"/>
                  <a:gd name="T11" fmla="*/ 14448 w 14448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48" h="21591" fill="none" extrusionOk="0">
                    <a:moveTo>
                      <a:pt x="635" y="0"/>
                    </a:moveTo>
                    <a:cubicBezTo>
                      <a:pt x="5750" y="151"/>
                      <a:pt x="10644" y="2112"/>
                      <a:pt x="14447" y="5534"/>
                    </a:cubicBezTo>
                  </a:path>
                  <a:path w="14448" h="21591" stroke="0" extrusionOk="0">
                    <a:moveTo>
                      <a:pt x="635" y="0"/>
                    </a:moveTo>
                    <a:cubicBezTo>
                      <a:pt x="5750" y="151"/>
                      <a:pt x="10644" y="2112"/>
                      <a:pt x="14447" y="5534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64" name="Arc 18"/>
              <p:cNvSpPr>
                <a:spLocks/>
              </p:cNvSpPr>
              <p:nvPr/>
            </p:nvSpPr>
            <p:spPr bwMode="auto">
              <a:xfrm rot="3455149" flipH="1">
                <a:off x="2509" y="713"/>
                <a:ext cx="402" cy="1246"/>
              </a:xfrm>
              <a:custGeom>
                <a:avLst/>
                <a:gdLst>
                  <a:gd name="T0" fmla="*/ 4 w 12530"/>
                  <a:gd name="T1" fmla="*/ 0 h 21600"/>
                  <a:gd name="T2" fmla="*/ 402 w 12530"/>
                  <a:gd name="T3" fmla="*/ 231 h 21600"/>
                  <a:gd name="T4" fmla="*/ 0 w 12530"/>
                  <a:gd name="T5" fmla="*/ 1246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5" name="Group 19"/>
            <p:cNvGrpSpPr>
              <a:grpSpLocks/>
            </p:cNvGrpSpPr>
            <p:nvPr/>
          </p:nvGrpSpPr>
          <p:grpSpPr bwMode="auto">
            <a:xfrm>
              <a:off x="700" y="2116"/>
              <a:ext cx="1178" cy="747"/>
              <a:chOff x="1549" y="1436"/>
              <a:chExt cx="1178" cy="747"/>
            </a:xfrm>
          </p:grpSpPr>
          <p:sp>
            <p:nvSpPr>
              <p:cNvPr id="22561" name="Arc 20"/>
              <p:cNvSpPr>
                <a:spLocks/>
              </p:cNvSpPr>
              <p:nvPr/>
            </p:nvSpPr>
            <p:spPr bwMode="auto">
              <a:xfrm rot="3551103" flipH="1" flipV="1">
                <a:off x="1837" y="1148"/>
                <a:ext cx="405" cy="981"/>
              </a:xfrm>
              <a:custGeom>
                <a:avLst/>
                <a:gdLst>
                  <a:gd name="T0" fmla="*/ 21 w 12530"/>
                  <a:gd name="T1" fmla="*/ 0 h 21591"/>
                  <a:gd name="T2" fmla="*/ 405 w 12530"/>
                  <a:gd name="T3" fmla="*/ 182 h 21591"/>
                  <a:gd name="T4" fmla="*/ 0 w 12530"/>
                  <a:gd name="T5" fmla="*/ 981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62" name="Arc 21"/>
              <p:cNvSpPr>
                <a:spLocks/>
              </p:cNvSpPr>
              <p:nvPr/>
            </p:nvSpPr>
            <p:spPr bwMode="auto">
              <a:xfrm rot="3551103" flipV="1">
                <a:off x="2032" y="1487"/>
                <a:ext cx="410" cy="981"/>
              </a:xfrm>
              <a:custGeom>
                <a:avLst/>
                <a:gdLst>
                  <a:gd name="T0" fmla="*/ 4 w 12701"/>
                  <a:gd name="T1" fmla="*/ 0 h 21600"/>
                  <a:gd name="T2" fmla="*/ 410 w 12701"/>
                  <a:gd name="T3" fmla="*/ 188 h 21600"/>
                  <a:gd name="T4" fmla="*/ 0 w 12701"/>
                  <a:gd name="T5" fmla="*/ 981 h 21600"/>
                  <a:gd name="T6" fmla="*/ 0 60000 65536"/>
                  <a:gd name="T7" fmla="*/ 0 60000 65536"/>
                  <a:gd name="T8" fmla="*/ 0 60000 65536"/>
                  <a:gd name="T9" fmla="*/ 0 w 12701"/>
                  <a:gd name="T10" fmla="*/ 0 h 21600"/>
                  <a:gd name="T11" fmla="*/ 12701 w 1270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01" h="21600" fill="none" extrusionOk="0">
                    <a:moveTo>
                      <a:pt x="113" y="0"/>
                    </a:moveTo>
                    <a:cubicBezTo>
                      <a:pt x="4638" y="24"/>
                      <a:pt x="9041" y="1468"/>
                      <a:pt x="12701" y="4128"/>
                    </a:cubicBezTo>
                  </a:path>
                  <a:path w="12701" h="21600" stroke="0" extrusionOk="0">
                    <a:moveTo>
                      <a:pt x="113" y="0"/>
                    </a:moveTo>
                    <a:cubicBezTo>
                      <a:pt x="4638" y="24"/>
                      <a:pt x="9041" y="1468"/>
                      <a:pt x="12701" y="412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6" name="Group 22"/>
            <p:cNvGrpSpPr>
              <a:grpSpLocks/>
            </p:cNvGrpSpPr>
            <p:nvPr/>
          </p:nvGrpSpPr>
          <p:grpSpPr bwMode="auto">
            <a:xfrm rot="3455149">
              <a:off x="403" y="2332"/>
              <a:ext cx="777" cy="916"/>
              <a:chOff x="3379" y="1616"/>
              <a:chExt cx="1043" cy="1360"/>
            </a:xfrm>
          </p:grpSpPr>
          <p:sp>
            <p:nvSpPr>
              <p:cNvPr id="22559" name="Arc 23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60" name="Arc 24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7" name="Group 25"/>
            <p:cNvGrpSpPr>
              <a:grpSpLocks/>
            </p:cNvGrpSpPr>
            <p:nvPr/>
          </p:nvGrpSpPr>
          <p:grpSpPr bwMode="auto">
            <a:xfrm>
              <a:off x="1224" y="2749"/>
              <a:ext cx="898" cy="1089"/>
              <a:chOff x="3379" y="1616"/>
              <a:chExt cx="1043" cy="1360"/>
            </a:xfrm>
          </p:grpSpPr>
          <p:sp>
            <p:nvSpPr>
              <p:cNvPr id="22557" name="Arc 26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58" name="Arc 27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8" name="Group 28"/>
            <p:cNvGrpSpPr>
              <a:grpSpLocks/>
            </p:cNvGrpSpPr>
            <p:nvPr/>
          </p:nvGrpSpPr>
          <p:grpSpPr bwMode="auto">
            <a:xfrm>
              <a:off x="660" y="1742"/>
              <a:ext cx="1263" cy="745"/>
              <a:chOff x="1509" y="1062"/>
              <a:chExt cx="1263" cy="745"/>
            </a:xfrm>
          </p:grpSpPr>
          <p:sp>
            <p:nvSpPr>
              <p:cNvPr id="22555" name="Arc 29"/>
              <p:cNvSpPr>
                <a:spLocks/>
              </p:cNvSpPr>
              <p:nvPr/>
            </p:nvSpPr>
            <p:spPr bwMode="auto">
              <a:xfrm rot="18175221" flipH="1">
                <a:off x="1827" y="1070"/>
                <a:ext cx="419" cy="1055"/>
              </a:xfrm>
              <a:custGeom>
                <a:avLst/>
                <a:gdLst>
                  <a:gd name="T0" fmla="*/ 19 w 14061"/>
                  <a:gd name="T1" fmla="*/ 0 h 21591"/>
                  <a:gd name="T2" fmla="*/ 419 w 14061"/>
                  <a:gd name="T3" fmla="*/ 254 h 21591"/>
                  <a:gd name="T4" fmla="*/ 0 w 14061"/>
                  <a:gd name="T5" fmla="*/ 1055 h 21591"/>
                  <a:gd name="T6" fmla="*/ 0 60000 65536"/>
                  <a:gd name="T7" fmla="*/ 0 60000 65536"/>
                  <a:gd name="T8" fmla="*/ 0 60000 65536"/>
                  <a:gd name="T9" fmla="*/ 0 w 14061"/>
                  <a:gd name="T10" fmla="*/ 0 h 21591"/>
                  <a:gd name="T11" fmla="*/ 14061 w 14061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061" h="21591" fill="none" extrusionOk="0">
                    <a:moveTo>
                      <a:pt x="635" y="0"/>
                    </a:moveTo>
                    <a:cubicBezTo>
                      <a:pt x="5573" y="145"/>
                      <a:pt x="10311" y="1979"/>
                      <a:pt x="14061" y="5194"/>
                    </a:cubicBezTo>
                  </a:path>
                  <a:path w="14061" h="21591" stroke="0" extrusionOk="0">
                    <a:moveTo>
                      <a:pt x="635" y="0"/>
                    </a:moveTo>
                    <a:cubicBezTo>
                      <a:pt x="5573" y="145"/>
                      <a:pt x="10311" y="1979"/>
                      <a:pt x="14061" y="5194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56" name="Arc 30"/>
              <p:cNvSpPr>
                <a:spLocks/>
              </p:cNvSpPr>
              <p:nvPr/>
            </p:nvSpPr>
            <p:spPr bwMode="auto">
              <a:xfrm rot="-3424779">
                <a:off x="2037" y="741"/>
                <a:ext cx="414" cy="1056"/>
              </a:xfrm>
              <a:custGeom>
                <a:avLst/>
                <a:gdLst>
                  <a:gd name="T0" fmla="*/ 3 w 14882"/>
                  <a:gd name="T1" fmla="*/ 0 h 21600"/>
                  <a:gd name="T2" fmla="*/ 414 w 14882"/>
                  <a:gd name="T3" fmla="*/ 291 h 21600"/>
                  <a:gd name="T4" fmla="*/ 0 w 14882"/>
                  <a:gd name="T5" fmla="*/ 1056 h 21600"/>
                  <a:gd name="T6" fmla="*/ 0 60000 65536"/>
                  <a:gd name="T7" fmla="*/ 0 60000 65536"/>
                  <a:gd name="T8" fmla="*/ 0 60000 65536"/>
                  <a:gd name="T9" fmla="*/ 0 w 14882"/>
                  <a:gd name="T10" fmla="*/ 0 h 21600"/>
                  <a:gd name="T11" fmla="*/ 14882 w 1488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882" h="21600" fill="none" extrusionOk="0">
                    <a:moveTo>
                      <a:pt x="113" y="0"/>
                    </a:moveTo>
                    <a:cubicBezTo>
                      <a:pt x="5614" y="29"/>
                      <a:pt x="10895" y="2155"/>
                      <a:pt x="14882" y="5944"/>
                    </a:cubicBezTo>
                  </a:path>
                  <a:path w="14882" h="21600" stroke="0" extrusionOk="0">
                    <a:moveTo>
                      <a:pt x="113" y="0"/>
                    </a:moveTo>
                    <a:cubicBezTo>
                      <a:pt x="5614" y="29"/>
                      <a:pt x="10895" y="2155"/>
                      <a:pt x="14882" y="594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49" name="Group 31"/>
            <p:cNvGrpSpPr>
              <a:grpSpLocks/>
            </p:cNvGrpSpPr>
            <p:nvPr/>
          </p:nvGrpSpPr>
          <p:grpSpPr bwMode="auto">
            <a:xfrm rot="17854650" flipV="1">
              <a:off x="1481" y="1699"/>
              <a:ext cx="813" cy="1441"/>
              <a:chOff x="3379" y="1616"/>
              <a:chExt cx="1043" cy="1360"/>
            </a:xfrm>
          </p:grpSpPr>
          <p:sp>
            <p:nvSpPr>
              <p:cNvPr id="22553" name="Arc 32"/>
              <p:cNvSpPr>
                <a:spLocks/>
              </p:cNvSpPr>
              <p:nvPr/>
            </p:nvSpPr>
            <p:spPr bwMode="auto">
              <a:xfrm>
                <a:off x="3878" y="1617"/>
                <a:ext cx="544" cy="1359"/>
              </a:xfrm>
              <a:custGeom>
                <a:avLst/>
                <a:gdLst>
                  <a:gd name="T0" fmla="*/ 28 w 12530"/>
                  <a:gd name="T1" fmla="*/ 0 h 21591"/>
                  <a:gd name="T2" fmla="*/ 544 w 12530"/>
                  <a:gd name="T3" fmla="*/ 252 h 21591"/>
                  <a:gd name="T4" fmla="*/ 0 w 12530"/>
                  <a:gd name="T5" fmla="*/ 1359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54" name="Arc 33"/>
              <p:cNvSpPr>
                <a:spLocks/>
              </p:cNvSpPr>
              <p:nvPr/>
            </p:nvSpPr>
            <p:spPr bwMode="auto">
              <a:xfrm flipH="1">
                <a:off x="3379" y="1616"/>
                <a:ext cx="544" cy="1360"/>
              </a:xfrm>
              <a:custGeom>
                <a:avLst/>
                <a:gdLst>
                  <a:gd name="T0" fmla="*/ 5 w 12530"/>
                  <a:gd name="T1" fmla="*/ 0 h 21600"/>
                  <a:gd name="T2" fmla="*/ 544 w 12530"/>
                  <a:gd name="T3" fmla="*/ 252 h 21600"/>
                  <a:gd name="T4" fmla="*/ 0 w 12530"/>
                  <a:gd name="T5" fmla="*/ 1360 h 21600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600"/>
                  <a:gd name="T11" fmla="*/ 12530 w 1253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600" fill="none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</a:path>
                  <a:path w="12530" h="21600" stroke="0" extrusionOk="0">
                    <a:moveTo>
                      <a:pt x="113" y="0"/>
                    </a:moveTo>
                    <a:cubicBezTo>
                      <a:pt x="4566" y="23"/>
                      <a:pt x="8903" y="1422"/>
                      <a:pt x="12530" y="400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550" name="Group 34"/>
            <p:cNvGrpSpPr>
              <a:grpSpLocks/>
            </p:cNvGrpSpPr>
            <p:nvPr/>
          </p:nvGrpSpPr>
          <p:grpSpPr bwMode="auto">
            <a:xfrm>
              <a:off x="1982" y="1433"/>
              <a:ext cx="1170" cy="731"/>
              <a:chOff x="2831" y="753"/>
              <a:chExt cx="1170" cy="731"/>
            </a:xfrm>
          </p:grpSpPr>
          <p:sp>
            <p:nvSpPr>
              <p:cNvPr id="22551" name="Arc 35"/>
              <p:cNvSpPr>
                <a:spLocks/>
              </p:cNvSpPr>
              <p:nvPr/>
            </p:nvSpPr>
            <p:spPr bwMode="auto">
              <a:xfrm rot="3551103" flipH="1" flipV="1">
                <a:off x="3119" y="465"/>
                <a:ext cx="405" cy="981"/>
              </a:xfrm>
              <a:custGeom>
                <a:avLst/>
                <a:gdLst>
                  <a:gd name="T0" fmla="*/ 21 w 12530"/>
                  <a:gd name="T1" fmla="*/ 0 h 21591"/>
                  <a:gd name="T2" fmla="*/ 405 w 12530"/>
                  <a:gd name="T3" fmla="*/ 182 h 21591"/>
                  <a:gd name="T4" fmla="*/ 0 w 12530"/>
                  <a:gd name="T5" fmla="*/ 981 h 21591"/>
                  <a:gd name="T6" fmla="*/ 0 60000 65536"/>
                  <a:gd name="T7" fmla="*/ 0 60000 65536"/>
                  <a:gd name="T8" fmla="*/ 0 60000 65536"/>
                  <a:gd name="T9" fmla="*/ 0 w 12530"/>
                  <a:gd name="T10" fmla="*/ 0 h 21591"/>
                  <a:gd name="T11" fmla="*/ 12530 w 12530"/>
                  <a:gd name="T12" fmla="*/ 21591 h 21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30" h="21591" fill="none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</a:path>
                  <a:path w="12530" h="21591" stroke="0" extrusionOk="0">
                    <a:moveTo>
                      <a:pt x="635" y="0"/>
                    </a:moveTo>
                    <a:cubicBezTo>
                      <a:pt x="4908" y="126"/>
                      <a:pt x="9048" y="1517"/>
                      <a:pt x="12530" y="3996"/>
                    </a:cubicBezTo>
                    <a:lnTo>
                      <a:pt x="0" y="21591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52" name="Arc 36"/>
              <p:cNvSpPr>
                <a:spLocks/>
              </p:cNvSpPr>
              <p:nvPr/>
            </p:nvSpPr>
            <p:spPr bwMode="auto">
              <a:xfrm rot="3551103" flipV="1">
                <a:off x="3306" y="788"/>
                <a:ext cx="410" cy="981"/>
              </a:xfrm>
              <a:custGeom>
                <a:avLst/>
                <a:gdLst>
                  <a:gd name="T0" fmla="*/ 4 w 12701"/>
                  <a:gd name="T1" fmla="*/ 0 h 21600"/>
                  <a:gd name="T2" fmla="*/ 410 w 12701"/>
                  <a:gd name="T3" fmla="*/ 188 h 21600"/>
                  <a:gd name="T4" fmla="*/ 0 w 12701"/>
                  <a:gd name="T5" fmla="*/ 981 h 21600"/>
                  <a:gd name="T6" fmla="*/ 0 60000 65536"/>
                  <a:gd name="T7" fmla="*/ 0 60000 65536"/>
                  <a:gd name="T8" fmla="*/ 0 60000 65536"/>
                  <a:gd name="T9" fmla="*/ 0 w 12701"/>
                  <a:gd name="T10" fmla="*/ 0 h 21600"/>
                  <a:gd name="T11" fmla="*/ 12701 w 1270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01" h="21600" fill="none" extrusionOk="0">
                    <a:moveTo>
                      <a:pt x="113" y="0"/>
                    </a:moveTo>
                    <a:cubicBezTo>
                      <a:pt x="4638" y="24"/>
                      <a:pt x="9041" y="1468"/>
                      <a:pt x="12701" y="4128"/>
                    </a:cubicBezTo>
                  </a:path>
                  <a:path w="12701" h="21600" stroke="0" extrusionOk="0">
                    <a:moveTo>
                      <a:pt x="113" y="0"/>
                    </a:moveTo>
                    <a:cubicBezTo>
                      <a:pt x="4638" y="24"/>
                      <a:pt x="9041" y="1468"/>
                      <a:pt x="12701" y="412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4373" name="AutoShape 37"/>
          <p:cNvSpPr>
            <a:spLocks noChangeArrowheads="1"/>
          </p:cNvSpPr>
          <p:nvPr/>
        </p:nvSpPr>
        <p:spPr bwMode="auto">
          <a:xfrm rot="1961837">
            <a:off x="3636963" y="1123950"/>
            <a:ext cx="431800" cy="863600"/>
          </a:xfrm>
          <a:prstGeom prst="diamond">
            <a:avLst/>
          </a:prstGeom>
          <a:solidFill>
            <a:srgbClr val="006600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WordArt 38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4643438" y="765175"/>
            <a:ext cx="3024187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струны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замкнутой в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</a:t>
            </a:r>
          </a:p>
        </p:txBody>
      </p: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4283075" y="2349500"/>
            <a:ext cx="4105275" cy="1944688"/>
            <a:chOff x="2744" y="1570"/>
            <a:chExt cx="2812" cy="1406"/>
          </a:xfrm>
        </p:grpSpPr>
        <p:sp>
          <p:nvSpPr>
            <p:cNvPr id="22536" name="Oval 40"/>
            <p:cNvSpPr>
              <a:spLocks noChangeArrowheads="1"/>
            </p:cNvSpPr>
            <p:nvPr/>
          </p:nvSpPr>
          <p:spPr bwMode="auto">
            <a:xfrm>
              <a:off x="2744" y="1570"/>
              <a:ext cx="2812" cy="14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37" name="Text Box 41"/>
            <p:cNvSpPr txBox="1">
              <a:spLocks noChangeArrowheads="1"/>
            </p:cNvSpPr>
            <p:nvPr/>
          </p:nvSpPr>
          <p:spPr bwMode="auto">
            <a:xfrm>
              <a:off x="2835" y="1752"/>
              <a:ext cx="2630" cy="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7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7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 </a:t>
              </a:r>
              <a:r>
                <a:rPr lang="en-US" sz="7200" b="1" i="1" dirty="0">
                  <a:solidFill>
                    <a:srgbClr val="A50021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r</a:t>
              </a:r>
              <a:r>
                <a:rPr lang="ru-RU" sz="7200" b="1" i="1" dirty="0">
                  <a:solidFill>
                    <a:srgbClr val="A50021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ru-RU" sz="7200" b="1" i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n</a:t>
              </a:r>
              <a:r>
                <a:rPr lang="ru-RU" sz="7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</a:t>
              </a:r>
            </a:p>
          </p:txBody>
        </p:sp>
      </p:grpSp>
      <p:sp>
        <p:nvSpPr>
          <p:cNvPr id="14378" name="WordArt 42"/>
          <p:cNvSpPr>
            <a:spLocks noChangeArrowheads="1" noChangeShapeType="1" noTextEdit="1"/>
          </p:cNvSpPr>
          <p:nvPr/>
        </p:nvSpPr>
        <p:spPr bwMode="auto">
          <a:xfrm>
            <a:off x="4356100" y="4508500"/>
            <a:ext cx="4176713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длины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стоячей волны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радиуса кольца</a:t>
            </a:r>
          </a:p>
        </p:txBody>
      </p:sp>
      <p:sp>
        <p:nvSpPr>
          <p:cNvPr id="22535" name="Oval 44"/>
          <p:cNvSpPr>
            <a:spLocks noChangeArrowheads="1"/>
          </p:cNvSpPr>
          <p:nvPr/>
        </p:nvSpPr>
        <p:spPr bwMode="auto">
          <a:xfrm>
            <a:off x="1277938" y="2085975"/>
            <a:ext cx="2547937" cy="2466975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889E-6 2.31267E-6 L -0.03942 0.04186 " pathEditMode="relative" ptsTypes="AA">
                                      <p:cBhvr>
                                        <p:cTn id="6" dur="500" spd="-1000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3" grpId="0" animBg="1"/>
      <p:bldP spid="1437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Arc 2"/>
          <p:cNvSpPr>
            <a:spLocks/>
          </p:cNvSpPr>
          <p:nvPr/>
        </p:nvSpPr>
        <p:spPr bwMode="auto">
          <a:xfrm rot="-5400000">
            <a:off x="5613401" y="1708150"/>
            <a:ext cx="2227262" cy="2357437"/>
          </a:xfrm>
          <a:custGeom>
            <a:avLst/>
            <a:gdLst>
              <a:gd name="T0" fmla="*/ 79449 w 22399"/>
              <a:gd name="T1" fmla="*/ 0 h 43200"/>
              <a:gd name="T2" fmla="*/ 0 w 22399"/>
              <a:gd name="T3" fmla="*/ 2356618 h 43200"/>
              <a:gd name="T4" fmla="*/ 79449 w 22399"/>
              <a:gd name="T5" fmla="*/ 1178719 h 43200"/>
              <a:gd name="T6" fmla="*/ 0 60000 65536"/>
              <a:gd name="T7" fmla="*/ 0 60000 65536"/>
              <a:gd name="T8" fmla="*/ 0 60000 65536"/>
              <a:gd name="T9" fmla="*/ 0 w 22399"/>
              <a:gd name="T10" fmla="*/ 0 h 43200"/>
              <a:gd name="T11" fmla="*/ 22399 w 2239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399" h="43200" fill="none" extrusionOk="0">
                <a:moveTo>
                  <a:pt x="798" y="0"/>
                </a:moveTo>
                <a:cubicBezTo>
                  <a:pt x="12728" y="0"/>
                  <a:pt x="22399" y="9670"/>
                  <a:pt x="22399" y="21600"/>
                </a:cubicBezTo>
                <a:cubicBezTo>
                  <a:pt x="22399" y="33529"/>
                  <a:pt x="12728" y="43200"/>
                  <a:pt x="799" y="43200"/>
                </a:cubicBezTo>
                <a:cubicBezTo>
                  <a:pt x="532" y="43200"/>
                  <a:pt x="266" y="43195"/>
                  <a:pt x="-1" y="43185"/>
                </a:cubicBezTo>
              </a:path>
              <a:path w="22399" h="43200" stroke="0" extrusionOk="0">
                <a:moveTo>
                  <a:pt x="798" y="0"/>
                </a:moveTo>
                <a:cubicBezTo>
                  <a:pt x="12728" y="0"/>
                  <a:pt x="22399" y="9670"/>
                  <a:pt x="22399" y="21600"/>
                </a:cubicBezTo>
                <a:cubicBezTo>
                  <a:pt x="22399" y="33529"/>
                  <a:pt x="12728" y="43200"/>
                  <a:pt x="799" y="43200"/>
                </a:cubicBezTo>
                <a:cubicBezTo>
                  <a:pt x="532" y="43200"/>
                  <a:pt x="266" y="43195"/>
                  <a:pt x="-1" y="43185"/>
                </a:cubicBezTo>
                <a:lnTo>
                  <a:pt x="799" y="21600"/>
                </a:ln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lin ang="5400000" scaled="1"/>
          </a:gradFill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Oval 3"/>
          <p:cNvSpPr>
            <a:spLocks noChangeArrowheads="1"/>
          </p:cNvSpPr>
          <p:nvPr/>
        </p:nvSpPr>
        <p:spPr bwMode="auto">
          <a:xfrm rot="-5434091">
            <a:off x="6034088" y="2822575"/>
            <a:ext cx="1416050" cy="2327275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3D3D3D"/>
              </a:gs>
            </a:gsLst>
            <a:lin ang="0" scaled="1"/>
          </a:gradFill>
          <a:ln w="1016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-3876598">
            <a:off x="5644357" y="2772569"/>
            <a:ext cx="2216150" cy="2408237"/>
            <a:chOff x="1470" y="1101"/>
            <a:chExt cx="2104" cy="2483"/>
          </a:xfrm>
        </p:grpSpPr>
        <p:sp>
          <p:nvSpPr>
            <p:cNvPr id="23563" name="Arc 5"/>
            <p:cNvSpPr>
              <a:spLocks/>
            </p:cNvSpPr>
            <p:nvPr/>
          </p:nvSpPr>
          <p:spPr bwMode="auto">
            <a:xfrm>
              <a:off x="1968" y="2641"/>
              <a:ext cx="384" cy="564"/>
            </a:xfrm>
            <a:custGeom>
              <a:avLst/>
              <a:gdLst>
                <a:gd name="T0" fmla="*/ 0 w 21600"/>
                <a:gd name="T1" fmla="*/ 0 h 25392"/>
                <a:gd name="T2" fmla="*/ 378 w 21600"/>
                <a:gd name="T3" fmla="*/ 564 h 25392"/>
                <a:gd name="T4" fmla="*/ 0 w 21600"/>
                <a:gd name="T5" fmla="*/ 480 h 2539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392"/>
                <a:gd name="T11" fmla="*/ 21600 w 21600"/>
                <a:gd name="T12" fmla="*/ 25392 h 253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3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871"/>
                    <a:pt x="21487" y="24140"/>
                    <a:pt x="21264" y="25391"/>
                  </a:cubicBezTo>
                </a:path>
                <a:path w="21600" h="253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871"/>
                    <a:pt x="21487" y="24140"/>
                    <a:pt x="21264" y="2539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4" name="Arc 6"/>
            <p:cNvSpPr>
              <a:spLocks/>
            </p:cNvSpPr>
            <p:nvPr/>
          </p:nvSpPr>
          <p:spPr bwMode="auto">
            <a:xfrm rot="16979311" flipH="1">
              <a:off x="2682" y="1391"/>
              <a:ext cx="480" cy="672"/>
            </a:xfrm>
            <a:custGeom>
              <a:avLst/>
              <a:gdLst>
                <a:gd name="T0" fmla="*/ 0 w 21600"/>
                <a:gd name="T1" fmla="*/ 0 h 21600"/>
                <a:gd name="T2" fmla="*/ 480 w 21600"/>
                <a:gd name="T3" fmla="*/ 672 h 21600"/>
                <a:gd name="T4" fmla="*/ 0 w 21600"/>
                <a:gd name="T5" fmla="*/ 67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5" name="Arc 7"/>
            <p:cNvSpPr>
              <a:spLocks/>
            </p:cNvSpPr>
            <p:nvPr/>
          </p:nvSpPr>
          <p:spPr bwMode="auto">
            <a:xfrm rot="20693566" flipH="1">
              <a:off x="2928" y="2832"/>
              <a:ext cx="432" cy="480"/>
            </a:xfrm>
            <a:custGeom>
              <a:avLst/>
              <a:gdLst>
                <a:gd name="T0" fmla="*/ 0 w 21600"/>
                <a:gd name="T1" fmla="*/ 0 h 21600"/>
                <a:gd name="T2" fmla="*/ 432 w 21600"/>
                <a:gd name="T3" fmla="*/ 480 h 21600"/>
                <a:gd name="T4" fmla="*/ 0 w 21600"/>
                <a:gd name="T5" fmla="*/ 4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6" name="Arc 8"/>
            <p:cNvSpPr>
              <a:spLocks/>
            </p:cNvSpPr>
            <p:nvPr/>
          </p:nvSpPr>
          <p:spPr bwMode="auto">
            <a:xfrm rot="7522907" flipH="1">
              <a:off x="1522" y="1975"/>
              <a:ext cx="557" cy="662"/>
            </a:xfrm>
            <a:custGeom>
              <a:avLst/>
              <a:gdLst>
                <a:gd name="T0" fmla="*/ 0 w 27825"/>
                <a:gd name="T1" fmla="*/ 22 h 27068"/>
                <a:gd name="T2" fmla="*/ 543 w 27825"/>
                <a:gd name="T3" fmla="*/ 662 h 27068"/>
                <a:gd name="T4" fmla="*/ 125 w 27825"/>
                <a:gd name="T5" fmla="*/ 528 h 27068"/>
                <a:gd name="T6" fmla="*/ 0 60000 65536"/>
                <a:gd name="T7" fmla="*/ 0 60000 65536"/>
                <a:gd name="T8" fmla="*/ 0 60000 65536"/>
                <a:gd name="T9" fmla="*/ 0 w 27825"/>
                <a:gd name="T10" fmla="*/ 0 h 27068"/>
                <a:gd name="T11" fmla="*/ 27825 w 27825"/>
                <a:gd name="T12" fmla="*/ 27068 h 270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25" h="27068" fill="none" extrusionOk="0">
                  <a:moveTo>
                    <a:pt x="0" y="916"/>
                  </a:moveTo>
                  <a:cubicBezTo>
                    <a:pt x="2019" y="308"/>
                    <a:pt x="4116" y="-1"/>
                    <a:pt x="6225" y="0"/>
                  </a:cubicBezTo>
                  <a:cubicBezTo>
                    <a:pt x="18154" y="0"/>
                    <a:pt x="27825" y="9670"/>
                    <a:pt x="27825" y="21600"/>
                  </a:cubicBezTo>
                  <a:cubicBezTo>
                    <a:pt x="27825" y="23445"/>
                    <a:pt x="27588" y="25282"/>
                    <a:pt x="27121" y="27068"/>
                  </a:cubicBezTo>
                </a:path>
                <a:path w="27825" h="27068" stroke="0" extrusionOk="0">
                  <a:moveTo>
                    <a:pt x="0" y="916"/>
                  </a:moveTo>
                  <a:cubicBezTo>
                    <a:pt x="2019" y="308"/>
                    <a:pt x="4116" y="-1"/>
                    <a:pt x="6225" y="0"/>
                  </a:cubicBezTo>
                  <a:cubicBezTo>
                    <a:pt x="18154" y="0"/>
                    <a:pt x="27825" y="9670"/>
                    <a:pt x="27825" y="21600"/>
                  </a:cubicBezTo>
                  <a:cubicBezTo>
                    <a:pt x="27825" y="23445"/>
                    <a:pt x="27588" y="25282"/>
                    <a:pt x="27121" y="27068"/>
                  </a:cubicBezTo>
                  <a:lnTo>
                    <a:pt x="6225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7" name="Arc 9"/>
            <p:cNvSpPr>
              <a:spLocks/>
            </p:cNvSpPr>
            <p:nvPr/>
          </p:nvSpPr>
          <p:spPr bwMode="auto">
            <a:xfrm rot="8775319" flipH="1">
              <a:off x="1557" y="1507"/>
              <a:ext cx="617" cy="336"/>
            </a:xfrm>
            <a:custGeom>
              <a:avLst/>
              <a:gdLst>
                <a:gd name="T0" fmla="*/ 0 w 27241"/>
                <a:gd name="T1" fmla="*/ 12 h 21600"/>
                <a:gd name="T2" fmla="*/ 617 w 27241"/>
                <a:gd name="T3" fmla="*/ 336 h 21600"/>
                <a:gd name="T4" fmla="*/ 128 w 27241"/>
                <a:gd name="T5" fmla="*/ 336 h 21600"/>
                <a:gd name="T6" fmla="*/ 0 60000 65536"/>
                <a:gd name="T7" fmla="*/ 0 60000 65536"/>
                <a:gd name="T8" fmla="*/ 0 60000 65536"/>
                <a:gd name="T9" fmla="*/ 0 w 27241"/>
                <a:gd name="T10" fmla="*/ 0 h 21600"/>
                <a:gd name="T11" fmla="*/ 27241 w 2724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41" h="21600" fill="none" extrusionOk="0">
                  <a:moveTo>
                    <a:pt x="-1" y="749"/>
                  </a:moveTo>
                  <a:cubicBezTo>
                    <a:pt x="1838" y="252"/>
                    <a:pt x="3735" y="-1"/>
                    <a:pt x="5641" y="0"/>
                  </a:cubicBezTo>
                  <a:cubicBezTo>
                    <a:pt x="17570" y="0"/>
                    <a:pt x="27241" y="9670"/>
                    <a:pt x="27241" y="21600"/>
                  </a:cubicBezTo>
                </a:path>
                <a:path w="27241" h="21600" stroke="0" extrusionOk="0">
                  <a:moveTo>
                    <a:pt x="-1" y="749"/>
                  </a:moveTo>
                  <a:cubicBezTo>
                    <a:pt x="1838" y="252"/>
                    <a:pt x="3735" y="-1"/>
                    <a:pt x="5641" y="0"/>
                  </a:cubicBezTo>
                  <a:cubicBezTo>
                    <a:pt x="17570" y="0"/>
                    <a:pt x="27241" y="9670"/>
                    <a:pt x="27241" y="21600"/>
                  </a:cubicBezTo>
                  <a:lnTo>
                    <a:pt x="5641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8" name="Arc 10"/>
            <p:cNvSpPr>
              <a:spLocks/>
            </p:cNvSpPr>
            <p:nvPr/>
          </p:nvSpPr>
          <p:spPr bwMode="auto">
            <a:xfrm rot="3960234" flipH="1">
              <a:off x="2451" y="3006"/>
              <a:ext cx="422" cy="548"/>
            </a:xfrm>
            <a:custGeom>
              <a:avLst/>
              <a:gdLst>
                <a:gd name="T0" fmla="*/ 0 w 21600"/>
                <a:gd name="T1" fmla="*/ 0 h 21600"/>
                <a:gd name="T2" fmla="*/ 422 w 21600"/>
                <a:gd name="T3" fmla="*/ 548 h 21600"/>
                <a:gd name="T4" fmla="*/ 0 w 21600"/>
                <a:gd name="T5" fmla="*/ 54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9" name="Arc 11"/>
            <p:cNvSpPr>
              <a:spLocks/>
            </p:cNvSpPr>
            <p:nvPr/>
          </p:nvSpPr>
          <p:spPr bwMode="auto">
            <a:xfrm rot="18408485" flipH="1">
              <a:off x="3056" y="2144"/>
              <a:ext cx="432" cy="605"/>
            </a:xfrm>
            <a:custGeom>
              <a:avLst/>
              <a:gdLst>
                <a:gd name="T0" fmla="*/ 0 w 21600"/>
                <a:gd name="T1" fmla="*/ 0 h 24731"/>
                <a:gd name="T2" fmla="*/ 427 w 21600"/>
                <a:gd name="T3" fmla="*/ 605 h 24731"/>
                <a:gd name="T4" fmla="*/ 0 w 21600"/>
                <a:gd name="T5" fmla="*/ 528 h 2473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4731"/>
                <a:gd name="T11" fmla="*/ 21600 w 21600"/>
                <a:gd name="T12" fmla="*/ 24731 h 247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473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647"/>
                    <a:pt x="21523" y="23694"/>
                    <a:pt x="21371" y="24730"/>
                  </a:cubicBezTo>
                </a:path>
                <a:path w="21600" h="2473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647"/>
                    <a:pt x="21523" y="23694"/>
                    <a:pt x="21371" y="2473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0" name="Arc 12"/>
            <p:cNvSpPr>
              <a:spLocks/>
            </p:cNvSpPr>
            <p:nvPr/>
          </p:nvSpPr>
          <p:spPr bwMode="auto">
            <a:xfrm rot="14356893" flipH="1">
              <a:off x="2126" y="1061"/>
              <a:ext cx="432" cy="568"/>
            </a:xfrm>
            <a:custGeom>
              <a:avLst/>
              <a:gdLst>
                <a:gd name="T0" fmla="*/ 0 w 21600"/>
                <a:gd name="T1" fmla="*/ 0 h 25575"/>
                <a:gd name="T2" fmla="*/ 425 w 21600"/>
                <a:gd name="T3" fmla="*/ 568 h 25575"/>
                <a:gd name="T4" fmla="*/ 0 w 21600"/>
                <a:gd name="T5" fmla="*/ 480 h 2557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575"/>
                <a:gd name="T11" fmla="*/ 21600 w 21600"/>
                <a:gd name="T12" fmla="*/ 25575 h 255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57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933"/>
                    <a:pt x="21476" y="24264"/>
                    <a:pt x="21231" y="25575"/>
                  </a:cubicBezTo>
                </a:path>
                <a:path w="21600" h="2557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933"/>
                    <a:pt x="21476" y="24264"/>
                    <a:pt x="21231" y="2557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1" name="Arc 13"/>
            <p:cNvSpPr>
              <a:spLocks/>
            </p:cNvSpPr>
            <p:nvPr/>
          </p:nvSpPr>
          <p:spPr bwMode="auto">
            <a:xfrm rot="6396357" flipH="1">
              <a:off x="2684" y="1363"/>
              <a:ext cx="508" cy="657"/>
            </a:xfrm>
            <a:custGeom>
              <a:avLst/>
              <a:gdLst>
                <a:gd name="T0" fmla="*/ 0 w 23210"/>
                <a:gd name="T1" fmla="*/ 1 h 33004"/>
                <a:gd name="T2" fmla="*/ 437 w 23210"/>
                <a:gd name="T3" fmla="*/ 657 h 33004"/>
                <a:gd name="T4" fmla="*/ 35 w 23210"/>
                <a:gd name="T5" fmla="*/ 430 h 33004"/>
                <a:gd name="T6" fmla="*/ 0 60000 65536"/>
                <a:gd name="T7" fmla="*/ 0 60000 65536"/>
                <a:gd name="T8" fmla="*/ 0 60000 65536"/>
                <a:gd name="T9" fmla="*/ 0 w 23210"/>
                <a:gd name="T10" fmla="*/ 0 h 33004"/>
                <a:gd name="T11" fmla="*/ 23210 w 23210"/>
                <a:gd name="T12" fmla="*/ 33004 h 330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210" h="33004" fill="none" extrusionOk="0">
                  <a:moveTo>
                    <a:pt x="0" y="60"/>
                  </a:moveTo>
                  <a:cubicBezTo>
                    <a:pt x="535" y="20"/>
                    <a:pt x="1072" y="-1"/>
                    <a:pt x="1610" y="0"/>
                  </a:cubicBezTo>
                  <a:cubicBezTo>
                    <a:pt x="13539" y="0"/>
                    <a:pt x="23210" y="9670"/>
                    <a:pt x="23210" y="21600"/>
                  </a:cubicBezTo>
                  <a:cubicBezTo>
                    <a:pt x="23210" y="25630"/>
                    <a:pt x="22082" y="29580"/>
                    <a:pt x="19954" y="33004"/>
                  </a:cubicBezTo>
                </a:path>
                <a:path w="23210" h="33004" stroke="0" extrusionOk="0">
                  <a:moveTo>
                    <a:pt x="0" y="60"/>
                  </a:moveTo>
                  <a:cubicBezTo>
                    <a:pt x="535" y="20"/>
                    <a:pt x="1072" y="-1"/>
                    <a:pt x="1610" y="0"/>
                  </a:cubicBezTo>
                  <a:cubicBezTo>
                    <a:pt x="13539" y="0"/>
                    <a:pt x="23210" y="9670"/>
                    <a:pt x="23210" y="21600"/>
                  </a:cubicBezTo>
                  <a:cubicBezTo>
                    <a:pt x="23210" y="25630"/>
                    <a:pt x="22082" y="29580"/>
                    <a:pt x="19954" y="33004"/>
                  </a:cubicBezTo>
                  <a:lnTo>
                    <a:pt x="161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2" name="Arc 14"/>
            <p:cNvSpPr>
              <a:spLocks/>
            </p:cNvSpPr>
            <p:nvPr/>
          </p:nvSpPr>
          <p:spPr bwMode="auto">
            <a:xfrm rot="7522907" flipH="1">
              <a:off x="2962" y="2161"/>
              <a:ext cx="553" cy="574"/>
            </a:xfrm>
            <a:custGeom>
              <a:avLst/>
              <a:gdLst>
                <a:gd name="T0" fmla="*/ 0 w 27673"/>
                <a:gd name="T1" fmla="*/ 19 h 25813"/>
                <a:gd name="T2" fmla="*/ 545 w 27673"/>
                <a:gd name="T3" fmla="*/ 574 h 25813"/>
                <a:gd name="T4" fmla="*/ 121 w 27673"/>
                <a:gd name="T5" fmla="*/ 480 h 25813"/>
                <a:gd name="T6" fmla="*/ 0 60000 65536"/>
                <a:gd name="T7" fmla="*/ 0 60000 65536"/>
                <a:gd name="T8" fmla="*/ 0 60000 65536"/>
                <a:gd name="T9" fmla="*/ 0 w 27673"/>
                <a:gd name="T10" fmla="*/ 0 h 25813"/>
                <a:gd name="T11" fmla="*/ 27673 w 27673"/>
                <a:gd name="T12" fmla="*/ 25813 h 258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673" h="25813" fill="none" extrusionOk="0">
                  <a:moveTo>
                    <a:pt x="0" y="871"/>
                  </a:moveTo>
                  <a:cubicBezTo>
                    <a:pt x="1972" y="293"/>
                    <a:pt x="4017" y="-1"/>
                    <a:pt x="6073" y="0"/>
                  </a:cubicBezTo>
                  <a:cubicBezTo>
                    <a:pt x="18002" y="0"/>
                    <a:pt x="27673" y="9670"/>
                    <a:pt x="27673" y="21600"/>
                  </a:cubicBezTo>
                  <a:cubicBezTo>
                    <a:pt x="27673" y="23014"/>
                    <a:pt x="27534" y="24425"/>
                    <a:pt x="27258" y="25813"/>
                  </a:cubicBezTo>
                </a:path>
                <a:path w="27673" h="25813" stroke="0" extrusionOk="0">
                  <a:moveTo>
                    <a:pt x="0" y="871"/>
                  </a:moveTo>
                  <a:cubicBezTo>
                    <a:pt x="1972" y="293"/>
                    <a:pt x="4017" y="-1"/>
                    <a:pt x="6073" y="0"/>
                  </a:cubicBezTo>
                  <a:cubicBezTo>
                    <a:pt x="18002" y="0"/>
                    <a:pt x="27673" y="9670"/>
                    <a:pt x="27673" y="21600"/>
                  </a:cubicBezTo>
                  <a:cubicBezTo>
                    <a:pt x="27673" y="23014"/>
                    <a:pt x="27534" y="24425"/>
                    <a:pt x="27258" y="25813"/>
                  </a:cubicBezTo>
                  <a:lnTo>
                    <a:pt x="6073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3" name="Arc 15"/>
            <p:cNvSpPr>
              <a:spLocks/>
            </p:cNvSpPr>
            <p:nvPr/>
          </p:nvSpPr>
          <p:spPr bwMode="auto">
            <a:xfrm rot="-6277412" flipH="1" flipV="1">
              <a:off x="2927" y="2880"/>
              <a:ext cx="591" cy="476"/>
            </a:xfrm>
            <a:custGeom>
              <a:avLst/>
              <a:gdLst>
                <a:gd name="T0" fmla="*/ 0 w 26265"/>
                <a:gd name="T1" fmla="*/ 8 h 31558"/>
                <a:gd name="T2" fmla="*/ 536 w 26265"/>
                <a:gd name="T3" fmla="*/ 476 h 31558"/>
                <a:gd name="T4" fmla="*/ 105 w 26265"/>
                <a:gd name="T5" fmla="*/ 326 h 31558"/>
                <a:gd name="T6" fmla="*/ 0 60000 65536"/>
                <a:gd name="T7" fmla="*/ 0 60000 65536"/>
                <a:gd name="T8" fmla="*/ 0 60000 65536"/>
                <a:gd name="T9" fmla="*/ 0 w 26265"/>
                <a:gd name="T10" fmla="*/ 0 h 31558"/>
                <a:gd name="T11" fmla="*/ 26265 w 26265"/>
                <a:gd name="T12" fmla="*/ 31558 h 315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265" h="31558" fill="none" extrusionOk="0">
                  <a:moveTo>
                    <a:pt x="-1" y="509"/>
                  </a:moveTo>
                  <a:cubicBezTo>
                    <a:pt x="1531" y="170"/>
                    <a:pt x="3096" y="-1"/>
                    <a:pt x="4665" y="0"/>
                  </a:cubicBezTo>
                  <a:cubicBezTo>
                    <a:pt x="16594" y="0"/>
                    <a:pt x="26265" y="9670"/>
                    <a:pt x="26265" y="21600"/>
                  </a:cubicBezTo>
                  <a:cubicBezTo>
                    <a:pt x="26265" y="25066"/>
                    <a:pt x="25430" y="28481"/>
                    <a:pt x="23832" y="31557"/>
                  </a:cubicBezTo>
                </a:path>
                <a:path w="26265" h="31558" stroke="0" extrusionOk="0">
                  <a:moveTo>
                    <a:pt x="-1" y="509"/>
                  </a:moveTo>
                  <a:cubicBezTo>
                    <a:pt x="1531" y="170"/>
                    <a:pt x="3096" y="-1"/>
                    <a:pt x="4665" y="0"/>
                  </a:cubicBezTo>
                  <a:cubicBezTo>
                    <a:pt x="16594" y="0"/>
                    <a:pt x="26265" y="9670"/>
                    <a:pt x="26265" y="21600"/>
                  </a:cubicBezTo>
                  <a:cubicBezTo>
                    <a:pt x="26265" y="25066"/>
                    <a:pt x="25430" y="28481"/>
                    <a:pt x="23832" y="31557"/>
                  </a:cubicBezTo>
                  <a:lnTo>
                    <a:pt x="4665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4" name="Arc 16"/>
            <p:cNvSpPr>
              <a:spLocks/>
            </p:cNvSpPr>
            <p:nvPr/>
          </p:nvSpPr>
          <p:spPr bwMode="auto">
            <a:xfrm rot="14356893" flipH="1">
              <a:off x="2434" y="3013"/>
              <a:ext cx="551" cy="591"/>
            </a:xfrm>
            <a:custGeom>
              <a:avLst/>
              <a:gdLst>
                <a:gd name="T0" fmla="*/ 0 w 30700"/>
                <a:gd name="T1" fmla="*/ 45 h 26608"/>
                <a:gd name="T2" fmla="*/ 540 w 30700"/>
                <a:gd name="T3" fmla="*/ 591 h 26608"/>
                <a:gd name="T4" fmla="*/ 163 w 30700"/>
                <a:gd name="T5" fmla="*/ 480 h 26608"/>
                <a:gd name="T6" fmla="*/ 0 60000 65536"/>
                <a:gd name="T7" fmla="*/ 0 60000 65536"/>
                <a:gd name="T8" fmla="*/ 0 60000 65536"/>
                <a:gd name="T9" fmla="*/ 0 w 30700"/>
                <a:gd name="T10" fmla="*/ 0 h 26608"/>
                <a:gd name="T11" fmla="*/ 30700 w 30700"/>
                <a:gd name="T12" fmla="*/ 26608 h 266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700" h="26608" fill="none" extrusionOk="0">
                  <a:moveTo>
                    <a:pt x="0" y="2010"/>
                  </a:moveTo>
                  <a:cubicBezTo>
                    <a:pt x="2851" y="686"/>
                    <a:pt x="5956" y="-1"/>
                    <a:pt x="9100" y="0"/>
                  </a:cubicBezTo>
                  <a:cubicBezTo>
                    <a:pt x="21029" y="0"/>
                    <a:pt x="30700" y="9670"/>
                    <a:pt x="30700" y="21600"/>
                  </a:cubicBezTo>
                  <a:cubicBezTo>
                    <a:pt x="30700" y="23286"/>
                    <a:pt x="30502" y="24967"/>
                    <a:pt x="30111" y="26608"/>
                  </a:cubicBezTo>
                </a:path>
                <a:path w="30700" h="26608" stroke="0" extrusionOk="0">
                  <a:moveTo>
                    <a:pt x="0" y="2010"/>
                  </a:moveTo>
                  <a:cubicBezTo>
                    <a:pt x="2851" y="686"/>
                    <a:pt x="5956" y="-1"/>
                    <a:pt x="9100" y="0"/>
                  </a:cubicBezTo>
                  <a:cubicBezTo>
                    <a:pt x="21029" y="0"/>
                    <a:pt x="30700" y="9670"/>
                    <a:pt x="30700" y="21600"/>
                  </a:cubicBezTo>
                  <a:cubicBezTo>
                    <a:pt x="30700" y="23286"/>
                    <a:pt x="30502" y="24967"/>
                    <a:pt x="30111" y="26608"/>
                  </a:cubicBezTo>
                  <a:lnTo>
                    <a:pt x="910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5" name="Arc 17"/>
            <p:cNvSpPr>
              <a:spLocks/>
            </p:cNvSpPr>
            <p:nvPr/>
          </p:nvSpPr>
          <p:spPr bwMode="auto">
            <a:xfrm rot="17767809" flipH="1">
              <a:off x="1917" y="2643"/>
              <a:ext cx="415" cy="601"/>
            </a:xfrm>
            <a:custGeom>
              <a:avLst/>
              <a:gdLst>
                <a:gd name="T0" fmla="*/ 0 w 27057"/>
                <a:gd name="T1" fmla="*/ 12 h 34639"/>
                <a:gd name="T2" fmla="*/ 348 w 27057"/>
                <a:gd name="T3" fmla="*/ 601 h 34639"/>
                <a:gd name="T4" fmla="*/ 84 w 27057"/>
                <a:gd name="T5" fmla="*/ 375 h 34639"/>
                <a:gd name="T6" fmla="*/ 0 60000 65536"/>
                <a:gd name="T7" fmla="*/ 0 60000 65536"/>
                <a:gd name="T8" fmla="*/ 0 60000 65536"/>
                <a:gd name="T9" fmla="*/ 0 w 27057"/>
                <a:gd name="T10" fmla="*/ 0 h 34639"/>
                <a:gd name="T11" fmla="*/ 27057 w 27057"/>
                <a:gd name="T12" fmla="*/ 34639 h 346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057" h="34639" fill="none" extrusionOk="0">
                  <a:moveTo>
                    <a:pt x="-1" y="700"/>
                  </a:moveTo>
                  <a:cubicBezTo>
                    <a:pt x="1781" y="235"/>
                    <a:pt x="3615" y="-1"/>
                    <a:pt x="5457" y="0"/>
                  </a:cubicBezTo>
                  <a:cubicBezTo>
                    <a:pt x="17386" y="0"/>
                    <a:pt x="27057" y="9670"/>
                    <a:pt x="27057" y="21600"/>
                  </a:cubicBezTo>
                  <a:cubicBezTo>
                    <a:pt x="27057" y="26307"/>
                    <a:pt x="25519" y="30885"/>
                    <a:pt x="22677" y="34638"/>
                  </a:cubicBezTo>
                </a:path>
                <a:path w="27057" h="34639" stroke="0" extrusionOk="0">
                  <a:moveTo>
                    <a:pt x="-1" y="700"/>
                  </a:moveTo>
                  <a:cubicBezTo>
                    <a:pt x="1781" y="235"/>
                    <a:pt x="3615" y="-1"/>
                    <a:pt x="5457" y="0"/>
                  </a:cubicBezTo>
                  <a:cubicBezTo>
                    <a:pt x="17386" y="0"/>
                    <a:pt x="27057" y="9670"/>
                    <a:pt x="27057" y="21600"/>
                  </a:cubicBezTo>
                  <a:cubicBezTo>
                    <a:pt x="27057" y="26307"/>
                    <a:pt x="25519" y="30885"/>
                    <a:pt x="22677" y="34638"/>
                  </a:cubicBezTo>
                  <a:lnTo>
                    <a:pt x="5457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6" name="Arc 18"/>
            <p:cNvSpPr>
              <a:spLocks/>
            </p:cNvSpPr>
            <p:nvPr/>
          </p:nvSpPr>
          <p:spPr bwMode="auto">
            <a:xfrm rot="18408485" flipH="1">
              <a:off x="1623" y="2025"/>
              <a:ext cx="432" cy="605"/>
            </a:xfrm>
            <a:custGeom>
              <a:avLst/>
              <a:gdLst>
                <a:gd name="T0" fmla="*/ 0 w 21600"/>
                <a:gd name="T1" fmla="*/ 0 h 24731"/>
                <a:gd name="T2" fmla="*/ 427 w 21600"/>
                <a:gd name="T3" fmla="*/ 605 h 24731"/>
                <a:gd name="T4" fmla="*/ 0 w 21600"/>
                <a:gd name="T5" fmla="*/ 528 h 2473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4731"/>
                <a:gd name="T11" fmla="*/ 21600 w 21600"/>
                <a:gd name="T12" fmla="*/ 24731 h 247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473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647"/>
                    <a:pt x="21523" y="23694"/>
                    <a:pt x="21371" y="24730"/>
                  </a:cubicBezTo>
                </a:path>
                <a:path w="21600" h="2473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647"/>
                    <a:pt x="21523" y="23694"/>
                    <a:pt x="21371" y="2473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7" name="Arc 19"/>
            <p:cNvSpPr>
              <a:spLocks/>
            </p:cNvSpPr>
            <p:nvPr/>
          </p:nvSpPr>
          <p:spPr bwMode="auto">
            <a:xfrm rot="-6559490">
              <a:off x="1531" y="1403"/>
              <a:ext cx="628" cy="487"/>
            </a:xfrm>
            <a:custGeom>
              <a:avLst/>
              <a:gdLst>
                <a:gd name="T0" fmla="*/ 0 w 32371"/>
                <a:gd name="T1" fmla="*/ 43 h 32294"/>
                <a:gd name="T2" fmla="*/ 573 w 32371"/>
                <a:gd name="T3" fmla="*/ 487 h 32294"/>
                <a:gd name="T4" fmla="*/ 209 w 32371"/>
                <a:gd name="T5" fmla="*/ 326 h 32294"/>
                <a:gd name="T6" fmla="*/ 0 60000 65536"/>
                <a:gd name="T7" fmla="*/ 0 60000 65536"/>
                <a:gd name="T8" fmla="*/ 0 60000 65536"/>
                <a:gd name="T9" fmla="*/ 0 w 32371"/>
                <a:gd name="T10" fmla="*/ 0 h 32294"/>
                <a:gd name="T11" fmla="*/ 32371 w 32371"/>
                <a:gd name="T12" fmla="*/ 32294 h 322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371" h="32294" fill="none" extrusionOk="0">
                  <a:moveTo>
                    <a:pt x="0" y="2877"/>
                  </a:moveTo>
                  <a:cubicBezTo>
                    <a:pt x="3276" y="992"/>
                    <a:pt x="6990" y="-1"/>
                    <a:pt x="10771" y="0"/>
                  </a:cubicBezTo>
                  <a:cubicBezTo>
                    <a:pt x="22700" y="0"/>
                    <a:pt x="32371" y="9670"/>
                    <a:pt x="32371" y="21600"/>
                  </a:cubicBezTo>
                  <a:cubicBezTo>
                    <a:pt x="32371" y="25350"/>
                    <a:pt x="31394" y="29035"/>
                    <a:pt x="29537" y="32293"/>
                  </a:cubicBezTo>
                </a:path>
                <a:path w="32371" h="32294" stroke="0" extrusionOk="0">
                  <a:moveTo>
                    <a:pt x="0" y="2877"/>
                  </a:moveTo>
                  <a:cubicBezTo>
                    <a:pt x="3276" y="992"/>
                    <a:pt x="6990" y="-1"/>
                    <a:pt x="10771" y="0"/>
                  </a:cubicBezTo>
                  <a:cubicBezTo>
                    <a:pt x="22700" y="0"/>
                    <a:pt x="32371" y="9670"/>
                    <a:pt x="32371" y="21600"/>
                  </a:cubicBezTo>
                  <a:cubicBezTo>
                    <a:pt x="32371" y="25350"/>
                    <a:pt x="31394" y="29035"/>
                    <a:pt x="29537" y="32293"/>
                  </a:cubicBezTo>
                  <a:lnTo>
                    <a:pt x="10771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8" name="Arc 20"/>
            <p:cNvSpPr>
              <a:spLocks/>
            </p:cNvSpPr>
            <p:nvPr/>
          </p:nvSpPr>
          <p:spPr bwMode="auto">
            <a:xfrm rot="-200640">
              <a:off x="1970" y="1101"/>
              <a:ext cx="669" cy="311"/>
            </a:xfrm>
            <a:custGeom>
              <a:avLst/>
              <a:gdLst>
                <a:gd name="T0" fmla="*/ 0 w 42589"/>
                <a:gd name="T1" fmla="*/ 191 h 26863"/>
                <a:gd name="T2" fmla="*/ 659 w 42589"/>
                <a:gd name="T3" fmla="*/ 311 h 26863"/>
                <a:gd name="T4" fmla="*/ 330 w 42589"/>
                <a:gd name="T5" fmla="*/ 250 h 26863"/>
                <a:gd name="T6" fmla="*/ 0 60000 65536"/>
                <a:gd name="T7" fmla="*/ 0 60000 65536"/>
                <a:gd name="T8" fmla="*/ 0 60000 65536"/>
                <a:gd name="T9" fmla="*/ 0 w 42589"/>
                <a:gd name="T10" fmla="*/ 0 h 26863"/>
                <a:gd name="T11" fmla="*/ 42589 w 42589"/>
                <a:gd name="T12" fmla="*/ 26863 h 268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89" h="26863" fill="none" extrusionOk="0">
                  <a:moveTo>
                    <a:pt x="-1" y="16498"/>
                  </a:moveTo>
                  <a:cubicBezTo>
                    <a:pt x="2353" y="6816"/>
                    <a:pt x="11024" y="-1"/>
                    <a:pt x="20989" y="0"/>
                  </a:cubicBezTo>
                  <a:cubicBezTo>
                    <a:pt x="32918" y="0"/>
                    <a:pt x="42589" y="9670"/>
                    <a:pt x="42589" y="21600"/>
                  </a:cubicBezTo>
                  <a:cubicBezTo>
                    <a:pt x="42589" y="23374"/>
                    <a:pt x="42370" y="25142"/>
                    <a:pt x="41938" y="26863"/>
                  </a:cubicBezTo>
                </a:path>
                <a:path w="42589" h="26863" stroke="0" extrusionOk="0">
                  <a:moveTo>
                    <a:pt x="-1" y="16498"/>
                  </a:moveTo>
                  <a:cubicBezTo>
                    <a:pt x="2353" y="6816"/>
                    <a:pt x="11024" y="-1"/>
                    <a:pt x="20989" y="0"/>
                  </a:cubicBezTo>
                  <a:cubicBezTo>
                    <a:pt x="32918" y="0"/>
                    <a:pt x="42589" y="9670"/>
                    <a:pt x="42589" y="21600"/>
                  </a:cubicBezTo>
                  <a:cubicBezTo>
                    <a:pt x="42589" y="23374"/>
                    <a:pt x="42370" y="25142"/>
                    <a:pt x="41938" y="26863"/>
                  </a:cubicBezTo>
                  <a:lnTo>
                    <a:pt x="20989" y="21600"/>
                  </a:lnTo>
                  <a:close/>
                </a:path>
              </a:pathLst>
            </a:cu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557" name="WordArt 22"/>
          <p:cNvSpPr>
            <a:spLocks noChangeArrowheads="1" noChangeShapeType="1" noTextEdit="1"/>
          </p:cNvSpPr>
          <p:nvPr/>
        </p:nvSpPr>
        <p:spPr bwMode="auto">
          <a:xfrm>
            <a:off x="1763688" y="423061"/>
            <a:ext cx="5545137" cy="719138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20644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Звучание </a:t>
            </a:r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колокола</a:t>
            </a:r>
          </a:p>
        </p:txBody>
      </p:sp>
      <p:pic>
        <p:nvPicPr>
          <p:cNvPr id="23558" name="Picture 23" descr="zakaz_5"/>
          <p:cNvPicPr>
            <a:picLocks noChangeAspect="1" noChangeArrowheads="1"/>
          </p:cNvPicPr>
          <p:nvPr/>
        </p:nvPicPr>
        <p:blipFill>
          <a:blip r:embed="rId2" cstate="print"/>
          <a:srcRect b="5765"/>
          <a:stretch>
            <a:fillRect/>
          </a:stretch>
        </p:blipFill>
        <p:spPr bwMode="auto">
          <a:xfrm>
            <a:off x="1403350" y="1628775"/>
            <a:ext cx="2468563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246438" y="4868863"/>
            <a:ext cx="3630612" cy="1223962"/>
            <a:chOff x="1474" y="3067"/>
            <a:chExt cx="2287" cy="771"/>
          </a:xfrm>
        </p:grpSpPr>
        <p:sp>
          <p:nvSpPr>
            <p:cNvPr id="23561" name="Oval 25"/>
            <p:cNvSpPr>
              <a:spLocks noChangeArrowheads="1"/>
            </p:cNvSpPr>
            <p:nvPr/>
          </p:nvSpPr>
          <p:spPr bwMode="auto">
            <a:xfrm>
              <a:off x="1474" y="3067"/>
              <a:ext cx="2223" cy="77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62" name="Text Box 26"/>
            <p:cNvSpPr txBox="1">
              <a:spLocks noChangeArrowheads="1"/>
            </p:cNvSpPr>
            <p:nvPr/>
          </p:nvSpPr>
          <p:spPr bwMode="auto">
            <a:xfrm>
              <a:off x="1682" y="3099"/>
              <a:ext cx="2079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54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54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 </a:t>
              </a:r>
              <a:r>
                <a:rPr lang="en-US" sz="5400" b="1" i="1" dirty="0">
                  <a:solidFill>
                    <a:srgbClr val="A50021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r</a:t>
              </a:r>
              <a:r>
                <a:rPr lang="ru-RU" sz="5400" b="1" i="1" dirty="0">
                  <a:solidFill>
                    <a:srgbClr val="A50021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ru-RU" sz="5400" b="1" i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n</a:t>
              </a:r>
              <a:r>
                <a:rPr lang="ru-RU" sz="54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</a:t>
              </a:r>
            </a:p>
          </p:txBody>
        </p:sp>
      </p:grpSp>
      <p:sp>
        <p:nvSpPr>
          <p:cNvPr id="150556" name="AutoShape 28"/>
          <p:cNvSpPr>
            <a:spLocks noChangeArrowheads="1"/>
          </p:cNvSpPr>
          <p:nvPr/>
        </p:nvSpPr>
        <p:spPr bwMode="auto">
          <a:xfrm rot="-5400000">
            <a:off x="4752975" y="3681413"/>
            <a:ext cx="431800" cy="647700"/>
          </a:xfrm>
          <a:prstGeom prst="diamond">
            <a:avLst/>
          </a:prstGeom>
          <a:solidFill>
            <a:schemeClr val="bg2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14524E-6 L 0.0316 3.14524E-6 " pathEditMode="relative" ptsTypes="AA">
                                      <p:cBhvr>
                                        <p:cTn id="14" dur="500" spd="-100000" fill="hold"/>
                                        <p:tgtEl>
                                          <p:spTgt spid="150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 animBg="1"/>
      <p:bldP spid="150531" grpId="0" animBg="1"/>
      <p:bldP spid="150556" grpId="0" animBg="1"/>
      <p:bldP spid="15055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65"/>
          <p:cNvGrpSpPr>
            <a:grpSpLocks/>
          </p:cNvGrpSpPr>
          <p:nvPr/>
        </p:nvGrpSpPr>
        <p:grpSpPr bwMode="auto">
          <a:xfrm>
            <a:off x="4284663" y="1412875"/>
            <a:ext cx="3816350" cy="1944688"/>
            <a:chOff x="2699" y="890"/>
            <a:chExt cx="2630" cy="1225"/>
          </a:xfrm>
        </p:grpSpPr>
        <p:sp>
          <p:nvSpPr>
            <p:cNvPr id="24621" name="Oval 24"/>
            <p:cNvSpPr>
              <a:spLocks noChangeArrowheads="1"/>
            </p:cNvSpPr>
            <p:nvPr/>
          </p:nvSpPr>
          <p:spPr bwMode="auto">
            <a:xfrm>
              <a:off x="2699" y="890"/>
              <a:ext cx="2630" cy="12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22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3197" y="1117"/>
              <a:ext cx="1679" cy="7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Аналогия</a:t>
              </a:r>
            </a:p>
            <a:p>
              <a:pPr algn="ctr"/>
              <a:r>
                <a:rPr lang="ru-RU" sz="3600" b="1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Дебройля</a:t>
              </a:r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</p:grpSp>
      <p:sp>
        <p:nvSpPr>
          <p:cNvPr id="17434" name="WordArt 26"/>
          <p:cNvSpPr>
            <a:spLocks noChangeArrowheads="1" noChangeShapeType="1" noTextEdit="1"/>
          </p:cNvSpPr>
          <p:nvPr/>
        </p:nvSpPr>
        <p:spPr bwMode="auto">
          <a:xfrm>
            <a:off x="4211638" y="3500438"/>
            <a:ext cx="4321175" cy="1296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целое</a:t>
            </a:r>
          </a:p>
          <a:p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волн</a:t>
            </a:r>
          </a:p>
          <a:p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орбите Бора</a:t>
            </a:r>
          </a:p>
        </p:txBody>
      </p:sp>
      <p:grpSp>
        <p:nvGrpSpPr>
          <p:cNvPr id="24580" name="Group 64"/>
          <p:cNvGrpSpPr>
            <a:grpSpLocks/>
          </p:cNvGrpSpPr>
          <p:nvPr/>
        </p:nvGrpSpPr>
        <p:grpSpPr bwMode="auto">
          <a:xfrm>
            <a:off x="200025" y="765175"/>
            <a:ext cx="4516438" cy="5040313"/>
            <a:chOff x="68" y="255"/>
            <a:chExt cx="2845" cy="3175"/>
          </a:xfrm>
        </p:grpSpPr>
        <p:sp>
          <p:nvSpPr>
            <p:cNvPr id="24581" name="Line 20"/>
            <p:cNvSpPr>
              <a:spLocks noChangeShapeType="1"/>
            </p:cNvSpPr>
            <p:nvPr/>
          </p:nvSpPr>
          <p:spPr bwMode="auto">
            <a:xfrm flipV="1">
              <a:off x="2246" y="1508"/>
              <a:ext cx="408" cy="3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82" name="Line 21"/>
            <p:cNvSpPr>
              <a:spLocks noChangeShapeType="1"/>
            </p:cNvSpPr>
            <p:nvPr/>
          </p:nvSpPr>
          <p:spPr bwMode="auto">
            <a:xfrm flipH="1" flipV="1">
              <a:off x="840" y="873"/>
              <a:ext cx="18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83" name="Rectangle 22"/>
            <p:cNvSpPr>
              <a:spLocks noChangeArrowheads="1"/>
            </p:cNvSpPr>
            <p:nvPr/>
          </p:nvSpPr>
          <p:spPr bwMode="auto">
            <a:xfrm>
              <a:off x="1746" y="255"/>
              <a:ext cx="38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6000" b="1" i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</a:t>
              </a:r>
            </a:p>
          </p:txBody>
        </p:sp>
        <p:sp>
          <p:nvSpPr>
            <p:cNvPr id="24584" name="Arc 23"/>
            <p:cNvSpPr>
              <a:spLocks/>
            </p:cNvSpPr>
            <p:nvPr/>
          </p:nvSpPr>
          <p:spPr bwMode="auto">
            <a:xfrm rot="1674807">
              <a:off x="542" y="821"/>
              <a:ext cx="1814" cy="1929"/>
            </a:xfrm>
            <a:custGeom>
              <a:avLst/>
              <a:gdLst>
                <a:gd name="T0" fmla="*/ 0 w 26465"/>
                <a:gd name="T1" fmla="*/ 508 h 21600"/>
                <a:gd name="T2" fmla="*/ 1814 w 26465"/>
                <a:gd name="T3" fmla="*/ 317 h 21600"/>
                <a:gd name="T4" fmla="*/ 1001 w 26465"/>
                <a:gd name="T5" fmla="*/ 1929 h 21600"/>
                <a:gd name="T6" fmla="*/ 0 60000 65536"/>
                <a:gd name="T7" fmla="*/ 0 60000 65536"/>
                <a:gd name="T8" fmla="*/ 0 60000 65536"/>
                <a:gd name="T9" fmla="*/ 0 w 26465"/>
                <a:gd name="T10" fmla="*/ 0 h 21600"/>
                <a:gd name="T11" fmla="*/ 26465 w 2646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65" h="21600" fill="none" extrusionOk="0">
                  <a:moveTo>
                    <a:pt x="-1" y="5686"/>
                  </a:moveTo>
                  <a:cubicBezTo>
                    <a:pt x="3984" y="2029"/>
                    <a:pt x="9197" y="-1"/>
                    <a:pt x="14606" y="0"/>
                  </a:cubicBezTo>
                  <a:cubicBezTo>
                    <a:pt x="18820" y="0"/>
                    <a:pt x="22942" y="1232"/>
                    <a:pt x="26464" y="3546"/>
                  </a:cubicBezTo>
                </a:path>
                <a:path w="26465" h="21600" stroke="0" extrusionOk="0">
                  <a:moveTo>
                    <a:pt x="-1" y="5686"/>
                  </a:moveTo>
                  <a:cubicBezTo>
                    <a:pt x="3984" y="2029"/>
                    <a:pt x="9197" y="-1"/>
                    <a:pt x="14606" y="0"/>
                  </a:cubicBezTo>
                  <a:cubicBezTo>
                    <a:pt x="18820" y="0"/>
                    <a:pt x="22942" y="1232"/>
                    <a:pt x="26464" y="3546"/>
                  </a:cubicBezTo>
                  <a:lnTo>
                    <a:pt x="14606" y="21600"/>
                  </a:lnTo>
                  <a:close/>
                </a:path>
              </a:pathLst>
            </a:custGeom>
            <a:noFill/>
            <a:ln w="38100" cmpd="dbl">
              <a:solidFill>
                <a:srgbClr val="A5002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4585" name="Group 28"/>
            <p:cNvGrpSpPr>
              <a:grpSpLocks/>
            </p:cNvGrpSpPr>
            <p:nvPr/>
          </p:nvGrpSpPr>
          <p:grpSpPr bwMode="auto">
            <a:xfrm>
              <a:off x="68" y="391"/>
              <a:ext cx="2845" cy="3039"/>
              <a:chOff x="307" y="799"/>
              <a:chExt cx="2845" cy="3039"/>
            </a:xfrm>
          </p:grpSpPr>
          <p:sp>
            <p:nvSpPr>
              <p:cNvPr id="24586" name="Oval 29"/>
              <p:cNvSpPr>
                <a:spLocks noChangeArrowheads="1"/>
              </p:cNvSpPr>
              <p:nvPr/>
            </p:nvSpPr>
            <p:spPr bwMode="auto">
              <a:xfrm>
                <a:off x="863" y="1541"/>
                <a:ext cx="1605" cy="155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4587" name="Group 30"/>
              <p:cNvGrpSpPr>
                <a:grpSpLocks/>
              </p:cNvGrpSpPr>
              <p:nvPr/>
            </p:nvGrpSpPr>
            <p:grpSpPr bwMode="auto">
              <a:xfrm>
                <a:off x="1257" y="1373"/>
                <a:ext cx="851" cy="1385"/>
                <a:chOff x="3379" y="1616"/>
                <a:chExt cx="1043" cy="1360"/>
              </a:xfrm>
            </p:grpSpPr>
            <p:sp>
              <p:nvSpPr>
                <p:cNvPr id="24619" name="Arc 31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20" name="Arc 32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88" name="Group 33"/>
              <p:cNvGrpSpPr>
                <a:grpSpLocks/>
              </p:cNvGrpSpPr>
              <p:nvPr/>
            </p:nvGrpSpPr>
            <p:grpSpPr bwMode="auto">
              <a:xfrm flipV="1">
                <a:off x="1257" y="799"/>
                <a:ext cx="851" cy="1047"/>
                <a:chOff x="3379" y="1616"/>
                <a:chExt cx="1043" cy="1360"/>
              </a:xfrm>
            </p:grpSpPr>
            <p:sp>
              <p:nvSpPr>
                <p:cNvPr id="24617" name="Arc 34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18" name="Arc 35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89" name="Group 36"/>
              <p:cNvGrpSpPr>
                <a:grpSpLocks/>
              </p:cNvGrpSpPr>
              <p:nvPr/>
            </p:nvGrpSpPr>
            <p:grpSpPr bwMode="auto">
              <a:xfrm rot="18175221" flipV="1">
                <a:off x="410" y="1304"/>
                <a:ext cx="776" cy="982"/>
                <a:chOff x="3379" y="1616"/>
                <a:chExt cx="1043" cy="1360"/>
              </a:xfrm>
            </p:grpSpPr>
            <p:sp>
              <p:nvSpPr>
                <p:cNvPr id="24615" name="Arc 37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16" name="Arc 38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0" name="Group 39"/>
              <p:cNvGrpSpPr>
                <a:grpSpLocks/>
              </p:cNvGrpSpPr>
              <p:nvPr/>
            </p:nvGrpSpPr>
            <p:grpSpPr bwMode="auto">
              <a:xfrm>
                <a:off x="1224" y="1846"/>
                <a:ext cx="916" cy="1384"/>
                <a:chOff x="2073" y="1166"/>
                <a:chExt cx="916" cy="1384"/>
              </a:xfrm>
            </p:grpSpPr>
            <p:sp>
              <p:nvSpPr>
                <p:cNvPr id="24613" name="Arc 40"/>
                <p:cNvSpPr>
                  <a:spLocks/>
                </p:cNvSpPr>
                <p:nvPr/>
              </p:nvSpPr>
              <p:spPr bwMode="auto">
                <a:xfrm flipV="1">
                  <a:off x="2496" y="1167"/>
                  <a:ext cx="493" cy="1383"/>
                </a:xfrm>
                <a:custGeom>
                  <a:avLst/>
                  <a:gdLst>
                    <a:gd name="T0" fmla="*/ 23 w 13390"/>
                    <a:gd name="T1" fmla="*/ 0 h 21591"/>
                    <a:gd name="T2" fmla="*/ 493 w 13390"/>
                    <a:gd name="T3" fmla="*/ 297 h 21591"/>
                    <a:gd name="T4" fmla="*/ 0 w 13390"/>
                    <a:gd name="T5" fmla="*/ 1383 h 21591"/>
                    <a:gd name="T6" fmla="*/ 0 60000 65536"/>
                    <a:gd name="T7" fmla="*/ 0 60000 65536"/>
                    <a:gd name="T8" fmla="*/ 0 60000 65536"/>
                    <a:gd name="T9" fmla="*/ 0 w 13390"/>
                    <a:gd name="T10" fmla="*/ 0 h 21591"/>
                    <a:gd name="T11" fmla="*/ 13390 w 1339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390" h="21591" fill="none" extrusionOk="0">
                      <a:moveTo>
                        <a:pt x="635" y="0"/>
                      </a:moveTo>
                      <a:cubicBezTo>
                        <a:pt x="5275" y="137"/>
                        <a:pt x="9747" y="1764"/>
                        <a:pt x="13389" y="4642"/>
                      </a:cubicBezTo>
                    </a:path>
                    <a:path w="13390" h="21591" stroke="0" extrusionOk="0">
                      <a:moveTo>
                        <a:pt x="635" y="0"/>
                      </a:moveTo>
                      <a:cubicBezTo>
                        <a:pt x="5275" y="137"/>
                        <a:pt x="9747" y="1764"/>
                        <a:pt x="13389" y="4642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14" name="Arc 41"/>
                <p:cNvSpPr>
                  <a:spLocks/>
                </p:cNvSpPr>
                <p:nvPr/>
              </p:nvSpPr>
              <p:spPr bwMode="auto">
                <a:xfrm flipH="1" flipV="1">
                  <a:off x="2073" y="1166"/>
                  <a:ext cx="461" cy="1384"/>
                </a:xfrm>
                <a:custGeom>
                  <a:avLst/>
                  <a:gdLst>
                    <a:gd name="T0" fmla="*/ 4 w 12530"/>
                    <a:gd name="T1" fmla="*/ 0 h 21600"/>
                    <a:gd name="T2" fmla="*/ 461 w 12530"/>
                    <a:gd name="T3" fmla="*/ 257 h 21600"/>
                    <a:gd name="T4" fmla="*/ 0 w 12530"/>
                    <a:gd name="T5" fmla="*/ 1384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4591" name="Arc 42"/>
              <p:cNvSpPr>
                <a:spLocks/>
              </p:cNvSpPr>
              <p:nvPr/>
            </p:nvSpPr>
            <p:spPr bwMode="auto">
              <a:xfrm rot="-3257413">
                <a:off x="2222" y="2366"/>
                <a:ext cx="726" cy="934"/>
              </a:xfrm>
              <a:custGeom>
                <a:avLst/>
                <a:gdLst>
                  <a:gd name="T0" fmla="*/ 0 w 21247"/>
                  <a:gd name="T1" fmla="*/ 171 h 21600"/>
                  <a:gd name="T2" fmla="*/ 726 w 21247"/>
                  <a:gd name="T3" fmla="*/ 81 h 21600"/>
                  <a:gd name="T4" fmla="*/ 426 w 21247"/>
                  <a:gd name="T5" fmla="*/ 934 h 21600"/>
                  <a:gd name="T6" fmla="*/ 0 60000 65536"/>
                  <a:gd name="T7" fmla="*/ 0 60000 65536"/>
                  <a:gd name="T8" fmla="*/ 0 60000 65536"/>
                  <a:gd name="T9" fmla="*/ 0 w 21247"/>
                  <a:gd name="T10" fmla="*/ 0 h 21600"/>
                  <a:gd name="T11" fmla="*/ 21247 w 2124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247" h="21600" fill="none" extrusionOk="0">
                    <a:moveTo>
                      <a:pt x="0" y="3956"/>
                    </a:moveTo>
                    <a:cubicBezTo>
                      <a:pt x="3645" y="1381"/>
                      <a:pt x="7997" y="-1"/>
                      <a:pt x="12460" y="0"/>
                    </a:cubicBezTo>
                    <a:cubicBezTo>
                      <a:pt x="15487" y="0"/>
                      <a:pt x="18481" y="636"/>
                      <a:pt x="21246" y="1868"/>
                    </a:cubicBezTo>
                  </a:path>
                  <a:path w="21247" h="21600" stroke="0" extrusionOk="0">
                    <a:moveTo>
                      <a:pt x="0" y="3956"/>
                    </a:moveTo>
                    <a:cubicBezTo>
                      <a:pt x="3645" y="1381"/>
                      <a:pt x="7997" y="-1"/>
                      <a:pt x="12460" y="0"/>
                    </a:cubicBezTo>
                    <a:cubicBezTo>
                      <a:pt x="15487" y="0"/>
                      <a:pt x="18481" y="636"/>
                      <a:pt x="21246" y="1868"/>
                    </a:cubicBezTo>
                    <a:lnTo>
                      <a:pt x="12460" y="21600"/>
                    </a:lnTo>
                    <a:close/>
                  </a:path>
                </a:pathLst>
              </a:custGeom>
              <a:noFill/>
              <a:ln w="76200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4592" name="Group 43"/>
              <p:cNvGrpSpPr>
                <a:grpSpLocks/>
              </p:cNvGrpSpPr>
              <p:nvPr/>
            </p:nvGrpSpPr>
            <p:grpSpPr bwMode="auto">
              <a:xfrm>
                <a:off x="1238" y="1815"/>
                <a:ext cx="1456" cy="754"/>
                <a:chOff x="2087" y="1135"/>
                <a:chExt cx="1456" cy="754"/>
              </a:xfrm>
            </p:grpSpPr>
            <p:sp>
              <p:nvSpPr>
                <p:cNvPr id="24611" name="Arc 44"/>
                <p:cNvSpPr>
                  <a:spLocks/>
                </p:cNvSpPr>
                <p:nvPr/>
              </p:nvSpPr>
              <p:spPr bwMode="auto">
                <a:xfrm rot="3455149">
                  <a:off x="2700" y="1045"/>
                  <a:ext cx="442" cy="1245"/>
                </a:xfrm>
                <a:custGeom>
                  <a:avLst/>
                  <a:gdLst>
                    <a:gd name="T0" fmla="*/ 19 w 14448"/>
                    <a:gd name="T1" fmla="*/ 0 h 21591"/>
                    <a:gd name="T2" fmla="*/ 442 w 14448"/>
                    <a:gd name="T3" fmla="*/ 319 h 21591"/>
                    <a:gd name="T4" fmla="*/ 0 w 14448"/>
                    <a:gd name="T5" fmla="*/ 1245 h 21591"/>
                    <a:gd name="T6" fmla="*/ 0 60000 65536"/>
                    <a:gd name="T7" fmla="*/ 0 60000 65536"/>
                    <a:gd name="T8" fmla="*/ 0 60000 65536"/>
                    <a:gd name="T9" fmla="*/ 0 w 14448"/>
                    <a:gd name="T10" fmla="*/ 0 h 21591"/>
                    <a:gd name="T11" fmla="*/ 14448 w 14448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448" h="21591" fill="none" extrusionOk="0">
                      <a:moveTo>
                        <a:pt x="635" y="0"/>
                      </a:moveTo>
                      <a:cubicBezTo>
                        <a:pt x="5750" y="151"/>
                        <a:pt x="10644" y="2112"/>
                        <a:pt x="14447" y="5534"/>
                      </a:cubicBezTo>
                    </a:path>
                    <a:path w="14448" h="21591" stroke="0" extrusionOk="0">
                      <a:moveTo>
                        <a:pt x="635" y="0"/>
                      </a:moveTo>
                      <a:cubicBezTo>
                        <a:pt x="5750" y="151"/>
                        <a:pt x="10644" y="2112"/>
                        <a:pt x="14447" y="5534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12" name="Arc 45"/>
                <p:cNvSpPr>
                  <a:spLocks/>
                </p:cNvSpPr>
                <p:nvPr/>
              </p:nvSpPr>
              <p:spPr bwMode="auto">
                <a:xfrm rot="3455149" flipH="1">
                  <a:off x="2509" y="713"/>
                  <a:ext cx="402" cy="1246"/>
                </a:xfrm>
                <a:custGeom>
                  <a:avLst/>
                  <a:gdLst>
                    <a:gd name="T0" fmla="*/ 4 w 12530"/>
                    <a:gd name="T1" fmla="*/ 0 h 21600"/>
                    <a:gd name="T2" fmla="*/ 402 w 12530"/>
                    <a:gd name="T3" fmla="*/ 231 h 21600"/>
                    <a:gd name="T4" fmla="*/ 0 w 12530"/>
                    <a:gd name="T5" fmla="*/ 1246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3" name="Group 46"/>
              <p:cNvGrpSpPr>
                <a:grpSpLocks/>
              </p:cNvGrpSpPr>
              <p:nvPr/>
            </p:nvGrpSpPr>
            <p:grpSpPr bwMode="auto">
              <a:xfrm>
                <a:off x="700" y="2116"/>
                <a:ext cx="1178" cy="747"/>
                <a:chOff x="1549" y="1436"/>
                <a:chExt cx="1178" cy="747"/>
              </a:xfrm>
            </p:grpSpPr>
            <p:sp>
              <p:nvSpPr>
                <p:cNvPr id="24609" name="Arc 47"/>
                <p:cNvSpPr>
                  <a:spLocks/>
                </p:cNvSpPr>
                <p:nvPr/>
              </p:nvSpPr>
              <p:spPr bwMode="auto">
                <a:xfrm rot="3551103" flipH="1" flipV="1">
                  <a:off x="1837" y="1148"/>
                  <a:ext cx="405" cy="981"/>
                </a:xfrm>
                <a:custGeom>
                  <a:avLst/>
                  <a:gdLst>
                    <a:gd name="T0" fmla="*/ 21 w 12530"/>
                    <a:gd name="T1" fmla="*/ 0 h 21591"/>
                    <a:gd name="T2" fmla="*/ 405 w 12530"/>
                    <a:gd name="T3" fmla="*/ 182 h 21591"/>
                    <a:gd name="T4" fmla="*/ 0 w 12530"/>
                    <a:gd name="T5" fmla="*/ 981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10" name="Arc 48"/>
                <p:cNvSpPr>
                  <a:spLocks/>
                </p:cNvSpPr>
                <p:nvPr/>
              </p:nvSpPr>
              <p:spPr bwMode="auto">
                <a:xfrm rot="3551103" flipV="1">
                  <a:off x="2032" y="1487"/>
                  <a:ext cx="410" cy="981"/>
                </a:xfrm>
                <a:custGeom>
                  <a:avLst/>
                  <a:gdLst>
                    <a:gd name="T0" fmla="*/ 4 w 12701"/>
                    <a:gd name="T1" fmla="*/ 0 h 21600"/>
                    <a:gd name="T2" fmla="*/ 410 w 12701"/>
                    <a:gd name="T3" fmla="*/ 188 h 21600"/>
                    <a:gd name="T4" fmla="*/ 0 w 12701"/>
                    <a:gd name="T5" fmla="*/ 981 h 21600"/>
                    <a:gd name="T6" fmla="*/ 0 60000 65536"/>
                    <a:gd name="T7" fmla="*/ 0 60000 65536"/>
                    <a:gd name="T8" fmla="*/ 0 60000 65536"/>
                    <a:gd name="T9" fmla="*/ 0 w 12701"/>
                    <a:gd name="T10" fmla="*/ 0 h 21600"/>
                    <a:gd name="T11" fmla="*/ 12701 w 1270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701" h="21600" fill="none" extrusionOk="0">
                      <a:moveTo>
                        <a:pt x="113" y="0"/>
                      </a:moveTo>
                      <a:cubicBezTo>
                        <a:pt x="4638" y="24"/>
                        <a:pt x="9041" y="1468"/>
                        <a:pt x="12701" y="4128"/>
                      </a:cubicBezTo>
                    </a:path>
                    <a:path w="12701" h="21600" stroke="0" extrusionOk="0">
                      <a:moveTo>
                        <a:pt x="113" y="0"/>
                      </a:moveTo>
                      <a:cubicBezTo>
                        <a:pt x="4638" y="24"/>
                        <a:pt x="9041" y="1468"/>
                        <a:pt x="12701" y="412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4" name="Group 49"/>
              <p:cNvGrpSpPr>
                <a:grpSpLocks/>
              </p:cNvGrpSpPr>
              <p:nvPr/>
            </p:nvGrpSpPr>
            <p:grpSpPr bwMode="auto">
              <a:xfrm rot="3455149">
                <a:off x="403" y="2332"/>
                <a:ext cx="777" cy="916"/>
                <a:chOff x="3379" y="1616"/>
                <a:chExt cx="1043" cy="1360"/>
              </a:xfrm>
            </p:grpSpPr>
            <p:sp>
              <p:nvSpPr>
                <p:cNvPr id="24607" name="Arc 50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08" name="Arc 51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5" name="Group 52"/>
              <p:cNvGrpSpPr>
                <a:grpSpLocks/>
              </p:cNvGrpSpPr>
              <p:nvPr/>
            </p:nvGrpSpPr>
            <p:grpSpPr bwMode="auto">
              <a:xfrm>
                <a:off x="1224" y="2749"/>
                <a:ext cx="898" cy="1089"/>
                <a:chOff x="3379" y="1616"/>
                <a:chExt cx="1043" cy="1360"/>
              </a:xfrm>
            </p:grpSpPr>
            <p:sp>
              <p:nvSpPr>
                <p:cNvPr id="24605" name="Arc 53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06" name="Arc 54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6" name="Group 55"/>
              <p:cNvGrpSpPr>
                <a:grpSpLocks/>
              </p:cNvGrpSpPr>
              <p:nvPr/>
            </p:nvGrpSpPr>
            <p:grpSpPr bwMode="auto">
              <a:xfrm>
                <a:off x="660" y="1742"/>
                <a:ext cx="1263" cy="745"/>
                <a:chOff x="1509" y="1062"/>
                <a:chExt cx="1263" cy="745"/>
              </a:xfrm>
            </p:grpSpPr>
            <p:sp>
              <p:nvSpPr>
                <p:cNvPr id="24603" name="Arc 56"/>
                <p:cNvSpPr>
                  <a:spLocks/>
                </p:cNvSpPr>
                <p:nvPr/>
              </p:nvSpPr>
              <p:spPr bwMode="auto">
                <a:xfrm rot="18175221" flipH="1">
                  <a:off x="1827" y="1070"/>
                  <a:ext cx="419" cy="1055"/>
                </a:xfrm>
                <a:custGeom>
                  <a:avLst/>
                  <a:gdLst>
                    <a:gd name="T0" fmla="*/ 19 w 14061"/>
                    <a:gd name="T1" fmla="*/ 0 h 21591"/>
                    <a:gd name="T2" fmla="*/ 419 w 14061"/>
                    <a:gd name="T3" fmla="*/ 254 h 21591"/>
                    <a:gd name="T4" fmla="*/ 0 w 14061"/>
                    <a:gd name="T5" fmla="*/ 1055 h 21591"/>
                    <a:gd name="T6" fmla="*/ 0 60000 65536"/>
                    <a:gd name="T7" fmla="*/ 0 60000 65536"/>
                    <a:gd name="T8" fmla="*/ 0 60000 65536"/>
                    <a:gd name="T9" fmla="*/ 0 w 14061"/>
                    <a:gd name="T10" fmla="*/ 0 h 21591"/>
                    <a:gd name="T11" fmla="*/ 14061 w 14061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061" h="21591" fill="none" extrusionOk="0">
                      <a:moveTo>
                        <a:pt x="635" y="0"/>
                      </a:moveTo>
                      <a:cubicBezTo>
                        <a:pt x="5573" y="145"/>
                        <a:pt x="10311" y="1979"/>
                        <a:pt x="14061" y="5194"/>
                      </a:cubicBezTo>
                    </a:path>
                    <a:path w="14061" h="21591" stroke="0" extrusionOk="0">
                      <a:moveTo>
                        <a:pt x="635" y="0"/>
                      </a:moveTo>
                      <a:cubicBezTo>
                        <a:pt x="5573" y="145"/>
                        <a:pt x="10311" y="1979"/>
                        <a:pt x="14061" y="5194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04" name="Arc 57"/>
                <p:cNvSpPr>
                  <a:spLocks/>
                </p:cNvSpPr>
                <p:nvPr/>
              </p:nvSpPr>
              <p:spPr bwMode="auto">
                <a:xfrm rot="-3424779">
                  <a:off x="2037" y="741"/>
                  <a:ext cx="414" cy="1056"/>
                </a:xfrm>
                <a:custGeom>
                  <a:avLst/>
                  <a:gdLst>
                    <a:gd name="T0" fmla="*/ 3 w 14882"/>
                    <a:gd name="T1" fmla="*/ 0 h 21600"/>
                    <a:gd name="T2" fmla="*/ 414 w 14882"/>
                    <a:gd name="T3" fmla="*/ 291 h 21600"/>
                    <a:gd name="T4" fmla="*/ 0 w 14882"/>
                    <a:gd name="T5" fmla="*/ 1056 h 21600"/>
                    <a:gd name="T6" fmla="*/ 0 60000 65536"/>
                    <a:gd name="T7" fmla="*/ 0 60000 65536"/>
                    <a:gd name="T8" fmla="*/ 0 60000 65536"/>
                    <a:gd name="T9" fmla="*/ 0 w 14882"/>
                    <a:gd name="T10" fmla="*/ 0 h 21600"/>
                    <a:gd name="T11" fmla="*/ 14882 w 14882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882" h="21600" fill="none" extrusionOk="0">
                      <a:moveTo>
                        <a:pt x="113" y="0"/>
                      </a:moveTo>
                      <a:cubicBezTo>
                        <a:pt x="5614" y="29"/>
                        <a:pt x="10895" y="2155"/>
                        <a:pt x="14882" y="5944"/>
                      </a:cubicBezTo>
                    </a:path>
                    <a:path w="14882" h="21600" stroke="0" extrusionOk="0">
                      <a:moveTo>
                        <a:pt x="113" y="0"/>
                      </a:moveTo>
                      <a:cubicBezTo>
                        <a:pt x="5614" y="29"/>
                        <a:pt x="10895" y="2155"/>
                        <a:pt x="14882" y="5944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7" name="Group 58"/>
              <p:cNvGrpSpPr>
                <a:grpSpLocks/>
              </p:cNvGrpSpPr>
              <p:nvPr/>
            </p:nvGrpSpPr>
            <p:grpSpPr bwMode="auto">
              <a:xfrm rot="17854650" flipV="1">
                <a:off x="1481" y="1699"/>
                <a:ext cx="813" cy="1441"/>
                <a:chOff x="3379" y="1616"/>
                <a:chExt cx="1043" cy="1360"/>
              </a:xfrm>
            </p:grpSpPr>
            <p:sp>
              <p:nvSpPr>
                <p:cNvPr id="24601" name="Arc 59"/>
                <p:cNvSpPr>
                  <a:spLocks/>
                </p:cNvSpPr>
                <p:nvPr/>
              </p:nvSpPr>
              <p:spPr bwMode="auto">
                <a:xfrm>
                  <a:off x="3878" y="1617"/>
                  <a:ext cx="544" cy="1359"/>
                </a:xfrm>
                <a:custGeom>
                  <a:avLst/>
                  <a:gdLst>
                    <a:gd name="T0" fmla="*/ 28 w 12530"/>
                    <a:gd name="T1" fmla="*/ 0 h 21591"/>
                    <a:gd name="T2" fmla="*/ 544 w 12530"/>
                    <a:gd name="T3" fmla="*/ 252 h 21591"/>
                    <a:gd name="T4" fmla="*/ 0 w 12530"/>
                    <a:gd name="T5" fmla="*/ 1359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02" name="Arc 60"/>
                <p:cNvSpPr>
                  <a:spLocks/>
                </p:cNvSpPr>
                <p:nvPr/>
              </p:nvSpPr>
              <p:spPr bwMode="auto">
                <a:xfrm flipH="1">
                  <a:off x="3379" y="1616"/>
                  <a:ext cx="544" cy="1360"/>
                </a:xfrm>
                <a:custGeom>
                  <a:avLst/>
                  <a:gdLst>
                    <a:gd name="T0" fmla="*/ 5 w 12530"/>
                    <a:gd name="T1" fmla="*/ 0 h 21600"/>
                    <a:gd name="T2" fmla="*/ 544 w 12530"/>
                    <a:gd name="T3" fmla="*/ 252 h 21600"/>
                    <a:gd name="T4" fmla="*/ 0 w 12530"/>
                    <a:gd name="T5" fmla="*/ 1360 h 21600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600"/>
                    <a:gd name="T11" fmla="*/ 12530 w 1253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600" fill="none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</a:path>
                    <a:path w="12530" h="21600" stroke="0" extrusionOk="0">
                      <a:moveTo>
                        <a:pt x="113" y="0"/>
                      </a:moveTo>
                      <a:cubicBezTo>
                        <a:pt x="4566" y="23"/>
                        <a:pt x="8903" y="1422"/>
                        <a:pt x="12530" y="400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8" name="Group 61"/>
              <p:cNvGrpSpPr>
                <a:grpSpLocks/>
              </p:cNvGrpSpPr>
              <p:nvPr/>
            </p:nvGrpSpPr>
            <p:grpSpPr bwMode="auto">
              <a:xfrm>
                <a:off x="1982" y="1433"/>
                <a:ext cx="1170" cy="731"/>
                <a:chOff x="2831" y="753"/>
                <a:chExt cx="1170" cy="731"/>
              </a:xfrm>
            </p:grpSpPr>
            <p:sp>
              <p:nvSpPr>
                <p:cNvPr id="24599" name="Arc 62"/>
                <p:cNvSpPr>
                  <a:spLocks/>
                </p:cNvSpPr>
                <p:nvPr/>
              </p:nvSpPr>
              <p:spPr bwMode="auto">
                <a:xfrm rot="3551103" flipH="1" flipV="1">
                  <a:off x="3119" y="465"/>
                  <a:ext cx="405" cy="981"/>
                </a:xfrm>
                <a:custGeom>
                  <a:avLst/>
                  <a:gdLst>
                    <a:gd name="T0" fmla="*/ 21 w 12530"/>
                    <a:gd name="T1" fmla="*/ 0 h 21591"/>
                    <a:gd name="T2" fmla="*/ 405 w 12530"/>
                    <a:gd name="T3" fmla="*/ 182 h 21591"/>
                    <a:gd name="T4" fmla="*/ 0 w 12530"/>
                    <a:gd name="T5" fmla="*/ 981 h 21591"/>
                    <a:gd name="T6" fmla="*/ 0 60000 65536"/>
                    <a:gd name="T7" fmla="*/ 0 60000 65536"/>
                    <a:gd name="T8" fmla="*/ 0 60000 65536"/>
                    <a:gd name="T9" fmla="*/ 0 w 12530"/>
                    <a:gd name="T10" fmla="*/ 0 h 21591"/>
                    <a:gd name="T11" fmla="*/ 12530 w 12530"/>
                    <a:gd name="T12" fmla="*/ 21591 h 215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530" h="21591" fill="none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</a:path>
                    <a:path w="12530" h="21591" stroke="0" extrusionOk="0">
                      <a:moveTo>
                        <a:pt x="635" y="0"/>
                      </a:moveTo>
                      <a:cubicBezTo>
                        <a:pt x="4908" y="126"/>
                        <a:pt x="9048" y="1517"/>
                        <a:pt x="12530" y="3996"/>
                      </a:cubicBezTo>
                      <a:lnTo>
                        <a:pt x="0" y="21591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00" name="Arc 63"/>
                <p:cNvSpPr>
                  <a:spLocks/>
                </p:cNvSpPr>
                <p:nvPr/>
              </p:nvSpPr>
              <p:spPr bwMode="auto">
                <a:xfrm rot="3551103" flipV="1">
                  <a:off x="3306" y="788"/>
                  <a:ext cx="410" cy="981"/>
                </a:xfrm>
                <a:custGeom>
                  <a:avLst/>
                  <a:gdLst>
                    <a:gd name="T0" fmla="*/ 4 w 12701"/>
                    <a:gd name="T1" fmla="*/ 0 h 21600"/>
                    <a:gd name="T2" fmla="*/ 410 w 12701"/>
                    <a:gd name="T3" fmla="*/ 188 h 21600"/>
                    <a:gd name="T4" fmla="*/ 0 w 12701"/>
                    <a:gd name="T5" fmla="*/ 981 h 21600"/>
                    <a:gd name="T6" fmla="*/ 0 60000 65536"/>
                    <a:gd name="T7" fmla="*/ 0 60000 65536"/>
                    <a:gd name="T8" fmla="*/ 0 60000 65536"/>
                    <a:gd name="T9" fmla="*/ 0 w 12701"/>
                    <a:gd name="T10" fmla="*/ 0 h 21600"/>
                    <a:gd name="T11" fmla="*/ 12701 w 1270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701" h="21600" fill="none" extrusionOk="0">
                      <a:moveTo>
                        <a:pt x="113" y="0"/>
                      </a:moveTo>
                      <a:cubicBezTo>
                        <a:pt x="4638" y="24"/>
                        <a:pt x="9041" y="1468"/>
                        <a:pt x="12701" y="4128"/>
                      </a:cubicBezTo>
                    </a:path>
                    <a:path w="12701" h="21600" stroke="0" extrusionOk="0">
                      <a:moveTo>
                        <a:pt x="113" y="0"/>
                      </a:moveTo>
                      <a:cubicBezTo>
                        <a:pt x="4638" y="24"/>
                        <a:pt x="9041" y="1468"/>
                        <a:pt x="12701" y="412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9933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2"/>
          <p:cNvSpPr>
            <a:spLocks noChangeArrowheads="1" noChangeShapeType="1" noTextEdit="1"/>
          </p:cNvSpPr>
          <p:nvPr/>
        </p:nvSpPr>
        <p:spPr bwMode="auto">
          <a:xfrm>
            <a:off x="965200" y="868363"/>
            <a:ext cx="497522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стоячей</a:t>
            </a:r>
          </a:p>
          <a:p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волны:  </a:t>
            </a:r>
          </a:p>
        </p:txBody>
      </p:sp>
      <p:sp>
        <p:nvSpPr>
          <p:cNvPr id="25603" name="WordArt 3"/>
          <p:cNvSpPr>
            <a:spLocks noChangeArrowheads="1" noChangeShapeType="1" noTextEdit="1"/>
          </p:cNvSpPr>
          <p:nvPr/>
        </p:nvSpPr>
        <p:spPr bwMode="auto">
          <a:xfrm>
            <a:off x="828675" y="2709863"/>
            <a:ext cx="26638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Постулат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Бора:</a:t>
            </a:r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1331913" y="4581525"/>
            <a:ext cx="6697662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найти величину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длины волны </a:t>
            </a:r>
            <a:r>
              <a:rPr lang="ru-RU" sz="3600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Дебройля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11960" y="1024334"/>
            <a:ext cx="3617967" cy="1264685"/>
            <a:chOff x="1696" y="68"/>
            <a:chExt cx="2253" cy="937"/>
          </a:xfrm>
        </p:grpSpPr>
        <p:grpSp>
          <p:nvGrpSpPr>
            <p:cNvPr id="25613" name="Group 6"/>
            <p:cNvGrpSpPr>
              <a:grpSpLocks/>
            </p:cNvGrpSpPr>
            <p:nvPr/>
          </p:nvGrpSpPr>
          <p:grpSpPr bwMode="auto">
            <a:xfrm>
              <a:off x="3242" y="68"/>
              <a:ext cx="707" cy="924"/>
              <a:chOff x="3242" y="68"/>
              <a:chExt cx="707" cy="924"/>
            </a:xfrm>
          </p:grpSpPr>
          <p:sp>
            <p:nvSpPr>
              <p:cNvPr id="25620" name="Rectangle 7"/>
              <p:cNvSpPr>
                <a:spLocks noChangeArrowheads="1"/>
              </p:cNvSpPr>
              <p:nvPr/>
            </p:nvSpPr>
            <p:spPr bwMode="auto">
              <a:xfrm>
                <a:off x="3594" y="68"/>
                <a:ext cx="355" cy="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1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</a:t>
                </a:r>
                <a:endPara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21" name="Rectangle 8"/>
              <p:cNvSpPr>
                <a:spLocks noChangeArrowheads="1"/>
              </p:cNvSpPr>
              <p:nvPr/>
            </p:nvSpPr>
            <p:spPr bwMode="auto">
              <a:xfrm>
                <a:off x="3242" y="73"/>
                <a:ext cx="356" cy="9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100" b="1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14" name="Rectangle 9"/>
            <p:cNvSpPr>
              <a:spLocks noChangeArrowheads="1"/>
            </p:cNvSpPr>
            <p:nvPr/>
          </p:nvSpPr>
          <p:spPr bwMode="auto">
            <a:xfrm>
              <a:off x="2836" y="210"/>
              <a:ext cx="304" cy="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7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ru-RU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15" name="Rectangle 10"/>
            <p:cNvSpPr>
              <a:spLocks noChangeArrowheads="1"/>
            </p:cNvSpPr>
            <p:nvPr/>
          </p:nvSpPr>
          <p:spPr bwMode="auto">
            <a:xfrm>
              <a:off x="2333" y="68"/>
              <a:ext cx="146" cy="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3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616" name="Group 11"/>
            <p:cNvGrpSpPr>
              <a:grpSpLocks/>
            </p:cNvGrpSpPr>
            <p:nvPr/>
          </p:nvGrpSpPr>
          <p:grpSpPr bwMode="auto">
            <a:xfrm>
              <a:off x="1696" y="81"/>
              <a:ext cx="1023" cy="924"/>
              <a:chOff x="1429" y="81"/>
              <a:chExt cx="1023" cy="924"/>
            </a:xfrm>
          </p:grpSpPr>
          <p:sp>
            <p:nvSpPr>
              <p:cNvPr id="25617" name="Rectangle 12"/>
              <p:cNvSpPr>
                <a:spLocks noChangeArrowheads="1"/>
              </p:cNvSpPr>
              <p:nvPr/>
            </p:nvSpPr>
            <p:spPr bwMode="auto">
              <a:xfrm>
                <a:off x="1746" y="81"/>
                <a:ext cx="355" cy="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1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</a:t>
                </a:r>
                <a:endPara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18" name="Rectangle 13"/>
              <p:cNvSpPr>
                <a:spLocks noChangeArrowheads="1"/>
              </p:cNvSpPr>
              <p:nvPr/>
            </p:nvSpPr>
            <p:spPr bwMode="auto">
              <a:xfrm>
                <a:off x="2200" y="81"/>
                <a:ext cx="252" cy="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100" b="1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ru-RU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19" name="Rectangle 14"/>
              <p:cNvSpPr>
                <a:spLocks noChangeArrowheads="1"/>
              </p:cNvSpPr>
              <p:nvPr/>
            </p:nvSpPr>
            <p:spPr bwMode="auto">
              <a:xfrm>
                <a:off x="1429" y="164"/>
                <a:ext cx="356" cy="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73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3851275" y="2028825"/>
            <a:ext cx="4349750" cy="2093913"/>
            <a:chOff x="2426" y="1278"/>
            <a:chExt cx="2740" cy="1319"/>
          </a:xfrm>
        </p:grpSpPr>
        <p:sp>
          <p:nvSpPr>
            <p:cNvPr id="25607" name="Line 16"/>
            <p:cNvSpPr>
              <a:spLocks noChangeShapeType="1"/>
            </p:cNvSpPr>
            <p:nvPr/>
          </p:nvSpPr>
          <p:spPr bwMode="auto">
            <a:xfrm flipV="1">
              <a:off x="4214" y="2003"/>
              <a:ext cx="952" cy="1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08" name="Rectangle 17"/>
            <p:cNvSpPr>
              <a:spLocks noChangeArrowheads="1"/>
            </p:cNvSpPr>
            <p:nvPr/>
          </p:nvSpPr>
          <p:spPr bwMode="auto">
            <a:xfrm>
              <a:off x="4524" y="1822"/>
              <a:ext cx="402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7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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09" name="Rectangle 18"/>
            <p:cNvSpPr>
              <a:spLocks noChangeArrowheads="1"/>
            </p:cNvSpPr>
            <p:nvPr/>
          </p:nvSpPr>
          <p:spPr bwMode="auto">
            <a:xfrm>
              <a:off x="4226" y="1867"/>
              <a:ext cx="304" cy="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6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10" name="Rectangle 19"/>
            <p:cNvSpPr>
              <a:spLocks noChangeArrowheads="1"/>
            </p:cNvSpPr>
            <p:nvPr/>
          </p:nvSpPr>
          <p:spPr bwMode="auto">
            <a:xfrm>
              <a:off x="4276" y="1278"/>
              <a:ext cx="676" cy="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600" b="1" i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11" name="Rectangle 20"/>
            <p:cNvSpPr>
              <a:spLocks noChangeArrowheads="1"/>
            </p:cNvSpPr>
            <p:nvPr/>
          </p:nvSpPr>
          <p:spPr bwMode="auto">
            <a:xfrm>
              <a:off x="2426" y="1459"/>
              <a:ext cx="1359" cy="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1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81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ru-RU" sz="81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ru-RU" sz="97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97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612" name="Rectangle 21"/>
            <p:cNvSpPr>
              <a:spLocks noChangeArrowheads="1"/>
            </p:cNvSpPr>
            <p:nvPr/>
          </p:nvSpPr>
          <p:spPr bwMode="auto">
            <a:xfrm>
              <a:off x="3651" y="1590"/>
              <a:ext cx="577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6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ru-RU" sz="7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брой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052513"/>
            <a:ext cx="2824163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WordArt 3"/>
          <p:cNvSpPr>
            <a:spLocks noChangeArrowheads="1" noChangeShapeType="1" noTextEdit="1"/>
          </p:cNvSpPr>
          <p:nvPr/>
        </p:nvSpPr>
        <p:spPr bwMode="auto">
          <a:xfrm>
            <a:off x="1042988" y="4868863"/>
            <a:ext cx="2160587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Луи </a:t>
            </a:r>
          </a:p>
          <a:p>
            <a:pPr algn="ctr"/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Бройль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(1898 - 1987)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4211638" y="981075"/>
            <a:ext cx="4103687" cy="2663825"/>
            <a:chOff x="1202" y="2301"/>
            <a:chExt cx="3311" cy="2019"/>
          </a:xfrm>
        </p:grpSpPr>
        <p:sp>
          <p:nvSpPr>
            <p:cNvPr id="27654" name="Oval 5"/>
            <p:cNvSpPr>
              <a:spLocks noChangeArrowheads="1"/>
            </p:cNvSpPr>
            <p:nvPr/>
          </p:nvSpPr>
          <p:spPr bwMode="auto">
            <a:xfrm>
              <a:off x="1202" y="2386"/>
              <a:ext cx="3311" cy="181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55" name="AutoShape 6"/>
            <p:cNvSpPr>
              <a:spLocks noChangeAspect="1" noChangeArrowheads="1" noTextEdit="1"/>
            </p:cNvSpPr>
            <p:nvPr/>
          </p:nvSpPr>
          <p:spPr bwMode="auto">
            <a:xfrm>
              <a:off x="1473" y="2301"/>
              <a:ext cx="2586" cy="2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56" name="Line 7"/>
            <p:cNvSpPr>
              <a:spLocks noChangeShapeType="1"/>
            </p:cNvSpPr>
            <p:nvPr/>
          </p:nvSpPr>
          <p:spPr bwMode="auto">
            <a:xfrm>
              <a:off x="2851" y="3249"/>
              <a:ext cx="1038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57" name="Rectangle 8"/>
            <p:cNvSpPr>
              <a:spLocks noChangeArrowheads="1"/>
            </p:cNvSpPr>
            <p:nvPr/>
          </p:nvSpPr>
          <p:spPr bwMode="auto">
            <a:xfrm>
              <a:off x="2903" y="3113"/>
              <a:ext cx="1121" cy="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 b="1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500" b="1" i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58" name="Rectangle 9"/>
            <p:cNvSpPr>
              <a:spLocks noChangeArrowheads="1"/>
            </p:cNvSpPr>
            <p:nvPr/>
          </p:nvSpPr>
          <p:spPr bwMode="auto">
            <a:xfrm>
              <a:off x="3182" y="2349"/>
              <a:ext cx="432" cy="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ru-RU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59" name="Rectangle 10"/>
            <p:cNvSpPr>
              <a:spLocks noChangeArrowheads="1"/>
            </p:cNvSpPr>
            <p:nvPr/>
          </p:nvSpPr>
          <p:spPr bwMode="auto">
            <a:xfrm>
              <a:off x="2232" y="2753"/>
              <a:ext cx="484" cy="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3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0" name="Rectangle 11"/>
            <p:cNvSpPr>
              <a:spLocks noChangeArrowheads="1"/>
            </p:cNvSpPr>
            <p:nvPr/>
          </p:nvSpPr>
          <p:spPr bwMode="auto">
            <a:xfrm>
              <a:off x="1579" y="2753"/>
              <a:ext cx="427" cy="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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653" name="WordArt 12"/>
          <p:cNvSpPr>
            <a:spLocks noChangeArrowheads="1" noChangeShapeType="1" noTextEdit="1"/>
          </p:cNvSpPr>
          <p:nvPr/>
        </p:nvSpPr>
        <p:spPr bwMode="auto">
          <a:xfrm>
            <a:off x="4140200" y="3716338"/>
            <a:ext cx="4343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волны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 Бройля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27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755650" y="2133600"/>
            <a:ext cx="7632700" cy="38893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1763713" y="2492375"/>
            <a:ext cx="5618162" cy="3170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 Бройля</a:t>
            </a:r>
            <a:endParaRPr lang="ru-RU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переводит описание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механического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частицы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язык волновых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</a:t>
            </a:r>
          </a:p>
        </p:txBody>
      </p:sp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2806861" y="584163"/>
            <a:ext cx="3530277" cy="1152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смысл: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1835150" y="3141663"/>
            <a:ext cx="5616575" cy="2592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квантования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и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дискретности размеров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орбит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- в волновых свойствах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C000F"/>
                    </a:gs>
                    <a:gs pos="100000">
                      <a:srgbClr val="A50021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</a:t>
            </a:r>
          </a:p>
        </p:txBody>
      </p:sp>
      <p:grpSp>
        <p:nvGrpSpPr>
          <p:cNvPr id="29699" name="Group 8"/>
          <p:cNvGrpSpPr>
            <a:grpSpLocks/>
          </p:cNvGrpSpPr>
          <p:nvPr/>
        </p:nvGrpSpPr>
        <p:grpSpPr bwMode="auto">
          <a:xfrm>
            <a:off x="1476375" y="765175"/>
            <a:ext cx="6192838" cy="2016125"/>
            <a:chOff x="793" y="346"/>
            <a:chExt cx="3901" cy="1270"/>
          </a:xfrm>
        </p:grpSpPr>
        <p:sp>
          <p:nvSpPr>
            <p:cNvPr id="29700" name="AutoShape 7"/>
            <p:cNvSpPr>
              <a:spLocks noChangeArrowheads="1"/>
            </p:cNvSpPr>
            <p:nvPr/>
          </p:nvSpPr>
          <p:spPr bwMode="auto">
            <a:xfrm>
              <a:off x="793" y="346"/>
              <a:ext cx="3901" cy="12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70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2336" y="618"/>
              <a:ext cx="2087" cy="6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Объяснение</a:t>
              </a:r>
            </a:p>
            <a:p>
              <a:pPr algn="ctr"/>
              <a:r>
                <a:rPr lang="ru-RU" sz="3600" b="1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Дебройля</a:t>
              </a:r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pic>
          <p:nvPicPr>
            <p:cNvPr id="29702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0" y="436"/>
              <a:ext cx="1360" cy="1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 rot="-206438">
            <a:off x="468313" y="2133600"/>
            <a:ext cx="8135937" cy="31686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обнаружить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волновые свойства электрона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других условиях, 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 вне  атома?</a:t>
            </a:r>
          </a:p>
        </p:txBody>
      </p:sp>
      <p:sp>
        <p:nvSpPr>
          <p:cNvPr id="30723" name="WordArt 3"/>
          <p:cNvSpPr>
            <a:spLocks noChangeArrowheads="1" noChangeShapeType="1" noTextEdit="1"/>
          </p:cNvSpPr>
          <p:nvPr/>
        </p:nvSpPr>
        <p:spPr bwMode="auto">
          <a:xfrm>
            <a:off x="2555875" y="1052513"/>
            <a:ext cx="367188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30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2"/>
          <p:cNvSpPr>
            <a:spLocks noChangeArrowheads="1" noChangeShapeType="1" noTextEdit="1"/>
          </p:cNvSpPr>
          <p:nvPr/>
        </p:nvSpPr>
        <p:spPr bwMode="auto">
          <a:xfrm>
            <a:off x="2698782" y="142852"/>
            <a:ext cx="6335712" cy="2809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542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"Некоторые исследователи  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Дэвисон</a:t>
            </a:r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600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Джермер</a:t>
            </a:r>
            <a:endParaRPr lang="ru-RU" sz="3600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молодой Томпсон -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приступили к выполнению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опытов, за которые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несколько лет назад</a:t>
            </a:r>
          </a:p>
        </p:txBody>
      </p:sp>
      <p:pic>
        <p:nvPicPr>
          <p:cNvPr id="31747" name="Picture 3" descr="schroed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/>
          <a:stretch>
            <a:fillRect/>
          </a:stretch>
        </p:blipFill>
        <p:spPr bwMode="auto">
          <a:xfrm>
            <a:off x="647732" y="699732"/>
            <a:ext cx="2051050" cy="216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3030564" y="3071810"/>
            <a:ext cx="5327650" cy="23764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157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бы поместили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психиатрическую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лечебницу для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 за их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душевным состоянием.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979" y="3429000"/>
            <a:ext cx="30085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письма</a:t>
            </a:r>
          </a:p>
          <a:p>
            <a:pPr algn="ctr"/>
            <a:r>
              <a:rPr lang="ru-RU" sz="32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 Шрёдингера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218" y="5643578"/>
            <a:ext cx="8786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 они  добились</a:t>
            </a:r>
            <a:r>
              <a:rPr lang="en-US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 </a:t>
            </a:r>
            <a:r>
              <a:rPr lang="ru-RU" sz="4000" b="1" kern="10" dirty="0" err="1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4000" b="1" kern="10" dirty="0" err="1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!"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5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WordArt 2"/>
          <p:cNvSpPr>
            <a:spLocks noChangeArrowheads="1" noChangeShapeType="1" noTextEdit="1"/>
          </p:cNvSpPr>
          <p:nvPr/>
        </p:nvSpPr>
        <p:spPr bwMode="auto">
          <a:xfrm>
            <a:off x="4500563" y="1774825"/>
            <a:ext cx="4463925" cy="266223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0"/>
                <a:gd name="adj2" fmla="val -306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Опыты показали,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 определенных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свободные 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электроны проявляют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волн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 и ф р а к ц и ю</a:t>
            </a:r>
          </a:p>
        </p:txBody>
      </p:sp>
      <p:sp>
        <p:nvSpPr>
          <p:cNvPr id="33795" name="WordArt 4"/>
          <p:cNvSpPr>
            <a:spLocks noChangeArrowheads="1" noChangeShapeType="1" noTextEdit="1"/>
          </p:cNvSpPr>
          <p:nvPr/>
        </p:nvSpPr>
        <p:spPr bwMode="auto">
          <a:xfrm>
            <a:off x="1412875" y="4579938"/>
            <a:ext cx="24384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</a:t>
            </a:r>
            <a:r>
              <a:rPr lang="ru-RU" sz="3600" b="1" kern="10" dirty="0" err="1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Дэвисон</a:t>
            </a:r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</a:p>
          <a:p>
            <a:pPr algn="ctr"/>
            <a:r>
              <a:rPr lang="ru-RU" sz="3600" b="1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</a:t>
            </a:r>
            <a:r>
              <a:rPr lang="ru-RU" sz="3600" b="1" kern="10" dirty="0" err="1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Джермер</a:t>
            </a:r>
            <a:endParaRPr lang="ru-RU" sz="3600" b="1" kern="10" dirty="0">
              <a:ln w="3175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796" name="Picture 5" descr="Дэвисон и Джермер"/>
          <p:cNvPicPr>
            <a:picLocks noChangeAspect="1" noChangeArrowheads="1"/>
          </p:cNvPicPr>
          <p:nvPr/>
        </p:nvPicPr>
        <p:blipFill>
          <a:blip r:embed="rId2" cstate="print"/>
          <a:srcRect t="781" r="39648" b="16536"/>
          <a:stretch>
            <a:fillRect/>
          </a:stretch>
        </p:blipFill>
        <p:spPr bwMode="auto">
          <a:xfrm>
            <a:off x="1196975" y="1268413"/>
            <a:ext cx="2943225" cy="30241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1027113" y="3899268"/>
            <a:ext cx="291233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экспериментах</a:t>
            </a:r>
          </a:p>
          <a:p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электроны с энергией</a:t>
            </a:r>
          </a:p>
          <a:p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~10 кэВ пролетали</a:t>
            </a:r>
          </a:p>
          <a:p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тонкую (0.1 мкм) </a:t>
            </a:r>
          </a:p>
          <a:p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золотую фольгу 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932363" y="908050"/>
            <a:ext cx="3024187" cy="4537075"/>
            <a:chOff x="3107" y="572"/>
            <a:chExt cx="1905" cy="2858"/>
          </a:xfrm>
        </p:grpSpPr>
        <p:sp>
          <p:nvSpPr>
            <p:cNvPr id="3584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198" y="2614"/>
              <a:ext cx="1678" cy="8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Фотография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дифракции 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электронов</a:t>
              </a:r>
            </a:p>
            <a:p>
              <a:pPr algn="ctr"/>
              <a:r>
                <a:rPr lang="ru-RU" sz="3600" b="1" kern="10" dirty="0"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пленке золота</a:t>
              </a:r>
            </a:p>
          </p:txBody>
        </p:sp>
        <p:pic>
          <p:nvPicPr>
            <p:cNvPr id="35848" name="Picture 8"/>
            <p:cNvPicPr>
              <a:picLocks noChangeAspect="1" noChangeArrowheads="1"/>
            </p:cNvPicPr>
            <p:nvPr/>
          </p:nvPicPr>
          <p:blipFill>
            <a:blip r:embed="rId2" cstate="print">
              <a:lum bright="-18000" contrast="48000"/>
            </a:blip>
            <a:srcRect t="3127"/>
            <a:stretch>
              <a:fillRect/>
            </a:stretch>
          </p:blipFill>
          <p:spPr bwMode="auto">
            <a:xfrm>
              <a:off x="3107" y="572"/>
              <a:ext cx="1905" cy="182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</p:grpSp>
      <p:grpSp>
        <p:nvGrpSpPr>
          <p:cNvPr id="35844" name="Group 11"/>
          <p:cNvGrpSpPr>
            <a:grpSpLocks/>
          </p:cNvGrpSpPr>
          <p:nvPr/>
        </p:nvGrpSpPr>
        <p:grpSpPr bwMode="auto">
          <a:xfrm>
            <a:off x="1547005" y="907805"/>
            <a:ext cx="1706241" cy="2808533"/>
            <a:chOff x="512" y="525"/>
            <a:chExt cx="1271" cy="2134"/>
          </a:xfrm>
        </p:grpSpPr>
        <p:pic>
          <p:nvPicPr>
            <p:cNvPr id="35845" name="Picture 5" descr="thomson_n"/>
            <p:cNvPicPr>
              <a:picLocks noChangeAspect="1" noChangeArrowheads="1"/>
            </p:cNvPicPr>
            <p:nvPr/>
          </p:nvPicPr>
          <p:blipFill>
            <a:blip r:embed="rId3" cstate="print"/>
            <a:srcRect b="15778"/>
            <a:stretch>
              <a:fillRect/>
            </a:stretch>
          </p:blipFill>
          <p:spPr bwMode="auto">
            <a:xfrm>
              <a:off x="512" y="525"/>
              <a:ext cx="1271" cy="1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46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567" y="2341"/>
              <a:ext cx="1179" cy="3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50000">
                        <a:srgbClr val="99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Джон </a:t>
              </a:r>
              <a:r>
                <a:rPr lang="ru-RU" sz="3600" b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50000">
                        <a:srgbClr val="99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Паджет</a:t>
              </a:r>
              <a:endPara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50000">
                      <a:srgbClr val="99000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00"/>
                      </a:gs>
                      <a:gs pos="50000">
                        <a:srgbClr val="99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ТОМСОН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Результат опыта К.Йёнсона"/>
          <p:cNvPicPr>
            <a:picLocks noChangeAspect="1" noChangeArrowheads="1"/>
          </p:cNvPicPr>
          <p:nvPr/>
        </p:nvPicPr>
        <p:blipFill>
          <a:blip r:embed="rId2" cstate="print">
            <a:lum bright="6000" contrast="36000"/>
          </a:blip>
          <a:srcRect l="15387" t="12337" r="3857" b="13696"/>
          <a:stretch>
            <a:fillRect/>
          </a:stretch>
        </p:blipFill>
        <p:spPr bwMode="auto">
          <a:xfrm>
            <a:off x="1187450" y="1052513"/>
            <a:ext cx="3095625" cy="22113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500563" y="1052513"/>
            <a:ext cx="3887787" cy="3457575"/>
            <a:chOff x="2971" y="572"/>
            <a:chExt cx="2449" cy="2178"/>
          </a:xfrm>
        </p:grpSpPr>
        <p:pic>
          <p:nvPicPr>
            <p:cNvPr id="36871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07" y="572"/>
              <a:ext cx="1950" cy="1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2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2971" y="2069"/>
              <a:ext cx="2449" cy="68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Интерференция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атомов Не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двух щелях,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О. </a:t>
              </a:r>
              <a:r>
                <a:rPr lang="ru-RU" sz="3600" b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Кэрнел</a:t>
              </a:r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и Дж. </a:t>
              </a:r>
              <a:r>
                <a:rPr lang="ru-RU" sz="3600" b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Млинек</a:t>
              </a:r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1991 г.</a:t>
              </a:r>
            </a:p>
          </p:txBody>
        </p:sp>
      </p:grpSp>
      <p:sp>
        <p:nvSpPr>
          <p:cNvPr id="36868" name="WordArt 13"/>
          <p:cNvSpPr>
            <a:spLocks noChangeArrowheads="1" noChangeShapeType="1" noTextEdit="1"/>
          </p:cNvSpPr>
          <p:nvPr/>
        </p:nvSpPr>
        <p:spPr bwMode="auto">
          <a:xfrm>
            <a:off x="1619250" y="3429000"/>
            <a:ext cx="2376488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Интерференция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электронов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двух щелях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</a:t>
            </a:r>
            <a:r>
              <a:rPr lang="ru-RU" sz="3600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Йенсон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1961 г.</a:t>
            </a:r>
          </a:p>
        </p:txBody>
      </p:sp>
      <p:sp>
        <p:nvSpPr>
          <p:cNvPr id="143376" name="WordArt 16"/>
          <p:cNvSpPr>
            <a:spLocks noChangeArrowheads="1" noChangeShapeType="1" noTextEdit="1"/>
          </p:cNvSpPr>
          <p:nvPr/>
        </p:nvSpPr>
        <p:spPr bwMode="auto">
          <a:xfrm>
            <a:off x="2411760" y="4876799"/>
            <a:ext cx="489585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Эти эксперименты</a:t>
            </a:r>
          </a:p>
          <a:p>
            <a:pPr algn="ctr"/>
            <a:r>
              <a:rPr lang="ru-RU" sz="3600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одни из самых красивых</a:t>
            </a:r>
          </a:p>
          <a:p>
            <a:pPr algn="ctr"/>
            <a:r>
              <a:rPr lang="ru-RU" sz="3600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всю историю физики!</a:t>
            </a:r>
          </a:p>
        </p:txBody>
      </p:sp>
      <p:pic>
        <p:nvPicPr>
          <p:cNvPr id="143380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1557338"/>
            <a:ext cx="294798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2"/>
          <p:cNvSpPr>
            <a:spLocks noChangeArrowheads="1" noChangeShapeType="1" noTextEdit="1"/>
          </p:cNvSpPr>
          <p:nvPr/>
        </p:nvSpPr>
        <p:spPr bwMode="auto">
          <a:xfrm>
            <a:off x="1258888" y="908050"/>
            <a:ext cx="4681537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показывают,</a:t>
            </a:r>
          </a:p>
          <a:p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волновые свойства</a:t>
            </a:r>
          </a:p>
          <a:p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присущи всем  частицам</a:t>
            </a:r>
          </a:p>
          <a:p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микромира!</a:t>
            </a:r>
          </a:p>
        </p:txBody>
      </p:sp>
      <p:sp>
        <p:nvSpPr>
          <p:cNvPr id="54275" name="WordArt 3"/>
          <p:cNvSpPr>
            <a:spLocks noChangeArrowheads="1" noChangeShapeType="1" noTextEdit="1"/>
          </p:cNvSpPr>
          <p:nvPr/>
        </p:nvSpPr>
        <p:spPr bwMode="auto">
          <a:xfrm>
            <a:off x="1187450" y="4149725"/>
            <a:ext cx="6913563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описать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микрочастиц</a:t>
            </a:r>
          </a:p>
          <a:p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их волновых свойств?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995738" y="2276475"/>
            <a:ext cx="3341687" cy="1839913"/>
            <a:chOff x="2589" y="1570"/>
            <a:chExt cx="2105" cy="1159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2699" y="1619"/>
              <a:ext cx="1995" cy="104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94" name="AutoShape 6"/>
            <p:cNvSpPr>
              <a:spLocks noChangeAspect="1" noChangeArrowheads="1" noTextEdit="1"/>
            </p:cNvSpPr>
            <p:nvPr/>
          </p:nvSpPr>
          <p:spPr bwMode="auto">
            <a:xfrm>
              <a:off x="2589" y="1570"/>
              <a:ext cx="1984" cy="1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>
              <a:off x="3646" y="2114"/>
              <a:ext cx="796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auto">
            <a:xfrm>
              <a:off x="3686" y="2036"/>
              <a:ext cx="659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700" b="1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US" sz="5700" b="1" i="1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endParaRPr lang="ru-RU" sz="1000" b="1"/>
            </a:p>
          </p:txBody>
        </p:sp>
        <p:sp>
          <p:nvSpPr>
            <p:cNvPr id="37897" name="Rectangle 9"/>
            <p:cNvSpPr>
              <a:spLocks noChangeArrowheads="1"/>
            </p:cNvSpPr>
            <p:nvPr/>
          </p:nvSpPr>
          <p:spPr bwMode="auto">
            <a:xfrm>
              <a:off x="3900" y="1598"/>
              <a:ext cx="280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 b="1" i="1">
                  <a:solidFill>
                    <a:srgbClr val="000000"/>
                  </a:solidFill>
                  <a:latin typeface="Times New Roman" pitchFamily="18" charset="0"/>
                </a:rPr>
                <a:t>h</a:t>
              </a:r>
              <a:endParaRPr lang="ru-RU" sz="1200" b="1"/>
            </a:p>
          </p:txBody>
        </p:sp>
        <p:sp>
          <p:nvSpPr>
            <p:cNvPr id="37898" name="Rectangle 10"/>
            <p:cNvSpPr>
              <a:spLocks noChangeArrowheads="1"/>
            </p:cNvSpPr>
            <p:nvPr/>
          </p:nvSpPr>
          <p:spPr bwMode="auto">
            <a:xfrm>
              <a:off x="3356" y="1797"/>
              <a:ext cx="250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7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1000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2985" y="1744"/>
              <a:ext cx="306" cy="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900" b="1" dirty="0">
                  <a:solidFill>
                    <a:srgbClr val="000000"/>
                  </a:solidFill>
                  <a:latin typeface="Symbol" pitchFamily="18" charset="2"/>
                </a:rPr>
                <a:t>l</a:t>
              </a:r>
              <a:endParaRPr lang="ru-RU" sz="1400" b="1" dirty="0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862388" y="4389438"/>
            <a:ext cx="3878262" cy="5651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3252788" y="2489200"/>
            <a:ext cx="609600" cy="565150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100000">
                <a:srgbClr val="764700"/>
              </a:gs>
            </a:gsLst>
            <a:path path="shape">
              <a:fillToRect l="50000" t="50000" r="50000" b="50000"/>
            </a:path>
          </a:gra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844800" y="5607050"/>
            <a:ext cx="525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Arc 5"/>
          <p:cNvSpPr>
            <a:spLocks/>
          </p:cNvSpPr>
          <p:nvPr/>
        </p:nvSpPr>
        <p:spPr bwMode="auto">
          <a:xfrm rot="2166630" flipH="1">
            <a:off x="2039938" y="2493963"/>
            <a:ext cx="1863725" cy="2554287"/>
          </a:xfrm>
          <a:custGeom>
            <a:avLst/>
            <a:gdLst>
              <a:gd name="T0" fmla="*/ 0 w 29271"/>
              <a:gd name="T1" fmla="*/ 110439 h 32565"/>
              <a:gd name="T2" fmla="*/ 1673348 w 29271"/>
              <a:gd name="T3" fmla="*/ 2554287 h 32565"/>
              <a:gd name="T4" fmla="*/ 488423 w 29271"/>
              <a:gd name="T5" fmla="*/ 1694230 h 32565"/>
              <a:gd name="T6" fmla="*/ 0 60000 65536"/>
              <a:gd name="T7" fmla="*/ 0 60000 65536"/>
              <a:gd name="T8" fmla="*/ 0 60000 65536"/>
              <a:gd name="T9" fmla="*/ 0 w 29271"/>
              <a:gd name="T10" fmla="*/ 0 h 32565"/>
              <a:gd name="T11" fmla="*/ 29271 w 29271"/>
              <a:gd name="T12" fmla="*/ 32565 h 325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271" h="32565" fill="none" extrusionOk="0">
                <a:moveTo>
                  <a:pt x="0" y="1408"/>
                </a:moveTo>
                <a:cubicBezTo>
                  <a:pt x="2450" y="477"/>
                  <a:pt x="5049" y="-1"/>
                  <a:pt x="7671" y="0"/>
                </a:cubicBezTo>
                <a:cubicBezTo>
                  <a:pt x="19600" y="0"/>
                  <a:pt x="29271" y="9670"/>
                  <a:pt x="29271" y="21600"/>
                </a:cubicBezTo>
                <a:cubicBezTo>
                  <a:pt x="29271" y="25456"/>
                  <a:pt x="28238" y="29242"/>
                  <a:pt x="26280" y="32564"/>
                </a:cubicBezTo>
              </a:path>
              <a:path w="29271" h="32565" stroke="0" extrusionOk="0">
                <a:moveTo>
                  <a:pt x="0" y="1408"/>
                </a:moveTo>
                <a:cubicBezTo>
                  <a:pt x="2450" y="477"/>
                  <a:pt x="5049" y="-1"/>
                  <a:pt x="7671" y="0"/>
                </a:cubicBezTo>
                <a:cubicBezTo>
                  <a:pt x="19600" y="0"/>
                  <a:pt x="29271" y="9670"/>
                  <a:pt x="29271" y="21600"/>
                </a:cubicBezTo>
                <a:cubicBezTo>
                  <a:pt x="29271" y="25456"/>
                  <a:pt x="28238" y="29242"/>
                  <a:pt x="26280" y="32564"/>
                </a:cubicBezTo>
                <a:lnTo>
                  <a:pt x="7671" y="21600"/>
                </a:lnTo>
                <a:close/>
              </a:path>
            </a:pathLst>
          </a:cu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V="1">
            <a:off x="2422525" y="3978275"/>
            <a:ext cx="0" cy="127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V="1">
            <a:off x="2416175" y="5229225"/>
            <a:ext cx="5395913" cy="95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2416175" y="5238750"/>
            <a:ext cx="1157288" cy="48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486025" y="1916113"/>
            <a:ext cx="933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1836738" y="3786188"/>
            <a:ext cx="579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7235825" y="5300663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862388" y="2881313"/>
            <a:ext cx="3730625" cy="1941512"/>
            <a:chOff x="2426" y="1236"/>
            <a:chExt cx="3055" cy="1714"/>
          </a:xfrm>
        </p:grpSpPr>
        <p:sp>
          <p:nvSpPr>
            <p:cNvPr id="38935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2544" y="2069"/>
              <a:ext cx="2937" cy="88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10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знаем </a:t>
              </a:r>
            </a:p>
            <a:p>
              <a:pPr algn="ctr"/>
              <a:r>
                <a:rPr lang="ru-RU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одновременно</a:t>
              </a:r>
            </a:p>
          </p:txBody>
        </p:sp>
        <p:sp>
          <p:nvSpPr>
            <p:cNvPr id="38936" name="AutoShape 14"/>
            <p:cNvSpPr>
              <a:spLocks noChangeArrowheads="1"/>
            </p:cNvSpPr>
            <p:nvPr/>
          </p:nvSpPr>
          <p:spPr bwMode="auto">
            <a:xfrm rot="-4353920">
              <a:off x="3780" y="1506"/>
              <a:ext cx="685" cy="146"/>
            </a:xfrm>
            <a:custGeom>
              <a:avLst/>
              <a:gdLst>
                <a:gd name="T0" fmla="*/ 514 w 21600"/>
                <a:gd name="T1" fmla="*/ 0 h 21600"/>
                <a:gd name="T2" fmla="*/ 0 w 21600"/>
                <a:gd name="T3" fmla="*/ 73 h 21600"/>
                <a:gd name="T4" fmla="*/ 514 w 21600"/>
                <a:gd name="T5" fmla="*/ 146 h 21600"/>
                <a:gd name="T6" fmla="*/ 685 w 21600"/>
                <a:gd name="T7" fmla="*/ 73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4 w 21600"/>
                <a:gd name="T13" fmla="*/ 5474 h 21600"/>
                <a:gd name="T14" fmla="*/ 18888 w 21600"/>
                <a:gd name="T15" fmla="*/ 1627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37" name="AutoShape 15"/>
            <p:cNvSpPr>
              <a:spLocks noChangeArrowheads="1"/>
            </p:cNvSpPr>
            <p:nvPr/>
          </p:nvSpPr>
          <p:spPr bwMode="auto">
            <a:xfrm rot="-10431371">
              <a:off x="2426" y="2251"/>
              <a:ext cx="720" cy="144"/>
            </a:xfrm>
            <a:custGeom>
              <a:avLst/>
              <a:gdLst>
                <a:gd name="T0" fmla="*/ 540 w 21600"/>
                <a:gd name="T1" fmla="*/ 0 h 21600"/>
                <a:gd name="T2" fmla="*/ 0 w 21600"/>
                <a:gd name="T3" fmla="*/ 72 h 21600"/>
                <a:gd name="T4" fmla="*/ 540 w 21600"/>
                <a:gd name="T5" fmla="*/ 144 h 21600"/>
                <a:gd name="T6" fmla="*/ 720 w 21600"/>
                <a:gd name="T7" fmla="*/ 7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925" name="Group 16"/>
          <p:cNvGrpSpPr>
            <a:grpSpLocks/>
          </p:cNvGrpSpPr>
          <p:nvPr/>
        </p:nvGrpSpPr>
        <p:grpSpPr bwMode="auto">
          <a:xfrm>
            <a:off x="2416175" y="2817813"/>
            <a:ext cx="1722438" cy="2420937"/>
            <a:chOff x="1242" y="1180"/>
            <a:chExt cx="1411" cy="2137"/>
          </a:xfrm>
        </p:grpSpPr>
        <p:sp>
          <p:nvSpPr>
            <p:cNvPr id="38931" name="Text Box 17"/>
            <p:cNvSpPr txBox="1">
              <a:spLocks noChangeArrowheads="1"/>
            </p:cNvSpPr>
            <p:nvPr/>
          </p:nvSpPr>
          <p:spPr bwMode="auto">
            <a:xfrm>
              <a:off x="1838" y="1434"/>
              <a:ext cx="815" cy="1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8800" i="1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ru-RU" sz="20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8932" name="Group 18"/>
            <p:cNvGrpSpPr>
              <a:grpSpLocks/>
            </p:cNvGrpSpPr>
            <p:nvPr/>
          </p:nvGrpSpPr>
          <p:grpSpPr bwMode="auto">
            <a:xfrm>
              <a:off x="1242" y="1180"/>
              <a:ext cx="1140" cy="2137"/>
              <a:chOff x="1242" y="1180"/>
              <a:chExt cx="1140" cy="2137"/>
            </a:xfrm>
          </p:grpSpPr>
          <p:sp>
            <p:nvSpPr>
              <p:cNvPr id="38933" name="Line 19"/>
              <p:cNvSpPr>
                <a:spLocks noChangeShapeType="1"/>
              </p:cNvSpPr>
              <p:nvPr/>
            </p:nvSpPr>
            <p:spPr bwMode="auto">
              <a:xfrm flipV="1">
                <a:off x="1242" y="1180"/>
                <a:ext cx="889" cy="2137"/>
              </a:xfrm>
              <a:prstGeom prst="line">
                <a:avLst/>
              </a:prstGeom>
              <a:noFill/>
              <a:ln w="1016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934" name="AutoShape 20"/>
              <p:cNvSpPr>
                <a:spLocks noChangeArrowheads="1"/>
              </p:cNvSpPr>
              <p:nvPr/>
            </p:nvSpPr>
            <p:spPr bwMode="auto">
              <a:xfrm>
                <a:off x="1973" y="1842"/>
                <a:ext cx="409" cy="136"/>
              </a:xfrm>
              <a:prstGeom prst="rightArrow">
                <a:avLst>
                  <a:gd name="adj1" fmla="val 27944"/>
                  <a:gd name="adj2" fmla="val 80140"/>
                </a:avLst>
              </a:prstGeom>
              <a:solidFill>
                <a:srgbClr val="0066FF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926" name="Group 21"/>
          <p:cNvGrpSpPr>
            <a:grpSpLocks/>
          </p:cNvGrpSpPr>
          <p:nvPr/>
        </p:nvGrpSpPr>
        <p:grpSpPr bwMode="auto">
          <a:xfrm>
            <a:off x="3573463" y="1862138"/>
            <a:ext cx="3257550" cy="914400"/>
            <a:chOff x="2190" y="336"/>
            <a:chExt cx="2667" cy="808"/>
          </a:xfrm>
        </p:grpSpPr>
        <p:sp>
          <p:nvSpPr>
            <p:cNvPr id="38928" name="Line 22"/>
            <p:cNvSpPr>
              <a:spLocks noChangeShapeType="1"/>
            </p:cNvSpPr>
            <p:nvPr/>
          </p:nvSpPr>
          <p:spPr bwMode="auto">
            <a:xfrm>
              <a:off x="2190" y="1126"/>
              <a:ext cx="2667" cy="0"/>
            </a:xfrm>
            <a:prstGeom prst="line">
              <a:avLst/>
            </a:prstGeom>
            <a:noFill/>
            <a:ln w="1270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29" name="Text Box 23"/>
            <p:cNvSpPr txBox="1">
              <a:spLocks noChangeArrowheads="1"/>
            </p:cNvSpPr>
            <p:nvPr/>
          </p:nvSpPr>
          <p:spPr bwMode="auto">
            <a:xfrm>
              <a:off x="4078" y="336"/>
              <a:ext cx="654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5400" b="1" i="1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930" name="AutoShape 24"/>
            <p:cNvSpPr>
              <a:spLocks noChangeArrowheads="1"/>
            </p:cNvSpPr>
            <p:nvPr/>
          </p:nvSpPr>
          <p:spPr bwMode="auto">
            <a:xfrm>
              <a:off x="4195" y="391"/>
              <a:ext cx="409" cy="136"/>
            </a:xfrm>
            <a:prstGeom prst="rightArrow">
              <a:avLst>
                <a:gd name="adj1" fmla="val 27944"/>
                <a:gd name="adj2" fmla="val 8014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927" name="WordArt 26"/>
          <p:cNvSpPr>
            <a:spLocks noChangeArrowheads="1" noChangeShapeType="1" noTextEdit="1"/>
          </p:cNvSpPr>
          <p:nvPr/>
        </p:nvSpPr>
        <p:spPr bwMode="auto">
          <a:xfrm>
            <a:off x="1187450" y="620713"/>
            <a:ext cx="6842125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динамики Ньютона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применимо только к макротелам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1619672" y="628652"/>
            <a:ext cx="5811416" cy="14247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них мы можем</a:t>
            </a:r>
          </a:p>
          <a:p>
            <a:pPr algn="ctr"/>
            <a:r>
              <a:rPr lang="ru-RU" sz="3600" b="1" kern="10" spc="72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 уравнение </a:t>
            </a:r>
          </a:p>
          <a:p>
            <a:pPr algn="ctr"/>
            <a:r>
              <a:rPr lang="ru-RU" sz="3600" b="1" kern="10" spc="72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в </a:t>
            </a:r>
            <a:r>
              <a:rPr lang="ru-RU" sz="3600" b="1" kern="10" spc="72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виде:</a:t>
            </a:r>
            <a:endParaRPr lang="ru-RU" sz="3600" b="1" kern="10" spc="72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939" name="Group 33"/>
          <p:cNvGrpSpPr>
            <a:grpSpLocks/>
          </p:cNvGrpSpPr>
          <p:nvPr/>
        </p:nvGrpSpPr>
        <p:grpSpPr bwMode="auto">
          <a:xfrm>
            <a:off x="5435600" y="1989138"/>
            <a:ext cx="2244725" cy="2762250"/>
            <a:chOff x="3503" y="1263"/>
            <a:chExt cx="1414" cy="1740"/>
          </a:xfrm>
        </p:grpSpPr>
        <p:sp>
          <p:nvSpPr>
            <p:cNvPr id="39954" name="Line 12"/>
            <p:cNvSpPr>
              <a:spLocks noChangeShapeType="1"/>
            </p:cNvSpPr>
            <p:nvPr/>
          </p:nvSpPr>
          <p:spPr bwMode="auto">
            <a:xfrm>
              <a:off x="4017" y="2373"/>
              <a:ext cx="900" cy="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5" name="Rectangle 13"/>
            <p:cNvSpPr>
              <a:spLocks noChangeArrowheads="1"/>
            </p:cNvSpPr>
            <p:nvPr/>
          </p:nvSpPr>
          <p:spPr bwMode="auto">
            <a:xfrm>
              <a:off x="4649" y="2364"/>
              <a:ext cx="148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7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b="1"/>
            </a:p>
          </p:txBody>
        </p:sp>
        <p:sp>
          <p:nvSpPr>
            <p:cNvPr id="39956" name="Rectangle 15"/>
            <p:cNvSpPr>
              <a:spLocks noChangeArrowheads="1"/>
            </p:cNvSpPr>
            <p:nvPr/>
          </p:nvSpPr>
          <p:spPr bwMode="auto">
            <a:xfrm>
              <a:off x="4143" y="2331"/>
              <a:ext cx="497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dt</a:t>
              </a:r>
              <a:endParaRPr lang="ru-RU" sz="1400" b="1"/>
            </a:p>
          </p:txBody>
        </p:sp>
        <p:sp>
          <p:nvSpPr>
            <p:cNvPr id="39957" name="Rectangle 18"/>
            <p:cNvSpPr>
              <a:spLocks noChangeArrowheads="1"/>
            </p:cNvSpPr>
            <p:nvPr/>
          </p:nvSpPr>
          <p:spPr bwMode="auto">
            <a:xfrm>
              <a:off x="3503" y="1945"/>
              <a:ext cx="466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ru-RU" sz="1400" b="1"/>
            </a:p>
          </p:txBody>
        </p:sp>
        <p:sp>
          <p:nvSpPr>
            <p:cNvPr id="39958" name="Rectangle 14"/>
            <p:cNvSpPr>
              <a:spLocks noChangeArrowheads="1"/>
            </p:cNvSpPr>
            <p:nvPr/>
          </p:nvSpPr>
          <p:spPr bwMode="auto">
            <a:xfrm>
              <a:off x="4415" y="1649"/>
              <a:ext cx="148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7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b="1"/>
            </a:p>
          </p:txBody>
        </p:sp>
        <p:sp>
          <p:nvSpPr>
            <p:cNvPr id="39959" name="Rectangle 16"/>
            <p:cNvSpPr>
              <a:spLocks noChangeArrowheads="1"/>
            </p:cNvSpPr>
            <p:nvPr/>
          </p:nvSpPr>
          <p:spPr bwMode="auto">
            <a:xfrm>
              <a:off x="4558" y="1715"/>
              <a:ext cx="249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ru-RU" sz="1400" b="1"/>
            </a:p>
          </p:txBody>
        </p:sp>
        <p:sp>
          <p:nvSpPr>
            <p:cNvPr id="39960" name="Rectangle 17"/>
            <p:cNvSpPr>
              <a:spLocks noChangeArrowheads="1"/>
            </p:cNvSpPr>
            <p:nvPr/>
          </p:nvSpPr>
          <p:spPr bwMode="auto">
            <a:xfrm>
              <a:off x="4111" y="1715"/>
              <a:ext cx="311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lang="ru-RU" sz="1400" b="1"/>
            </a:p>
          </p:txBody>
        </p:sp>
        <p:sp>
          <p:nvSpPr>
            <p:cNvPr id="39961" name="Rectangle 19"/>
            <p:cNvSpPr>
              <a:spLocks noChangeArrowheads="1"/>
            </p:cNvSpPr>
            <p:nvPr/>
          </p:nvSpPr>
          <p:spPr bwMode="auto">
            <a:xfrm>
              <a:off x="4558" y="1263"/>
              <a:ext cx="276" cy="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MT Extra" pitchFamily="18" charset="2"/>
                </a:rPr>
                <a:t>r</a:t>
              </a:r>
              <a:endParaRPr lang="ru-RU" b="1"/>
            </a:p>
          </p:txBody>
        </p:sp>
      </p:grpSp>
      <p:grpSp>
        <p:nvGrpSpPr>
          <p:cNvPr id="39940" name="Group 27"/>
          <p:cNvGrpSpPr>
            <a:grpSpLocks/>
          </p:cNvGrpSpPr>
          <p:nvPr/>
        </p:nvGrpSpPr>
        <p:grpSpPr bwMode="auto">
          <a:xfrm>
            <a:off x="1763713" y="1844675"/>
            <a:ext cx="1068387" cy="1936750"/>
            <a:chOff x="805" y="1445"/>
            <a:chExt cx="673" cy="1220"/>
          </a:xfrm>
        </p:grpSpPr>
        <p:sp>
          <p:nvSpPr>
            <p:cNvPr id="39951" name="Rectangle 9"/>
            <p:cNvSpPr>
              <a:spLocks noChangeArrowheads="1"/>
            </p:cNvSpPr>
            <p:nvPr/>
          </p:nvSpPr>
          <p:spPr bwMode="auto">
            <a:xfrm>
              <a:off x="1135" y="1993"/>
              <a:ext cx="342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endParaRPr lang="ru-RU" sz="1400" b="1"/>
            </a:p>
          </p:txBody>
        </p:sp>
        <p:sp>
          <p:nvSpPr>
            <p:cNvPr id="39952" name="Rectangle 10"/>
            <p:cNvSpPr>
              <a:spLocks noChangeArrowheads="1"/>
            </p:cNvSpPr>
            <p:nvPr/>
          </p:nvSpPr>
          <p:spPr bwMode="auto">
            <a:xfrm>
              <a:off x="805" y="1993"/>
              <a:ext cx="311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lang="ru-RU" sz="1400" b="1"/>
            </a:p>
          </p:txBody>
        </p:sp>
        <p:sp>
          <p:nvSpPr>
            <p:cNvPr id="39953" name="Rectangle 24"/>
            <p:cNvSpPr>
              <a:spLocks noChangeArrowheads="1"/>
            </p:cNvSpPr>
            <p:nvPr/>
          </p:nvSpPr>
          <p:spPr bwMode="auto">
            <a:xfrm>
              <a:off x="1202" y="1445"/>
              <a:ext cx="276" cy="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MT Extra" pitchFamily="18" charset="2"/>
                </a:rPr>
                <a:t>r</a:t>
              </a:r>
              <a:endParaRPr lang="ru-RU" b="1"/>
            </a:p>
          </p:txBody>
        </p:sp>
      </p:grpSp>
      <p:grpSp>
        <p:nvGrpSpPr>
          <p:cNvPr id="39941" name="Group 35"/>
          <p:cNvGrpSpPr>
            <a:grpSpLocks/>
          </p:cNvGrpSpPr>
          <p:nvPr/>
        </p:nvGrpSpPr>
        <p:grpSpPr bwMode="auto">
          <a:xfrm>
            <a:off x="1663700" y="2420938"/>
            <a:ext cx="3700463" cy="2273300"/>
            <a:chOff x="1048" y="1525"/>
            <a:chExt cx="2331" cy="1432"/>
          </a:xfrm>
        </p:grpSpPr>
        <p:grpSp>
          <p:nvGrpSpPr>
            <p:cNvPr id="39943" name="Group 34"/>
            <p:cNvGrpSpPr>
              <a:grpSpLocks/>
            </p:cNvGrpSpPr>
            <p:nvPr/>
          </p:nvGrpSpPr>
          <p:grpSpPr bwMode="auto">
            <a:xfrm>
              <a:off x="2253" y="1525"/>
              <a:ext cx="763" cy="1113"/>
              <a:chOff x="2187" y="1525"/>
              <a:chExt cx="763" cy="1113"/>
            </a:xfrm>
          </p:grpSpPr>
          <p:sp>
            <p:nvSpPr>
              <p:cNvPr id="39948" name="Rectangle 21"/>
              <p:cNvSpPr>
                <a:spLocks noChangeArrowheads="1"/>
              </p:cNvSpPr>
              <p:nvPr/>
            </p:nvSpPr>
            <p:spPr bwMode="auto">
              <a:xfrm>
                <a:off x="2649" y="1966"/>
                <a:ext cx="280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0" b="1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endParaRPr lang="ru-RU" sz="1400" b="1"/>
              </a:p>
            </p:txBody>
          </p:sp>
          <p:sp>
            <p:nvSpPr>
              <p:cNvPr id="39949" name="Rectangle 22"/>
              <p:cNvSpPr>
                <a:spLocks noChangeArrowheads="1"/>
              </p:cNvSpPr>
              <p:nvPr/>
            </p:nvSpPr>
            <p:spPr bwMode="auto">
              <a:xfrm>
                <a:off x="2187" y="1966"/>
                <a:ext cx="46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0" b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ru-RU" sz="1400" b="1"/>
              </a:p>
            </p:txBody>
          </p:sp>
          <p:sp>
            <p:nvSpPr>
              <p:cNvPr id="39950" name="Rectangle 23"/>
              <p:cNvSpPr>
                <a:spLocks noChangeArrowheads="1"/>
              </p:cNvSpPr>
              <p:nvPr/>
            </p:nvSpPr>
            <p:spPr bwMode="auto">
              <a:xfrm>
                <a:off x="2674" y="1525"/>
                <a:ext cx="276" cy="8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400" b="1">
                    <a:solidFill>
                      <a:srgbClr val="000000"/>
                    </a:solidFill>
                    <a:latin typeface="MT Extra" pitchFamily="18" charset="2"/>
                  </a:rPr>
                  <a:t>r</a:t>
                </a:r>
                <a:endParaRPr lang="ru-RU" b="1"/>
              </a:p>
            </p:txBody>
          </p:sp>
        </p:grpSp>
        <p:sp>
          <p:nvSpPr>
            <p:cNvPr id="39944" name="Line 7"/>
            <p:cNvSpPr>
              <a:spLocks noChangeShapeType="1"/>
            </p:cNvSpPr>
            <p:nvPr/>
          </p:nvSpPr>
          <p:spPr bwMode="auto">
            <a:xfrm>
              <a:off x="1048" y="2375"/>
              <a:ext cx="743" cy="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Rectangle 8"/>
            <p:cNvSpPr>
              <a:spLocks noChangeArrowheads="1"/>
            </p:cNvSpPr>
            <p:nvPr/>
          </p:nvSpPr>
          <p:spPr bwMode="auto">
            <a:xfrm>
              <a:off x="1147" y="2285"/>
              <a:ext cx="497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Times New Roman" pitchFamily="18" charset="0"/>
                </a:rPr>
                <a:t>dt</a:t>
              </a:r>
              <a:endParaRPr lang="ru-RU" sz="1400" b="1"/>
            </a:p>
          </p:txBody>
        </p:sp>
        <p:sp>
          <p:nvSpPr>
            <p:cNvPr id="39946" name="Rectangle 25"/>
            <p:cNvSpPr>
              <a:spLocks noChangeArrowheads="1"/>
            </p:cNvSpPr>
            <p:nvPr/>
          </p:nvSpPr>
          <p:spPr bwMode="auto">
            <a:xfrm>
              <a:off x="3071" y="1955"/>
              <a:ext cx="308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1400" b="1"/>
            </a:p>
          </p:txBody>
        </p:sp>
        <p:sp>
          <p:nvSpPr>
            <p:cNvPr id="39947" name="Rectangle 26"/>
            <p:cNvSpPr>
              <a:spLocks noChangeArrowheads="1"/>
            </p:cNvSpPr>
            <p:nvPr/>
          </p:nvSpPr>
          <p:spPr bwMode="auto">
            <a:xfrm>
              <a:off x="1846" y="1955"/>
              <a:ext cx="308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0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1400" b="1"/>
            </a:p>
          </p:txBody>
        </p:sp>
      </p:grpSp>
      <p:sp>
        <p:nvSpPr>
          <p:cNvPr id="57376" name="WordArt 32"/>
          <p:cNvSpPr>
            <a:spLocks noChangeArrowheads="1" noChangeShapeType="1" noTextEdit="1"/>
          </p:cNvSpPr>
          <p:nvPr/>
        </p:nvSpPr>
        <p:spPr bwMode="auto">
          <a:xfrm>
            <a:off x="2484438" y="4797425"/>
            <a:ext cx="403225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одновременное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дифференцирование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 и r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2"/>
          <p:cNvSpPr>
            <a:spLocks noChangeArrowheads="1" noChangeShapeType="1" noTextEdit="1"/>
          </p:cNvSpPr>
          <p:nvPr/>
        </p:nvSpPr>
        <p:spPr bwMode="auto">
          <a:xfrm>
            <a:off x="1835150" y="3213100"/>
            <a:ext cx="6121400" cy="20828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уравнения дает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траекторию движения -</a:t>
            </a:r>
          </a:p>
          <a:p>
            <a:pPr algn="ctr"/>
            <a:r>
              <a:rPr lang="ru-RU" sz="3600" b="1" u="sng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непрерывную</a:t>
            </a:r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линию </a:t>
            </a:r>
          </a:p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пространстве.</a:t>
            </a:r>
          </a:p>
        </p:txBody>
      </p:sp>
      <p:sp>
        <p:nvSpPr>
          <p:cNvPr id="40963" name="Arc 3"/>
          <p:cNvSpPr>
            <a:spLocks/>
          </p:cNvSpPr>
          <p:nvPr/>
        </p:nvSpPr>
        <p:spPr bwMode="auto">
          <a:xfrm rot="2166630" flipH="1">
            <a:off x="1333500" y="-80963"/>
            <a:ext cx="4791075" cy="6664326"/>
          </a:xfrm>
          <a:custGeom>
            <a:avLst/>
            <a:gdLst>
              <a:gd name="T0" fmla="*/ 0 w 28616"/>
              <a:gd name="T1" fmla="*/ 221602 h 35216"/>
              <a:gd name="T2" fmla="*/ 3982071 w 28616"/>
              <a:gd name="T3" fmla="*/ 6664326 h 35216"/>
              <a:gd name="T4" fmla="*/ 1174664 w 28616"/>
              <a:gd name="T5" fmla="*/ 4087614 h 35216"/>
              <a:gd name="T6" fmla="*/ 0 60000 65536"/>
              <a:gd name="T7" fmla="*/ 0 60000 65536"/>
              <a:gd name="T8" fmla="*/ 0 60000 65536"/>
              <a:gd name="T9" fmla="*/ 0 w 28616"/>
              <a:gd name="T10" fmla="*/ 0 h 35216"/>
              <a:gd name="T11" fmla="*/ 28616 w 28616"/>
              <a:gd name="T12" fmla="*/ 35216 h 352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616" h="35216" fill="none" extrusionOk="0">
                <a:moveTo>
                  <a:pt x="0" y="1171"/>
                </a:moveTo>
                <a:cubicBezTo>
                  <a:pt x="2257" y="395"/>
                  <a:pt x="4628" y="-1"/>
                  <a:pt x="7016" y="0"/>
                </a:cubicBezTo>
                <a:cubicBezTo>
                  <a:pt x="18945" y="0"/>
                  <a:pt x="28616" y="9670"/>
                  <a:pt x="28616" y="21600"/>
                </a:cubicBezTo>
                <a:cubicBezTo>
                  <a:pt x="28616" y="26558"/>
                  <a:pt x="26909" y="31366"/>
                  <a:pt x="23783" y="35215"/>
                </a:cubicBezTo>
              </a:path>
              <a:path w="28616" h="35216" stroke="0" extrusionOk="0">
                <a:moveTo>
                  <a:pt x="0" y="1171"/>
                </a:moveTo>
                <a:cubicBezTo>
                  <a:pt x="2257" y="395"/>
                  <a:pt x="4628" y="-1"/>
                  <a:pt x="7016" y="0"/>
                </a:cubicBezTo>
                <a:cubicBezTo>
                  <a:pt x="18945" y="0"/>
                  <a:pt x="28616" y="9670"/>
                  <a:pt x="28616" y="21600"/>
                </a:cubicBezTo>
                <a:cubicBezTo>
                  <a:pt x="28616" y="26558"/>
                  <a:pt x="26909" y="31366"/>
                  <a:pt x="23783" y="35215"/>
                </a:cubicBezTo>
                <a:lnTo>
                  <a:pt x="7016" y="21600"/>
                </a:lnTo>
                <a:close/>
              </a:path>
            </a:pathLst>
          </a:custGeom>
          <a:noFill/>
          <a:ln w="1016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484438" y="765175"/>
            <a:ext cx="719137" cy="688975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100000">
                <a:srgbClr val="764700"/>
              </a:gs>
            </a:gsLst>
            <a:path path="shape">
              <a:fillToRect l="50000" t="50000" r="50000" b="50000"/>
            </a:path>
          </a:gradFill>
          <a:ln w="57150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3"/>
          <p:cNvSpPr>
            <a:spLocks noChangeArrowheads="1" noChangeShapeType="1" noTextEdit="1"/>
          </p:cNvSpPr>
          <p:nvPr/>
        </p:nvSpPr>
        <p:spPr bwMode="auto">
          <a:xfrm>
            <a:off x="1008063" y="2636838"/>
            <a:ext cx="6804025" cy="3097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микрочастицы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узнать</a:t>
            </a:r>
          </a:p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координату, </a:t>
            </a:r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импульс</a:t>
            </a:r>
          </a:p>
        </p:txBody>
      </p:sp>
      <p:sp>
        <p:nvSpPr>
          <p:cNvPr id="41987" name="Arc 5"/>
          <p:cNvSpPr>
            <a:spLocks/>
          </p:cNvSpPr>
          <p:nvPr/>
        </p:nvSpPr>
        <p:spPr bwMode="auto">
          <a:xfrm rot="2166630" flipH="1">
            <a:off x="1763713" y="1149350"/>
            <a:ext cx="4826000" cy="3417888"/>
          </a:xfrm>
          <a:custGeom>
            <a:avLst/>
            <a:gdLst>
              <a:gd name="T0" fmla="*/ 0 w 23634"/>
              <a:gd name="T1" fmla="*/ 13547 h 24221"/>
              <a:gd name="T2" fmla="*/ 4793328 w 23634"/>
              <a:gd name="T3" fmla="*/ 3417888 h 24221"/>
              <a:gd name="T4" fmla="*/ 415337 w 23634"/>
              <a:gd name="T5" fmla="*/ 3048032 h 24221"/>
              <a:gd name="T6" fmla="*/ 0 60000 65536"/>
              <a:gd name="T7" fmla="*/ 0 60000 65536"/>
              <a:gd name="T8" fmla="*/ 0 60000 65536"/>
              <a:gd name="T9" fmla="*/ 0 w 23634"/>
              <a:gd name="T10" fmla="*/ 0 h 24221"/>
              <a:gd name="T11" fmla="*/ 23634 w 23634"/>
              <a:gd name="T12" fmla="*/ 24221 h 2422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634" h="24221" fill="none" extrusionOk="0">
                <a:moveTo>
                  <a:pt x="-1" y="95"/>
                </a:moveTo>
                <a:cubicBezTo>
                  <a:pt x="676" y="32"/>
                  <a:pt x="1354" y="-1"/>
                  <a:pt x="2034" y="0"/>
                </a:cubicBezTo>
                <a:cubicBezTo>
                  <a:pt x="13963" y="0"/>
                  <a:pt x="23634" y="9670"/>
                  <a:pt x="23634" y="21600"/>
                </a:cubicBezTo>
                <a:cubicBezTo>
                  <a:pt x="23634" y="22476"/>
                  <a:pt x="23580" y="23351"/>
                  <a:pt x="23474" y="24221"/>
                </a:cubicBezTo>
              </a:path>
              <a:path w="23634" h="24221" stroke="0" extrusionOk="0">
                <a:moveTo>
                  <a:pt x="-1" y="95"/>
                </a:moveTo>
                <a:cubicBezTo>
                  <a:pt x="676" y="32"/>
                  <a:pt x="1354" y="-1"/>
                  <a:pt x="2034" y="0"/>
                </a:cubicBezTo>
                <a:cubicBezTo>
                  <a:pt x="13963" y="0"/>
                  <a:pt x="23634" y="9670"/>
                  <a:pt x="23634" y="21600"/>
                </a:cubicBezTo>
                <a:cubicBezTo>
                  <a:pt x="23634" y="22476"/>
                  <a:pt x="23580" y="23351"/>
                  <a:pt x="23474" y="24221"/>
                </a:cubicBezTo>
                <a:lnTo>
                  <a:pt x="2034" y="21600"/>
                </a:lnTo>
                <a:close/>
              </a:path>
            </a:pathLst>
          </a:cu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8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908050"/>
            <a:ext cx="14478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3"/>
          <p:cNvSpPr>
            <a:spLocks noChangeArrowheads="1" noChangeShapeType="1" noTextEdit="1"/>
          </p:cNvSpPr>
          <p:nvPr/>
        </p:nvSpPr>
        <p:spPr bwMode="auto">
          <a:xfrm>
            <a:off x="3995738" y="1844824"/>
            <a:ext cx="4691062" cy="230490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следует 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соотношения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неопределенностей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Гейзенберга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116013" y="1125538"/>
            <a:ext cx="2376487" cy="4130675"/>
            <a:chOff x="612" y="618"/>
            <a:chExt cx="1607" cy="2874"/>
          </a:xfrm>
        </p:grpSpPr>
        <p:pic>
          <p:nvPicPr>
            <p:cNvPr id="43012" name="Picture 2" descr="heisenb1"/>
            <p:cNvPicPr>
              <a:picLocks noChangeAspect="1" noChangeArrowheads="1"/>
            </p:cNvPicPr>
            <p:nvPr/>
          </p:nvPicPr>
          <p:blipFill>
            <a:blip r:embed="rId2" cstate="print">
              <a:lum bright="12000" contrast="18000"/>
            </a:blip>
            <a:srcRect/>
            <a:stretch>
              <a:fillRect/>
            </a:stretch>
          </p:blipFill>
          <p:spPr bwMode="auto">
            <a:xfrm>
              <a:off x="612" y="618"/>
              <a:ext cx="1607" cy="217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301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657" y="2976"/>
              <a:ext cx="1451" cy="5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Вернер</a:t>
              </a:r>
            </a:p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Гейзенберг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40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WordArt 2"/>
          <p:cNvSpPr>
            <a:spLocks noChangeArrowheads="1" noChangeShapeType="1" noTextEdit="1"/>
          </p:cNvSpPr>
          <p:nvPr/>
        </p:nvSpPr>
        <p:spPr bwMode="auto">
          <a:xfrm>
            <a:off x="684213" y="1606570"/>
            <a:ext cx="7993062" cy="151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Поясним смысл 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соотношения неопределенностей</a:t>
            </a:r>
          </a:p>
          <a:p>
            <a:pPr algn="ctr"/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 а ч е с т в е </a:t>
            </a:r>
            <a:r>
              <a:rPr lang="ru-RU" sz="3600" b="1" kern="10" dirty="0" err="1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kern="10" dirty="0" err="1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b="1" kern="10" dirty="0">
                <a:ln w="3175">
                  <a:noFill/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</a:p>
        </p:txBody>
      </p:sp>
      <p:sp>
        <p:nvSpPr>
          <p:cNvPr id="65552" name="WordArt 16"/>
          <p:cNvSpPr>
            <a:spLocks noChangeArrowheads="1" noChangeShapeType="1" noTextEdit="1"/>
          </p:cNvSpPr>
          <p:nvPr/>
        </p:nvSpPr>
        <p:spPr bwMode="auto">
          <a:xfrm>
            <a:off x="3995738" y="4054495"/>
            <a:ext cx="4537075" cy="1871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представлять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микрочастицу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волновым</a:t>
            </a:r>
          </a:p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импульсом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187450" y="3694132"/>
            <a:ext cx="2663825" cy="2592388"/>
            <a:chOff x="1610" y="1661"/>
            <a:chExt cx="2313" cy="2540"/>
          </a:xfrm>
        </p:grpSpPr>
        <p:sp>
          <p:nvSpPr>
            <p:cNvPr id="45061" name="Oval 18"/>
            <p:cNvSpPr>
              <a:spLocks noChangeArrowheads="1"/>
            </p:cNvSpPr>
            <p:nvPr/>
          </p:nvSpPr>
          <p:spPr bwMode="auto">
            <a:xfrm>
              <a:off x="1610" y="1661"/>
              <a:ext cx="2313" cy="254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5062" name="Group 19"/>
            <p:cNvGrpSpPr>
              <a:grpSpLocks/>
            </p:cNvGrpSpPr>
            <p:nvPr/>
          </p:nvGrpSpPr>
          <p:grpSpPr bwMode="auto">
            <a:xfrm>
              <a:off x="1791" y="1706"/>
              <a:ext cx="1950" cy="2223"/>
              <a:chOff x="2835" y="1776"/>
              <a:chExt cx="1950" cy="2108"/>
            </a:xfrm>
          </p:grpSpPr>
          <p:grpSp>
            <p:nvGrpSpPr>
              <p:cNvPr id="45063" name="Group 20"/>
              <p:cNvGrpSpPr>
                <a:grpSpLocks/>
              </p:cNvGrpSpPr>
              <p:nvPr/>
            </p:nvGrpSpPr>
            <p:grpSpPr bwMode="auto">
              <a:xfrm>
                <a:off x="3759" y="1776"/>
                <a:ext cx="1026" cy="2108"/>
                <a:chOff x="2670" y="1776"/>
                <a:chExt cx="1026" cy="2108"/>
              </a:xfrm>
            </p:grpSpPr>
            <p:sp>
              <p:nvSpPr>
                <p:cNvPr id="45073" name="Arc 21"/>
                <p:cNvSpPr>
                  <a:spLocks/>
                </p:cNvSpPr>
                <p:nvPr/>
              </p:nvSpPr>
              <p:spPr bwMode="auto">
                <a:xfrm>
                  <a:off x="2685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74" name="Arc 22"/>
                <p:cNvSpPr>
                  <a:spLocks/>
                </p:cNvSpPr>
                <p:nvPr/>
              </p:nvSpPr>
              <p:spPr bwMode="auto">
                <a:xfrm rot="10800000">
                  <a:off x="2777" y="2767"/>
                  <a:ext cx="201" cy="1055"/>
                </a:xfrm>
                <a:custGeom>
                  <a:avLst/>
                  <a:gdLst>
                    <a:gd name="T0" fmla="*/ 0 w 41231"/>
                    <a:gd name="T1" fmla="*/ 615 h 21600"/>
                    <a:gd name="T2" fmla="*/ 201 w 41231"/>
                    <a:gd name="T3" fmla="*/ 1055 h 21600"/>
                    <a:gd name="T4" fmla="*/ 96 w 41231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41231"/>
                    <a:gd name="T10" fmla="*/ 0 h 21600"/>
                    <a:gd name="T11" fmla="*/ 41231 w 412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1231" h="21600" fill="none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</a:path>
                    <a:path w="41231" h="21600" stroke="0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  <a:lnTo>
                        <a:pt x="1963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75" name="Arc 23"/>
                <p:cNvSpPr>
                  <a:spLocks/>
                </p:cNvSpPr>
                <p:nvPr/>
              </p:nvSpPr>
              <p:spPr bwMode="auto">
                <a:xfrm>
                  <a:off x="2978" y="2395"/>
                  <a:ext cx="148" cy="1303"/>
                </a:xfrm>
                <a:custGeom>
                  <a:avLst/>
                  <a:gdLst>
                    <a:gd name="T0" fmla="*/ 0 w 39985"/>
                    <a:gd name="T1" fmla="*/ 877 h 21600"/>
                    <a:gd name="T2" fmla="*/ 148 w 39985"/>
                    <a:gd name="T3" fmla="*/ 752 h 21600"/>
                    <a:gd name="T4" fmla="*/ 76 w 39985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9985"/>
                    <a:gd name="T10" fmla="*/ 0 h 21600"/>
                    <a:gd name="T11" fmla="*/ 39985 w 3998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985" h="21600" fill="none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</a:path>
                    <a:path w="39985" h="21600" stroke="0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  <a:lnTo>
                        <a:pt x="2041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76" name="Arc 24"/>
                <p:cNvSpPr>
                  <a:spLocks/>
                </p:cNvSpPr>
                <p:nvPr/>
              </p:nvSpPr>
              <p:spPr bwMode="auto">
                <a:xfrm flipV="1">
                  <a:off x="3124" y="2581"/>
                  <a:ext cx="183" cy="1303"/>
                </a:xfrm>
                <a:custGeom>
                  <a:avLst/>
                  <a:gdLst>
                    <a:gd name="T0" fmla="*/ 0 w 35311"/>
                    <a:gd name="T1" fmla="*/ 743 h 21600"/>
                    <a:gd name="T2" fmla="*/ 183 w 35311"/>
                    <a:gd name="T3" fmla="*/ 415 h 21600"/>
                    <a:gd name="T4" fmla="*/ 101 w 35311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5311"/>
                    <a:gd name="T10" fmla="*/ 0 h 21600"/>
                    <a:gd name="T11" fmla="*/ 35311 w 3531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311" h="21600" fill="none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</a:path>
                    <a:path w="35311" h="21600" stroke="0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  <a:lnTo>
                        <a:pt x="19505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77" name="Arc 25"/>
                <p:cNvSpPr>
                  <a:spLocks/>
                </p:cNvSpPr>
                <p:nvPr/>
              </p:nvSpPr>
              <p:spPr bwMode="auto">
                <a:xfrm flipH="1">
                  <a:off x="2670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5078" name="Group 26"/>
                <p:cNvGrpSpPr>
                  <a:grpSpLocks/>
                </p:cNvGrpSpPr>
                <p:nvPr/>
              </p:nvGrpSpPr>
              <p:grpSpPr bwMode="auto">
                <a:xfrm>
                  <a:off x="3307" y="3015"/>
                  <a:ext cx="389" cy="869"/>
                  <a:chOff x="3307" y="3015"/>
                  <a:chExt cx="389" cy="869"/>
                </a:xfrm>
              </p:grpSpPr>
              <p:sp>
                <p:nvSpPr>
                  <p:cNvPr id="45079" name="Arc 27"/>
                  <p:cNvSpPr>
                    <a:spLocks/>
                  </p:cNvSpPr>
                  <p:nvPr/>
                </p:nvSpPr>
                <p:spPr bwMode="auto">
                  <a:xfrm>
                    <a:off x="3307" y="3015"/>
                    <a:ext cx="195" cy="869"/>
                  </a:xfrm>
                  <a:custGeom>
                    <a:avLst/>
                    <a:gdLst>
                      <a:gd name="T0" fmla="*/ 0 w 37879"/>
                      <a:gd name="T1" fmla="*/ 496 h 21600"/>
                      <a:gd name="T2" fmla="*/ 195 w 37879"/>
                      <a:gd name="T3" fmla="*/ 412 h 21600"/>
                      <a:gd name="T4" fmla="*/ 100 w 37879"/>
                      <a:gd name="T5" fmla="*/ 869 h 21600"/>
                      <a:gd name="T6" fmla="*/ 0 60000 65536"/>
                      <a:gd name="T7" fmla="*/ 0 60000 65536"/>
                      <a:gd name="T8" fmla="*/ 0 60000 65536"/>
                      <a:gd name="T9" fmla="*/ 0 w 37879"/>
                      <a:gd name="T10" fmla="*/ 0 h 21600"/>
                      <a:gd name="T11" fmla="*/ 37879 w 3787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879" h="21600" fill="none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</a:path>
                      <a:path w="37879" h="21600" stroke="0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  <a:lnTo>
                          <a:pt x="195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080" name="Arc 28"/>
                  <p:cNvSpPr>
                    <a:spLocks/>
                  </p:cNvSpPr>
                  <p:nvPr/>
                </p:nvSpPr>
                <p:spPr bwMode="auto">
                  <a:xfrm flipV="1">
                    <a:off x="3498" y="3037"/>
                    <a:ext cx="198" cy="620"/>
                  </a:xfrm>
                  <a:custGeom>
                    <a:avLst/>
                    <a:gdLst>
                      <a:gd name="T0" fmla="*/ 0 w 36302"/>
                      <a:gd name="T1" fmla="*/ 265 h 21600"/>
                      <a:gd name="T2" fmla="*/ 198 w 36302"/>
                      <a:gd name="T3" fmla="*/ 305 h 21600"/>
                      <a:gd name="T4" fmla="*/ 97 w 36302"/>
                      <a:gd name="T5" fmla="*/ 620 h 21600"/>
                      <a:gd name="T6" fmla="*/ 0 60000 65536"/>
                      <a:gd name="T7" fmla="*/ 0 60000 65536"/>
                      <a:gd name="T8" fmla="*/ 0 60000 65536"/>
                      <a:gd name="T9" fmla="*/ 0 w 36302"/>
                      <a:gd name="T10" fmla="*/ 0 h 21600"/>
                      <a:gd name="T11" fmla="*/ 36302 w 36302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302" h="21600" fill="none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</a:path>
                      <a:path w="36302" h="21600" stroke="0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  <a:lnTo>
                          <a:pt x="177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45064" name="Group 29"/>
              <p:cNvGrpSpPr>
                <a:grpSpLocks/>
              </p:cNvGrpSpPr>
              <p:nvPr/>
            </p:nvGrpSpPr>
            <p:grpSpPr bwMode="auto">
              <a:xfrm flipH="1">
                <a:off x="2835" y="1776"/>
                <a:ext cx="1026" cy="2108"/>
                <a:chOff x="2670" y="1776"/>
                <a:chExt cx="1026" cy="2108"/>
              </a:xfrm>
            </p:grpSpPr>
            <p:sp>
              <p:nvSpPr>
                <p:cNvPr id="45065" name="Arc 30"/>
                <p:cNvSpPr>
                  <a:spLocks/>
                </p:cNvSpPr>
                <p:nvPr/>
              </p:nvSpPr>
              <p:spPr bwMode="auto">
                <a:xfrm>
                  <a:off x="2685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66" name="Arc 31"/>
                <p:cNvSpPr>
                  <a:spLocks/>
                </p:cNvSpPr>
                <p:nvPr/>
              </p:nvSpPr>
              <p:spPr bwMode="auto">
                <a:xfrm rot="10800000">
                  <a:off x="2777" y="2767"/>
                  <a:ext cx="201" cy="1055"/>
                </a:xfrm>
                <a:custGeom>
                  <a:avLst/>
                  <a:gdLst>
                    <a:gd name="T0" fmla="*/ 0 w 41231"/>
                    <a:gd name="T1" fmla="*/ 615 h 21600"/>
                    <a:gd name="T2" fmla="*/ 201 w 41231"/>
                    <a:gd name="T3" fmla="*/ 1055 h 21600"/>
                    <a:gd name="T4" fmla="*/ 96 w 41231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41231"/>
                    <a:gd name="T10" fmla="*/ 0 h 21600"/>
                    <a:gd name="T11" fmla="*/ 41231 w 412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1231" h="21600" fill="none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</a:path>
                    <a:path w="41231" h="21600" stroke="0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  <a:lnTo>
                        <a:pt x="1963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67" name="Arc 32"/>
                <p:cNvSpPr>
                  <a:spLocks/>
                </p:cNvSpPr>
                <p:nvPr/>
              </p:nvSpPr>
              <p:spPr bwMode="auto">
                <a:xfrm>
                  <a:off x="2978" y="2395"/>
                  <a:ext cx="148" cy="1303"/>
                </a:xfrm>
                <a:custGeom>
                  <a:avLst/>
                  <a:gdLst>
                    <a:gd name="T0" fmla="*/ 0 w 39985"/>
                    <a:gd name="T1" fmla="*/ 877 h 21600"/>
                    <a:gd name="T2" fmla="*/ 148 w 39985"/>
                    <a:gd name="T3" fmla="*/ 752 h 21600"/>
                    <a:gd name="T4" fmla="*/ 76 w 39985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9985"/>
                    <a:gd name="T10" fmla="*/ 0 h 21600"/>
                    <a:gd name="T11" fmla="*/ 39985 w 3998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985" h="21600" fill="none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</a:path>
                    <a:path w="39985" h="21600" stroke="0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  <a:lnTo>
                        <a:pt x="2041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68" name="Arc 33"/>
                <p:cNvSpPr>
                  <a:spLocks/>
                </p:cNvSpPr>
                <p:nvPr/>
              </p:nvSpPr>
              <p:spPr bwMode="auto">
                <a:xfrm flipV="1">
                  <a:off x="3124" y="2581"/>
                  <a:ext cx="183" cy="1303"/>
                </a:xfrm>
                <a:custGeom>
                  <a:avLst/>
                  <a:gdLst>
                    <a:gd name="T0" fmla="*/ 0 w 35311"/>
                    <a:gd name="T1" fmla="*/ 743 h 21600"/>
                    <a:gd name="T2" fmla="*/ 183 w 35311"/>
                    <a:gd name="T3" fmla="*/ 415 h 21600"/>
                    <a:gd name="T4" fmla="*/ 101 w 35311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5311"/>
                    <a:gd name="T10" fmla="*/ 0 h 21600"/>
                    <a:gd name="T11" fmla="*/ 35311 w 3531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311" h="21600" fill="none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</a:path>
                    <a:path w="35311" h="21600" stroke="0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  <a:lnTo>
                        <a:pt x="19505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069" name="Arc 34"/>
                <p:cNvSpPr>
                  <a:spLocks/>
                </p:cNvSpPr>
                <p:nvPr/>
              </p:nvSpPr>
              <p:spPr bwMode="auto">
                <a:xfrm flipH="1">
                  <a:off x="2670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5070" name="Group 35"/>
                <p:cNvGrpSpPr>
                  <a:grpSpLocks/>
                </p:cNvGrpSpPr>
                <p:nvPr/>
              </p:nvGrpSpPr>
              <p:grpSpPr bwMode="auto">
                <a:xfrm>
                  <a:off x="3307" y="3015"/>
                  <a:ext cx="389" cy="869"/>
                  <a:chOff x="3307" y="3015"/>
                  <a:chExt cx="389" cy="869"/>
                </a:xfrm>
              </p:grpSpPr>
              <p:sp>
                <p:nvSpPr>
                  <p:cNvPr id="45071" name="Arc 36"/>
                  <p:cNvSpPr>
                    <a:spLocks/>
                  </p:cNvSpPr>
                  <p:nvPr/>
                </p:nvSpPr>
                <p:spPr bwMode="auto">
                  <a:xfrm>
                    <a:off x="3307" y="3015"/>
                    <a:ext cx="195" cy="869"/>
                  </a:xfrm>
                  <a:custGeom>
                    <a:avLst/>
                    <a:gdLst>
                      <a:gd name="T0" fmla="*/ 0 w 37879"/>
                      <a:gd name="T1" fmla="*/ 496 h 21600"/>
                      <a:gd name="T2" fmla="*/ 195 w 37879"/>
                      <a:gd name="T3" fmla="*/ 412 h 21600"/>
                      <a:gd name="T4" fmla="*/ 100 w 37879"/>
                      <a:gd name="T5" fmla="*/ 869 h 21600"/>
                      <a:gd name="T6" fmla="*/ 0 60000 65536"/>
                      <a:gd name="T7" fmla="*/ 0 60000 65536"/>
                      <a:gd name="T8" fmla="*/ 0 60000 65536"/>
                      <a:gd name="T9" fmla="*/ 0 w 37879"/>
                      <a:gd name="T10" fmla="*/ 0 h 21600"/>
                      <a:gd name="T11" fmla="*/ 37879 w 3787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879" h="21600" fill="none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</a:path>
                      <a:path w="37879" h="21600" stroke="0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  <a:lnTo>
                          <a:pt x="195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072" name="Arc 37"/>
                  <p:cNvSpPr>
                    <a:spLocks/>
                  </p:cNvSpPr>
                  <p:nvPr/>
                </p:nvSpPr>
                <p:spPr bwMode="auto">
                  <a:xfrm flipV="1">
                    <a:off x="3498" y="3037"/>
                    <a:ext cx="198" cy="620"/>
                  </a:xfrm>
                  <a:custGeom>
                    <a:avLst/>
                    <a:gdLst>
                      <a:gd name="T0" fmla="*/ 0 w 36302"/>
                      <a:gd name="T1" fmla="*/ 265 h 21600"/>
                      <a:gd name="T2" fmla="*/ 198 w 36302"/>
                      <a:gd name="T3" fmla="*/ 305 h 21600"/>
                      <a:gd name="T4" fmla="*/ 97 w 36302"/>
                      <a:gd name="T5" fmla="*/ 620 h 21600"/>
                      <a:gd name="T6" fmla="*/ 0 60000 65536"/>
                      <a:gd name="T7" fmla="*/ 0 60000 65536"/>
                      <a:gd name="T8" fmla="*/ 0 60000 65536"/>
                      <a:gd name="T9" fmla="*/ 0 w 36302"/>
                      <a:gd name="T10" fmla="*/ 0 h 21600"/>
                      <a:gd name="T11" fmla="*/ 36302 w 36302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302" h="21600" fill="none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</a:path>
                      <a:path w="36302" h="21600" stroke="0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  <a:lnTo>
                          <a:pt x="177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</p:grp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177569" y="85708"/>
            <a:ext cx="8786874" cy="127159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5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</a:t>
            </a:r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неопределенностей</a:t>
            </a:r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Гейзенберга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val 3"/>
          <p:cNvSpPr>
            <a:spLocks noChangeArrowheads="1"/>
          </p:cNvSpPr>
          <p:nvPr/>
        </p:nvSpPr>
        <p:spPr bwMode="auto">
          <a:xfrm>
            <a:off x="1874838" y="1628775"/>
            <a:ext cx="1992312" cy="28321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6083" name="Group 5"/>
          <p:cNvGrpSpPr>
            <a:grpSpLocks/>
          </p:cNvGrpSpPr>
          <p:nvPr/>
        </p:nvGrpSpPr>
        <p:grpSpPr bwMode="auto">
          <a:xfrm>
            <a:off x="2206625" y="1693863"/>
            <a:ext cx="1327150" cy="2960687"/>
            <a:chOff x="2400" y="144"/>
            <a:chExt cx="1392" cy="2160"/>
          </a:xfrm>
        </p:grpSpPr>
        <p:grpSp>
          <p:nvGrpSpPr>
            <p:cNvPr id="46122" name="Group 6"/>
            <p:cNvGrpSpPr>
              <a:grpSpLocks/>
            </p:cNvGrpSpPr>
            <p:nvPr/>
          </p:nvGrpSpPr>
          <p:grpSpPr bwMode="auto">
            <a:xfrm>
              <a:off x="3039" y="192"/>
              <a:ext cx="753" cy="2112"/>
              <a:chOff x="2774" y="192"/>
              <a:chExt cx="1029" cy="2157"/>
            </a:xfrm>
          </p:grpSpPr>
          <p:sp>
            <p:nvSpPr>
              <p:cNvPr id="46128" name="Arc 7"/>
              <p:cNvSpPr>
                <a:spLocks/>
              </p:cNvSpPr>
              <p:nvPr/>
            </p:nvSpPr>
            <p:spPr bwMode="auto">
              <a:xfrm>
                <a:off x="2774" y="192"/>
                <a:ext cx="149" cy="985"/>
              </a:xfrm>
              <a:custGeom>
                <a:avLst/>
                <a:gdLst>
                  <a:gd name="T0" fmla="*/ 0 w 37914"/>
                  <a:gd name="T1" fmla="*/ 339 h 21600"/>
                  <a:gd name="T2" fmla="*/ 149 w 37914"/>
                  <a:gd name="T3" fmla="*/ 985 h 21600"/>
                  <a:gd name="T4" fmla="*/ 64 w 37914"/>
                  <a:gd name="T5" fmla="*/ 985 h 21600"/>
                  <a:gd name="T6" fmla="*/ 0 60000 65536"/>
                  <a:gd name="T7" fmla="*/ 0 60000 65536"/>
                  <a:gd name="T8" fmla="*/ 0 60000 65536"/>
                  <a:gd name="T9" fmla="*/ 0 w 37914"/>
                  <a:gd name="T10" fmla="*/ 0 h 21600"/>
                  <a:gd name="T11" fmla="*/ 37914 w 3791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914" h="21600" fill="none" extrusionOk="0">
                    <a:moveTo>
                      <a:pt x="-1" y="7443"/>
                    </a:moveTo>
                    <a:cubicBezTo>
                      <a:pt x="4102" y="2715"/>
                      <a:pt x="10054" y="-1"/>
                      <a:pt x="16314" y="0"/>
                    </a:cubicBezTo>
                    <a:cubicBezTo>
                      <a:pt x="28243" y="0"/>
                      <a:pt x="37914" y="9670"/>
                      <a:pt x="37914" y="21600"/>
                    </a:cubicBezTo>
                  </a:path>
                  <a:path w="37914" h="21600" stroke="0" extrusionOk="0">
                    <a:moveTo>
                      <a:pt x="-1" y="7443"/>
                    </a:moveTo>
                    <a:cubicBezTo>
                      <a:pt x="4102" y="2715"/>
                      <a:pt x="10054" y="-1"/>
                      <a:pt x="16314" y="0"/>
                    </a:cubicBezTo>
                    <a:cubicBezTo>
                      <a:pt x="28243" y="0"/>
                      <a:pt x="37914" y="9670"/>
                      <a:pt x="37914" y="21600"/>
                    </a:cubicBezTo>
                    <a:lnTo>
                      <a:pt x="16314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29" name="Arc 8"/>
              <p:cNvSpPr>
                <a:spLocks/>
              </p:cNvSpPr>
              <p:nvPr/>
            </p:nvSpPr>
            <p:spPr bwMode="auto">
              <a:xfrm rot="10800000">
                <a:off x="2924" y="1116"/>
                <a:ext cx="278" cy="985"/>
              </a:xfrm>
              <a:custGeom>
                <a:avLst/>
                <a:gdLst>
                  <a:gd name="T0" fmla="*/ 0 w 35081"/>
                  <a:gd name="T1" fmla="*/ 215 h 21600"/>
                  <a:gd name="T2" fmla="*/ 278 w 35081"/>
                  <a:gd name="T3" fmla="*/ 985 h 21600"/>
                  <a:gd name="T4" fmla="*/ 107 w 35081"/>
                  <a:gd name="T5" fmla="*/ 985 h 21600"/>
                  <a:gd name="T6" fmla="*/ 0 60000 65536"/>
                  <a:gd name="T7" fmla="*/ 0 60000 65536"/>
                  <a:gd name="T8" fmla="*/ 0 60000 65536"/>
                  <a:gd name="T9" fmla="*/ 0 w 35081"/>
                  <a:gd name="T10" fmla="*/ 0 h 21600"/>
                  <a:gd name="T11" fmla="*/ 35081 w 3508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081" h="21600" fill="none" extrusionOk="0">
                    <a:moveTo>
                      <a:pt x="0" y="4723"/>
                    </a:moveTo>
                    <a:cubicBezTo>
                      <a:pt x="3828" y="1665"/>
                      <a:pt x="8581" y="-1"/>
                      <a:pt x="13481" y="0"/>
                    </a:cubicBezTo>
                    <a:cubicBezTo>
                      <a:pt x="25410" y="0"/>
                      <a:pt x="35081" y="9670"/>
                      <a:pt x="35081" y="21600"/>
                    </a:cubicBezTo>
                  </a:path>
                  <a:path w="35081" h="21600" stroke="0" extrusionOk="0">
                    <a:moveTo>
                      <a:pt x="0" y="4723"/>
                    </a:moveTo>
                    <a:cubicBezTo>
                      <a:pt x="3828" y="1665"/>
                      <a:pt x="8581" y="-1"/>
                      <a:pt x="13481" y="0"/>
                    </a:cubicBezTo>
                    <a:cubicBezTo>
                      <a:pt x="25410" y="0"/>
                      <a:pt x="35081" y="9670"/>
                      <a:pt x="35081" y="21600"/>
                    </a:cubicBezTo>
                    <a:lnTo>
                      <a:pt x="13481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30" name="Arc 9"/>
              <p:cNvSpPr>
                <a:spLocks/>
              </p:cNvSpPr>
              <p:nvPr/>
            </p:nvSpPr>
            <p:spPr bwMode="auto">
              <a:xfrm>
                <a:off x="3208" y="1538"/>
                <a:ext cx="285" cy="811"/>
              </a:xfrm>
              <a:custGeom>
                <a:avLst/>
                <a:gdLst>
                  <a:gd name="T0" fmla="*/ 0 w 34055"/>
                  <a:gd name="T1" fmla="*/ 385 h 21600"/>
                  <a:gd name="T2" fmla="*/ 285 w 34055"/>
                  <a:gd name="T3" fmla="*/ 253 h 21600"/>
                  <a:gd name="T4" fmla="*/ 154 w 34055"/>
                  <a:gd name="T5" fmla="*/ 811 h 21600"/>
                  <a:gd name="T6" fmla="*/ 0 60000 65536"/>
                  <a:gd name="T7" fmla="*/ 0 60000 65536"/>
                  <a:gd name="T8" fmla="*/ 0 60000 65536"/>
                  <a:gd name="T9" fmla="*/ 0 w 34055"/>
                  <a:gd name="T10" fmla="*/ 0 h 21600"/>
                  <a:gd name="T11" fmla="*/ 34055 w 3405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055" h="21600" fill="none" extrusionOk="0">
                    <a:moveTo>
                      <a:pt x="0" y="10250"/>
                    </a:moveTo>
                    <a:cubicBezTo>
                      <a:pt x="3935" y="3878"/>
                      <a:pt x="10889" y="-1"/>
                      <a:pt x="18378" y="0"/>
                    </a:cubicBezTo>
                    <a:cubicBezTo>
                      <a:pt x="24307" y="0"/>
                      <a:pt x="29976" y="2437"/>
                      <a:pt x="34055" y="6740"/>
                    </a:cubicBezTo>
                  </a:path>
                  <a:path w="34055" h="21600" stroke="0" extrusionOk="0">
                    <a:moveTo>
                      <a:pt x="0" y="10250"/>
                    </a:moveTo>
                    <a:cubicBezTo>
                      <a:pt x="3935" y="3878"/>
                      <a:pt x="10889" y="-1"/>
                      <a:pt x="18378" y="0"/>
                    </a:cubicBezTo>
                    <a:cubicBezTo>
                      <a:pt x="24307" y="0"/>
                      <a:pt x="29976" y="2437"/>
                      <a:pt x="34055" y="6740"/>
                    </a:cubicBezTo>
                    <a:lnTo>
                      <a:pt x="18378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31" name="Arc 10"/>
              <p:cNvSpPr>
                <a:spLocks/>
              </p:cNvSpPr>
              <p:nvPr/>
            </p:nvSpPr>
            <p:spPr bwMode="auto">
              <a:xfrm flipV="1">
                <a:off x="3504" y="1392"/>
                <a:ext cx="299" cy="579"/>
              </a:xfrm>
              <a:custGeom>
                <a:avLst/>
                <a:gdLst>
                  <a:gd name="T0" fmla="*/ 0 w 26739"/>
                  <a:gd name="T1" fmla="*/ 177 h 21600"/>
                  <a:gd name="T2" fmla="*/ 299 w 26739"/>
                  <a:gd name="T3" fmla="*/ 84 h 21600"/>
                  <a:gd name="T4" fmla="*/ 174 w 26739"/>
                  <a:gd name="T5" fmla="*/ 579 h 21600"/>
                  <a:gd name="T6" fmla="*/ 0 60000 65536"/>
                  <a:gd name="T7" fmla="*/ 0 60000 65536"/>
                  <a:gd name="T8" fmla="*/ 0 60000 65536"/>
                  <a:gd name="T9" fmla="*/ 0 w 26739"/>
                  <a:gd name="T10" fmla="*/ 0 h 21600"/>
                  <a:gd name="T11" fmla="*/ 26739 w 2673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739" h="21600" fill="none" extrusionOk="0">
                    <a:moveTo>
                      <a:pt x="0" y="6588"/>
                    </a:moveTo>
                    <a:cubicBezTo>
                      <a:pt x="4070" y="2377"/>
                      <a:pt x="9675" y="-1"/>
                      <a:pt x="15531" y="0"/>
                    </a:cubicBezTo>
                    <a:cubicBezTo>
                      <a:pt x="19483" y="0"/>
                      <a:pt x="23360" y="1084"/>
                      <a:pt x="26739" y="3135"/>
                    </a:cubicBezTo>
                  </a:path>
                  <a:path w="26739" h="21600" stroke="0" extrusionOk="0">
                    <a:moveTo>
                      <a:pt x="0" y="6588"/>
                    </a:moveTo>
                    <a:cubicBezTo>
                      <a:pt x="4070" y="2377"/>
                      <a:pt x="9675" y="-1"/>
                      <a:pt x="15531" y="0"/>
                    </a:cubicBezTo>
                    <a:cubicBezTo>
                      <a:pt x="19483" y="0"/>
                      <a:pt x="23360" y="1084"/>
                      <a:pt x="26739" y="3135"/>
                    </a:cubicBezTo>
                    <a:lnTo>
                      <a:pt x="15531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6123" name="Arc 11"/>
            <p:cNvSpPr>
              <a:spLocks/>
            </p:cNvSpPr>
            <p:nvPr/>
          </p:nvSpPr>
          <p:spPr bwMode="auto">
            <a:xfrm flipH="1">
              <a:off x="2623" y="1490"/>
              <a:ext cx="211" cy="811"/>
            </a:xfrm>
            <a:custGeom>
              <a:avLst/>
              <a:gdLst>
                <a:gd name="T0" fmla="*/ 0 w 34055"/>
                <a:gd name="T1" fmla="*/ 385 h 21600"/>
                <a:gd name="T2" fmla="*/ 211 w 34055"/>
                <a:gd name="T3" fmla="*/ 253 h 21600"/>
                <a:gd name="T4" fmla="*/ 114 w 34055"/>
                <a:gd name="T5" fmla="*/ 811 h 21600"/>
                <a:gd name="T6" fmla="*/ 0 60000 65536"/>
                <a:gd name="T7" fmla="*/ 0 60000 65536"/>
                <a:gd name="T8" fmla="*/ 0 60000 65536"/>
                <a:gd name="T9" fmla="*/ 0 w 34055"/>
                <a:gd name="T10" fmla="*/ 0 h 21600"/>
                <a:gd name="T11" fmla="*/ 34055 w 3405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055" h="21600" fill="none" extrusionOk="0">
                  <a:moveTo>
                    <a:pt x="0" y="10250"/>
                  </a:moveTo>
                  <a:cubicBezTo>
                    <a:pt x="3935" y="3878"/>
                    <a:pt x="10889" y="-1"/>
                    <a:pt x="18378" y="0"/>
                  </a:cubicBezTo>
                  <a:cubicBezTo>
                    <a:pt x="24307" y="0"/>
                    <a:pt x="29976" y="2437"/>
                    <a:pt x="34055" y="6740"/>
                  </a:cubicBezTo>
                </a:path>
                <a:path w="34055" h="21600" stroke="0" extrusionOk="0">
                  <a:moveTo>
                    <a:pt x="0" y="10250"/>
                  </a:moveTo>
                  <a:cubicBezTo>
                    <a:pt x="3935" y="3878"/>
                    <a:pt x="10889" y="-1"/>
                    <a:pt x="18378" y="0"/>
                  </a:cubicBezTo>
                  <a:cubicBezTo>
                    <a:pt x="24307" y="0"/>
                    <a:pt x="29976" y="2437"/>
                    <a:pt x="34055" y="6740"/>
                  </a:cubicBezTo>
                  <a:lnTo>
                    <a:pt x="18378" y="21600"/>
                  </a:lnTo>
                  <a:close/>
                </a:path>
              </a:pathLst>
            </a:custGeom>
            <a:noFill/>
            <a:ln w="1016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6124" name="Group 12"/>
            <p:cNvGrpSpPr>
              <a:grpSpLocks/>
            </p:cNvGrpSpPr>
            <p:nvPr/>
          </p:nvGrpSpPr>
          <p:grpSpPr bwMode="auto">
            <a:xfrm>
              <a:off x="2400" y="144"/>
              <a:ext cx="733" cy="1909"/>
              <a:chOff x="1909" y="144"/>
              <a:chExt cx="992" cy="1909"/>
            </a:xfrm>
          </p:grpSpPr>
          <p:sp>
            <p:nvSpPr>
              <p:cNvPr id="46125" name="Arc 13"/>
              <p:cNvSpPr>
                <a:spLocks/>
              </p:cNvSpPr>
              <p:nvPr/>
            </p:nvSpPr>
            <p:spPr bwMode="auto">
              <a:xfrm flipH="1">
                <a:off x="2752" y="144"/>
                <a:ext cx="149" cy="985"/>
              </a:xfrm>
              <a:custGeom>
                <a:avLst/>
                <a:gdLst>
                  <a:gd name="T0" fmla="*/ 0 w 37914"/>
                  <a:gd name="T1" fmla="*/ 339 h 21600"/>
                  <a:gd name="T2" fmla="*/ 149 w 37914"/>
                  <a:gd name="T3" fmla="*/ 985 h 21600"/>
                  <a:gd name="T4" fmla="*/ 64 w 37914"/>
                  <a:gd name="T5" fmla="*/ 985 h 21600"/>
                  <a:gd name="T6" fmla="*/ 0 60000 65536"/>
                  <a:gd name="T7" fmla="*/ 0 60000 65536"/>
                  <a:gd name="T8" fmla="*/ 0 60000 65536"/>
                  <a:gd name="T9" fmla="*/ 0 w 37914"/>
                  <a:gd name="T10" fmla="*/ 0 h 21600"/>
                  <a:gd name="T11" fmla="*/ 37914 w 3791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914" h="21600" fill="none" extrusionOk="0">
                    <a:moveTo>
                      <a:pt x="-1" y="7443"/>
                    </a:moveTo>
                    <a:cubicBezTo>
                      <a:pt x="4102" y="2715"/>
                      <a:pt x="10054" y="-1"/>
                      <a:pt x="16314" y="0"/>
                    </a:cubicBezTo>
                    <a:cubicBezTo>
                      <a:pt x="28243" y="0"/>
                      <a:pt x="37914" y="9670"/>
                      <a:pt x="37914" y="21600"/>
                    </a:cubicBezTo>
                  </a:path>
                  <a:path w="37914" h="21600" stroke="0" extrusionOk="0">
                    <a:moveTo>
                      <a:pt x="-1" y="7443"/>
                    </a:moveTo>
                    <a:cubicBezTo>
                      <a:pt x="4102" y="2715"/>
                      <a:pt x="10054" y="-1"/>
                      <a:pt x="16314" y="0"/>
                    </a:cubicBezTo>
                    <a:cubicBezTo>
                      <a:pt x="28243" y="0"/>
                      <a:pt x="37914" y="9670"/>
                      <a:pt x="37914" y="21600"/>
                    </a:cubicBezTo>
                    <a:lnTo>
                      <a:pt x="16314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26" name="Arc 14"/>
              <p:cNvSpPr>
                <a:spLocks/>
              </p:cNvSpPr>
              <p:nvPr/>
            </p:nvSpPr>
            <p:spPr bwMode="auto">
              <a:xfrm rot="10800000" flipH="1">
                <a:off x="2473" y="1068"/>
                <a:ext cx="278" cy="985"/>
              </a:xfrm>
              <a:custGeom>
                <a:avLst/>
                <a:gdLst>
                  <a:gd name="T0" fmla="*/ 0 w 35081"/>
                  <a:gd name="T1" fmla="*/ 215 h 21600"/>
                  <a:gd name="T2" fmla="*/ 278 w 35081"/>
                  <a:gd name="T3" fmla="*/ 985 h 21600"/>
                  <a:gd name="T4" fmla="*/ 107 w 35081"/>
                  <a:gd name="T5" fmla="*/ 985 h 21600"/>
                  <a:gd name="T6" fmla="*/ 0 60000 65536"/>
                  <a:gd name="T7" fmla="*/ 0 60000 65536"/>
                  <a:gd name="T8" fmla="*/ 0 60000 65536"/>
                  <a:gd name="T9" fmla="*/ 0 w 35081"/>
                  <a:gd name="T10" fmla="*/ 0 h 21600"/>
                  <a:gd name="T11" fmla="*/ 35081 w 3508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081" h="21600" fill="none" extrusionOk="0">
                    <a:moveTo>
                      <a:pt x="0" y="4723"/>
                    </a:moveTo>
                    <a:cubicBezTo>
                      <a:pt x="3828" y="1665"/>
                      <a:pt x="8581" y="-1"/>
                      <a:pt x="13481" y="0"/>
                    </a:cubicBezTo>
                    <a:cubicBezTo>
                      <a:pt x="25410" y="0"/>
                      <a:pt x="35081" y="9670"/>
                      <a:pt x="35081" y="21600"/>
                    </a:cubicBezTo>
                  </a:path>
                  <a:path w="35081" h="21600" stroke="0" extrusionOk="0">
                    <a:moveTo>
                      <a:pt x="0" y="4723"/>
                    </a:moveTo>
                    <a:cubicBezTo>
                      <a:pt x="3828" y="1665"/>
                      <a:pt x="8581" y="-1"/>
                      <a:pt x="13481" y="0"/>
                    </a:cubicBezTo>
                    <a:cubicBezTo>
                      <a:pt x="25410" y="0"/>
                      <a:pt x="35081" y="9670"/>
                      <a:pt x="35081" y="21600"/>
                    </a:cubicBezTo>
                    <a:lnTo>
                      <a:pt x="13481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27" name="Arc 15"/>
              <p:cNvSpPr>
                <a:spLocks/>
              </p:cNvSpPr>
              <p:nvPr/>
            </p:nvSpPr>
            <p:spPr bwMode="auto">
              <a:xfrm flipH="1" flipV="1">
                <a:off x="1909" y="1344"/>
                <a:ext cx="299" cy="579"/>
              </a:xfrm>
              <a:custGeom>
                <a:avLst/>
                <a:gdLst>
                  <a:gd name="T0" fmla="*/ 0 w 26739"/>
                  <a:gd name="T1" fmla="*/ 177 h 21600"/>
                  <a:gd name="T2" fmla="*/ 299 w 26739"/>
                  <a:gd name="T3" fmla="*/ 84 h 21600"/>
                  <a:gd name="T4" fmla="*/ 174 w 26739"/>
                  <a:gd name="T5" fmla="*/ 579 h 21600"/>
                  <a:gd name="T6" fmla="*/ 0 60000 65536"/>
                  <a:gd name="T7" fmla="*/ 0 60000 65536"/>
                  <a:gd name="T8" fmla="*/ 0 60000 65536"/>
                  <a:gd name="T9" fmla="*/ 0 w 26739"/>
                  <a:gd name="T10" fmla="*/ 0 h 21600"/>
                  <a:gd name="T11" fmla="*/ 26739 w 2673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739" h="21600" fill="none" extrusionOk="0">
                    <a:moveTo>
                      <a:pt x="0" y="6588"/>
                    </a:moveTo>
                    <a:cubicBezTo>
                      <a:pt x="4070" y="2377"/>
                      <a:pt x="9675" y="-1"/>
                      <a:pt x="15531" y="0"/>
                    </a:cubicBezTo>
                    <a:cubicBezTo>
                      <a:pt x="19483" y="0"/>
                      <a:pt x="23360" y="1084"/>
                      <a:pt x="26739" y="3135"/>
                    </a:cubicBezTo>
                  </a:path>
                  <a:path w="26739" h="21600" stroke="0" extrusionOk="0">
                    <a:moveTo>
                      <a:pt x="0" y="6588"/>
                    </a:moveTo>
                    <a:cubicBezTo>
                      <a:pt x="4070" y="2377"/>
                      <a:pt x="9675" y="-1"/>
                      <a:pt x="15531" y="0"/>
                    </a:cubicBezTo>
                    <a:cubicBezTo>
                      <a:pt x="19483" y="0"/>
                      <a:pt x="23360" y="1084"/>
                      <a:pt x="26739" y="3135"/>
                    </a:cubicBezTo>
                    <a:lnTo>
                      <a:pt x="15531" y="21600"/>
                    </a:lnTo>
                    <a:close/>
                  </a:path>
                </a:pathLst>
              </a:custGeom>
              <a:noFill/>
              <a:ln w="1016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476375" y="4300538"/>
            <a:ext cx="3024188" cy="1833562"/>
            <a:chOff x="431" y="2709"/>
            <a:chExt cx="1905" cy="1155"/>
          </a:xfrm>
        </p:grpSpPr>
        <p:sp>
          <p:nvSpPr>
            <p:cNvPr id="46116" name="AutoShape 4"/>
            <p:cNvSpPr>
              <a:spLocks/>
            </p:cNvSpPr>
            <p:nvPr/>
          </p:nvSpPr>
          <p:spPr bwMode="auto">
            <a:xfrm rot="-5400000">
              <a:off x="1148" y="2402"/>
              <a:ext cx="313" cy="928"/>
            </a:xfrm>
            <a:prstGeom prst="leftBrace">
              <a:avLst>
                <a:gd name="adj1" fmla="val 24707"/>
                <a:gd name="adj2" fmla="val 5000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17" name="Rectangle 17"/>
            <p:cNvSpPr>
              <a:spLocks noChangeArrowheads="1"/>
            </p:cNvSpPr>
            <p:nvPr/>
          </p:nvSpPr>
          <p:spPr bwMode="auto">
            <a:xfrm>
              <a:off x="938" y="2912"/>
              <a:ext cx="1398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4800" b="1" i="1">
                  <a:solidFill>
                    <a:srgbClr val="000000"/>
                  </a:solidFill>
                  <a:latin typeface="Times New Roman" pitchFamily="18" charset="0"/>
                </a:rPr>
                <a:t>X </a:t>
              </a:r>
              <a:r>
                <a:rPr lang="ru-RU" sz="4000" b="1" i="1">
                  <a:solidFill>
                    <a:srgbClr val="000000"/>
                  </a:solidFill>
                  <a:latin typeface="Times New Roman" pitchFamily="18" charset="0"/>
                </a:rPr>
                <a:t>мало</a:t>
              </a:r>
              <a:endParaRPr lang="ru-RU" sz="600" b="1"/>
            </a:p>
          </p:txBody>
        </p:sp>
        <p:sp>
          <p:nvSpPr>
            <p:cNvPr id="46118" name="Rectangle 18"/>
            <p:cNvSpPr>
              <a:spLocks noChangeArrowheads="1"/>
            </p:cNvSpPr>
            <p:nvPr/>
          </p:nvSpPr>
          <p:spPr bwMode="auto">
            <a:xfrm>
              <a:off x="695" y="2910"/>
              <a:ext cx="235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8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sz="800" b="1"/>
            </a:p>
          </p:txBody>
        </p:sp>
        <p:sp>
          <p:nvSpPr>
            <p:cNvPr id="46119" name="AutoShape 20"/>
            <p:cNvSpPr>
              <a:spLocks noChangeAspect="1" noChangeArrowheads="1" noTextEdit="1"/>
            </p:cNvSpPr>
            <p:nvPr/>
          </p:nvSpPr>
          <p:spPr bwMode="auto">
            <a:xfrm>
              <a:off x="431" y="3350"/>
              <a:ext cx="733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0" name="Rectangle 21"/>
            <p:cNvSpPr>
              <a:spLocks noChangeArrowheads="1"/>
            </p:cNvSpPr>
            <p:nvPr/>
          </p:nvSpPr>
          <p:spPr bwMode="auto">
            <a:xfrm>
              <a:off x="827" y="3158"/>
              <a:ext cx="1470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5600" b="1" dirty="0">
                  <a:solidFill>
                    <a:srgbClr val="000000"/>
                  </a:solidFill>
                  <a:latin typeface="Symbol" pitchFamily="18" charset="2"/>
                </a:rPr>
                <a:t>l</a:t>
              </a:r>
              <a:r>
                <a:rPr lang="ru-RU" sz="5600" b="1" i="1" dirty="0">
                  <a:solidFill>
                    <a:srgbClr val="000000"/>
                  </a:solidFill>
                </a:rPr>
                <a:t> </a:t>
              </a:r>
              <a:r>
                <a:rPr lang="ru-RU" sz="4000" b="1" i="1" dirty="0">
                  <a:solidFill>
                    <a:srgbClr val="000000"/>
                  </a:solidFill>
                  <a:latin typeface="Times New Roman" pitchFamily="18" charset="0"/>
                </a:rPr>
                <a:t>велико</a:t>
              </a:r>
              <a:r>
                <a:rPr lang="ru-RU" sz="6800" b="1" i="1" dirty="0">
                  <a:solidFill>
                    <a:srgbClr val="000000"/>
                  </a:solidFill>
                </a:rPr>
                <a:t> </a:t>
              </a:r>
              <a:endParaRPr lang="ru-RU" sz="2000" b="1" dirty="0"/>
            </a:p>
          </p:txBody>
        </p:sp>
        <p:sp>
          <p:nvSpPr>
            <p:cNvPr id="46121" name="Rectangle 22"/>
            <p:cNvSpPr>
              <a:spLocks noChangeArrowheads="1"/>
            </p:cNvSpPr>
            <p:nvPr/>
          </p:nvSpPr>
          <p:spPr bwMode="auto">
            <a:xfrm>
              <a:off x="567" y="3310"/>
              <a:ext cx="22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5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sz="1400" b="1"/>
            </a:p>
          </p:txBody>
        </p:sp>
      </p:grpSp>
      <p:grpSp>
        <p:nvGrpSpPr>
          <p:cNvPr id="46085" name="Group 56"/>
          <p:cNvGrpSpPr>
            <a:grpSpLocks/>
          </p:cNvGrpSpPr>
          <p:nvPr/>
        </p:nvGrpSpPr>
        <p:grpSpPr bwMode="auto">
          <a:xfrm>
            <a:off x="4572000" y="1628775"/>
            <a:ext cx="3024188" cy="2806700"/>
            <a:chOff x="3107" y="933"/>
            <a:chExt cx="2041" cy="2087"/>
          </a:xfrm>
        </p:grpSpPr>
        <p:sp>
          <p:nvSpPr>
            <p:cNvPr id="46096" name="Oval 24"/>
            <p:cNvSpPr>
              <a:spLocks noChangeArrowheads="1"/>
            </p:cNvSpPr>
            <p:nvPr/>
          </p:nvSpPr>
          <p:spPr bwMode="auto">
            <a:xfrm>
              <a:off x="3107" y="933"/>
              <a:ext cx="2041" cy="20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6097" name="Group 25"/>
            <p:cNvGrpSpPr>
              <a:grpSpLocks/>
            </p:cNvGrpSpPr>
            <p:nvPr/>
          </p:nvGrpSpPr>
          <p:grpSpPr bwMode="auto">
            <a:xfrm>
              <a:off x="3267" y="970"/>
              <a:ext cx="1720" cy="1827"/>
              <a:chOff x="2835" y="1776"/>
              <a:chExt cx="1950" cy="2108"/>
            </a:xfrm>
          </p:grpSpPr>
          <p:grpSp>
            <p:nvGrpSpPr>
              <p:cNvPr id="46098" name="Group 26"/>
              <p:cNvGrpSpPr>
                <a:grpSpLocks/>
              </p:cNvGrpSpPr>
              <p:nvPr/>
            </p:nvGrpSpPr>
            <p:grpSpPr bwMode="auto">
              <a:xfrm>
                <a:off x="3759" y="1776"/>
                <a:ext cx="1026" cy="2108"/>
                <a:chOff x="2670" y="1776"/>
                <a:chExt cx="1026" cy="2108"/>
              </a:xfrm>
            </p:grpSpPr>
            <p:sp>
              <p:nvSpPr>
                <p:cNvPr id="46108" name="Arc 27"/>
                <p:cNvSpPr>
                  <a:spLocks/>
                </p:cNvSpPr>
                <p:nvPr/>
              </p:nvSpPr>
              <p:spPr bwMode="auto">
                <a:xfrm>
                  <a:off x="2685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09" name="Arc 28"/>
                <p:cNvSpPr>
                  <a:spLocks/>
                </p:cNvSpPr>
                <p:nvPr/>
              </p:nvSpPr>
              <p:spPr bwMode="auto">
                <a:xfrm rot="10800000">
                  <a:off x="2777" y="2767"/>
                  <a:ext cx="201" cy="1055"/>
                </a:xfrm>
                <a:custGeom>
                  <a:avLst/>
                  <a:gdLst>
                    <a:gd name="T0" fmla="*/ 0 w 41231"/>
                    <a:gd name="T1" fmla="*/ 615 h 21600"/>
                    <a:gd name="T2" fmla="*/ 201 w 41231"/>
                    <a:gd name="T3" fmla="*/ 1055 h 21600"/>
                    <a:gd name="T4" fmla="*/ 96 w 41231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41231"/>
                    <a:gd name="T10" fmla="*/ 0 h 21600"/>
                    <a:gd name="T11" fmla="*/ 41231 w 412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1231" h="21600" fill="none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</a:path>
                    <a:path w="41231" h="21600" stroke="0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  <a:lnTo>
                        <a:pt x="1963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10" name="Arc 29"/>
                <p:cNvSpPr>
                  <a:spLocks/>
                </p:cNvSpPr>
                <p:nvPr/>
              </p:nvSpPr>
              <p:spPr bwMode="auto">
                <a:xfrm>
                  <a:off x="2978" y="2395"/>
                  <a:ext cx="148" cy="1303"/>
                </a:xfrm>
                <a:custGeom>
                  <a:avLst/>
                  <a:gdLst>
                    <a:gd name="T0" fmla="*/ 0 w 39985"/>
                    <a:gd name="T1" fmla="*/ 877 h 21600"/>
                    <a:gd name="T2" fmla="*/ 148 w 39985"/>
                    <a:gd name="T3" fmla="*/ 752 h 21600"/>
                    <a:gd name="T4" fmla="*/ 76 w 39985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9985"/>
                    <a:gd name="T10" fmla="*/ 0 h 21600"/>
                    <a:gd name="T11" fmla="*/ 39985 w 3998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985" h="21600" fill="none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</a:path>
                    <a:path w="39985" h="21600" stroke="0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  <a:lnTo>
                        <a:pt x="2041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11" name="Arc 30"/>
                <p:cNvSpPr>
                  <a:spLocks/>
                </p:cNvSpPr>
                <p:nvPr/>
              </p:nvSpPr>
              <p:spPr bwMode="auto">
                <a:xfrm flipV="1">
                  <a:off x="3124" y="2581"/>
                  <a:ext cx="183" cy="1303"/>
                </a:xfrm>
                <a:custGeom>
                  <a:avLst/>
                  <a:gdLst>
                    <a:gd name="T0" fmla="*/ 0 w 35311"/>
                    <a:gd name="T1" fmla="*/ 743 h 21600"/>
                    <a:gd name="T2" fmla="*/ 183 w 35311"/>
                    <a:gd name="T3" fmla="*/ 415 h 21600"/>
                    <a:gd name="T4" fmla="*/ 101 w 35311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5311"/>
                    <a:gd name="T10" fmla="*/ 0 h 21600"/>
                    <a:gd name="T11" fmla="*/ 35311 w 3531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311" h="21600" fill="none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</a:path>
                    <a:path w="35311" h="21600" stroke="0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  <a:lnTo>
                        <a:pt x="19505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12" name="Arc 31"/>
                <p:cNvSpPr>
                  <a:spLocks/>
                </p:cNvSpPr>
                <p:nvPr/>
              </p:nvSpPr>
              <p:spPr bwMode="auto">
                <a:xfrm flipH="1">
                  <a:off x="2670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46113" name="Group 32"/>
                <p:cNvGrpSpPr>
                  <a:grpSpLocks/>
                </p:cNvGrpSpPr>
                <p:nvPr/>
              </p:nvGrpSpPr>
              <p:grpSpPr bwMode="auto">
                <a:xfrm>
                  <a:off x="3307" y="3015"/>
                  <a:ext cx="389" cy="869"/>
                  <a:chOff x="3307" y="3015"/>
                  <a:chExt cx="389" cy="869"/>
                </a:xfrm>
              </p:grpSpPr>
              <p:sp>
                <p:nvSpPr>
                  <p:cNvPr id="46114" name="Arc 33"/>
                  <p:cNvSpPr>
                    <a:spLocks/>
                  </p:cNvSpPr>
                  <p:nvPr/>
                </p:nvSpPr>
                <p:spPr bwMode="auto">
                  <a:xfrm>
                    <a:off x="3307" y="3015"/>
                    <a:ext cx="195" cy="869"/>
                  </a:xfrm>
                  <a:custGeom>
                    <a:avLst/>
                    <a:gdLst>
                      <a:gd name="T0" fmla="*/ 0 w 37879"/>
                      <a:gd name="T1" fmla="*/ 496 h 21600"/>
                      <a:gd name="T2" fmla="*/ 195 w 37879"/>
                      <a:gd name="T3" fmla="*/ 412 h 21600"/>
                      <a:gd name="T4" fmla="*/ 100 w 37879"/>
                      <a:gd name="T5" fmla="*/ 869 h 21600"/>
                      <a:gd name="T6" fmla="*/ 0 60000 65536"/>
                      <a:gd name="T7" fmla="*/ 0 60000 65536"/>
                      <a:gd name="T8" fmla="*/ 0 60000 65536"/>
                      <a:gd name="T9" fmla="*/ 0 w 37879"/>
                      <a:gd name="T10" fmla="*/ 0 h 21600"/>
                      <a:gd name="T11" fmla="*/ 37879 w 3787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879" h="21600" fill="none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</a:path>
                      <a:path w="37879" h="21600" stroke="0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  <a:lnTo>
                          <a:pt x="195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6115" name="Arc 34"/>
                  <p:cNvSpPr>
                    <a:spLocks/>
                  </p:cNvSpPr>
                  <p:nvPr/>
                </p:nvSpPr>
                <p:spPr bwMode="auto">
                  <a:xfrm flipV="1">
                    <a:off x="3498" y="3037"/>
                    <a:ext cx="198" cy="620"/>
                  </a:xfrm>
                  <a:custGeom>
                    <a:avLst/>
                    <a:gdLst>
                      <a:gd name="T0" fmla="*/ 0 w 36302"/>
                      <a:gd name="T1" fmla="*/ 265 h 21600"/>
                      <a:gd name="T2" fmla="*/ 198 w 36302"/>
                      <a:gd name="T3" fmla="*/ 305 h 21600"/>
                      <a:gd name="T4" fmla="*/ 97 w 36302"/>
                      <a:gd name="T5" fmla="*/ 620 h 21600"/>
                      <a:gd name="T6" fmla="*/ 0 60000 65536"/>
                      <a:gd name="T7" fmla="*/ 0 60000 65536"/>
                      <a:gd name="T8" fmla="*/ 0 60000 65536"/>
                      <a:gd name="T9" fmla="*/ 0 w 36302"/>
                      <a:gd name="T10" fmla="*/ 0 h 21600"/>
                      <a:gd name="T11" fmla="*/ 36302 w 36302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302" h="21600" fill="none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</a:path>
                      <a:path w="36302" h="21600" stroke="0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  <a:lnTo>
                          <a:pt x="177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46099" name="Group 35"/>
              <p:cNvGrpSpPr>
                <a:grpSpLocks/>
              </p:cNvGrpSpPr>
              <p:nvPr/>
            </p:nvGrpSpPr>
            <p:grpSpPr bwMode="auto">
              <a:xfrm flipH="1">
                <a:off x="2835" y="1776"/>
                <a:ext cx="1026" cy="2108"/>
                <a:chOff x="2670" y="1776"/>
                <a:chExt cx="1026" cy="2108"/>
              </a:xfrm>
            </p:grpSpPr>
            <p:sp>
              <p:nvSpPr>
                <p:cNvPr id="46100" name="Arc 36"/>
                <p:cNvSpPr>
                  <a:spLocks/>
                </p:cNvSpPr>
                <p:nvPr/>
              </p:nvSpPr>
              <p:spPr bwMode="auto">
                <a:xfrm>
                  <a:off x="2685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01" name="Arc 37"/>
                <p:cNvSpPr>
                  <a:spLocks/>
                </p:cNvSpPr>
                <p:nvPr/>
              </p:nvSpPr>
              <p:spPr bwMode="auto">
                <a:xfrm rot="10800000">
                  <a:off x="2777" y="2767"/>
                  <a:ext cx="201" cy="1055"/>
                </a:xfrm>
                <a:custGeom>
                  <a:avLst/>
                  <a:gdLst>
                    <a:gd name="T0" fmla="*/ 0 w 41231"/>
                    <a:gd name="T1" fmla="*/ 615 h 21600"/>
                    <a:gd name="T2" fmla="*/ 201 w 41231"/>
                    <a:gd name="T3" fmla="*/ 1055 h 21600"/>
                    <a:gd name="T4" fmla="*/ 96 w 41231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41231"/>
                    <a:gd name="T10" fmla="*/ 0 h 21600"/>
                    <a:gd name="T11" fmla="*/ 41231 w 412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1231" h="21600" fill="none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</a:path>
                    <a:path w="41231" h="21600" stroke="0" extrusionOk="0">
                      <a:moveTo>
                        <a:pt x="-1" y="12589"/>
                      </a:moveTo>
                      <a:cubicBezTo>
                        <a:pt x="3521" y="4917"/>
                        <a:pt x="11189" y="-1"/>
                        <a:pt x="19631" y="0"/>
                      </a:cubicBezTo>
                      <a:cubicBezTo>
                        <a:pt x="31560" y="0"/>
                        <a:pt x="41231" y="9670"/>
                        <a:pt x="41231" y="21600"/>
                      </a:cubicBezTo>
                      <a:lnTo>
                        <a:pt x="1963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02" name="Arc 38"/>
                <p:cNvSpPr>
                  <a:spLocks/>
                </p:cNvSpPr>
                <p:nvPr/>
              </p:nvSpPr>
              <p:spPr bwMode="auto">
                <a:xfrm>
                  <a:off x="2978" y="2395"/>
                  <a:ext cx="148" cy="1303"/>
                </a:xfrm>
                <a:custGeom>
                  <a:avLst/>
                  <a:gdLst>
                    <a:gd name="T0" fmla="*/ 0 w 39985"/>
                    <a:gd name="T1" fmla="*/ 877 h 21600"/>
                    <a:gd name="T2" fmla="*/ 148 w 39985"/>
                    <a:gd name="T3" fmla="*/ 752 h 21600"/>
                    <a:gd name="T4" fmla="*/ 76 w 39985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9985"/>
                    <a:gd name="T10" fmla="*/ 0 h 21600"/>
                    <a:gd name="T11" fmla="*/ 39985 w 3998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985" h="21600" fill="none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</a:path>
                    <a:path w="39985" h="21600" stroke="0" extrusionOk="0">
                      <a:moveTo>
                        <a:pt x="0" y="14531"/>
                      </a:moveTo>
                      <a:cubicBezTo>
                        <a:pt x="3012" y="5833"/>
                        <a:pt x="11206" y="-1"/>
                        <a:pt x="20411" y="0"/>
                      </a:cubicBezTo>
                      <a:cubicBezTo>
                        <a:pt x="28803" y="0"/>
                        <a:pt x="36436" y="4861"/>
                        <a:pt x="39985" y="12466"/>
                      </a:cubicBezTo>
                      <a:lnTo>
                        <a:pt x="20411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03" name="Arc 39"/>
                <p:cNvSpPr>
                  <a:spLocks/>
                </p:cNvSpPr>
                <p:nvPr/>
              </p:nvSpPr>
              <p:spPr bwMode="auto">
                <a:xfrm flipV="1">
                  <a:off x="3124" y="2581"/>
                  <a:ext cx="183" cy="1303"/>
                </a:xfrm>
                <a:custGeom>
                  <a:avLst/>
                  <a:gdLst>
                    <a:gd name="T0" fmla="*/ 0 w 35311"/>
                    <a:gd name="T1" fmla="*/ 743 h 21600"/>
                    <a:gd name="T2" fmla="*/ 183 w 35311"/>
                    <a:gd name="T3" fmla="*/ 415 h 21600"/>
                    <a:gd name="T4" fmla="*/ 101 w 35311"/>
                    <a:gd name="T5" fmla="*/ 1303 h 21600"/>
                    <a:gd name="T6" fmla="*/ 0 60000 65536"/>
                    <a:gd name="T7" fmla="*/ 0 60000 65536"/>
                    <a:gd name="T8" fmla="*/ 0 60000 65536"/>
                    <a:gd name="T9" fmla="*/ 0 w 35311"/>
                    <a:gd name="T10" fmla="*/ 0 h 21600"/>
                    <a:gd name="T11" fmla="*/ 35311 w 3531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311" h="21600" fill="none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</a:path>
                    <a:path w="35311" h="21600" stroke="0" extrusionOk="0">
                      <a:moveTo>
                        <a:pt x="0" y="12320"/>
                      </a:moveTo>
                      <a:cubicBezTo>
                        <a:pt x="3580" y="4794"/>
                        <a:pt x="11171" y="-1"/>
                        <a:pt x="19505" y="0"/>
                      </a:cubicBezTo>
                      <a:cubicBezTo>
                        <a:pt x="25499" y="0"/>
                        <a:pt x="31225" y="2491"/>
                        <a:pt x="35310" y="6878"/>
                      </a:cubicBezTo>
                      <a:lnTo>
                        <a:pt x="19505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104" name="Arc 40"/>
                <p:cNvSpPr>
                  <a:spLocks/>
                </p:cNvSpPr>
                <p:nvPr/>
              </p:nvSpPr>
              <p:spPr bwMode="auto">
                <a:xfrm flipH="1">
                  <a:off x="2670" y="1776"/>
                  <a:ext cx="91" cy="1055"/>
                </a:xfrm>
                <a:custGeom>
                  <a:avLst/>
                  <a:gdLst>
                    <a:gd name="T0" fmla="*/ 0 w 37914"/>
                    <a:gd name="T1" fmla="*/ 364 h 21600"/>
                    <a:gd name="T2" fmla="*/ 91 w 37914"/>
                    <a:gd name="T3" fmla="*/ 1055 h 21600"/>
                    <a:gd name="T4" fmla="*/ 39 w 37914"/>
                    <a:gd name="T5" fmla="*/ 1055 h 21600"/>
                    <a:gd name="T6" fmla="*/ 0 60000 65536"/>
                    <a:gd name="T7" fmla="*/ 0 60000 65536"/>
                    <a:gd name="T8" fmla="*/ 0 60000 65536"/>
                    <a:gd name="T9" fmla="*/ 0 w 37914"/>
                    <a:gd name="T10" fmla="*/ 0 h 21600"/>
                    <a:gd name="T11" fmla="*/ 37914 w 3791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914" h="21600" fill="none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</a:path>
                    <a:path w="37914" h="21600" stroke="0" extrusionOk="0">
                      <a:moveTo>
                        <a:pt x="-1" y="7443"/>
                      </a:moveTo>
                      <a:cubicBezTo>
                        <a:pt x="4102" y="2715"/>
                        <a:pt x="10054" y="-1"/>
                        <a:pt x="16314" y="0"/>
                      </a:cubicBezTo>
                      <a:cubicBezTo>
                        <a:pt x="28243" y="0"/>
                        <a:pt x="37914" y="9670"/>
                        <a:pt x="37914" y="21600"/>
                      </a:cubicBezTo>
                      <a:lnTo>
                        <a:pt x="16314" y="21600"/>
                      </a:lnTo>
                      <a:close/>
                    </a:path>
                  </a:pathLst>
                </a:custGeom>
                <a:noFill/>
                <a:ln w="1143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46105" name="Group 41"/>
                <p:cNvGrpSpPr>
                  <a:grpSpLocks/>
                </p:cNvGrpSpPr>
                <p:nvPr/>
              </p:nvGrpSpPr>
              <p:grpSpPr bwMode="auto">
                <a:xfrm>
                  <a:off x="3307" y="3015"/>
                  <a:ext cx="389" cy="869"/>
                  <a:chOff x="3307" y="3015"/>
                  <a:chExt cx="389" cy="869"/>
                </a:xfrm>
              </p:grpSpPr>
              <p:sp>
                <p:nvSpPr>
                  <p:cNvPr id="46106" name="Arc 42"/>
                  <p:cNvSpPr>
                    <a:spLocks/>
                  </p:cNvSpPr>
                  <p:nvPr/>
                </p:nvSpPr>
                <p:spPr bwMode="auto">
                  <a:xfrm>
                    <a:off x="3307" y="3015"/>
                    <a:ext cx="195" cy="869"/>
                  </a:xfrm>
                  <a:custGeom>
                    <a:avLst/>
                    <a:gdLst>
                      <a:gd name="T0" fmla="*/ 0 w 37879"/>
                      <a:gd name="T1" fmla="*/ 496 h 21600"/>
                      <a:gd name="T2" fmla="*/ 195 w 37879"/>
                      <a:gd name="T3" fmla="*/ 412 h 21600"/>
                      <a:gd name="T4" fmla="*/ 100 w 37879"/>
                      <a:gd name="T5" fmla="*/ 869 h 21600"/>
                      <a:gd name="T6" fmla="*/ 0 60000 65536"/>
                      <a:gd name="T7" fmla="*/ 0 60000 65536"/>
                      <a:gd name="T8" fmla="*/ 0 60000 65536"/>
                      <a:gd name="T9" fmla="*/ 0 w 37879"/>
                      <a:gd name="T10" fmla="*/ 0 h 21600"/>
                      <a:gd name="T11" fmla="*/ 37879 w 3787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879" h="21600" fill="none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</a:path>
                      <a:path w="37879" h="21600" stroke="0" extrusionOk="0">
                        <a:moveTo>
                          <a:pt x="0" y="12320"/>
                        </a:moveTo>
                        <a:cubicBezTo>
                          <a:pt x="3580" y="4794"/>
                          <a:pt x="11171" y="-1"/>
                          <a:pt x="19505" y="0"/>
                        </a:cubicBezTo>
                        <a:cubicBezTo>
                          <a:pt x="26991" y="0"/>
                          <a:pt x="33943" y="3876"/>
                          <a:pt x="37878" y="10244"/>
                        </a:cubicBezTo>
                        <a:lnTo>
                          <a:pt x="195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6107" name="Arc 43"/>
                  <p:cNvSpPr>
                    <a:spLocks/>
                  </p:cNvSpPr>
                  <p:nvPr/>
                </p:nvSpPr>
                <p:spPr bwMode="auto">
                  <a:xfrm flipV="1">
                    <a:off x="3498" y="3037"/>
                    <a:ext cx="198" cy="620"/>
                  </a:xfrm>
                  <a:custGeom>
                    <a:avLst/>
                    <a:gdLst>
                      <a:gd name="T0" fmla="*/ 0 w 36302"/>
                      <a:gd name="T1" fmla="*/ 265 h 21600"/>
                      <a:gd name="T2" fmla="*/ 198 w 36302"/>
                      <a:gd name="T3" fmla="*/ 305 h 21600"/>
                      <a:gd name="T4" fmla="*/ 97 w 36302"/>
                      <a:gd name="T5" fmla="*/ 620 h 21600"/>
                      <a:gd name="T6" fmla="*/ 0 60000 65536"/>
                      <a:gd name="T7" fmla="*/ 0 60000 65536"/>
                      <a:gd name="T8" fmla="*/ 0 60000 65536"/>
                      <a:gd name="T9" fmla="*/ 0 w 36302"/>
                      <a:gd name="T10" fmla="*/ 0 h 21600"/>
                      <a:gd name="T11" fmla="*/ 36302 w 36302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302" h="21600" fill="none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</a:path>
                      <a:path w="36302" h="21600" stroke="0" extrusionOk="0">
                        <a:moveTo>
                          <a:pt x="-1" y="9226"/>
                        </a:moveTo>
                        <a:cubicBezTo>
                          <a:pt x="4040" y="3444"/>
                          <a:pt x="10650" y="-1"/>
                          <a:pt x="17705" y="0"/>
                        </a:cubicBezTo>
                        <a:cubicBezTo>
                          <a:pt x="25344" y="0"/>
                          <a:pt x="32416" y="4035"/>
                          <a:pt x="36301" y="10613"/>
                        </a:cubicBezTo>
                        <a:lnTo>
                          <a:pt x="17705" y="21600"/>
                        </a:lnTo>
                        <a:close/>
                      </a:path>
                    </a:pathLst>
                  </a:custGeom>
                  <a:noFill/>
                  <a:ln w="1143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</p:grpSp>
      <p:sp>
        <p:nvSpPr>
          <p:cNvPr id="46086" name="WordArt 52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54006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Сравним два варианта</a:t>
            </a:r>
          </a:p>
        </p:txBody>
      </p:sp>
      <p:grpSp>
        <p:nvGrpSpPr>
          <p:cNvPr id="12" name="Group 68"/>
          <p:cNvGrpSpPr>
            <a:grpSpLocks/>
          </p:cNvGrpSpPr>
          <p:nvPr/>
        </p:nvGrpSpPr>
        <p:grpSpPr bwMode="auto">
          <a:xfrm>
            <a:off x="4716463" y="4221163"/>
            <a:ext cx="2808287" cy="1912937"/>
            <a:chOff x="3198" y="2659"/>
            <a:chExt cx="1769" cy="1205"/>
          </a:xfrm>
        </p:grpSpPr>
        <p:sp>
          <p:nvSpPr>
            <p:cNvPr id="46088" name="AutoShape 44"/>
            <p:cNvSpPr>
              <a:spLocks/>
            </p:cNvSpPr>
            <p:nvPr/>
          </p:nvSpPr>
          <p:spPr bwMode="auto">
            <a:xfrm rot="-5400000">
              <a:off x="3879" y="1978"/>
              <a:ext cx="408" cy="1769"/>
            </a:xfrm>
            <a:prstGeom prst="leftBrace">
              <a:avLst>
                <a:gd name="adj1" fmla="val 36132"/>
                <a:gd name="adj2" fmla="val 5000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6089" name="Group 64"/>
            <p:cNvGrpSpPr>
              <a:grpSpLocks/>
            </p:cNvGrpSpPr>
            <p:nvPr/>
          </p:nvGrpSpPr>
          <p:grpSpPr bwMode="auto">
            <a:xfrm>
              <a:off x="3256" y="3158"/>
              <a:ext cx="1620" cy="706"/>
              <a:chOff x="3256" y="3294"/>
              <a:chExt cx="1620" cy="706"/>
            </a:xfrm>
          </p:grpSpPr>
          <p:sp>
            <p:nvSpPr>
              <p:cNvPr id="46093" name="AutoShape 61"/>
              <p:cNvSpPr>
                <a:spLocks noChangeAspect="1" noChangeArrowheads="1" noTextEdit="1"/>
              </p:cNvSpPr>
              <p:nvPr/>
            </p:nvSpPr>
            <p:spPr bwMode="auto">
              <a:xfrm>
                <a:off x="3256" y="3486"/>
                <a:ext cx="733" cy="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094" name="Rectangle 62"/>
              <p:cNvSpPr>
                <a:spLocks noChangeArrowheads="1"/>
              </p:cNvSpPr>
              <p:nvPr/>
            </p:nvSpPr>
            <p:spPr bwMode="auto">
              <a:xfrm>
                <a:off x="3652" y="3294"/>
                <a:ext cx="1224" cy="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5600" b="1" dirty="0">
                    <a:solidFill>
                      <a:srgbClr val="000000"/>
                    </a:solidFill>
                    <a:latin typeface="Symbol" pitchFamily="18" charset="2"/>
                  </a:rPr>
                  <a:t>l</a:t>
                </a:r>
                <a:r>
                  <a:rPr lang="ru-RU" sz="5600" b="1" i="1" dirty="0">
                    <a:solidFill>
                      <a:srgbClr val="000000"/>
                    </a:solidFill>
                  </a:rPr>
                  <a:t> </a:t>
                </a:r>
                <a:r>
                  <a:rPr lang="ru-RU" sz="4000" b="1" i="1" dirty="0">
                    <a:solidFill>
                      <a:srgbClr val="000000"/>
                    </a:solidFill>
                    <a:latin typeface="Times New Roman" pitchFamily="18" charset="0"/>
                  </a:rPr>
                  <a:t>мало</a:t>
                </a:r>
                <a:r>
                  <a:rPr lang="ru-RU" sz="6800" b="1" i="1" dirty="0">
                    <a:solidFill>
                      <a:srgbClr val="000000"/>
                    </a:solidFill>
                  </a:rPr>
                  <a:t> </a:t>
                </a:r>
                <a:endParaRPr lang="ru-RU" sz="2000" b="1" dirty="0"/>
              </a:p>
            </p:txBody>
          </p:sp>
          <p:sp>
            <p:nvSpPr>
              <p:cNvPr id="46095" name="Rectangle 63"/>
              <p:cNvSpPr>
                <a:spLocks noChangeArrowheads="1"/>
              </p:cNvSpPr>
              <p:nvPr/>
            </p:nvSpPr>
            <p:spPr bwMode="auto">
              <a:xfrm>
                <a:off x="3392" y="3446"/>
                <a:ext cx="22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5000" b="1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sz="1400" b="1"/>
              </a:p>
            </p:txBody>
          </p:sp>
        </p:grpSp>
        <p:grpSp>
          <p:nvGrpSpPr>
            <p:cNvPr id="46090" name="Group 67"/>
            <p:cNvGrpSpPr>
              <a:grpSpLocks/>
            </p:cNvGrpSpPr>
            <p:nvPr/>
          </p:nvGrpSpPr>
          <p:grpSpPr bwMode="auto">
            <a:xfrm>
              <a:off x="3280" y="2922"/>
              <a:ext cx="1641" cy="463"/>
              <a:chOff x="3280" y="3046"/>
              <a:chExt cx="1641" cy="463"/>
            </a:xfrm>
          </p:grpSpPr>
          <p:sp>
            <p:nvSpPr>
              <p:cNvPr id="46091" name="Rectangle 65"/>
              <p:cNvSpPr>
                <a:spLocks noChangeArrowheads="1"/>
              </p:cNvSpPr>
              <p:nvPr/>
            </p:nvSpPr>
            <p:spPr bwMode="auto">
              <a:xfrm>
                <a:off x="3523" y="3048"/>
                <a:ext cx="1398" cy="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4800" b="1" i="1">
                    <a:solidFill>
                      <a:srgbClr val="000000"/>
                    </a:solidFill>
                    <a:latin typeface="Times New Roman" pitchFamily="18" charset="0"/>
                  </a:rPr>
                  <a:t>X </a:t>
                </a:r>
                <a:r>
                  <a:rPr lang="ru-RU" sz="4000" b="1" i="1">
                    <a:solidFill>
                      <a:srgbClr val="000000"/>
                    </a:solidFill>
                    <a:latin typeface="Times New Roman" pitchFamily="18" charset="0"/>
                  </a:rPr>
                  <a:t>велико</a:t>
                </a:r>
                <a:endParaRPr lang="ru-RU" sz="600" b="1"/>
              </a:p>
            </p:txBody>
          </p:sp>
          <p:sp>
            <p:nvSpPr>
              <p:cNvPr id="46092" name="Rectangle 66"/>
              <p:cNvSpPr>
                <a:spLocks noChangeArrowheads="1"/>
              </p:cNvSpPr>
              <p:nvPr/>
            </p:nvSpPr>
            <p:spPr bwMode="auto">
              <a:xfrm>
                <a:off x="3280" y="3046"/>
                <a:ext cx="235" cy="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800" b="1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sz="800" b="1"/>
              </a:p>
            </p:txBody>
          </p: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WordArt 4"/>
          <p:cNvSpPr>
            <a:spLocks noChangeArrowheads="1" noChangeShapeType="1" noTextEdit="1"/>
          </p:cNvSpPr>
          <p:nvPr/>
        </p:nvSpPr>
        <p:spPr bwMode="auto">
          <a:xfrm>
            <a:off x="1692622" y="765175"/>
            <a:ext cx="53276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</a:t>
            </a:r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Comic Sans MS" panose="030F0702030302020204" pitchFamily="66" charset="0"/>
                <a:cs typeface="Times New Roman"/>
              </a:rPr>
              <a:t> связь: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692275" y="1196975"/>
            <a:ext cx="5078413" cy="1927225"/>
            <a:chOff x="1235" y="527"/>
            <a:chExt cx="3199" cy="1214"/>
          </a:xfrm>
        </p:grpSpPr>
        <p:sp>
          <p:nvSpPr>
            <p:cNvPr id="47117" name="Line 8"/>
            <p:cNvSpPr>
              <a:spLocks noChangeShapeType="1"/>
            </p:cNvSpPr>
            <p:nvPr/>
          </p:nvSpPr>
          <p:spPr bwMode="auto">
            <a:xfrm>
              <a:off x="2068" y="1207"/>
              <a:ext cx="1038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8" name="Rectangle 9"/>
            <p:cNvSpPr>
              <a:spLocks noChangeArrowheads="1"/>
            </p:cNvSpPr>
            <p:nvPr/>
          </p:nvSpPr>
          <p:spPr bwMode="auto">
            <a:xfrm>
              <a:off x="2152" y="1117"/>
              <a:ext cx="728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 b="1" i="1" dirty="0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US" sz="6300" b="1" i="1" dirty="0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endParaRPr lang="ru-RU" sz="1200" b="1" dirty="0"/>
            </a:p>
          </p:txBody>
        </p:sp>
        <p:sp>
          <p:nvSpPr>
            <p:cNvPr id="47119" name="Rectangle 10"/>
            <p:cNvSpPr>
              <a:spLocks noChangeArrowheads="1"/>
            </p:cNvSpPr>
            <p:nvPr/>
          </p:nvSpPr>
          <p:spPr bwMode="auto">
            <a:xfrm>
              <a:off x="2399" y="546"/>
              <a:ext cx="307" cy="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900" b="1" i="1" dirty="0">
                  <a:solidFill>
                    <a:srgbClr val="000000"/>
                  </a:solidFill>
                  <a:latin typeface="Times New Roman" pitchFamily="18" charset="0"/>
                </a:rPr>
                <a:t>h</a:t>
              </a:r>
              <a:endParaRPr lang="ru-RU" sz="1400" b="1" dirty="0"/>
            </a:p>
          </p:txBody>
        </p:sp>
        <p:sp>
          <p:nvSpPr>
            <p:cNvPr id="47120" name="Rectangle 11"/>
            <p:cNvSpPr>
              <a:spLocks noChangeArrowheads="1"/>
            </p:cNvSpPr>
            <p:nvPr/>
          </p:nvSpPr>
          <p:spPr bwMode="auto">
            <a:xfrm>
              <a:off x="1689" y="799"/>
              <a:ext cx="329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1600"/>
            </a:p>
          </p:txBody>
        </p:sp>
        <p:sp>
          <p:nvSpPr>
            <p:cNvPr id="47121" name="Rectangle 12"/>
            <p:cNvSpPr>
              <a:spLocks noChangeArrowheads="1"/>
            </p:cNvSpPr>
            <p:nvPr/>
          </p:nvSpPr>
          <p:spPr bwMode="auto">
            <a:xfrm>
              <a:off x="1235" y="837"/>
              <a:ext cx="33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 b="1" dirty="0">
                  <a:solidFill>
                    <a:srgbClr val="000000"/>
                  </a:solidFill>
                  <a:latin typeface="Symbol" pitchFamily="18" charset="2"/>
                </a:rPr>
                <a:t>l</a:t>
              </a:r>
              <a:endParaRPr lang="ru-RU" sz="1600" b="1" dirty="0"/>
            </a:p>
          </p:txBody>
        </p:sp>
        <p:sp>
          <p:nvSpPr>
            <p:cNvPr id="47122" name="Rectangle 13"/>
            <p:cNvSpPr>
              <a:spLocks noChangeArrowheads="1"/>
            </p:cNvSpPr>
            <p:nvPr/>
          </p:nvSpPr>
          <p:spPr bwMode="auto">
            <a:xfrm>
              <a:off x="3198" y="799"/>
              <a:ext cx="329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5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1600"/>
            </a:p>
          </p:txBody>
        </p:sp>
        <p:sp>
          <p:nvSpPr>
            <p:cNvPr id="47123" name="Line 15"/>
            <p:cNvSpPr>
              <a:spLocks noChangeShapeType="1"/>
            </p:cNvSpPr>
            <p:nvPr/>
          </p:nvSpPr>
          <p:spPr bwMode="auto">
            <a:xfrm flipV="1">
              <a:off x="3606" y="1207"/>
              <a:ext cx="828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4" name="Rectangle 16"/>
            <p:cNvSpPr>
              <a:spLocks noChangeArrowheads="1"/>
            </p:cNvSpPr>
            <p:nvPr/>
          </p:nvSpPr>
          <p:spPr bwMode="auto">
            <a:xfrm>
              <a:off x="3833" y="1117"/>
              <a:ext cx="31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500" b="1" i="1" dirty="0">
                  <a:solidFill>
                    <a:srgbClr val="000000"/>
                  </a:solidFill>
                  <a:latin typeface="Times New Roman" pitchFamily="18" charset="0"/>
                </a:rPr>
                <a:t>Р</a:t>
              </a:r>
              <a:endParaRPr lang="ru-RU" sz="1200" b="1" dirty="0"/>
            </a:p>
          </p:txBody>
        </p:sp>
        <p:sp>
          <p:nvSpPr>
            <p:cNvPr id="47125" name="Rectangle 17"/>
            <p:cNvSpPr>
              <a:spLocks noChangeArrowheads="1"/>
            </p:cNvSpPr>
            <p:nvPr/>
          </p:nvSpPr>
          <p:spPr bwMode="auto">
            <a:xfrm>
              <a:off x="3878" y="527"/>
              <a:ext cx="316" cy="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100" b="1" i="1" dirty="0">
                  <a:solidFill>
                    <a:srgbClr val="000000"/>
                  </a:solidFill>
                  <a:latin typeface="Times New Roman" pitchFamily="18" charset="0"/>
                </a:rPr>
                <a:t>h</a:t>
              </a:r>
              <a:endParaRPr lang="ru-RU" sz="1400" b="1" dirty="0"/>
            </a:p>
          </p:txBody>
        </p:sp>
      </p:grpSp>
      <p:sp>
        <p:nvSpPr>
          <p:cNvPr id="112659" name="WordArt 19"/>
          <p:cNvSpPr>
            <a:spLocks noChangeArrowheads="1" noChangeShapeType="1" noTextEdit="1"/>
          </p:cNvSpPr>
          <p:nvPr/>
        </p:nvSpPr>
        <p:spPr bwMode="auto">
          <a:xfrm>
            <a:off x="1547813" y="3213100"/>
            <a:ext cx="5903912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теории погрешностей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 следует:</a:t>
            </a:r>
          </a:p>
        </p:txBody>
      </p:sp>
      <p:grpSp>
        <p:nvGrpSpPr>
          <p:cNvPr id="47132" name="Group 28"/>
          <p:cNvGrpSpPr>
            <a:grpSpLocks/>
          </p:cNvGrpSpPr>
          <p:nvPr/>
        </p:nvGrpSpPr>
        <p:grpSpPr bwMode="auto">
          <a:xfrm>
            <a:off x="5219700" y="4365625"/>
            <a:ext cx="3109913" cy="1431925"/>
            <a:chOff x="793" y="2750"/>
            <a:chExt cx="1959" cy="902"/>
          </a:xfrm>
        </p:grpSpPr>
        <p:grpSp>
          <p:nvGrpSpPr>
            <p:cNvPr id="47133" name="Group 22"/>
            <p:cNvGrpSpPr>
              <a:grpSpLocks/>
            </p:cNvGrpSpPr>
            <p:nvPr/>
          </p:nvGrpSpPr>
          <p:grpSpPr bwMode="auto">
            <a:xfrm>
              <a:off x="2059" y="2932"/>
              <a:ext cx="693" cy="624"/>
              <a:chOff x="3235" y="2659"/>
              <a:chExt cx="853" cy="624"/>
            </a:xfrm>
          </p:grpSpPr>
          <p:sp>
            <p:nvSpPr>
              <p:cNvPr id="47134" name="Rectangle 23"/>
              <p:cNvSpPr>
                <a:spLocks noChangeArrowheads="1"/>
              </p:cNvSpPr>
              <p:nvPr/>
            </p:nvSpPr>
            <p:spPr bwMode="auto">
              <a:xfrm>
                <a:off x="3696" y="2659"/>
                <a:ext cx="392" cy="6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6500" b="1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ru-RU" sz="800" b="1"/>
              </a:p>
            </p:txBody>
          </p:sp>
          <p:sp>
            <p:nvSpPr>
              <p:cNvPr id="47135" name="Rectangle 24"/>
              <p:cNvSpPr>
                <a:spLocks noChangeArrowheads="1"/>
              </p:cNvSpPr>
              <p:nvPr/>
            </p:nvSpPr>
            <p:spPr bwMode="auto">
              <a:xfrm>
                <a:off x="3235" y="2659"/>
                <a:ext cx="318" cy="6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6500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sz="800"/>
              </a:p>
            </p:txBody>
          </p:sp>
        </p:grpSp>
        <p:grpSp>
          <p:nvGrpSpPr>
            <p:cNvPr id="47136" name="Group 25"/>
            <p:cNvGrpSpPr>
              <a:grpSpLocks/>
            </p:cNvGrpSpPr>
            <p:nvPr/>
          </p:nvGrpSpPr>
          <p:grpSpPr bwMode="auto">
            <a:xfrm>
              <a:off x="793" y="2750"/>
              <a:ext cx="1250" cy="902"/>
              <a:chOff x="1740" y="2659"/>
              <a:chExt cx="1504" cy="902"/>
            </a:xfrm>
          </p:grpSpPr>
          <p:sp>
            <p:nvSpPr>
              <p:cNvPr id="47137" name="Rectangle 26"/>
              <p:cNvSpPr>
                <a:spLocks noChangeArrowheads="1"/>
              </p:cNvSpPr>
              <p:nvPr/>
            </p:nvSpPr>
            <p:spPr bwMode="auto">
              <a:xfrm>
                <a:off x="2747" y="2659"/>
                <a:ext cx="497" cy="9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9400">
                    <a:solidFill>
                      <a:srgbClr val="000000"/>
                    </a:solidFill>
                    <a:latin typeface="Symbol" pitchFamily="18" charset="2"/>
                    <a:sym typeface="Symbol" pitchFamily="18" charset="2"/>
                  </a:rPr>
                  <a:t></a:t>
                </a:r>
                <a:endParaRPr lang="ru-RU" sz="1400">
                  <a:sym typeface="Symbol" pitchFamily="18" charset="2"/>
                </a:endParaRPr>
              </a:p>
            </p:txBody>
          </p:sp>
          <p:sp>
            <p:nvSpPr>
              <p:cNvPr id="47138" name="Rectangle 27"/>
              <p:cNvSpPr>
                <a:spLocks noChangeArrowheads="1"/>
              </p:cNvSpPr>
              <p:nvPr/>
            </p:nvSpPr>
            <p:spPr bwMode="auto">
              <a:xfrm>
                <a:off x="1740" y="2800"/>
                <a:ext cx="348" cy="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7100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endParaRPr lang="ru-RU" sz="900"/>
              </a:p>
            </p:txBody>
          </p:sp>
          <p:sp>
            <p:nvSpPr>
              <p:cNvPr id="47139" name="Rectangle 28"/>
              <p:cNvSpPr>
                <a:spLocks noChangeArrowheads="1"/>
              </p:cNvSpPr>
              <p:nvPr/>
            </p:nvSpPr>
            <p:spPr bwMode="auto">
              <a:xfrm>
                <a:off x="2195" y="2800"/>
                <a:ext cx="379" cy="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100" b="1" dirty="0">
                    <a:solidFill>
                      <a:srgbClr val="000000"/>
                    </a:solidFill>
                    <a:latin typeface="Symbol" pitchFamily="18" charset="2"/>
                  </a:rPr>
                  <a:t>l</a:t>
                </a:r>
                <a:endParaRPr lang="ru-RU" sz="900" b="1" dirty="0"/>
              </a:p>
            </p:txBody>
          </p:sp>
        </p:grpSp>
      </p:grpSp>
      <p:grpSp>
        <p:nvGrpSpPr>
          <p:cNvPr id="47143" name="Group 39"/>
          <p:cNvGrpSpPr>
            <a:grpSpLocks/>
          </p:cNvGrpSpPr>
          <p:nvPr/>
        </p:nvGrpSpPr>
        <p:grpSpPr bwMode="auto">
          <a:xfrm>
            <a:off x="684213" y="4225925"/>
            <a:ext cx="3382962" cy="1866900"/>
            <a:chOff x="703" y="2891"/>
            <a:chExt cx="2131" cy="1176"/>
          </a:xfrm>
        </p:grpSpPr>
        <p:sp>
          <p:nvSpPr>
            <p:cNvPr id="47115" name="Rectangle 23"/>
            <p:cNvSpPr>
              <a:spLocks noChangeArrowheads="1"/>
            </p:cNvSpPr>
            <p:nvPr/>
          </p:nvSpPr>
          <p:spPr bwMode="auto">
            <a:xfrm>
              <a:off x="2434" y="2932"/>
              <a:ext cx="31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500" b="1" i="1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endParaRPr lang="ru-RU" sz="800" b="1"/>
            </a:p>
          </p:txBody>
        </p:sp>
        <p:sp>
          <p:nvSpPr>
            <p:cNvPr id="47116" name="Rectangle 24"/>
            <p:cNvSpPr>
              <a:spLocks noChangeArrowheads="1"/>
            </p:cNvSpPr>
            <p:nvPr/>
          </p:nvSpPr>
          <p:spPr bwMode="auto">
            <a:xfrm>
              <a:off x="2059" y="2932"/>
              <a:ext cx="25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65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sz="800"/>
            </a:p>
          </p:txBody>
        </p:sp>
        <p:sp>
          <p:nvSpPr>
            <p:cNvPr id="47113" name="Rectangle 27"/>
            <p:cNvSpPr>
              <a:spLocks noChangeArrowheads="1"/>
            </p:cNvSpPr>
            <p:nvPr/>
          </p:nvSpPr>
          <p:spPr bwMode="auto">
            <a:xfrm>
              <a:off x="793" y="2891"/>
              <a:ext cx="289" cy="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7100" dirty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ru-RU" sz="900" dirty="0"/>
            </a:p>
          </p:txBody>
        </p:sp>
        <p:sp>
          <p:nvSpPr>
            <p:cNvPr id="47114" name="Rectangle 28"/>
            <p:cNvSpPr>
              <a:spLocks noChangeArrowheads="1"/>
            </p:cNvSpPr>
            <p:nvPr/>
          </p:nvSpPr>
          <p:spPr bwMode="auto">
            <a:xfrm>
              <a:off x="1171" y="2891"/>
              <a:ext cx="312" cy="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100" b="1" dirty="0">
                  <a:solidFill>
                    <a:srgbClr val="000000"/>
                  </a:solidFill>
                  <a:latin typeface="Symbol" pitchFamily="18" charset="2"/>
                </a:rPr>
                <a:t>l</a:t>
              </a:r>
              <a:endParaRPr lang="ru-RU" sz="900" b="1" dirty="0"/>
            </a:p>
          </p:txBody>
        </p:sp>
        <p:sp>
          <p:nvSpPr>
            <p:cNvPr id="47128" name="Rectangle 26"/>
            <p:cNvSpPr>
              <a:spLocks noChangeArrowheads="1"/>
            </p:cNvSpPr>
            <p:nvPr/>
          </p:nvSpPr>
          <p:spPr bwMode="auto">
            <a:xfrm>
              <a:off x="1565" y="3068"/>
              <a:ext cx="397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500">
                  <a:solidFill>
                    <a:srgbClr val="000000"/>
                  </a:solidFill>
                  <a:sym typeface="Symbol" pitchFamily="18" charset="2"/>
                </a:rPr>
                <a:t>=</a:t>
              </a:r>
              <a:endParaRPr lang="ru-RU" sz="1200">
                <a:sym typeface="Symbol" pitchFamily="18" charset="2"/>
              </a:endParaRPr>
            </a:p>
          </p:txBody>
        </p:sp>
        <p:sp>
          <p:nvSpPr>
            <p:cNvPr id="47130" name="Rectangle 28"/>
            <p:cNvSpPr>
              <a:spLocks noChangeArrowheads="1"/>
            </p:cNvSpPr>
            <p:nvPr/>
          </p:nvSpPr>
          <p:spPr bwMode="auto">
            <a:xfrm>
              <a:off x="975" y="3385"/>
              <a:ext cx="312" cy="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7100" b="1" dirty="0">
                  <a:solidFill>
                    <a:srgbClr val="000000"/>
                  </a:solidFill>
                  <a:latin typeface="Symbol" pitchFamily="18" charset="2"/>
                </a:rPr>
                <a:t>l</a:t>
              </a:r>
              <a:endParaRPr lang="ru-RU" sz="900" b="1" dirty="0"/>
            </a:p>
          </p:txBody>
        </p:sp>
        <p:sp>
          <p:nvSpPr>
            <p:cNvPr id="47140" name="Rectangle 23"/>
            <p:cNvSpPr>
              <a:spLocks noChangeArrowheads="1"/>
            </p:cNvSpPr>
            <p:nvPr/>
          </p:nvSpPr>
          <p:spPr bwMode="auto">
            <a:xfrm>
              <a:off x="2245" y="3396"/>
              <a:ext cx="31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500" b="1" i="1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endParaRPr lang="ru-RU" sz="800" b="1"/>
            </a:p>
          </p:txBody>
        </p:sp>
        <p:sp>
          <p:nvSpPr>
            <p:cNvPr id="47141" name="Line 37"/>
            <p:cNvSpPr>
              <a:spLocks noChangeShapeType="1"/>
            </p:cNvSpPr>
            <p:nvPr/>
          </p:nvSpPr>
          <p:spPr bwMode="auto">
            <a:xfrm>
              <a:off x="703" y="3521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142" name="Line 38"/>
            <p:cNvSpPr>
              <a:spLocks noChangeShapeType="1"/>
            </p:cNvSpPr>
            <p:nvPr/>
          </p:nvSpPr>
          <p:spPr bwMode="auto">
            <a:xfrm>
              <a:off x="2018" y="3521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7144" name="AutoShape 40"/>
          <p:cNvSpPr>
            <a:spLocks noChangeArrowheads="1"/>
          </p:cNvSpPr>
          <p:nvPr/>
        </p:nvSpPr>
        <p:spPr bwMode="auto">
          <a:xfrm>
            <a:off x="4356100" y="5013325"/>
            <a:ext cx="719138" cy="287338"/>
          </a:xfrm>
          <a:prstGeom prst="rightArrow">
            <a:avLst>
              <a:gd name="adj1" fmla="val 19333"/>
              <a:gd name="adj2" fmla="val 6243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9" grpId="0"/>
      <p:bldP spid="4714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WordArt 44"/>
          <p:cNvSpPr>
            <a:spLocks noChangeArrowheads="1" noChangeShapeType="1" noTextEdit="1"/>
          </p:cNvSpPr>
          <p:nvPr/>
        </p:nvSpPr>
        <p:spPr bwMode="auto">
          <a:xfrm>
            <a:off x="1686806" y="507505"/>
            <a:ext cx="5760863" cy="20888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неопределенностей:</a:t>
            </a: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3381374" y="4549775"/>
            <a:ext cx="5439097" cy="967457"/>
            <a:chOff x="2130" y="2866"/>
            <a:chExt cx="3245" cy="1318"/>
          </a:xfrm>
        </p:grpSpPr>
        <p:sp>
          <p:nvSpPr>
            <p:cNvPr id="48144" name="AutoShape 47"/>
            <p:cNvSpPr>
              <a:spLocks noChangeAspect="1" noChangeArrowheads="1" noTextEdit="1"/>
            </p:cNvSpPr>
            <p:nvPr/>
          </p:nvSpPr>
          <p:spPr bwMode="auto">
            <a:xfrm>
              <a:off x="2789" y="2968"/>
              <a:ext cx="920" cy="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5" name="Rectangle 48"/>
            <p:cNvSpPr>
              <a:spLocks noChangeArrowheads="1"/>
            </p:cNvSpPr>
            <p:nvPr/>
          </p:nvSpPr>
          <p:spPr bwMode="auto">
            <a:xfrm>
              <a:off x="3372" y="2866"/>
              <a:ext cx="2003" cy="1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6800" b="1" i="1" dirty="0" smtClean="0">
                  <a:solidFill>
                    <a:srgbClr val="008000"/>
                  </a:solidFill>
                  <a:latin typeface="Times New Roman" pitchFamily="18" charset="0"/>
                </a:rPr>
                <a:t>Р </a:t>
              </a:r>
              <a:r>
                <a:rPr lang="en-US" sz="6800" b="1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~</a:t>
              </a:r>
              <a:r>
                <a:rPr lang="ru-RU" sz="6800" b="1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6800" b="1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const</a:t>
              </a:r>
              <a:endParaRPr lang="en-US" sz="4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6" name="Rectangle 49"/>
            <p:cNvSpPr>
              <a:spLocks noChangeArrowheads="1"/>
            </p:cNvSpPr>
            <p:nvPr/>
          </p:nvSpPr>
          <p:spPr bwMode="auto">
            <a:xfrm>
              <a:off x="2877" y="2926"/>
              <a:ext cx="47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l-GR" sz="6200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·</a:t>
              </a:r>
              <a:r>
                <a:rPr lang="ru-RU" sz="6200" b="1" dirty="0">
                  <a:solidFill>
                    <a:srgbClr val="008000"/>
                  </a:solidFill>
                  <a:latin typeface="Symbol" pitchFamily="18" charset="2"/>
                </a:rPr>
                <a:t>D</a:t>
              </a:r>
              <a:endParaRPr lang="ru-RU" b="1" dirty="0">
                <a:solidFill>
                  <a:srgbClr val="008000"/>
                </a:solidFill>
              </a:endParaRPr>
            </a:p>
          </p:txBody>
        </p:sp>
        <p:grpSp>
          <p:nvGrpSpPr>
            <p:cNvPr id="48147" name="Group 60"/>
            <p:cNvGrpSpPr>
              <a:grpSpLocks/>
            </p:cNvGrpSpPr>
            <p:nvPr/>
          </p:nvGrpSpPr>
          <p:grpSpPr bwMode="auto">
            <a:xfrm>
              <a:off x="2130" y="2931"/>
              <a:ext cx="841" cy="574"/>
              <a:chOff x="3219" y="2750"/>
              <a:chExt cx="841" cy="574"/>
            </a:xfrm>
          </p:grpSpPr>
          <p:sp>
            <p:nvSpPr>
              <p:cNvPr id="48148" name="Rectangle 51"/>
              <p:cNvSpPr>
                <a:spLocks noChangeArrowheads="1"/>
              </p:cNvSpPr>
              <p:nvPr/>
            </p:nvSpPr>
            <p:spPr bwMode="auto">
              <a:xfrm>
                <a:off x="3565" y="2752"/>
                <a:ext cx="495" cy="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ru-RU" sz="5900" b="1" i="1" dirty="0">
                    <a:solidFill>
                      <a:srgbClr val="008000"/>
                    </a:solidFill>
                    <a:latin typeface="Times New Roman" pitchFamily="18" charset="0"/>
                  </a:rPr>
                  <a:t>X</a:t>
                </a:r>
                <a:endParaRPr lang="ru-RU" sz="4800" b="1" i="1" dirty="0">
                  <a:solidFill>
                    <a:srgbClr val="008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8149" name="Rectangle 52"/>
              <p:cNvSpPr>
                <a:spLocks noChangeArrowheads="1"/>
              </p:cNvSpPr>
              <p:nvPr/>
            </p:nvSpPr>
            <p:spPr bwMode="auto">
              <a:xfrm>
                <a:off x="3219" y="2750"/>
                <a:ext cx="292" cy="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5900" b="1" dirty="0">
                    <a:solidFill>
                      <a:srgbClr val="008000"/>
                    </a:solidFill>
                    <a:latin typeface="Symbol" pitchFamily="18" charset="2"/>
                  </a:rPr>
                  <a:t>D</a:t>
                </a:r>
                <a:endParaRPr lang="ru-RU" sz="1000" b="1" dirty="0">
                  <a:solidFill>
                    <a:srgbClr val="008000"/>
                  </a:solidFill>
                </a:endParaRPr>
              </a:p>
            </p:txBody>
          </p:sp>
        </p:grp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1116013" y="2730500"/>
            <a:ext cx="4608512" cy="911225"/>
            <a:chOff x="703" y="1720"/>
            <a:chExt cx="2903" cy="574"/>
          </a:xfrm>
        </p:grpSpPr>
        <p:grpSp>
          <p:nvGrpSpPr>
            <p:cNvPr id="48140" name="Group 61"/>
            <p:cNvGrpSpPr>
              <a:grpSpLocks/>
            </p:cNvGrpSpPr>
            <p:nvPr/>
          </p:nvGrpSpPr>
          <p:grpSpPr bwMode="auto">
            <a:xfrm>
              <a:off x="1684" y="1720"/>
              <a:ext cx="1922" cy="574"/>
              <a:chOff x="1684" y="1389"/>
              <a:chExt cx="1922" cy="574"/>
            </a:xfrm>
          </p:grpSpPr>
          <p:sp>
            <p:nvSpPr>
              <p:cNvPr id="48142" name="Rectangle 37"/>
              <p:cNvSpPr>
                <a:spLocks noChangeArrowheads="1"/>
              </p:cNvSpPr>
              <p:nvPr/>
            </p:nvSpPr>
            <p:spPr bwMode="auto">
              <a:xfrm>
                <a:off x="2035" y="1391"/>
                <a:ext cx="1571" cy="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ru-RU" sz="52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X</a:t>
                </a:r>
                <a:r>
                  <a:rPr lang="ru-RU" sz="59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 </a:t>
                </a:r>
                <a:r>
                  <a:rPr lang="ru-RU" sz="48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мало,</a:t>
                </a:r>
                <a:endParaRPr lang="ru-RU" sz="800" b="1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143" name="Rectangle 38"/>
              <p:cNvSpPr>
                <a:spLocks noChangeArrowheads="1"/>
              </p:cNvSpPr>
              <p:nvPr/>
            </p:nvSpPr>
            <p:spPr bwMode="auto">
              <a:xfrm>
                <a:off x="1684" y="1389"/>
                <a:ext cx="292" cy="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5900" b="1" dirty="0">
                    <a:solidFill>
                      <a:srgbClr val="0033CC"/>
                    </a:solidFill>
                    <a:latin typeface="Symbol" pitchFamily="18" charset="2"/>
                  </a:rPr>
                  <a:t>D</a:t>
                </a:r>
                <a:endParaRPr lang="ru-RU" sz="1000" b="1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48141" name="Rectangle 54"/>
            <p:cNvSpPr>
              <a:spLocks noChangeArrowheads="1"/>
            </p:cNvSpPr>
            <p:nvPr/>
          </p:nvSpPr>
          <p:spPr bwMode="auto">
            <a:xfrm>
              <a:off x="703" y="1789"/>
              <a:ext cx="891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4800" b="1" i="1" dirty="0">
                  <a:solidFill>
                    <a:srgbClr val="0033CC"/>
                  </a:solidFill>
                  <a:latin typeface="Times New Roman" pitchFamily="18" charset="0"/>
                </a:rPr>
                <a:t>Если</a:t>
              </a:r>
              <a:endParaRPr lang="ru-RU" sz="800" b="1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4427538" y="3198813"/>
            <a:ext cx="4100512" cy="1082675"/>
            <a:chOff x="3016" y="1342"/>
            <a:chExt cx="2583" cy="682"/>
          </a:xfrm>
        </p:grpSpPr>
        <p:grpSp>
          <p:nvGrpSpPr>
            <p:cNvPr id="48135" name="Group 56"/>
            <p:cNvGrpSpPr>
              <a:grpSpLocks/>
            </p:cNvGrpSpPr>
            <p:nvPr/>
          </p:nvGrpSpPr>
          <p:grpSpPr bwMode="auto">
            <a:xfrm>
              <a:off x="3462" y="1342"/>
              <a:ext cx="2137" cy="682"/>
              <a:chOff x="2990" y="1342"/>
              <a:chExt cx="2137" cy="682"/>
            </a:xfrm>
          </p:grpSpPr>
          <p:sp>
            <p:nvSpPr>
              <p:cNvPr id="48137" name="AutoShape 40"/>
              <p:cNvSpPr>
                <a:spLocks noChangeAspect="1" noChangeArrowheads="1" noTextEdit="1"/>
              </p:cNvSpPr>
              <p:nvPr/>
            </p:nvSpPr>
            <p:spPr bwMode="auto">
              <a:xfrm>
                <a:off x="2990" y="1448"/>
                <a:ext cx="795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38" name="Rectangle 41"/>
              <p:cNvSpPr>
                <a:spLocks noChangeArrowheads="1"/>
              </p:cNvSpPr>
              <p:nvPr/>
            </p:nvSpPr>
            <p:spPr bwMode="auto">
              <a:xfrm>
                <a:off x="3419" y="1342"/>
                <a:ext cx="1708" cy="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56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Р</a:t>
                </a:r>
                <a:r>
                  <a:rPr lang="ru-RU" sz="6800" b="1" i="1" dirty="0">
                    <a:solidFill>
                      <a:srgbClr val="0033CC"/>
                    </a:solidFill>
                  </a:rPr>
                  <a:t> </a:t>
                </a:r>
                <a:r>
                  <a:rPr lang="ru-RU" sz="44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велико,</a:t>
                </a:r>
                <a:r>
                  <a:rPr lang="ru-RU" sz="6800" b="1" i="1" dirty="0">
                    <a:solidFill>
                      <a:srgbClr val="0033CC"/>
                    </a:solidFill>
                  </a:rPr>
                  <a:t> </a:t>
                </a:r>
                <a:endParaRPr lang="ru-RU" sz="2000" b="1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139" name="Rectangle 42"/>
              <p:cNvSpPr>
                <a:spLocks noChangeArrowheads="1"/>
              </p:cNvSpPr>
              <p:nvPr/>
            </p:nvSpPr>
            <p:spPr bwMode="auto">
              <a:xfrm>
                <a:off x="3105" y="1441"/>
                <a:ext cx="274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5600" b="1">
                    <a:solidFill>
                      <a:srgbClr val="0033CC"/>
                    </a:solidFill>
                    <a:latin typeface="Symbol" pitchFamily="18" charset="2"/>
                  </a:rPr>
                  <a:t>D</a:t>
                </a:r>
                <a:endParaRPr lang="ru-RU" sz="1600" b="1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48136" name="Rectangle 55"/>
            <p:cNvSpPr>
              <a:spLocks noChangeArrowheads="1"/>
            </p:cNvSpPr>
            <p:nvPr/>
          </p:nvSpPr>
          <p:spPr bwMode="auto">
            <a:xfrm>
              <a:off x="3016" y="1480"/>
              <a:ext cx="544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4800" b="1" i="1" dirty="0">
                  <a:solidFill>
                    <a:srgbClr val="0033CC"/>
                  </a:solidFill>
                  <a:latin typeface="Times New Roman" pitchFamily="18" charset="0"/>
                </a:rPr>
                <a:t>то</a:t>
              </a:r>
              <a:endParaRPr lang="ru-RU" sz="800" b="1" dirty="0">
                <a:solidFill>
                  <a:srgbClr val="0033CC"/>
                </a:solidFill>
              </a:endParaRPr>
            </a:p>
          </p:txBody>
        </p:sp>
      </p:grpSp>
      <p:sp>
        <p:nvSpPr>
          <p:cNvPr id="31803" name="Rectangle 59"/>
          <p:cNvSpPr>
            <a:spLocks noChangeArrowheads="1"/>
          </p:cNvSpPr>
          <p:nvPr/>
        </p:nvSpPr>
        <p:spPr bwMode="auto">
          <a:xfrm>
            <a:off x="1187450" y="4137025"/>
            <a:ext cx="216058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4800" b="1" i="1" dirty="0">
                <a:solidFill>
                  <a:srgbClr val="008000"/>
                </a:solidFill>
                <a:latin typeface="Times New Roman" pitchFamily="18" charset="0"/>
              </a:rPr>
              <a:t>или же</a:t>
            </a:r>
            <a:endParaRPr lang="ru-RU" sz="800" b="1" dirty="0">
              <a:solidFill>
                <a:srgbClr val="008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476250"/>
          </a:xfrm>
        </p:spPr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0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eisenb1"/>
          <p:cNvPicPr>
            <a:picLocks noChangeAspect="1" noChangeArrowheads="1"/>
          </p:cNvPicPr>
          <p:nvPr/>
        </p:nvPicPr>
        <p:blipFill>
          <a:blip r:embed="rId3" cstate="print">
            <a:lum bright="12000" contrast="-12000"/>
          </a:blip>
          <a:srcRect b="9663"/>
          <a:stretch>
            <a:fillRect/>
          </a:stretch>
        </p:blipFill>
        <p:spPr bwMode="auto">
          <a:xfrm>
            <a:off x="981075" y="1125538"/>
            <a:ext cx="2295525" cy="2808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155" name="WordArt 3"/>
          <p:cNvSpPr>
            <a:spLocks noChangeArrowheads="1" noChangeShapeType="1" noTextEdit="1"/>
          </p:cNvSpPr>
          <p:nvPr/>
        </p:nvSpPr>
        <p:spPr bwMode="auto">
          <a:xfrm>
            <a:off x="3779838" y="548681"/>
            <a:ext cx="5112642" cy="29517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Точное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количественное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было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Гейзенбергом</a:t>
            </a:r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2268538" y="4003675"/>
            <a:ext cx="5616575" cy="23050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C00000"/>
              </a:solidFill>
            </a:endParaRPr>
          </a:p>
        </p:txBody>
      </p:sp>
      <p:graphicFrame>
        <p:nvGraphicFramePr>
          <p:cNvPr id="9625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34970"/>
              </p:ext>
            </p:extLst>
          </p:nvPr>
        </p:nvGraphicFramePr>
        <p:xfrm>
          <a:off x="2817813" y="4143375"/>
          <a:ext cx="4364037" cy="202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82" name="Формула" r:id="rId4" imgW="850680" imgH="393480" progId="Equation.3">
                  <p:embed/>
                </p:oleObj>
              </mc:Choice>
              <mc:Fallback>
                <p:oleObj name="Формула" r:id="rId4" imgW="850680" imgH="393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13" y="4143375"/>
                        <a:ext cx="4364037" cy="20208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1476375" y="693738"/>
            <a:ext cx="6264275" cy="1582737"/>
            <a:chOff x="930" y="119"/>
            <a:chExt cx="3628" cy="1088"/>
          </a:xfrm>
        </p:grpSpPr>
        <p:sp>
          <p:nvSpPr>
            <p:cNvPr id="50181" name="AutoShape 4"/>
            <p:cNvSpPr>
              <a:spLocks noChangeArrowheads="1"/>
            </p:cNvSpPr>
            <p:nvPr/>
          </p:nvSpPr>
          <p:spPr bwMode="auto">
            <a:xfrm>
              <a:off x="930" y="119"/>
              <a:ext cx="3628" cy="10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82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247" y="255"/>
              <a:ext cx="3040" cy="8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Смысл соотношения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неопределенностей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57356" y="3857628"/>
            <a:ext cx="579966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менее определенной</a:t>
            </a:r>
          </a:p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величина</a:t>
            </a:r>
          </a:p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проекции импульса</a:t>
            </a:r>
          </a:p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координатную ось</a:t>
            </a:r>
            <a:endParaRPr lang="ru-RU" sz="40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6375" y="2474317"/>
            <a:ext cx="6598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точнее мы определяем</a:t>
            </a:r>
          </a:p>
          <a:p>
            <a:pPr algn="ctr"/>
            <a:r>
              <a:rPr lang="ru-RU" sz="4000" b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координату микрочастицы,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5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1124744"/>
            <a:ext cx="842493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неопределенностей связывает также энергию (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время (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sz="4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ru-RU" sz="40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sz="40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sz="40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ru-RU" sz="40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ħ.</a:t>
            </a:r>
            <a:r>
              <a:rPr lang="ru-RU" sz="4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</a:t>
            </a:r>
            <a:r>
              <a:rPr lang="ru-RU" sz="3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объясняет возможность виртуального состояния микрообъектов.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2643174" y="2852936"/>
            <a:ext cx="3429024" cy="1643074"/>
          </a:xfrm>
          <a:prstGeom prst="roundRect">
            <a:avLst/>
          </a:prstGeom>
          <a:solidFill>
            <a:srgbClr val="FFFFE1"/>
          </a:solidFill>
          <a:ln w="3810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87824" y="1772816"/>
            <a:ext cx="2928958" cy="857256"/>
          </a:xfrm>
          <a:prstGeom prst="roundRect">
            <a:avLst/>
          </a:prstGeom>
          <a:solidFill>
            <a:srgbClr val="FFFFE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267488"/>
            <a:ext cx="2571768" cy="857256"/>
          </a:xfrm>
          <a:prstGeom prst="roundRect">
            <a:avLst/>
          </a:prstGeom>
          <a:solidFill>
            <a:srgbClr val="FFFFE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5" name="Rectangle 10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220926"/>
              </p:ext>
            </p:extLst>
          </p:nvPr>
        </p:nvGraphicFramePr>
        <p:xfrm>
          <a:off x="3059262" y="1832222"/>
          <a:ext cx="279241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66" name="Формула" r:id="rId3" imgW="774360" imgH="228600" progId="Equation.3">
                  <p:embed/>
                </p:oleObj>
              </mc:Choice>
              <mc:Fallback>
                <p:oleObj name="Формула" r:id="rId3" imgW="7743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262" y="1832222"/>
                        <a:ext cx="2792413" cy="82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604434"/>
              </p:ext>
            </p:extLst>
          </p:nvPr>
        </p:nvGraphicFramePr>
        <p:xfrm>
          <a:off x="2916915" y="2972502"/>
          <a:ext cx="2928937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67" name="Формула" r:id="rId5" imgW="812520" imgH="393480" progId="Equation.3">
                  <p:embed/>
                </p:oleObj>
              </mc:Choice>
              <mc:Fallback>
                <p:oleObj name="Формула" r:id="rId5" imgW="8125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915" y="2972502"/>
                        <a:ext cx="2928937" cy="141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677564"/>
              </p:ext>
            </p:extLst>
          </p:nvPr>
        </p:nvGraphicFramePr>
        <p:xfrm>
          <a:off x="3135306" y="279444"/>
          <a:ext cx="256222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68" name="Формула" r:id="rId7" imgW="711000" imgH="228600" progId="Equation.3">
                  <p:embed/>
                </p:oleObj>
              </mc:Choice>
              <mc:Fallback>
                <p:oleObj name="Формула" r:id="rId7" imgW="71100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5306" y="279444"/>
                        <a:ext cx="2562225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79512" y="4535249"/>
            <a:ext cx="8856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масса частицы, тем меньше неопределенность  </a:t>
            </a:r>
            <a:r>
              <a:rPr lang="ru-RU" sz="3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sz="32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2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sz="32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V</a:t>
            </a:r>
            <a:r>
              <a:rPr lang="ru-RU" sz="3200" b="1" i="1" baseline="-25000" dirty="0" err="1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2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тем с большей точностью можно применить к этой частице понятие траектории!</a:t>
            </a:r>
            <a:endParaRPr lang="ru-RU" sz="32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3608" y="107683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выражение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ru-RU" sz="32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200" b="1" i="1" baseline="-25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200" b="1" i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на 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187654"/>
            <a:ext cx="864096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пылинки массой 10</a:t>
            </a:r>
            <a:r>
              <a:rPr kumimoji="0" lang="ru-RU" altLang="ru-RU" sz="2400" b="0" i="0" u="none" strike="noStrike" cap="none" normalizeH="0" baseline="3000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-12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кг и линейными размерами 10</a:t>
            </a:r>
            <a:r>
              <a:rPr kumimoji="0" lang="ru-RU" altLang="ru-RU" sz="2400" b="0" i="0" u="none" strike="noStrike" cap="none" normalizeH="0" baseline="3000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-6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м, координата которой определена с точностью до 0,01 ее размеров неопределенность ее скорости: </a:t>
            </a:r>
          </a:p>
          <a:p>
            <a:pPr lvl="0" algn="ctr" eaLnBrk="0" hangingPunct="0"/>
            <a:r>
              <a:rPr lang="ru-RU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</a:t>
            </a:r>
            <a:r>
              <a:rPr lang="ru-RU" b="1" i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i="1" baseline="-250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</a:t>
            </a:r>
            <a:r>
              <a:rPr lang="en-US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</a:t>
            </a:r>
            <a:r>
              <a:rPr lang="ru-RU" b="1" i="1" baseline="-25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en-US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</a:t>
            </a:r>
            <a:r>
              <a:rPr lang="en-US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</a:t>
            </a:r>
            <a:r>
              <a:rPr kumimoji="0" lang="ru-RU" altLang="ru-RU" sz="2400" b="0" i="1" u="none" strike="noStrike" cap="none" normalizeH="0" baseline="-3000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kumimoji="0" lang="en-US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≥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ħ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/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       </a:t>
            </a:r>
            <a:r>
              <a:rPr kumimoji="0" lang="en-US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</a:t>
            </a:r>
            <a:r>
              <a:rPr kumimoji="0" lang="ru-RU" altLang="ru-RU" sz="2400" b="0" i="1" u="none" strike="noStrike" cap="none" normalizeH="0" baseline="-3000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≥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ħ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/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kumimoji="0" lang="en-US" altLang="ru-RU" sz="2400" b="0" i="1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r>
              <a:rPr kumimoji="0" lang="en-US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kumimoji="0" lang="en-US" altLang="ru-RU" sz="2400" b="0" i="1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      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 = 10</a:t>
            </a:r>
            <a:r>
              <a:rPr kumimoji="0" lang="ru-RU" altLang="ru-RU" sz="2400" b="0" i="0" u="none" strike="noStrike" cap="none" normalizeH="0" baseline="3000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-8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м.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699891"/>
              </p:ext>
            </p:extLst>
          </p:nvPr>
        </p:nvGraphicFramePr>
        <p:xfrm>
          <a:off x="2038889" y="2599856"/>
          <a:ext cx="5066222" cy="826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1" name="Equation" r:id="rId3" imgW="2565400" imgH="419100" progId="Equation.DSMT4">
                  <p:embed/>
                </p:oleObj>
              </mc:Choice>
              <mc:Fallback>
                <p:oleObj name="Equation" r:id="rId3" imgW="25654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889" y="2599856"/>
                        <a:ext cx="5066222" cy="8266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3528" y="3550364"/>
            <a:ext cx="856895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будет сказываться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всех скоростях, с которыми пылинка может двигаться.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Таким образом, 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макроскопических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 их волновые свойства не играют никакой роли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координаты и скорости могут быть измерены достаточно точно.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Это означает, что для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описания движения макротел с абсолютной достоверностью можно пользоваться законами классической механики.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2355850" y="1773238"/>
            <a:ext cx="4381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8400" b="1" dirty="0">
                <a:solidFill>
                  <a:srgbClr val="000000"/>
                </a:solidFill>
                <a:latin typeface="MT Extra" pitchFamily="18" charset="2"/>
              </a:rPr>
              <a:t>r</a:t>
            </a:r>
            <a:endParaRPr lang="ru-RU" b="1" dirty="0"/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1792288" y="2349500"/>
            <a:ext cx="6024562" cy="2608263"/>
            <a:chOff x="1129" y="1797"/>
            <a:chExt cx="3828" cy="1821"/>
          </a:xfrm>
        </p:grpSpPr>
        <p:grpSp>
          <p:nvGrpSpPr>
            <p:cNvPr id="52235" name="Group 4"/>
            <p:cNvGrpSpPr>
              <a:grpSpLocks/>
            </p:cNvGrpSpPr>
            <p:nvPr/>
          </p:nvGrpSpPr>
          <p:grpSpPr bwMode="auto">
            <a:xfrm>
              <a:off x="1129" y="1957"/>
              <a:ext cx="712" cy="1661"/>
              <a:chOff x="514" y="2276"/>
              <a:chExt cx="835" cy="2017"/>
            </a:xfrm>
          </p:grpSpPr>
          <p:sp>
            <p:nvSpPr>
              <p:cNvPr id="52248" name="Line 5"/>
              <p:cNvSpPr>
                <a:spLocks noChangeShapeType="1"/>
              </p:cNvSpPr>
              <p:nvPr/>
            </p:nvSpPr>
            <p:spPr bwMode="auto">
              <a:xfrm>
                <a:off x="514" y="3120"/>
                <a:ext cx="743" cy="1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249" name="Rectangle 6"/>
              <p:cNvSpPr>
                <a:spLocks noChangeArrowheads="1"/>
              </p:cNvSpPr>
              <p:nvPr/>
            </p:nvSpPr>
            <p:spPr bwMode="auto">
              <a:xfrm>
                <a:off x="617" y="3208"/>
                <a:ext cx="707" cy="1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400" b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ru-RU" b="1"/>
              </a:p>
            </p:txBody>
          </p:sp>
          <p:sp>
            <p:nvSpPr>
              <p:cNvPr id="52250" name="Rectangle 7"/>
              <p:cNvSpPr>
                <a:spLocks noChangeArrowheads="1"/>
              </p:cNvSpPr>
              <p:nvPr/>
            </p:nvSpPr>
            <p:spPr bwMode="auto">
              <a:xfrm>
                <a:off x="864" y="2276"/>
                <a:ext cx="485" cy="1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400" b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ru-RU" b="1"/>
              </a:p>
            </p:txBody>
          </p:sp>
          <p:sp>
            <p:nvSpPr>
              <p:cNvPr id="52251" name="Rectangle 8"/>
              <p:cNvSpPr>
                <a:spLocks noChangeArrowheads="1"/>
              </p:cNvSpPr>
              <p:nvPr/>
            </p:nvSpPr>
            <p:spPr bwMode="auto">
              <a:xfrm>
                <a:off x="534" y="2276"/>
                <a:ext cx="442" cy="1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8400" b="1">
                    <a:solidFill>
                      <a:srgbClr val="000000"/>
                    </a:solidFill>
                    <a:latin typeface="Times New Roman" pitchFamily="18" charset="0"/>
                  </a:rPr>
                  <a:t>d</a:t>
                </a:r>
                <a:endParaRPr lang="ru-RU" b="1"/>
              </a:p>
            </p:txBody>
          </p:sp>
        </p:grpSp>
        <p:sp>
          <p:nvSpPr>
            <p:cNvPr id="52236" name="Rectangle 9"/>
            <p:cNvSpPr>
              <a:spLocks noChangeArrowheads="1"/>
            </p:cNvSpPr>
            <p:nvPr/>
          </p:nvSpPr>
          <p:spPr bwMode="auto">
            <a:xfrm>
              <a:off x="2784" y="2216"/>
              <a:ext cx="339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ru-RU" b="1"/>
            </a:p>
          </p:txBody>
        </p:sp>
        <p:sp>
          <p:nvSpPr>
            <p:cNvPr id="52237" name="Rectangle 10"/>
            <p:cNvSpPr>
              <a:spLocks noChangeArrowheads="1"/>
            </p:cNvSpPr>
            <p:nvPr/>
          </p:nvSpPr>
          <p:spPr bwMode="auto">
            <a:xfrm>
              <a:off x="2290" y="2216"/>
              <a:ext cx="565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ru-RU" b="1"/>
            </a:p>
          </p:txBody>
        </p:sp>
        <p:sp>
          <p:nvSpPr>
            <p:cNvPr id="52238" name="Rectangle 11"/>
            <p:cNvSpPr>
              <a:spLocks noChangeArrowheads="1"/>
            </p:cNvSpPr>
            <p:nvPr/>
          </p:nvSpPr>
          <p:spPr bwMode="auto">
            <a:xfrm>
              <a:off x="2804" y="1797"/>
              <a:ext cx="279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MT Extra" pitchFamily="18" charset="2"/>
                </a:rPr>
                <a:t>r</a:t>
              </a:r>
              <a:endParaRPr lang="ru-RU" b="1"/>
            </a:p>
          </p:txBody>
        </p:sp>
        <p:sp>
          <p:nvSpPr>
            <p:cNvPr id="52239" name="Rectangle 12"/>
            <p:cNvSpPr>
              <a:spLocks noChangeArrowheads="1"/>
            </p:cNvSpPr>
            <p:nvPr/>
          </p:nvSpPr>
          <p:spPr bwMode="auto">
            <a:xfrm>
              <a:off x="3188" y="2236"/>
              <a:ext cx="372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b="1"/>
            </a:p>
          </p:txBody>
        </p:sp>
        <p:sp>
          <p:nvSpPr>
            <p:cNvPr id="52240" name="Rectangle 13"/>
            <p:cNvSpPr>
              <a:spLocks noChangeArrowheads="1"/>
            </p:cNvSpPr>
            <p:nvPr/>
          </p:nvSpPr>
          <p:spPr bwMode="auto">
            <a:xfrm>
              <a:off x="1912" y="2236"/>
              <a:ext cx="372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b="1"/>
            </a:p>
          </p:txBody>
        </p:sp>
        <p:sp>
          <p:nvSpPr>
            <p:cNvPr id="52241" name="Line 14"/>
            <p:cNvSpPr>
              <a:spLocks noChangeShapeType="1"/>
            </p:cNvSpPr>
            <p:nvPr/>
          </p:nvSpPr>
          <p:spPr bwMode="auto">
            <a:xfrm>
              <a:off x="4144" y="2652"/>
              <a:ext cx="767" cy="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42" name="Rectangle 15"/>
            <p:cNvSpPr>
              <a:spLocks noChangeArrowheads="1"/>
            </p:cNvSpPr>
            <p:nvPr/>
          </p:nvSpPr>
          <p:spPr bwMode="auto">
            <a:xfrm>
              <a:off x="4682" y="2751"/>
              <a:ext cx="149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7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b="1"/>
            </a:p>
          </p:txBody>
        </p:sp>
        <p:sp>
          <p:nvSpPr>
            <p:cNvPr id="52243" name="Rectangle 16"/>
            <p:cNvSpPr>
              <a:spLocks noChangeArrowheads="1"/>
            </p:cNvSpPr>
            <p:nvPr/>
          </p:nvSpPr>
          <p:spPr bwMode="auto">
            <a:xfrm>
              <a:off x="4483" y="1984"/>
              <a:ext cx="149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7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b="1"/>
            </a:p>
          </p:txBody>
        </p:sp>
        <p:sp>
          <p:nvSpPr>
            <p:cNvPr id="52244" name="Rectangle 17"/>
            <p:cNvSpPr>
              <a:spLocks noChangeArrowheads="1"/>
            </p:cNvSpPr>
            <p:nvPr/>
          </p:nvSpPr>
          <p:spPr bwMode="auto">
            <a:xfrm>
              <a:off x="4193" y="2724"/>
              <a:ext cx="604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dt</a:t>
              </a:r>
              <a:endParaRPr lang="ru-RU" b="1"/>
            </a:p>
          </p:txBody>
        </p:sp>
        <p:sp>
          <p:nvSpPr>
            <p:cNvPr id="52245" name="Rectangle 18"/>
            <p:cNvSpPr>
              <a:spLocks noChangeArrowheads="1"/>
            </p:cNvSpPr>
            <p:nvPr/>
          </p:nvSpPr>
          <p:spPr bwMode="auto">
            <a:xfrm>
              <a:off x="4656" y="1936"/>
              <a:ext cx="301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ru-RU" b="1"/>
            </a:p>
          </p:txBody>
        </p:sp>
        <p:sp>
          <p:nvSpPr>
            <p:cNvPr id="52246" name="Rectangle 19"/>
            <p:cNvSpPr>
              <a:spLocks noChangeArrowheads="1"/>
            </p:cNvSpPr>
            <p:nvPr/>
          </p:nvSpPr>
          <p:spPr bwMode="auto">
            <a:xfrm>
              <a:off x="4162" y="1955"/>
              <a:ext cx="377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lang="ru-RU" b="1"/>
            </a:p>
          </p:txBody>
        </p:sp>
        <p:sp>
          <p:nvSpPr>
            <p:cNvPr id="52247" name="Rectangle 20"/>
            <p:cNvSpPr>
              <a:spLocks noChangeArrowheads="1"/>
            </p:cNvSpPr>
            <p:nvPr/>
          </p:nvSpPr>
          <p:spPr bwMode="auto">
            <a:xfrm>
              <a:off x="3629" y="2299"/>
              <a:ext cx="564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8400" b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ru-RU" b="1"/>
            </a:p>
          </p:txBody>
        </p:sp>
      </p:grpSp>
      <p:sp>
        <p:nvSpPr>
          <p:cNvPr id="52228" name="Rectangle 21"/>
          <p:cNvSpPr>
            <a:spLocks noChangeArrowheads="1"/>
          </p:cNvSpPr>
          <p:nvPr/>
        </p:nvSpPr>
        <p:spPr bwMode="auto">
          <a:xfrm>
            <a:off x="7378700" y="1917700"/>
            <a:ext cx="436563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8400" b="1">
                <a:solidFill>
                  <a:srgbClr val="000000"/>
                </a:solidFill>
                <a:latin typeface="MT Extra" pitchFamily="18" charset="2"/>
              </a:rPr>
              <a:t>r</a:t>
            </a:r>
            <a:endParaRPr lang="ru-RU" b="1"/>
          </a:p>
        </p:txBody>
      </p:sp>
      <p:sp>
        <p:nvSpPr>
          <p:cNvPr id="52229" name="Line 22"/>
          <p:cNvSpPr>
            <a:spLocks noChangeShapeType="1"/>
          </p:cNvSpPr>
          <p:nvPr/>
        </p:nvSpPr>
        <p:spPr bwMode="auto">
          <a:xfrm flipV="1">
            <a:off x="611188" y="2632075"/>
            <a:ext cx="7618412" cy="2238375"/>
          </a:xfrm>
          <a:prstGeom prst="line">
            <a:avLst/>
          </a:prstGeom>
          <a:noFill/>
          <a:ln w="1333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Line 23"/>
          <p:cNvSpPr>
            <a:spLocks noChangeShapeType="1"/>
          </p:cNvSpPr>
          <p:nvPr/>
        </p:nvSpPr>
        <p:spPr bwMode="auto">
          <a:xfrm flipH="1" flipV="1">
            <a:off x="323850" y="2638425"/>
            <a:ext cx="7920038" cy="2232025"/>
          </a:xfrm>
          <a:prstGeom prst="line">
            <a:avLst/>
          </a:prstGeom>
          <a:noFill/>
          <a:ln w="1333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1" name="WordArt 24"/>
          <p:cNvSpPr>
            <a:spLocks noChangeArrowheads="1" noChangeShapeType="1" noTextEdit="1"/>
          </p:cNvSpPr>
          <p:nvPr/>
        </p:nvSpPr>
        <p:spPr bwMode="auto">
          <a:xfrm>
            <a:off x="1547813" y="692150"/>
            <a:ext cx="6408737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Уравнение Ньютона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для микрочастиц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нельзя использовать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763713" y="2924175"/>
            <a:ext cx="5759450" cy="2625725"/>
            <a:chOff x="1111" y="1842"/>
            <a:chExt cx="3628" cy="1654"/>
          </a:xfrm>
        </p:grpSpPr>
        <p:pic>
          <p:nvPicPr>
            <p:cNvPr id="52233" name="Picture 26" descr="QUESTION"/>
            <p:cNvPicPr>
              <a:picLocks noChangeAspect="1" noChangeArrowheads="1"/>
            </p:cNvPicPr>
            <p:nvPr/>
          </p:nvPicPr>
          <p:blipFill>
            <a:blip r:embed="rId2" cstate="print"/>
            <a:srcRect t="20056"/>
            <a:stretch>
              <a:fillRect/>
            </a:stretch>
          </p:blipFill>
          <p:spPr bwMode="auto">
            <a:xfrm>
              <a:off x="2063" y="1842"/>
              <a:ext cx="1316" cy="10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2234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1111" y="3158"/>
              <a:ext cx="3628" cy="33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19050">
                    <a:solidFill>
                      <a:schemeClr val="tx2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Чем заменить?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chroed"/>
          <p:cNvPicPr>
            <a:picLocks noChangeAspect="1" noChangeArrowheads="1"/>
          </p:cNvPicPr>
          <p:nvPr/>
        </p:nvPicPr>
        <p:blipFill>
          <a:blip r:embed="rId2" cstate="print">
            <a:lum bright="-6000" contrast="36000"/>
          </a:blip>
          <a:srcRect/>
          <a:stretch>
            <a:fillRect/>
          </a:stretch>
        </p:blipFill>
        <p:spPr bwMode="auto">
          <a:xfrm>
            <a:off x="860425" y="1747858"/>
            <a:ext cx="1982788" cy="22939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15715" name="WordArt 3"/>
          <p:cNvSpPr>
            <a:spLocks noChangeArrowheads="1" noChangeShapeType="1" noTextEdit="1"/>
          </p:cNvSpPr>
          <p:nvPr/>
        </p:nvSpPr>
        <p:spPr bwMode="auto">
          <a:xfrm>
            <a:off x="1403350" y="4556146"/>
            <a:ext cx="6697663" cy="1873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микрочастиц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на языке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волновых функций</a:t>
            </a:r>
          </a:p>
        </p:txBody>
      </p:sp>
      <p:sp>
        <p:nvSpPr>
          <p:cNvPr id="115716" name="WordArt 4"/>
          <p:cNvSpPr>
            <a:spLocks noChangeArrowheads="1" noChangeShapeType="1" noTextEdit="1"/>
          </p:cNvSpPr>
          <p:nvPr/>
        </p:nvSpPr>
        <p:spPr bwMode="auto">
          <a:xfrm>
            <a:off x="3276600" y="2282052"/>
            <a:ext cx="4824413" cy="1225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Эрвин </a:t>
            </a:r>
            <a:r>
              <a:rPr lang="ru-RU" sz="3600" b="1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Шрёдингер</a:t>
            </a:r>
            <a:endParaRPr lang="ru-RU" sz="3600" b="1" kern="10" dirty="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поставил задачу: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77569" y="85708"/>
            <a:ext cx="8786874" cy="127159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5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Волновое</a:t>
            </a:r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процессов</a:t>
            </a:r>
            <a:r>
              <a:rPr lang="en-US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микрочастиц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WordArt 2"/>
          <p:cNvSpPr>
            <a:spLocks noChangeArrowheads="1" noChangeShapeType="1" noTextEdit="1"/>
          </p:cNvSpPr>
          <p:nvPr/>
        </p:nvSpPr>
        <p:spPr bwMode="auto">
          <a:xfrm>
            <a:off x="827088" y="620713"/>
            <a:ext cx="3744912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Шредингера</a:t>
            </a:r>
          </a:p>
        </p:txBody>
      </p:sp>
      <p:sp>
        <p:nvSpPr>
          <p:cNvPr id="116739" name="WordArt 3"/>
          <p:cNvSpPr>
            <a:spLocks noChangeArrowheads="1" noChangeShapeType="1" noTextEdit="1"/>
          </p:cNvSpPr>
          <p:nvPr/>
        </p:nvSpPr>
        <p:spPr bwMode="auto">
          <a:xfrm>
            <a:off x="1187450" y="5373688"/>
            <a:ext cx="67691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стационарных состояний</a:t>
            </a:r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215900" y="2133600"/>
            <a:ext cx="8820150" cy="2874963"/>
            <a:chOff x="182" y="1347"/>
            <a:chExt cx="5556" cy="1811"/>
          </a:xfrm>
        </p:grpSpPr>
        <p:sp>
          <p:nvSpPr>
            <p:cNvPr id="116741" name="AutoShape 5"/>
            <p:cNvSpPr>
              <a:spLocks noChangeArrowheads="1"/>
            </p:cNvSpPr>
            <p:nvPr/>
          </p:nvSpPr>
          <p:spPr bwMode="auto">
            <a:xfrm>
              <a:off x="182" y="1347"/>
              <a:ext cx="5556" cy="181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42" name="Line 6"/>
            <p:cNvSpPr>
              <a:spLocks noChangeShapeType="1"/>
            </p:cNvSpPr>
            <p:nvPr/>
          </p:nvSpPr>
          <p:spPr bwMode="auto">
            <a:xfrm>
              <a:off x="413" y="2254"/>
              <a:ext cx="815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743" name="Line 7"/>
            <p:cNvSpPr>
              <a:spLocks noChangeShapeType="1"/>
            </p:cNvSpPr>
            <p:nvPr/>
          </p:nvSpPr>
          <p:spPr bwMode="auto">
            <a:xfrm>
              <a:off x="1647" y="2254"/>
              <a:ext cx="974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744" name="Rectangle 8"/>
            <p:cNvSpPr>
              <a:spLocks noChangeArrowheads="1"/>
            </p:cNvSpPr>
            <p:nvPr/>
          </p:nvSpPr>
          <p:spPr bwMode="auto">
            <a:xfrm>
              <a:off x="5238" y="1938"/>
              <a:ext cx="248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45" name="Rectangle 9"/>
            <p:cNvSpPr>
              <a:spLocks noChangeArrowheads="1"/>
            </p:cNvSpPr>
            <p:nvPr/>
          </p:nvSpPr>
          <p:spPr bwMode="auto">
            <a:xfrm>
              <a:off x="4187" y="1938"/>
              <a:ext cx="330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r>
                <a:rPr lang="ru-RU" sz="6200">
                  <a:solidFill>
                    <a:srgbClr val="000000"/>
                  </a:solidFill>
                  <a:latin typeface="Times New Roman" pitchFamily="18" charset="0"/>
                </a:rPr>
                <a:t>]</a:t>
              </a: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16746" name="Rectangle 10"/>
            <p:cNvSpPr>
              <a:spLocks noChangeArrowheads="1"/>
            </p:cNvSpPr>
            <p:nvPr/>
          </p:nvSpPr>
          <p:spPr bwMode="auto">
            <a:xfrm>
              <a:off x="3815" y="1938"/>
              <a:ext cx="165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47" name="Rectangle 11"/>
            <p:cNvSpPr>
              <a:spLocks noChangeArrowheads="1"/>
            </p:cNvSpPr>
            <p:nvPr/>
          </p:nvSpPr>
          <p:spPr bwMode="auto">
            <a:xfrm>
              <a:off x="2651" y="1938"/>
              <a:ext cx="165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>
                  <a:solidFill>
                    <a:srgbClr val="000000"/>
                  </a:solidFill>
                  <a:latin typeface="Times New Roman" pitchFamily="18" charset="0"/>
                </a:rPr>
                <a:t>[</a:t>
              </a: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16748" name="Rectangle 12"/>
            <p:cNvSpPr>
              <a:spLocks noChangeArrowheads="1"/>
            </p:cNvSpPr>
            <p:nvPr/>
          </p:nvSpPr>
          <p:spPr bwMode="auto">
            <a:xfrm>
              <a:off x="1610" y="1631"/>
              <a:ext cx="248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49" name="Rectangle 13"/>
            <p:cNvSpPr>
              <a:spLocks noChangeArrowheads="1"/>
            </p:cNvSpPr>
            <p:nvPr/>
          </p:nvSpPr>
          <p:spPr bwMode="auto">
            <a:xfrm>
              <a:off x="2168" y="2273"/>
              <a:ext cx="15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9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0" name="Rectangle 14"/>
            <p:cNvSpPr>
              <a:spLocks noChangeArrowheads="1"/>
            </p:cNvSpPr>
            <p:nvPr/>
          </p:nvSpPr>
          <p:spPr bwMode="auto">
            <a:xfrm>
              <a:off x="2148" y="1574"/>
              <a:ext cx="15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9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1" name="Rectangle 15"/>
            <p:cNvSpPr>
              <a:spLocks noChangeArrowheads="1"/>
            </p:cNvSpPr>
            <p:nvPr/>
          </p:nvSpPr>
          <p:spPr bwMode="auto">
            <a:xfrm>
              <a:off x="951" y="2205"/>
              <a:ext cx="15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9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2" name="Rectangle 16"/>
            <p:cNvSpPr>
              <a:spLocks noChangeArrowheads="1"/>
            </p:cNvSpPr>
            <p:nvPr/>
          </p:nvSpPr>
          <p:spPr bwMode="auto">
            <a:xfrm>
              <a:off x="708" y="1574"/>
              <a:ext cx="15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9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3" name="Rectangle 17"/>
            <p:cNvSpPr>
              <a:spLocks noChangeArrowheads="1"/>
            </p:cNvSpPr>
            <p:nvPr/>
          </p:nvSpPr>
          <p:spPr bwMode="auto">
            <a:xfrm>
              <a:off x="4912" y="1881"/>
              <a:ext cx="272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4" name="Rectangle 18"/>
            <p:cNvSpPr>
              <a:spLocks noChangeArrowheads="1"/>
            </p:cNvSpPr>
            <p:nvPr/>
          </p:nvSpPr>
          <p:spPr bwMode="auto">
            <a:xfrm>
              <a:off x="4527" y="1973"/>
              <a:ext cx="394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Symbol" pitchFamily="18" charset="2"/>
                </a:rPr>
                <a:t>Y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5" name="Rectangle 19"/>
            <p:cNvSpPr>
              <a:spLocks noChangeArrowheads="1"/>
            </p:cNvSpPr>
            <p:nvPr/>
          </p:nvSpPr>
          <p:spPr bwMode="auto">
            <a:xfrm>
              <a:off x="3176" y="1881"/>
              <a:ext cx="272" cy="59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6" name="Rectangle 20"/>
            <p:cNvSpPr>
              <a:spLocks noChangeArrowheads="1"/>
            </p:cNvSpPr>
            <p:nvPr/>
          </p:nvSpPr>
          <p:spPr bwMode="auto">
            <a:xfrm>
              <a:off x="1321" y="1881"/>
              <a:ext cx="272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16757" name="Rectangle 21"/>
            <p:cNvSpPr>
              <a:spLocks noChangeArrowheads="1"/>
            </p:cNvSpPr>
            <p:nvPr/>
          </p:nvSpPr>
          <p:spPr bwMode="auto">
            <a:xfrm>
              <a:off x="862" y="1574"/>
              <a:ext cx="394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dirty="0">
                  <a:solidFill>
                    <a:srgbClr val="000000"/>
                  </a:solidFill>
                  <a:latin typeface="Symbol" pitchFamily="18" charset="2"/>
                </a:rPr>
                <a:t>Y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58" name="Rectangle 22"/>
            <p:cNvSpPr>
              <a:spLocks noChangeArrowheads="1"/>
            </p:cNvSpPr>
            <p:nvPr/>
          </p:nvSpPr>
          <p:spPr bwMode="auto">
            <a:xfrm>
              <a:off x="3988" y="1938"/>
              <a:ext cx="248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16759" name="Rectangle 23"/>
            <p:cNvSpPr>
              <a:spLocks noChangeArrowheads="1"/>
            </p:cNvSpPr>
            <p:nvPr/>
          </p:nvSpPr>
          <p:spPr bwMode="auto">
            <a:xfrm>
              <a:off x="3470" y="1933"/>
              <a:ext cx="358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i="1" dirty="0">
                  <a:solidFill>
                    <a:srgbClr val="000000"/>
                  </a:solidFill>
                  <a:latin typeface="Times New Roman" pitchFamily="18" charset="0"/>
                </a:rPr>
                <a:t>U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0" name="Rectangle 24"/>
            <p:cNvSpPr>
              <a:spLocks noChangeArrowheads="1"/>
            </p:cNvSpPr>
            <p:nvPr/>
          </p:nvSpPr>
          <p:spPr bwMode="auto">
            <a:xfrm>
              <a:off x="2835" y="1933"/>
              <a:ext cx="331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i="1" dirty="0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1" name="Rectangle 25"/>
            <p:cNvSpPr>
              <a:spLocks noChangeArrowheads="1"/>
            </p:cNvSpPr>
            <p:nvPr/>
          </p:nvSpPr>
          <p:spPr bwMode="auto">
            <a:xfrm>
              <a:off x="1933" y="2330"/>
              <a:ext cx="276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i="1" dirty="0">
                  <a:solidFill>
                    <a:srgbClr val="000000"/>
                  </a:solidFill>
                  <a:latin typeface="Times New Roman" pitchFamily="18" charset="0"/>
                </a:rPr>
                <a:t>h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2" name="Rectangle 26"/>
            <p:cNvSpPr>
              <a:spLocks noChangeArrowheads="1"/>
            </p:cNvSpPr>
            <p:nvPr/>
          </p:nvSpPr>
          <p:spPr bwMode="auto">
            <a:xfrm>
              <a:off x="2302" y="1631"/>
              <a:ext cx="386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i="1" dirty="0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3" name="Rectangle 27"/>
            <p:cNvSpPr>
              <a:spLocks noChangeArrowheads="1"/>
            </p:cNvSpPr>
            <p:nvPr/>
          </p:nvSpPr>
          <p:spPr bwMode="auto">
            <a:xfrm>
              <a:off x="431" y="2205"/>
              <a:ext cx="529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dirty="0" err="1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r>
                <a:rPr lang="ru-RU" sz="6200" b="1" i="1" dirty="0" err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4" name="Rectangle 28"/>
            <p:cNvSpPr>
              <a:spLocks noChangeArrowheads="1"/>
            </p:cNvSpPr>
            <p:nvPr/>
          </p:nvSpPr>
          <p:spPr bwMode="auto">
            <a:xfrm>
              <a:off x="431" y="1616"/>
              <a:ext cx="279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dirty="0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lang="ru-RU" sz="2400" b="1" dirty="0">
                <a:latin typeface="Times New Roman" pitchFamily="18" charset="0"/>
              </a:endParaRPr>
            </a:p>
          </p:txBody>
        </p:sp>
        <p:sp>
          <p:nvSpPr>
            <p:cNvPr id="116765" name="Rectangle 29"/>
            <p:cNvSpPr>
              <a:spLocks noChangeArrowheads="1"/>
            </p:cNvSpPr>
            <p:nvPr/>
          </p:nvSpPr>
          <p:spPr bwMode="auto">
            <a:xfrm>
              <a:off x="1833" y="1610"/>
              <a:ext cx="275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200" b="1" dirty="0">
                  <a:solidFill>
                    <a:srgbClr val="000000"/>
                  </a:solidFill>
                  <a:latin typeface="Symbol" pitchFamily="18" charset="2"/>
                </a:rPr>
                <a:t>p</a:t>
              </a:r>
              <a:endParaRPr lang="ru-RU" sz="2400" b="1" dirty="0">
                <a:latin typeface="Times New Roman" pitchFamily="18" charset="0"/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1979613" y="2449513"/>
            <a:ext cx="4987494" cy="1206847"/>
            <a:chOff x="1102" y="2659"/>
            <a:chExt cx="3635" cy="1369"/>
          </a:xfrm>
        </p:grpSpPr>
        <p:sp>
          <p:nvSpPr>
            <p:cNvPr id="117763" name="Rectangle 3"/>
            <p:cNvSpPr>
              <a:spLocks noChangeArrowheads="1"/>
            </p:cNvSpPr>
            <p:nvPr/>
          </p:nvSpPr>
          <p:spPr bwMode="auto">
            <a:xfrm>
              <a:off x="4513" y="2715"/>
              <a:ext cx="224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dirty="0">
                  <a:solidFill>
                    <a:srgbClr val="C00000"/>
                  </a:solidFill>
                  <a:latin typeface="Times New Roman" pitchFamily="18" charset="0"/>
                </a:rPr>
                <a:t>)</a:t>
              </a:r>
              <a:endParaRPr lang="ru-RU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4" name="Rectangle 4"/>
            <p:cNvSpPr>
              <a:spLocks noChangeArrowheads="1"/>
            </p:cNvSpPr>
            <p:nvPr/>
          </p:nvSpPr>
          <p:spPr bwMode="auto">
            <a:xfrm>
              <a:off x="4014" y="2715"/>
              <a:ext cx="168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dirty="0">
                  <a:solidFill>
                    <a:srgbClr val="C00000"/>
                  </a:solidFill>
                  <a:latin typeface="Times New Roman" pitchFamily="18" charset="0"/>
                </a:rPr>
                <a:t>,</a:t>
              </a:r>
              <a:endParaRPr lang="ru-RU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5" name="Rectangle 5"/>
            <p:cNvSpPr>
              <a:spLocks noChangeArrowheads="1"/>
            </p:cNvSpPr>
            <p:nvPr/>
          </p:nvSpPr>
          <p:spPr bwMode="auto">
            <a:xfrm>
              <a:off x="3470" y="2715"/>
              <a:ext cx="168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dirty="0">
                  <a:solidFill>
                    <a:srgbClr val="C00000"/>
                  </a:solidFill>
                  <a:latin typeface="Times New Roman" pitchFamily="18" charset="0"/>
                </a:rPr>
                <a:t>,</a:t>
              </a:r>
              <a:endParaRPr lang="ru-RU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6" name="Rectangle 6"/>
            <p:cNvSpPr>
              <a:spLocks noChangeArrowheads="1"/>
            </p:cNvSpPr>
            <p:nvPr/>
          </p:nvSpPr>
          <p:spPr bwMode="auto">
            <a:xfrm>
              <a:off x="2877" y="2715"/>
              <a:ext cx="224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dirty="0">
                  <a:solidFill>
                    <a:srgbClr val="C00000"/>
                  </a:solidFill>
                  <a:latin typeface="Times New Roman" pitchFamily="18" charset="0"/>
                </a:rPr>
                <a:t>(</a:t>
              </a:r>
              <a:endParaRPr lang="ru-RU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7" name="Rectangle 7"/>
            <p:cNvSpPr>
              <a:spLocks noChangeArrowheads="1"/>
            </p:cNvSpPr>
            <p:nvPr/>
          </p:nvSpPr>
          <p:spPr bwMode="auto">
            <a:xfrm>
              <a:off x="4240" y="2715"/>
              <a:ext cx="262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i="1" dirty="0">
                  <a:solidFill>
                    <a:srgbClr val="C00000"/>
                  </a:solidFill>
                  <a:latin typeface="Times New Roman" pitchFamily="18" charset="0"/>
                </a:rPr>
                <a:t>z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8" name="Rectangle 8"/>
            <p:cNvSpPr>
              <a:spLocks noChangeArrowheads="1"/>
            </p:cNvSpPr>
            <p:nvPr/>
          </p:nvSpPr>
          <p:spPr bwMode="auto">
            <a:xfrm>
              <a:off x="3742" y="2659"/>
              <a:ext cx="299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i="1" dirty="0">
                  <a:solidFill>
                    <a:srgbClr val="C00000"/>
                  </a:solidFill>
                  <a:latin typeface="Times New Roman" pitchFamily="18" charset="0"/>
                </a:rPr>
                <a:t>y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69" name="Rectangle 9"/>
            <p:cNvSpPr>
              <a:spLocks noChangeArrowheads="1"/>
            </p:cNvSpPr>
            <p:nvPr/>
          </p:nvSpPr>
          <p:spPr bwMode="auto">
            <a:xfrm>
              <a:off x="3107" y="2704"/>
              <a:ext cx="336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i="1" dirty="0">
                  <a:solidFill>
                    <a:srgbClr val="C00000"/>
                  </a:solidFill>
                  <a:latin typeface="Times New Roman" pitchFamily="18" charset="0"/>
                </a:rPr>
                <a:t>x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70" name="Rectangle 10"/>
            <p:cNvSpPr>
              <a:spLocks noChangeArrowheads="1"/>
            </p:cNvSpPr>
            <p:nvPr/>
          </p:nvSpPr>
          <p:spPr bwMode="auto">
            <a:xfrm>
              <a:off x="2300" y="2771"/>
              <a:ext cx="535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dirty="0">
                  <a:solidFill>
                    <a:srgbClr val="C00000"/>
                  </a:solidFill>
                  <a:latin typeface="Symbol" pitchFamily="18" charset="2"/>
                </a:rPr>
                <a:t>Y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71" name="Rectangle 11"/>
            <p:cNvSpPr>
              <a:spLocks noChangeArrowheads="1"/>
            </p:cNvSpPr>
            <p:nvPr/>
          </p:nvSpPr>
          <p:spPr bwMode="auto">
            <a:xfrm>
              <a:off x="1757" y="2771"/>
              <a:ext cx="369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dirty="0">
                  <a:solidFill>
                    <a:srgbClr val="C00000"/>
                  </a:solidFill>
                  <a:latin typeface="Symbol" pitchFamily="18" charset="2"/>
                </a:rPr>
                <a:t>=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117772" name="Rectangle 12"/>
            <p:cNvSpPr>
              <a:spLocks noChangeArrowheads="1"/>
            </p:cNvSpPr>
            <p:nvPr/>
          </p:nvSpPr>
          <p:spPr bwMode="auto">
            <a:xfrm>
              <a:off x="1102" y="2771"/>
              <a:ext cx="535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dirty="0">
                  <a:solidFill>
                    <a:srgbClr val="C00000"/>
                  </a:solidFill>
                  <a:latin typeface="Symbol" pitchFamily="18" charset="2"/>
                </a:rPr>
                <a:t>Y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1395413" y="1611313"/>
            <a:ext cx="7341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ru-RU" sz="7200" b="1" dirty="0">
                <a:solidFill>
                  <a:srgbClr val="0033CC"/>
                </a:solidFill>
                <a:latin typeface="Symbol" pitchFamily="18" charset="2"/>
              </a:rPr>
              <a:t>Y</a:t>
            </a:r>
            <a:endParaRPr lang="ru-RU" b="1" dirty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117774" name="WordArt 14"/>
          <p:cNvSpPr>
            <a:spLocks noChangeArrowheads="1" noChangeShapeType="1" noTextEdit="1"/>
          </p:cNvSpPr>
          <p:nvPr/>
        </p:nvSpPr>
        <p:spPr bwMode="auto">
          <a:xfrm>
            <a:off x="1331913" y="908050"/>
            <a:ext cx="59118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обозначено:</a:t>
            </a:r>
          </a:p>
        </p:txBody>
      </p:sp>
      <p:sp>
        <p:nvSpPr>
          <p:cNvPr id="117775" name="WordArt 15"/>
          <p:cNvSpPr>
            <a:spLocks noChangeArrowheads="1" noChangeShapeType="1" noTextEdit="1"/>
          </p:cNvSpPr>
          <p:nvPr/>
        </p:nvSpPr>
        <p:spPr bwMode="auto">
          <a:xfrm>
            <a:off x="2270348" y="1988840"/>
            <a:ext cx="4752975" cy="4675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волновая функция</a:t>
            </a:r>
          </a:p>
        </p:txBody>
      </p:sp>
      <p:sp>
        <p:nvSpPr>
          <p:cNvPr id="117776" name="Rectangle 16"/>
          <p:cNvSpPr>
            <a:spLocks noChangeArrowheads="1"/>
          </p:cNvSpPr>
          <p:nvPr/>
        </p:nvSpPr>
        <p:spPr bwMode="auto">
          <a:xfrm>
            <a:off x="1441450" y="3616325"/>
            <a:ext cx="61555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7200" b="1" i="1" dirty="0">
                <a:solidFill>
                  <a:srgbClr val="008000"/>
                </a:solidFill>
                <a:latin typeface="Times New Roman" pitchFamily="18" charset="0"/>
              </a:rPr>
              <a:t>E</a:t>
            </a:r>
            <a:endParaRPr lang="ru-RU" b="1" i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1259632" y="4697268"/>
            <a:ext cx="66684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7200" b="1" i="1" dirty="0">
                <a:solidFill>
                  <a:srgbClr val="7030A0"/>
                </a:solidFill>
                <a:latin typeface="Times New Roman" pitchFamily="18" charset="0"/>
              </a:rPr>
              <a:t>U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</a:endParaRPr>
          </a:p>
        </p:txBody>
      </p:sp>
      <p:sp>
        <p:nvSpPr>
          <p:cNvPr id="117778" name="WordArt 18"/>
          <p:cNvSpPr>
            <a:spLocks noChangeArrowheads="1" noChangeShapeType="1" noTextEdit="1"/>
          </p:cNvSpPr>
          <p:nvPr/>
        </p:nvSpPr>
        <p:spPr bwMode="auto">
          <a:xfrm>
            <a:off x="2270348" y="4149080"/>
            <a:ext cx="4533900" cy="427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полная энергия</a:t>
            </a:r>
          </a:p>
        </p:txBody>
      </p:sp>
      <p:sp>
        <p:nvSpPr>
          <p:cNvPr id="117779" name="WordArt 19"/>
          <p:cNvSpPr>
            <a:spLocks noChangeArrowheads="1" noChangeShapeType="1" noTextEdit="1"/>
          </p:cNvSpPr>
          <p:nvPr/>
        </p:nvSpPr>
        <p:spPr bwMode="auto">
          <a:xfrm>
            <a:off x="2124074" y="5085184"/>
            <a:ext cx="6768406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энергия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1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3" grpId="0"/>
      <p:bldP spid="117775" grpId="0"/>
      <p:bldP spid="117776" grpId="0"/>
      <p:bldP spid="117777" grpId="0"/>
      <p:bldP spid="117778" grpId="0"/>
      <p:bldP spid="11777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/>
          <p:cNvSpPr>
            <a:spLocks noChangeArrowheads="1"/>
          </p:cNvSpPr>
          <p:nvPr/>
        </p:nvSpPr>
        <p:spPr bwMode="auto">
          <a:xfrm>
            <a:off x="215900" y="2347913"/>
            <a:ext cx="8748713" cy="33131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5076825" y="3068638"/>
            <a:ext cx="1627188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ru-RU" sz="7100">
                <a:solidFill>
                  <a:srgbClr val="000000"/>
                </a:solidFill>
                <a:latin typeface="Times New Roman" pitchFamily="18" charset="0"/>
              </a:rPr>
              <a:t>exp</a:t>
            </a:r>
            <a:r>
              <a:rPr lang="ru-RU" sz="7700">
                <a:solidFill>
                  <a:srgbClr val="000000"/>
                </a:solidFill>
                <a:latin typeface="Times New Roman" pitchFamily="18" charset="0"/>
              </a:rPr>
              <a:t>(</a:t>
            </a:r>
            <a:endParaRPr lang="ru-RU" sz="2000">
              <a:latin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11413" y="2471738"/>
            <a:ext cx="2514600" cy="1389062"/>
            <a:chOff x="1519" y="1603"/>
            <a:chExt cx="1584" cy="875"/>
          </a:xfrm>
        </p:grpSpPr>
        <p:sp>
          <p:nvSpPr>
            <p:cNvPr id="119813" name="Line 5"/>
            <p:cNvSpPr>
              <a:spLocks noChangeShapeType="1"/>
            </p:cNvSpPr>
            <p:nvPr/>
          </p:nvSpPr>
          <p:spPr bwMode="auto">
            <a:xfrm>
              <a:off x="1519" y="2477"/>
              <a:ext cx="1584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14" name="Rectangle 6"/>
            <p:cNvSpPr>
              <a:spLocks noChangeArrowheads="1"/>
            </p:cNvSpPr>
            <p:nvPr/>
          </p:nvSpPr>
          <p:spPr bwMode="auto">
            <a:xfrm>
              <a:off x="2109" y="1603"/>
              <a:ext cx="308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ru-RU" sz="2000">
                <a:latin typeface="Times New Roman" pitchFamily="18" charset="0"/>
              </a:endParaRPr>
            </a:p>
          </p:txBody>
        </p:sp>
      </p:grp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1619250" y="3030538"/>
            <a:ext cx="5365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ru-RU" sz="7700">
                <a:solidFill>
                  <a:srgbClr val="000000"/>
                </a:solidFill>
                <a:latin typeface="Symbol" pitchFamily="18" charset="2"/>
              </a:rPr>
              <a:t>=</a:t>
            </a:r>
            <a:endParaRPr lang="ru-RU" sz="2000">
              <a:latin typeface="Times New Roman" pitchFamily="18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79413" y="3052763"/>
            <a:ext cx="1184275" cy="1444625"/>
            <a:chOff x="239" y="1969"/>
            <a:chExt cx="746" cy="910"/>
          </a:xfrm>
        </p:grpSpPr>
        <p:sp>
          <p:nvSpPr>
            <p:cNvPr id="119817" name="Rectangle 9"/>
            <p:cNvSpPr>
              <a:spLocks noChangeArrowheads="1"/>
            </p:cNvSpPr>
            <p:nvPr/>
          </p:nvSpPr>
          <p:spPr bwMode="auto">
            <a:xfrm>
              <a:off x="683" y="2552"/>
              <a:ext cx="13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400" b="1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ru-RU" sz="2000" b="1">
                <a:latin typeface="Times New Roman" pitchFamily="18" charset="0"/>
              </a:endParaRPr>
            </a:p>
          </p:txBody>
        </p:sp>
        <p:sp>
          <p:nvSpPr>
            <p:cNvPr id="119818" name="Rectangle 10"/>
            <p:cNvSpPr>
              <a:spLocks noChangeArrowheads="1"/>
            </p:cNvSpPr>
            <p:nvPr/>
          </p:nvSpPr>
          <p:spPr bwMode="auto">
            <a:xfrm>
              <a:off x="834" y="2553"/>
              <a:ext cx="151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400" b="1" i="1">
                  <a:solidFill>
                    <a:srgbClr val="000000"/>
                  </a:solidFill>
                  <a:latin typeface="Times New Roman" pitchFamily="18" charset="0"/>
                </a:rPr>
                <a:t>S</a:t>
              </a:r>
              <a:endParaRPr lang="ru-RU" sz="2000" b="1">
                <a:latin typeface="Times New Roman" pitchFamily="18" charset="0"/>
              </a:endParaRPr>
            </a:p>
          </p:txBody>
        </p:sp>
        <p:sp>
          <p:nvSpPr>
            <p:cNvPr id="119819" name="Rectangle 11"/>
            <p:cNvSpPr>
              <a:spLocks noChangeArrowheads="1"/>
            </p:cNvSpPr>
            <p:nvPr/>
          </p:nvSpPr>
          <p:spPr bwMode="auto">
            <a:xfrm>
              <a:off x="239" y="1969"/>
              <a:ext cx="490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>
                  <a:solidFill>
                    <a:srgbClr val="000000"/>
                  </a:solidFill>
                  <a:latin typeface="Symbol" pitchFamily="18" charset="2"/>
                </a:rPr>
                <a:t>Y</a:t>
              </a:r>
              <a:endParaRPr lang="ru-RU" sz="2000">
                <a:latin typeface="Times New Roman" pitchFamily="18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411413" y="3916364"/>
            <a:ext cx="2124075" cy="1411288"/>
            <a:chOff x="1519" y="2513"/>
            <a:chExt cx="1338" cy="889"/>
          </a:xfrm>
        </p:grpSpPr>
        <p:sp>
          <p:nvSpPr>
            <p:cNvPr id="119821" name="Line 13"/>
            <p:cNvSpPr>
              <a:spLocks noChangeShapeType="1"/>
            </p:cNvSpPr>
            <p:nvPr/>
          </p:nvSpPr>
          <p:spPr bwMode="auto">
            <a:xfrm flipV="1">
              <a:off x="1519" y="3093"/>
              <a:ext cx="83" cy="5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22" name="Line 14"/>
            <p:cNvSpPr>
              <a:spLocks noChangeShapeType="1"/>
            </p:cNvSpPr>
            <p:nvPr/>
          </p:nvSpPr>
          <p:spPr bwMode="auto">
            <a:xfrm>
              <a:off x="1602" y="3104"/>
              <a:ext cx="122" cy="298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23" name="Line 15"/>
            <p:cNvSpPr>
              <a:spLocks noChangeShapeType="1"/>
            </p:cNvSpPr>
            <p:nvPr/>
          </p:nvSpPr>
          <p:spPr bwMode="auto">
            <a:xfrm flipV="1">
              <a:off x="1733" y="2569"/>
              <a:ext cx="150" cy="83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24" name="Line 16"/>
            <p:cNvSpPr>
              <a:spLocks noChangeShapeType="1"/>
            </p:cNvSpPr>
            <p:nvPr/>
          </p:nvSpPr>
          <p:spPr bwMode="auto">
            <a:xfrm>
              <a:off x="1883" y="2569"/>
              <a:ext cx="974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25" name="Rectangle 17"/>
            <p:cNvSpPr>
              <a:spLocks noChangeArrowheads="1"/>
            </p:cNvSpPr>
            <p:nvPr/>
          </p:nvSpPr>
          <p:spPr bwMode="auto">
            <a:xfrm>
              <a:off x="2630" y="2625"/>
              <a:ext cx="13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400" b="1" dirty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ru-RU" sz="2000" b="1" dirty="0">
                <a:latin typeface="Times New Roman" pitchFamily="18" charset="0"/>
              </a:endParaRPr>
            </a:p>
          </p:txBody>
        </p:sp>
        <p:sp>
          <p:nvSpPr>
            <p:cNvPr id="119826" name="Rectangle 18"/>
            <p:cNvSpPr>
              <a:spLocks noChangeArrowheads="1"/>
            </p:cNvSpPr>
            <p:nvPr/>
          </p:nvSpPr>
          <p:spPr bwMode="auto">
            <a:xfrm>
              <a:off x="2592" y="2997"/>
              <a:ext cx="13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400" b="1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ru-RU" sz="2000" b="1" dirty="0">
                <a:latin typeface="Times New Roman" pitchFamily="18" charset="0"/>
              </a:endParaRPr>
            </a:p>
          </p:txBody>
        </p:sp>
        <p:sp>
          <p:nvSpPr>
            <p:cNvPr id="119827" name="Rectangle 19"/>
            <p:cNvSpPr>
              <a:spLocks noChangeArrowheads="1"/>
            </p:cNvSpPr>
            <p:nvPr/>
          </p:nvSpPr>
          <p:spPr bwMode="auto">
            <a:xfrm>
              <a:off x="2278" y="2523"/>
              <a:ext cx="240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 i="1" dirty="0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ru-RU" sz="2000" dirty="0">
                <a:latin typeface="Times New Roman" pitchFamily="18" charset="0"/>
              </a:endParaRPr>
            </a:p>
          </p:txBody>
        </p:sp>
        <p:sp>
          <p:nvSpPr>
            <p:cNvPr id="119828" name="Rectangle 20"/>
            <p:cNvSpPr>
              <a:spLocks noChangeArrowheads="1"/>
            </p:cNvSpPr>
            <p:nvPr/>
          </p:nvSpPr>
          <p:spPr bwMode="auto">
            <a:xfrm>
              <a:off x="1883" y="2513"/>
              <a:ext cx="341" cy="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 dirty="0">
                  <a:solidFill>
                    <a:srgbClr val="000000"/>
                  </a:solidFill>
                  <a:latin typeface="Symbol" pitchFamily="18" charset="2"/>
                </a:rPr>
                <a:t>p</a:t>
              </a:r>
              <a:endParaRPr lang="ru-RU" sz="2000" dirty="0">
                <a:latin typeface="Times New Roman" pitchFamily="18" charset="0"/>
              </a:endParaRP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6588125" y="2563813"/>
            <a:ext cx="1730375" cy="2108200"/>
            <a:chOff x="4332" y="1706"/>
            <a:chExt cx="1090" cy="1328"/>
          </a:xfrm>
        </p:grpSpPr>
        <p:sp>
          <p:nvSpPr>
            <p:cNvPr id="119830" name="Line 22"/>
            <p:cNvSpPr>
              <a:spLocks noChangeShapeType="1"/>
            </p:cNvSpPr>
            <p:nvPr/>
          </p:nvSpPr>
          <p:spPr bwMode="auto">
            <a:xfrm>
              <a:off x="4686" y="2477"/>
              <a:ext cx="553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831" name="Rectangle 23"/>
            <p:cNvSpPr>
              <a:spLocks noChangeArrowheads="1"/>
            </p:cNvSpPr>
            <p:nvPr/>
          </p:nvSpPr>
          <p:spPr bwMode="auto">
            <a:xfrm>
              <a:off x="5193" y="1979"/>
              <a:ext cx="22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8600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19832" name="Rectangle 24"/>
            <p:cNvSpPr>
              <a:spLocks noChangeArrowheads="1"/>
            </p:cNvSpPr>
            <p:nvPr/>
          </p:nvSpPr>
          <p:spPr bwMode="auto">
            <a:xfrm>
              <a:off x="4951" y="2704"/>
              <a:ext cx="13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3400" b="1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ru-RU" sz="2000" b="1" dirty="0">
                <a:latin typeface="Times New Roman" pitchFamily="18" charset="0"/>
              </a:endParaRPr>
            </a:p>
          </p:txBody>
        </p:sp>
        <p:sp>
          <p:nvSpPr>
            <p:cNvPr id="119833" name="Rectangle 25"/>
            <p:cNvSpPr>
              <a:spLocks noChangeArrowheads="1"/>
            </p:cNvSpPr>
            <p:nvPr/>
          </p:nvSpPr>
          <p:spPr bwMode="auto">
            <a:xfrm>
              <a:off x="4789" y="2251"/>
              <a:ext cx="240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 i="1" dirty="0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ru-RU" sz="2000" dirty="0">
                <a:latin typeface="Times New Roman" pitchFamily="18" charset="0"/>
              </a:endParaRPr>
            </a:p>
          </p:txBody>
        </p:sp>
        <p:sp>
          <p:nvSpPr>
            <p:cNvPr id="119834" name="Rectangle 26"/>
            <p:cNvSpPr>
              <a:spLocks noChangeArrowheads="1"/>
            </p:cNvSpPr>
            <p:nvPr/>
          </p:nvSpPr>
          <p:spPr bwMode="auto">
            <a:xfrm>
              <a:off x="4830" y="1706"/>
              <a:ext cx="240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7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119835" name="Line 27"/>
            <p:cNvSpPr>
              <a:spLocks noChangeShapeType="1"/>
            </p:cNvSpPr>
            <p:nvPr/>
          </p:nvSpPr>
          <p:spPr bwMode="auto">
            <a:xfrm>
              <a:off x="4332" y="2478"/>
              <a:ext cx="194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9836" name="WordArt 28"/>
          <p:cNvSpPr>
            <a:spLocks noChangeArrowheads="1" noChangeShapeType="1" noTextEdit="1"/>
          </p:cNvSpPr>
          <p:nvPr/>
        </p:nvSpPr>
        <p:spPr bwMode="auto">
          <a:xfrm>
            <a:off x="1187450" y="476672"/>
            <a:ext cx="7056438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простом случае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1S состояния</a:t>
            </a: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будет функция:</a:t>
            </a:r>
          </a:p>
        </p:txBody>
      </p:sp>
      <p:grpSp>
        <p:nvGrpSpPr>
          <p:cNvPr id="119837" name="Group 29"/>
          <p:cNvGrpSpPr>
            <a:grpSpLocks/>
          </p:cNvGrpSpPr>
          <p:nvPr/>
        </p:nvGrpSpPr>
        <p:grpSpPr bwMode="auto">
          <a:xfrm>
            <a:off x="4391025" y="5229225"/>
            <a:ext cx="3997325" cy="1295400"/>
            <a:chOff x="1655" y="2886"/>
            <a:chExt cx="2133" cy="816"/>
          </a:xfrm>
        </p:grpSpPr>
        <p:grpSp>
          <p:nvGrpSpPr>
            <p:cNvPr id="119838" name="Group 28"/>
            <p:cNvGrpSpPr>
              <a:grpSpLocks/>
            </p:cNvGrpSpPr>
            <p:nvPr/>
          </p:nvGrpSpPr>
          <p:grpSpPr bwMode="auto">
            <a:xfrm>
              <a:off x="1655" y="2886"/>
              <a:ext cx="363" cy="749"/>
              <a:chOff x="1655" y="3265"/>
              <a:chExt cx="363" cy="749"/>
            </a:xfrm>
          </p:grpSpPr>
          <p:sp>
            <p:nvSpPr>
              <p:cNvPr id="119839" name="Rectangle 10"/>
              <p:cNvSpPr>
                <a:spLocks noChangeArrowheads="1"/>
              </p:cNvSpPr>
              <p:nvPr/>
            </p:nvSpPr>
            <p:spPr bwMode="auto">
              <a:xfrm>
                <a:off x="1655" y="3265"/>
                <a:ext cx="340" cy="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ru-RU" sz="7200" b="1" i="1" dirty="0">
                    <a:solidFill>
                      <a:srgbClr val="008000"/>
                    </a:solidFill>
                    <a:latin typeface="Times New Roman" pitchFamily="18" charset="0"/>
                  </a:rPr>
                  <a:t>r</a:t>
                </a:r>
              </a:p>
            </p:txBody>
          </p:sp>
          <p:sp>
            <p:nvSpPr>
              <p:cNvPr id="119840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1882" y="3748"/>
                <a:ext cx="136" cy="18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200" b="1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8000"/>
                    </a:solidFill>
                    <a:latin typeface="Arial"/>
                    <a:cs typeface="Arial"/>
                  </a:rPr>
                  <a:t>1</a:t>
                </a:r>
              </a:p>
            </p:txBody>
          </p:sp>
        </p:grpSp>
        <p:sp>
          <p:nvSpPr>
            <p:cNvPr id="77850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2109" y="3294"/>
              <a:ext cx="1679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первой орбиты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теории Бора</a:t>
              </a:r>
            </a:p>
          </p:txBody>
        </p:sp>
      </p:grp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nimBg="1"/>
      <p:bldP spid="76803" grpId="0"/>
      <p:bldP spid="7680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19250" y="1600200"/>
            <a:ext cx="6481763" cy="3657600"/>
            <a:chOff x="1020" y="1008"/>
            <a:chExt cx="4083" cy="2304"/>
          </a:xfrm>
        </p:grpSpPr>
        <p:sp>
          <p:nvSpPr>
            <p:cNvPr id="25603" name="Line 3"/>
            <p:cNvSpPr>
              <a:spLocks noChangeShapeType="1"/>
            </p:cNvSpPr>
            <p:nvPr/>
          </p:nvSpPr>
          <p:spPr bwMode="auto">
            <a:xfrm flipV="1">
              <a:off x="1020" y="1008"/>
              <a:ext cx="0" cy="2304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4" name="Line 4"/>
            <p:cNvSpPr>
              <a:spLocks noChangeShapeType="1"/>
            </p:cNvSpPr>
            <p:nvPr/>
          </p:nvSpPr>
          <p:spPr bwMode="auto">
            <a:xfrm>
              <a:off x="1020" y="3294"/>
              <a:ext cx="4083" cy="18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7667625" y="4948238"/>
            <a:ext cx="6477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8800" b="1" i="1">
                <a:latin typeface="Times New Roman" pitchFamily="18" charset="0"/>
              </a:rPr>
              <a:t>r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627313" y="476250"/>
            <a:ext cx="5673725" cy="1998663"/>
            <a:chOff x="1292" y="210"/>
            <a:chExt cx="3937" cy="1349"/>
          </a:xfrm>
        </p:grpSpPr>
        <p:sp>
          <p:nvSpPr>
            <p:cNvPr id="2560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292" y="210"/>
              <a:ext cx="3810" cy="127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Эта функция</a:t>
              </a:r>
            </a:p>
            <a:p>
              <a:pPr algn="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имеет максимум</a:t>
              </a:r>
            </a:p>
            <a:p>
              <a:pPr algn="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 r = r</a:t>
              </a:r>
            </a:p>
          </p:txBody>
        </p:sp>
        <p:sp>
          <p:nvSpPr>
            <p:cNvPr id="25608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103" y="1344"/>
              <a:ext cx="126" cy="2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627313" y="4986338"/>
            <a:ext cx="704850" cy="1433512"/>
            <a:chOff x="1655" y="3141"/>
            <a:chExt cx="444" cy="903"/>
          </a:xfrm>
        </p:grpSpPr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1655" y="3141"/>
              <a:ext cx="390" cy="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8800" b="1" i="1" dirty="0">
                  <a:solidFill>
                    <a:srgbClr val="008000"/>
                  </a:solidFill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25611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1973" y="3748"/>
              <a:ext cx="126" cy="2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79388" y="1196975"/>
            <a:ext cx="1135062" cy="1096963"/>
            <a:chOff x="113" y="754"/>
            <a:chExt cx="715" cy="691"/>
          </a:xfrm>
        </p:grpSpPr>
        <p:grpSp>
          <p:nvGrpSpPr>
            <p:cNvPr id="6" name="Group 13"/>
            <p:cNvGrpSpPr>
              <a:grpSpLocks noChangeAspect="1"/>
            </p:cNvGrpSpPr>
            <p:nvPr/>
          </p:nvGrpSpPr>
          <p:grpSpPr bwMode="auto">
            <a:xfrm>
              <a:off x="113" y="754"/>
              <a:ext cx="672" cy="691"/>
              <a:chOff x="240" y="861"/>
              <a:chExt cx="672" cy="691"/>
            </a:xfrm>
          </p:grpSpPr>
          <p:sp>
            <p:nvSpPr>
              <p:cNvPr id="25614" name="AutoShape 14"/>
              <p:cNvSpPr>
                <a:spLocks noChangeAspect="1" noChangeArrowheads="1" noTextEdit="1"/>
              </p:cNvSpPr>
              <p:nvPr/>
            </p:nvSpPr>
            <p:spPr bwMode="auto">
              <a:xfrm>
                <a:off x="240" y="912"/>
                <a:ext cx="672" cy="6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/>
            </p:nvSpPr>
            <p:spPr bwMode="auto">
              <a:xfrm>
                <a:off x="327" y="861"/>
                <a:ext cx="458" cy="6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7200" b="1">
                    <a:solidFill>
                      <a:srgbClr val="000000"/>
                    </a:solidFill>
                    <a:latin typeface="Symbol" pitchFamily="18" charset="2"/>
                  </a:rPr>
                  <a:t>Y</a:t>
                </a:r>
                <a:endParaRPr lang="ru-RU" sz="2400" b="1">
                  <a:latin typeface="Times New Roman" pitchFamily="18" charset="0"/>
                </a:endParaRPr>
              </a:p>
            </p:txBody>
          </p:sp>
        </p:grpSp>
        <p:sp>
          <p:nvSpPr>
            <p:cNvPr id="25616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566" y="1207"/>
              <a:ext cx="126" cy="2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25617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702" y="1207"/>
              <a:ext cx="126" cy="2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i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S</a:t>
              </a:r>
              <a:endPara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657350" y="2565400"/>
            <a:ext cx="5867400" cy="2667000"/>
            <a:chOff x="1044" y="1616"/>
            <a:chExt cx="3696" cy="1680"/>
          </a:xfrm>
        </p:grpSpPr>
        <p:sp>
          <p:nvSpPr>
            <p:cNvPr id="25619" name="Line 19"/>
            <p:cNvSpPr>
              <a:spLocks noChangeShapeType="1"/>
            </p:cNvSpPr>
            <p:nvPr/>
          </p:nvSpPr>
          <p:spPr bwMode="auto">
            <a:xfrm>
              <a:off x="1837" y="1616"/>
              <a:ext cx="0" cy="1680"/>
            </a:xfrm>
            <a:prstGeom prst="line">
              <a:avLst/>
            </a:prstGeom>
            <a:noFill/>
            <a:ln w="76200" cap="rnd">
              <a:solidFill>
                <a:srgbClr val="CC33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1044" y="1622"/>
              <a:ext cx="3696" cy="1672"/>
              <a:chOff x="960" y="1544"/>
              <a:chExt cx="3696" cy="1672"/>
            </a:xfrm>
          </p:grpSpPr>
          <p:sp>
            <p:nvSpPr>
              <p:cNvPr id="25621" name="Line 21"/>
              <p:cNvSpPr>
                <a:spLocks noChangeShapeType="1"/>
              </p:cNvSpPr>
              <p:nvPr/>
            </p:nvSpPr>
            <p:spPr bwMode="auto">
              <a:xfrm flipV="1">
                <a:off x="960" y="2112"/>
                <a:ext cx="240" cy="1104"/>
              </a:xfrm>
              <a:prstGeom prst="line">
                <a:avLst/>
              </a:prstGeom>
              <a:noFill/>
              <a:ln w="1270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22" name="Arc 22"/>
              <p:cNvSpPr>
                <a:spLocks/>
              </p:cNvSpPr>
              <p:nvPr/>
            </p:nvSpPr>
            <p:spPr bwMode="auto">
              <a:xfrm flipH="1">
                <a:off x="1202" y="1544"/>
                <a:ext cx="910" cy="760"/>
              </a:xfrm>
              <a:custGeom>
                <a:avLst/>
                <a:gdLst>
                  <a:gd name="G0" fmla="+- 12756 0 0"/>
                  <a:gd name="G1" fmla="+- 21600 0 0"/>
                  <a:gd name="G2" fmla="+- 21600 0 0"/>
                  <a:gd name="T0" fmla="*/ 0 w 33843"/>
                  <a:gd name="T1" fmla="*/ 4169 h 21600"/>
                  <a:gd name="T2" fmla="*/ 33843 w 33843"/>
                  <a:gd name="T3" fmla="*/ 16918 h 21600"/>
                  <a:gd name="T4" fmla="*/ 12756 w 3384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843" h="21600" fill="none" extrusionOk="0">
                    <a:moveTo>
                      <a:pt x="-1" y="4168"/>
                    </a:moveTo>
                    <a:cubicBezTo>
                      <a:pt x="3701" y="1460"/>
                      <a:pt x="8169" y="-1"/>
                      <a:pt x="12756" y="0"/>
                    </a:cubicBezTo>
                    <a:cubicBezTo>
                      <a:pt x="22881" y="0"/>
                      <a:pt x="31647" y="7033"/>
                      <a:pt x="33842" y="16918"/>
                    </a:cubicBezTo>
                  </a:path>
                  <a:path w="33843" h="21600" stroke="0" extrusionOk="0">
                    <a:moveTo>
                      <a:pt x="-1" y="4168"/>
                    </a:moveTo>
                    <a:cubicBezTo>
                      <a:pt x="3701" y="1460"/>
                      <a:pt x="8169" y="-1"/>
                      <a:pt x="12756" y="0"/>
                    </a:cubicBezTo>
                    <a:cubicBezTo>
                      <a:pt x="22881" y="0"/>
                      <a:pt x="31647" y="7033"/>
                      <a:pt x="33842" y="16918"/>
                    </a:cubicBezTo>
                    <a:lnTo>
                      <a:pt x="12756" y="21600"/>
                    </a:lnTo>
                    <a:close/>
                  </a:path>
                </a:pathLst>
              </a:custGeom>
              <a:noFill/>
              <a:ln w="1270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23" name="Arc 23"/>
              <p:cNvSpPr>
                <a:spLocks/>
              </p:cNvSpPr>
              <p:nvPr/>
            </p:nvSpPr>
            <p:spPr bwMode="auto">
              <a:xfrm rot="4293988" flipH="1">
                <a:off x="1450" y="2180"/>
                <a:ext cx="1555" cy="506"/>
              </a:xfrm>
              <a:custGeom>
                <a:avLst/>
                <a:gdLst>
                  <a:gd name="G0" fmla="+- 0 0 0"/>
                  <a:gd name="G1" fmla="+- 13558 0 0"/>
                  <a:gd name="G2" fmla="+- 21600 0 0"/>
                  <a:gd name="T0" fmla="*/ 16815 w 19400"/>
                  <a:gd name="T1" fmla="*/ 0 h 13558"/>
                  <a:gd name="T2" fmla="*/ 19400 w 19400"/>
                  <a:gd name="T3" fmla="*/ 4061 h 13558"/>
                  <a:gd name="T4" fmla="*/ 0 w 19400"/>
                  <a:gd name="T5" fmla="*/ 13558 h 13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00" h="13558" fill="none" extrusionOk="0">
                    <a:moveTo>
                      <a:pt x="16814" y="0"/>
                    </a:moveTo>
                    <a:cubicBezTo>
                      <a:pt x="17825" y="1253"/>
                      <a:pt x="18692" y="2615"/>
                      <a:pt x="19400" y="4060"/>
                    </a:cubicBezTo>
                  </a:path>
                  <a:path w="19400" h="13558" stroke="0" extrusionOk="0">
                    <a:moveTo>
                      <a:pt x="16814" y="0"/>
                    </a:moveTo>
                    <a:cubicBezTo>
                      <a:pt x="17825" y="1253"/>
                      <a:pt x="18692" y="2615"/>
                      <a:pt x="19400" y="4060"/>
                    </a:cubicBezTo>
                    <a:lnTo>
                      <a:pt x="0" y="13558"/>
                    </a:lnTo>
                    <a:close/>
                  </a:path>
                </a:pathLst>
              </a:custGeom>
              <a:noFill/>
              <a:ln w="1270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24" name="Arc 24"/>
              <p:cNvSpPr>
                <a:spLocks/>
              </p:cNvSpPr>
              <p:nvPr/>
            </p:nvSpPr>
            <p:spPr bwMode="auto">
              <a:xfrm rot="641676" flipH="1" flipV="1">
                <a:off x="2482" y="1863"/>
                <a:ext cx="2174" cy="959"/>
              </a:xfrm>
              <a:custGeom>
                <a:avLst/>
                <a:gdLst>
                  <a:gd name="G0" fmla="+- 0 0 0"/>
                  <a:gd name="G1" fmla="+- 21584 0 0"/>
                  <a:gd name="G2" fmla="+- 21600 0 0"/>
                  <a:gd name="T0" fmla="*/ 837 w 19928"/>
                  <a:gd name="T1" fmla="*/ 0 h 21584"/>
                  <a:gd name="T2" fmla="*/ 19928 w 19928"/>
                  <a:gd name="T3" fmla="*/ 13250 h 21584"/>
                  <a:gd name="T4" fmla="*/ 0 w 19928"/>
                  <a:gd name="T5" fmla="*/ 21584 h 21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928" h="21584" fill="none" extrusionOk="0">
                    <a:moveTo>
                      <a:pt x="836" y="0"/>
                    </a:moveTo>
                    <a:cubicBezTo>
                      <a:pt x="9236" y="325"/>
                      <a:pt x="16684" y="5495"/>
                      <a:pt x="19927" y="13250"/>
                    </a:cubicBezTo>
                  </a:path>
                  <a:path w="19928" h="21584" stroke="0" extrusionOk="0">
                    <a:moveTo>
                      <a:pt x="836" y="0"/>
                    </a:moveTo>
                    <a:cubicBezTo>
                      <a:pt x="9236" y="325"/>
                      <a:pt x="16684" y="5495"/>
                      <a:pt x="19927" y="13250"/>
                    </a:cubicBezTo>
                    <a:lnTo>
                      <a:pt x="0" y="21584"/>
                    </a:lnTo>
                    <a:close/>
                  </a:path>
                </a:pathLst>
              </a:custGeom>
              <a:noFill/>
              <a:ln w="1270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25" name="Line 25"/>
              <p:cNvSpPr>
                <a:spLocks noChangeShapeType="1"/>
              </p:cNvSpPr>
              <p:nvPr/>
            </p:nvSpPr>
            <p:spPr bwMode="auto">
              <a:xfrm>
                <a:off x="2256" y="1776"/>
                <a:ext cx="336" cy="336"/>
              </a:xfrm>
              <a:prstGeom prst="line">
                <a:avLst/>
              </a:prstGeom>
              <a:noFill/>
              <a:ln w="1270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5626" name="WordArt 26"/>
          <p:cNvSpPr>
            <a:spLocks noChangeArrowheads="1" noChangeShapeType="1" noTextEdit="1"/>
          </p:cNvSpPr>
          <p:nvPr/>
        </p:nvSpPr>
        <p:spPr bwMode="auto">
          <a:xfrm>
            <a:off x="3635375" y="5589588"/>
            <a:ext cx="3313113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орбиты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теории Бора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WordArt 2"/>
          <p:cNvSpPr>
            <a:spLocks noChangeArrowheads="1" noChangeShapeType="1" noTextEdit="1"/>
          </p:cNvSpPr>
          <p:nvPr/>
        </p:nvSpPr>
        <p:spPr bwMode="auto">
          <a:xfrm>
            <a:off x="287016" y="319360"/>
            <a:ext cx="8856984" cy="25201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решения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Шредингера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зависят не только от радиальной,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также и от угловых координат</a:t>
            </a:r>
          </a:p>
        </p:txBody>
      </p:sp>
      <p:grpSp>
        <p:nvGrpSpPr>
          <p:cNvPr id="120835" name="Group 3"/>
          <p:cNvGrpSpPr>
            <a:grpSpLocks/>
          </p:cNvGrpSpPr>
          <p:nvPr/>
        </p:nvGrpSpPr>
        <p:grpSpPr bwMode="auto">
          <a:xfrm>
            <a:off x="1258888" y="2997200"/>
            <a:ext cx="7129462" cy="1944688"/>
            <a:chOff x="612" y="2296"/>
            <a:chExt cx="4491" cy="1225"/>
          </a:xfrm>
        </p:grpSpPr>
        <p:grpSp>
          <p:nvGrpSpPr>
            <p:cNvPr id="120836" name="Group 4"/>
            <p:cNvGrpSpPr>
              <a:grpSpLocks/>
            </p:cNvGrpSpPr>
            <p:nvPr/>
          </p:nvGrpSpPr>
          <p:grpSpPr bwMode="auto">
            <a:xfrm>
              <a:off x="612" y="2296"/>
              <a:ext cx="4037" cy="1225"/>
              <a:chOff x="567" y="2296"/>
              <a:chExt cx="4037" cy="1225"/>
            </a:xfrm>
          </p:grpSpPr>
          <p:sp>
            <p:nvSpPr>
              <p:cNvPr id="120837" name="Oval 5"/>
              <p:cNvSpPr>
                <a:spLocks noChangeArrowheads="1"/>
              </p:cNvSpPr>
              <p:nvPr/>
            </p:nvSpPr>
            <p:spPr bwMode="auto">
              <a:xfrm>
                <a:off x="567" y="2296"/>
                <a:ext cx="4037" cy="122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0838" name="Rectangle 6"/>
              <p:cNvSpPr>
                <a:spLocks noChangeArrowheads="1"/>
              </p:cNvSpPr>
              <p:nvPr/>
            </p:nvSpPr>
            <p:spPr bwMode="auto">
              <a:xfrm>
                <a:off x="1275" y="2886"/>
                <a:ext cx="607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3800" b="1" i="1">
                    <a:solidFill>
                      <a:srgbClr val="000000"/>
                    </a:solidFill>
                    <a:latin typeface="Times New Roman" pitchFamily="18" charset="0"/>
                  </a:rPr>
                  <a:t>nlms</a:t>
                </a:r>
                <a:endParaRPr lang="ru-RU" sz="2400" b="1" i="1">
                  <a:latin typeface="Times New Roman" pitchFamily="18" charset="0"/>
                </a:endParaRPr>
              </a:p>
            </p:txBody>
          </p:sp>
          <p:sp>
            <p:nvSpPr>
              <p:cNvPr id="120839" name="Rectangle 7"/>
              <p:cNvSpPr>
                <a:spLocks noChangeArrowheads="1"/>
              </p:cNvSpPr>
              <p:nvPr/>
            </p:nvSpPr>
            <p:spPr bwMode="auto">
              <a:xfrm>
                <a:off x="839" y="2432"/>
                <a:ext cx="552" cy="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8600" b="1" dirty="0">
                    <a:solidFill>
                      <a:srgbClr val="000000"/>
                    </a:solidFill>
                    <a:latin typeface="Symbol" pitchFamily="18" charset="2"/>
                  </a:rPr>
                  <a:t>Y</a:t>
                </a:r>
                <a:endParaRPr lang="ru-RU" sz="2400" b="1" dirty="0">
                  <a:latin typeface="Times New Roman" pitchFamily="18" charset="0"/>
                </a:endParaRPr>
              </a:p>
            </p:txBody>
          </p:sp>
          <p:sp>
            <p:nvSpPr>
              <p:cNvPr id="120840" name="Rectangle 8"/>
              <p:cNvSpPr>
                <a:spLocks noChangeArrowheads="1"/>
              </p:cNvSpPr>
              <p:nvPr/>
            </p:nvSpPr>
            <p:spPr bwMode="auto">
              <a:xfrm>
                <a:off x="1791" y="2387"/>
                <a:ext cx="378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86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ru-RU" sz="2400">
                  <a:latin typeface="Times New Roman" pitchFamily="18" charset="0"/>
                </a:endParaRPr>
              </a:p>
            </p:txBody>
          </p:sp>
        </p:grpSp>
        <p:sp>
          <p:nvSpPr>
            <p:cNvPr id="120841" name="Text Box 9"/>
            <p:cNvSpPr txBox="1">
              <a:spLocks noChangeArrowheads="1"/>
            </p:cNvSpPr>
            <p:nvPr/>
          </p:nvSpPr>
          <p:spPr bwMode="auto">
            <a:xfrm>
              <a:off x="2245" y="2387"/>
              <a:ext cx="285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8000" b="1" i="1" dirty="0">
                  <a:latin typeface="Times New Roman" pitchFamily="18" charset="0"/>
                </a:rPr>
                <a:t>f</a:t>
              </a:r>
              <a:r>
                <a:rPr lang="en-US" sz="8000" b="1" dirty="0">
                  <a:latin typeface="Times New Roman" pitchFamily="18" charset="0"/>
                </a:rPr>
                <a:t>(</a:t>
              </a:r>
              <a:r>
                <a:rPr lang="en-US" sz="8000" b="1" i="1" dirty="0">
                  <a:latin typeface="Times New Roman" pitchFamily="18" charset="0"/>
                </a:rPr>
                <a:t>r,</a:t>
              </a:r>
              <a:r>
                <a:rPr lang="en-US" sz="8000" b="1" dirty="0">
                  <a:latin typeface="Times New Roman" pitchFamily="18" charset="0"/>
                  <a:sym typeface="Symbol" pitchFamily="18" charset="2"/>
                </a:rPr>
                <a:t></a:t>
              </a:r>
              <a:r>
                <a:rPr lang="en-US" sz="8000" b="1" i="1" dirty="0">
                  <a:latin typeface="Times New Roman" pitchFamily="18" charset="0"/>
                  <a:sym typeface="Symbol" pitchFamily="18" charset="2"/>
                </a:rPr>
                <a:t>,</a:t>
              </a:r>
              <a:r>
                <a:rPr lang="en-US" sz="8000" b="1" dirty="0">
                  <a:latin typeface="Times New Roman" pitchFamily="18" charset="0"/>
                  <a:sym typeface="Symbol" pitchFamily="18" charset="2"/>
                </a:rPr>
                <a:t>)</a:t>
              </a:r>
            </a:p>
          </p:txBody>
        </p:sp>
      </p:grpSp>
      <p:sp>
        <p:nvSpPr>
          <p:cNvPr id="120842" name="WordArt 10"/>
          <p:cNvSpPr>
            <a:spLocks noChangeArrowheads="1" noChangeShapeType="1" noTextEdit="1"/>
          </p:cNvSpPr>
          <p:nvPr/>
        </p:nvSpPr>
        <p:spPr bwMode="auto">
          <a:xfrm>
            <a:off x="467544" y="5388893"/>
            <a:ext cx="8424936" cy="560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сферической системе координат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48085" y="116632"/>
            <a:ext cx="6264275" cy="1582737"/>
            <a:chOff x="930" y="119"/>
            <a:chExt cx="3628" cy="1088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930" y="119"/>
              <a:ext cx="3628" cy="10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247" y="255"/>
              <a:ext cx="3040" cy="8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Сферическая система</a:t>
              </a:r>
              <a:endPara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3600" b="1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координат</a:t>
              </a:r>
              <a:endPara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148064" y="2062187"/>
            <a:ext cx="3535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x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</a:t>
            </a:r>
            <a:r>
              <a:rPr lang="en-US" sz="32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ru-RU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sin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 cos ;</a:t>
            </a:r>
          </a:p>
          <a:p>
            <a:pPr algn="just"/>
            <a:r>
              <a:rPr lang="en-US" sz="32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200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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;</a:t>
            </a:r>
          </a:p>
          <a:p>
            <a:pPr algn="just"/>
            <a:r>
              <a:rPr lang="en-US" sz="32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200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cos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</a:t>
            </a:r>
            <a:r>
              <a:rPr 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panose="05050102010706020507" pitchFamily="18" charset="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4980" y="3837621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(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,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)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,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80" y="2062187"/>
            <a:ext cx="35814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4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6886575" y="718122"/>
            <a:ext cx="819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ru-RU" sz="6000" b="1" dirty="0">
                <a:solidFill>
                  <a:srgbClr val="C00000"/>
                </a:solidFill>
                <a:latin typeface="Symbol" pitchFamily="18" charset="2"/>
              </a:rPr>
              <a:t>Y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21859" name="WordArt 3"/>
          <p:cNvSpPr>
            <a:spLocks noChangeArrowheads="1" noChangeShapeType="1" noTextEdit="1"/>
          </p:cNvSpPr>
          <p:nvPr/>
        </p:nvSpPr>
        <p:spPr bwMode="auto">
          <a:xfrm>
            <a:off x="1222375" y="1052513"/>
            <a:ext cx="6073775" cy="151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решению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определенная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полной энергии  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7121526" y="1908969"/>
            <a:ext cx="78581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ru-RU" sz="4800" b="1" i="1" dirty="0">
                <a:solidFill>
                  <a:srgbClr val="C00000"/>
                </a:solidFill>
                <a:latin typeface="Times New Roman" pitchFamily="18" charset="0"/>
              </a:rPr>
              <a:t>Е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121861" name="Group 5"/>
          <p:cNvGrpSpPr>
            <a:grpSpLocks/>
          </p:cNvGrpSpPr>
          <p:nvPr/>
        </p:nvGrpSpPr>
        <p:grpSpPr bwMode="auto">
          <a:xfrm>
            <a:off x="1187450" y="4003675"/>
            <a:ext cx="6767513" cy="1296988"/>
            <a:chOff x="567" y="2840"/>
            <a:chExt cx="4263" cy="817"/>
          </a:xfrm>
        </p:grpSpPr>
        <p:sp>
          <p:nvSpPr>
            <p:cNvPr id="121862" name="AutoShape 6"/>
            <p:cNvSpPr>
              <a:spLocks noChangeArrowheads="1"/>
            </p:cNvSpPr>
            <p:nvPr/>
          </p:nvSpPr>
          <p:spPr bwMode="auto">
            <a:xfrm>
              <a:off x="567" y="2840"/>
              <a:ext cx="4263" cy="81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21863" name="Group 7"/>
            <p:cNvGrpSpPr>
              <a:grpSpLocks/>
            </p:cNvGrpSpPr>
            <p:nvPr/>
          </p:nvGrpSpPr>
          <p:grpSpPr bwMode="auto">
            <a:xfrm>
              <a:off x="930" y="2876"/>
              <a:ext cx="1542" cy="698"/>
              <a:chOff x="204" y="2931"/>
              <a:chExt cx="1542" cy="698"/>
            </a:xfrm>
          </p:grpSpPr>
          <p:grpSp>
            <p:nvGrpSpPr>
              <p:cNvPr id="121864" name="Group 8"/>
              <p:cNvGrpSpPr>
                <a:grpSpLocks/>
              </p:cNvGrpSpPr>
              <p:nvPr/>
            </p:nvGrpSpPr>
            <p:grpSpPr bwMode="auto">
              <a:xfrm>
                <a:off x="772" y="2981"/>
                <a:ext cx="627" cy="634"/>
                <a:chOff x="636" y="448"/>
                <a:chExt cx="627" cy="634"/>
              </a:xfrm>
            </p:grpSpPr>
            <p:sp>
              <p:nvSpPr>
                <p:cNvPr id="121865" name="Rectangle 9"/>
                <p:cNvSpPr>
                  <a:spLocks noChangeArrowheads="1"/>
                </p:cNvSpPr>
                <p:nvPr/>
              </p:nvSpPr>
              <p:spPr bwMode="auto">
                <a:xfrm>
                  <a:off x="1004" y="790"/>
                  <a:ext cx="12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ru-RU" sz="3000" b="1" dirty="0">
                      <a:solidFill>
                        <a:srgbClr val="008000"/>
                      </a:solidFill>
                      <a:latin typeface="Times New Roman" pitchFamily="18" charset="0"/>
                    </a:rPr>
                    <a:t>1</a:t>
                  </a:r>
                  <a:endParaRPr lang="ru-RU" b="1" dirty="0">
                    <a:solidFill>
                      <a:srgbClr val="008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21866" name="Rectangle 10"/>
                <p:cNvSpPr>
                  <a:spLocks noChangeArrowheads="1"/>
                </p:cNvSpPr>
                <p:nvPr/>
              </p:nvSpPr>
              <p:spPr bwMode="auto">
                <a:xfrm>
                  <a:off x="1129" y="791"/>
                  <a:ext cx="134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ru-RU" sz="3000" b="1" i="1" dirty="0">
                      <a:solidFill>
                        <a:srgbClr val="008000"/>
                      </a:solidFill>
                      <a:latin typeface="Times New Roman" pitchFamily="18" charset="0"/>
                    </a:rPr>
                    <a:t>S</a:t>
                  </a:r>
                  <a:endParaRPr lang="ru-RU" b="1" dirty="0">
                    <a:solidFill>
                      <a:srgbClr val="008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21867" name="Rectangle 11"/>
                <p:cNvSpPr>
                  <a:spLocks noChangeArrowheads="1"/>
                </p:cNvSpPr>
                <p:nvPr/>
              </p:nvSpPr>
              <p:spPr bwMode="auto">
                <a:xfrm>
                  <a:off x="636" y="448"/>
                  <a:ext cx="566" cy="6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 eaLnBrk="0" hangingPunct="0"/>
                  <a:r>
                    <a:rPr lang="ru-RU" sz="6500" dirty="0">
                      <a:solidFill>
                        <a:srgbClr val="008000"/>
                      </a:solidFill>
                      <a:latin typeface="Symbol" pitchFamily="18" charset="2"/>
                    </a:rPr>
                    <a:t>Y</a:t>
                  </a:r>
                  <a:endParaRPr lang="ru-RU" sz="1600" dirty="0">
                    <a:solidFill>
                      <a:srgbClr val="008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21868" name="Text Box 12"/>
              <p:cNvSpPr txBox="1">
                <a:spLocks noChangeArrowheads="1"/>
              </p:cNvSpPr>
              <p:nvPr/>
            </p:nvSpPr>
            <p:spPr bwMode="auto">
              <a:xfrm>
                <a:off x="567" y="2931"/>
                <a:ext cx="363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ru-RU" sz="6000" dirty="0">
                    <a:solidFill>
                      <a:srgbClr val="008000"/>
                    </a:solidFill>
                    <a:latin typeface="Times New Roman" pitchFamily="18" charset="0"/>
                  </a:rPr>
                  <a:t>(</a:t>
                </a:r>
              </a:p>
            </p:txBody>
          </p:sp>
          <p:sp>
            <p:nvSpPr>
              <p:cNvPr id="121869" name="Text Box 13"/>
              <p:cNvSpPr txBox="1">
                <a:spLocks noChangeArrowheads="1"/>
              </p:cNvSpPr>
              <p:nvPr/>
            </p:nvSpPr>
            <p:spPr bwMode="auto">
              <a:xfrm>
                <a:off x="1383" y="2931"/>
                <a:ext cx="363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ru-RU" sz="6000" dirty="0">
                    <a:solidFill>
                      <a:srgbClr val="008000"/>
                    </a:solidFill>
                    <a:latin typeface="Times New Roman" pitchFamily="18" charset="0"/>
                  </a:rPr>
                  <a:t>)</a:t>
                </a:r>
              </a:p>
            </p:txBody>
          </p:sp>
          <p:sp>
            <p:nvSpPr>
              <p:cNvPr id="121870" name="Rectangle 14"/>
              <p:cNvSpPr>
                <a:spLocks noChangeArrowheads="1"/>
              </p:cNvSpPr>
              <p:nvPr/>
            </p:nvSpPr>
            <p:spPr bwMode="auto">
              <a:xfrm>
                <a:off x="204" y="2931"/>
                <a:ext cx="771" cy="6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ru-RU" sz="7200" b="1" i="1">
                    <a:solidFill>
                      <a:srgbClr val="008000"/>
                    </a:solidFill>
                    <a:latin typeface="Times New Roman" pitchFamily="18" charset="0"/>
                  </a:rPr>
                  <a:t>Е</a:t>
                </a:r>
                <a:endParaRPr lang="ru-RU" b="1" i="1">
                  <a:solidFill>
                    <a:srgbClr val="008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121871" name="Rectangle 15"/>
            <p:cNvSpPr>
              <a:spLocks noChangeArrowheads="1"/>
            </p:cNvSpPr>
            <p:nvPr/>
          </p:nvSpPr>
          <p:spPr bwMode="auto">
            <a:xfrm>
              <a:off x="2414" y="2876"/>
              <a:ext cx="289" cy="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500" b="1" dirty="0">
                  <a:solidFill>
                    <a:srgbClr val="008000"/>
                  </a:solidFill>
                  <a:latin typeface="Symbol" pitchFamily="18" charset="2"/>
                </a:rPr>
                <a:t>=</a:t>
              </a:r>
              <a:endParaRPr lang="ru-RU" sz="1600" b="1" dirty="0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21872" name="Rectangle 16"/>
            <p:cNvSpPr>
              <a:spLocks noChangeArrowheads="1"/>
            </p:cNvSpPr>
            <p:nvPr/>
          </p:nvSpPr>
          <p:spPr bwMode="auto">
            <a:xfrm>
              <a:off x="2925" y="3003"/>
              <a:ext cx="1815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ru-RU" sz="5400" b="1" dirty="0">
                  <a:solidFill>
                    <a:srgbClr val="008000"/>
                  </a:solidFill>
                  <a:latin typeface="Times New Roman" pitchFamily="18" charset="0"/>
                </a:rPr>
                <a:t>13,56 эВ</a:t>
              </a:r>
              <a:endParaRPr lang="ru-RU" sz="1200" b="1" dirty="0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21873" name="Line 17"/>
            <p:cNvSpPr>
              <a:spLocks noChangeShapeType="1"/>
            </p:cNvSpPr>
            <p:nvPr/>
          </p:nvSpPr>
          <p:spPr bwMode="auto">
            <a:xfrm>
              <a:off x="2743" y="3269"/>
              <a:ext cx="182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1874" name="Group 18"/>
          <p:cNvGrpSpPr>
            <a:grpSpLocks/>
          </p:cNvGrpSpPr>
          <p:nvPr/>
        </p:nvGrpSpPr>
        <p:grpSpPr bwMode="auto">
          <a:xfrm>
            <a:off x="1547813" y="2714626"/>
            <a:ext cx="2019300" cy="1006476"/>
            <a:chOff x="975" y="1710"/>
            <a:chExt cx="1272" cy="634"/>
          </a:xfrm>
        </p:grpSpPr>
        <p:grpSp>
          <p:nvGrpSpPr>
            <p:cNvPr id="121875" name="Group 19"/>
            <p:cNvGrpSpPr>
              <a:grpSpLocks/>
            </p:cNvGrpSpPr>
            <p:nvPr/>
          </p:nvGrpSpPr>
          <p:grpSpPr bwMode="auto">
            <a:xfrm>
              <a:off x="1620" y="1710"/>
              <a:ext cx="627" cy="634"/>
              <a:chOff x="636" y="448"/>
              <a:chExt cx="627" cy="634"/>
            </a:xfrm>
          </p:grpSpPr>
          <p:sp>
            <p:nvSpPr>
              <p:cNvPr id="121876" name="Rectangle 20"/>
              <p:cNvSpPr>
                <a:spLocks noChangeArrowheads="1"/>
              </p:cNvSpPr>
              <p:nvPr/>
            </p:nvSpPr>
            <p:spPr bwMode="auto">
              <a:xfrm>
                <a:off x="1004" y="790"/>
                <a:ext cx="1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3000" b="1">
                    <a:solidFill>
                      <a:srgbClr val="0033CC"/>
                    </a:solidFill>
                    <a:latin typeface="Times New Roman" pitchFamily="18" charset="0"/>
                  </a:rPr>
                  <a:t>1</a:t>
                </a:r>
                <a:endParaRPr lang="ru-RU" b="1">
                  <a:solidFill>
                    <a:srgbClr val="0033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1877" name="Rectangle 21"/>
              <p:cNvSpPr>
                <a:spLocks noChangeArrowheads="1"/>
              </p:cNvSpPr>
              <p:nvPr/>
            </p:nvSpPr>
            <p:spPr bwMode="auto">
              <a:xfrm>
                <a:off x="1129" y="791"/>
                <a:ext cx="134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3000" b="1" i="1" dirty="0">
                    <a:solidFill>
                      <a:srgbClr val="0033CC"/>
                    </a:solidFill>
                    <a:latin typeface="Times New Roman" pitchFamily="18" charset="0"/>
                  </a:rPr>
                  <a:t>S</a:t>
                </a:r>
                <a:endParaRPr lang="ru-RU" b="1" dirty="0">
                  <a:solidFill>
                    <a:srgbClr val="0033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1878" name="Rectangle 22"/>
              <p:cNvSpPr>
                <a:spLocks noChangeArrowheads="1"/>
              </p:cNvSpPr>
              <p:nvPr/>
            </p:nvSpPr>
            <p:spPr bwMode="auto">
              <a:xfrm>
                <a:off x="636" y="448"/>
                <a:ext cx="566" cy="6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ru-RU" sz="6500" dirty="0">
                    <a:solidFill>
                      <a:srgbClr val="0033CC"/>
                    </a:solidFill>
                    <a:latin typeface="Symbol" pitchFamily="18" charset="2"/>
                  </a:rPr>
                  <a:t>Y</a:t>
                </a:r>
                <a:endParaRPr lang="ru-RU" sz="1600" dirty="0">
                  <a:solidFill>
                    <a:srgbClr val="0033CC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12187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975" y="1978"/>
              <a:ext cx="567" cy="2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3175">
                    <a:noFill/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WordArt 2"/>
          <p:cNvSpPr>
            <a:spLocks noChangeArrowheads="1" noChangeShapeType="1" noTextEdit="1"/>
          </p:cNvSpPr>
          <p:nvPr/>
        </p:nvSpPr>
        <p:spPr bwMode="auto">
          <a:xfrm>
            <a:off x="1547813" y="836613"/>
            <a:ext cx="5616575" cy="216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оказалось,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найденные при решении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Шредингера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энергии</a:t>
            </a:r>
          </a:p>
        </p:txBody>
      </p:sp>
      <p:grpSp>
        <p:nvGrpSpPr>
          <p:cNvPr id="122883" name="Group 3"/>
          <p:cNvGrpSpPr>
            <a:grpSpLocks/>
          </p:cNvGrpSpPr>
          <p:nvPr/>
        </p:nvGrpSpPr>
        <p:grpSpPr bwMode="auto">
          <a:xfrm>
            <a:off x="468313" y="3571875"/>
            <a:ext cx="8207375" cy="1728788"/>
            <a:chOff x="295" y="2250"/>
            <a:chExt cx="5170" cy="1089"/>
          </a:xfrm>
        </p:grpSpPr>
        <p:sp>
          <p:nvSpPr>
            <p:cNvPr id="122884" name="AutoShape 4"/>
            <p:cNvSpPr>
              <a:spLocks noChangeArrowheads="1"/>
            </p:cNvSpPr>
            <p:nvPr/>
          </p:nvSpPr>
          <p:spPr bwMode="auto">
            <a:xfrm>
              <a:off x="295" y="2250"/>
              <a:ext cx="5170" cy="108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>
                <a:solidFill>
                  <a:srgbClr val="0033CC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22885" name="WordArt 5"/>
            <p:cNvSpPr>
              <a:spLocks noChangeArrowheads="1" noChangeShapeType="1" noTextEdit="1"/>
            </p:cNvSpPr>
            <p:nvPr/>
          </p:nvSpPr>
          <p:spPr bwMode="auto">
            <a:xfrm>
              <a:off x="513" y="2492"/>
              <a:ext cx="4726" cy="6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совпадают с полученными ранее</a:t>
              </a:r>
            </a:p>
            <a:p>
              <a:pPr algn="ctr"/>
              <a:r>
                <a:rPr lang="ru-RU" sz="3600" b="1" kern="10" dirty="0"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теории Бора - Зоммерфельда!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WordArt 2"/>
          <p:cNvSpPr>
            <a:spLocks noChangeArrowheads="1" noChangeShapeType="1" noTextEdit="1"/>
          </p:cNvSpPr>
          <p:nvPr/>
        </p:nvSpPr>
        <p:spPr bwMode="auto">
          <a:xfrm>
            <a:off x="1619250" y="981075"/>
            <a:ext cx="5473700" cy="201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Стало ясно, что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Шредингера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обобщением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Бора</a:t>
            </a:r>
          </a:p>
        </p:txBody>
      </p:sp>
      <p:grpSp>
        <p:nvGrpSpPr>
          <p:cNvPr id="123907" name="Group 3"/>
          <p:cNvGrpSpPr>
            <a:grpSpLocks/>
          </p:cNvGrpSpPr>
          <p:nvPr/>
        </p:nvGrpSpPr>
        <p:grpSpPr bwMode="auto">
          <a:xfrm>
            <a:off x="1116013" y="3500438"/>
            <a:ext cx="7056437" cy="2376487"/>
            <a:chOff x="340" y="2387"/>
            <a:chExt cx="4899" cy="1678"/>
          </a:xfrm>
        </p:grpSpPr>
        <p:sp>
          <p:nvSpPr>
            <p:cNvPr id="123908" name="AutoShape 4"/>
            <p:cNvSpPr>
              <a:spLocks noChangeArrowheads="1"/>
            </p:cNvSpPr>
            <p:nvPr/>
          </p:nvSpPr>
          <p:spPr bwMode="auto">
            <a:xfrm>
              <a:off x="340" y="2387"/>
              <a:ext cx="4899" cy="167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909" name="WordArt 5" descr="Бумажный пакет"/>
            <p:cNvSpPr>
              <a:spLocks noChangeArrowheads="1" noChangeShapeType="1" noTextEdit="1"/>
            </p:cNvSpPr>
            <p:nvPr/>
          </p:nvSpPr>
          <p:spPr bwMode="auto">
            <a:xfrm>
              <a:off x="612" y="2540"/>
              <a:ext cx="4355" cy="1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этом подходе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электронные орбиты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и с к </a:t>
              </a:r>
              <a:r>
                <a:rPr lang="ru-RU" sz="3600" b="1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 </a:t>
              </a:r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ю ч а ю т с я !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60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WordArt 2"/>
          <p:cNvSpPr>
            <a:spLocks noChangeArrowheads="1" noChangeShapeType="1" noTextEdit="1"/>
          </p:cNvSpPr>
          <p:nvPr/>
        </p:nvSpPr>
        <p:spPr bwMode="auto">
          <a:xfrm>
            <a:off x="900113" y="1052513"/>
            <a:ext cx="7127875" cy="15843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1449"/>
                <a:gd name="adj2" fmla="val 0"/>
              </a:avLst>
            </a:prstTxWarp>
          </a:bodyPr>
          <a:lstStyle/>
          <a:p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польза нам</a:t>
            </a:r>
          </a:p>
          <a:p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знания волновой функции?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1374775" y="2852738"/>
            <a:ext cx="6151563" cy="2665412"/>
            <a:chOff x="866" y="1797"/>
            <a:chExt cx="3875" cy="1679"/>
          </a:xfrm>
        </p:grpSpPr>
        <p:grpSp>
          <p:nvGrpSpPr>
            <p:cNvPr id="124932" name="Group 4"/>
            <p:cNvGrpSpPr>
              <a:grpSpLocks/>
            </p:cNvGrpSpPr>
            <p:nvPr/>
          </p:nvGrpSpPr>
          <p:grpSpPr bwMode="auto">
            <a:xfrm>
              <a:off x="2381" y="2659"/>
              <a:ext cx="2360" cy="817"/>
              <a:chOff x="385" y="2432"/>
              <a:chExt cx="4627" cy="1542"/>
            </a:xfrm>
          </p:grpSpPr>
          <p:sp>
            <p:nvSpPr>
              <p:cNvPr id="124933" name="AutoShape 5"/>
              <p:cNvSpPr>
                <a:spLocks noChangeArrowheads="1"/>
              </p:cNvSpPr>
              <p:nvPr/>
            </p:nvSpPr>
            <p:spPr bwMode="auto">
              <a:xfrm>
                <a:off x="385" y="2432"/>
                <a:ext cx="4627" cy="1542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934" name="WordArt 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21" y="2614"/>
                <a:ext cx="4309" cy="1099"/>
              </a:xfrm>
              <a:prstGeom prst="rect">
                <a:avLst/>
              </a:prstGeom>
            </p:spPr>
            <p:txBody>
              <a:bodyPr wrap="none" fromWordArt="1">
                <a:prstTxWarp prst="textFadeUp">
                  <a:avLst>
                    <a:gd name="adj" fmla="val 3435"/>
                  </a:avLst>
                </a:prstTxWarp>
              </a:bodyPr>
              <a:lstStyle/>
              <a:p>
                <a:pPr algn="ctr"/>
                <a:r>
                  <a:rPr lang="ru-RU" sz="3600" b="1" kern="10" dirty="0"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Интерпретация</a:t>
                </a:r>
              </a:p>
              <a:p>
                <a:pPr algn="ctr"/>
                <a:r>
                  <a:rPr lang="ru-RU" sz="3600" b="1" kern="10" dirty="0"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Макса БОРНА</a:t>
                </a:r>
              </a:p>
            </p:txBody>
          </p:sp>
        </p:grpSp>
        <p:pic>
          <p:nvPicPr>
            <p:cNvPr id="124935" name="Picture 7" descr="Born"/>
            <p:cNvPicPr>
              <a:picLocks noChangeAspect="1" noChangeArrowheads="1"/>
            </p:cNvPicPr>
            <p:nvPr/>
          </p:nvPicPr>
          <p:blipFill>
            <a:blip r:embed="rId2" cstate="print">
              <a:lum bright="-12000" contrast="-18000"/>
            </a:blip>
            <a:srcRect l="2632" t="1988" r="3947" b="9810"/>
            <a:stretch>
              <a:fillRect/>
            </a:stretch>
          </p:blipFill>
          <p:spPr bwMode="auto">
            <a:xfrm>
              <a:off x="866" y="1797"/>
              <a:ext cx="1342" cy="16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WordArt 2"/>
          <p:cNvSpPr>
            <a:spLocks noChangeArrowheads="1" noChangeShapeType="1" noTextEdit="1"/>
          </p:cNvSpPr>
          <p:nvPr/>
        </p:nvSpPr>
        <p:spPr bwMode="auto">
          <a:xfrm>
            <a:off x="4837683" y="3798472"/>
            <a:ext cx="3311525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</a:t>
            </a:r>
          </a:p>
        </p:txBody>
      </p:sp>
      <p:sp>
        <p:nvSpPr>
          <p:cNvPr id="125955" name="WordArt 3"/>
          <p:cNvSpPr>
            <a:spLocks noChangeArrowheads="1" noChangeShapeType="1" noTextEdit="1"/>
          </p:cNvSpPr>
          <p:nvPr/>
        </p:nvSpPr>
        <p:spPr bwMode="auto">
          <a:xfrm>
            <a:off x="894558" y="913011"/>
            <a:ext cx="34575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</a:t>
            </a:r>
          </a:p>
        </p:txBody>
      </p:sp>
      <p:grpSp>
        <p:nvGrpSpPr>
          <p:cNvPr id="125956" name="Group 4"/>
          <p:cNvGrpSpPr>
            <a:grpSpLocks/>
          </p:cNvGrpSpPr>
          <p:nvPr/>
        </p:nvGrpSpPr>
        <p:grpSpPr bwMode="auto">
          <a:xfrm>
            <a:off x="1452759" y="3068593"/>
            <a:ext cx="2056639" cy="2866365"/>
            <a:chOff x="612" y="1855"/>
            <a:chExt cx="1799" cy="2579"/>
          </a:xfrm>
        </p:grpSpPr>
        <p:pic>
          <p:nvPicPr>
            <p:cNvPr id="125957" name="Picture 5" descr="Born"/>
            <p:cNvPicPr>
              <a:picLocks noChangeAspect="1" noChangeArrowheads="1"/>
            </p:cNvPicPr>
            <p:nvPr/>
          </p:nvPicPr>
          <p:blipFill>
            <a:blip r:embed="rId2" cstate="print">
              <a:lum bright="-12000" contrast="-6000"/>
            </a:blip>
            <a:srcRect l="2632" t="1988" r="3947" b="9810"/>
            <a:stretch>
              <a:fillRect/>
            </a:stretch>
          </p:blipFill>
          <p:spPr bwMode="auto">
            <a:xfrm>
              <a:off x="612" y="1855"/>
              <a:ext cx="1799" cy="225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2595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944" y="4253"/>
              <a:ext cx="1134" cy="18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Макс БОРН</a:t>
              </a:r>
            </a:p>
          </p:txBody>
        </p:sp>
      </p:grpSp>
      <p:grpSp>
        <p:nvGrpSpPr>
          <p:cNvPr id="125959" name="Group 7"/>
          <p:cNvGrpSpPr>
            <a:grpSpLocks/>
          </p:cNvGrpSpPr>
          <p:nvPr/>
        </p:nvGrpSpPr>
        <p:grpSpPr bwMode="auto">
          <a:xfrm>
            <a:off x="4980559" y="763543"/>
            <a:ext cx="3025775" cy="2305050"/>
            <a:chOff x="3061" y="436"/>
            <a:chExt cx="1906" cy="1452"/>
          </a:xfrm>
        </p:grpSpPr>
        <p:sp>
          <p:nvSpPr>
            <p:cNvPr id="125960" name="Oval 8"/>
            <p:cNvSpPr>
              <a:spLocks noChangeArrowheads="1"/>
            </p:cNvSpPr>
            <p:nvPr/>
          </p:nvSpPr>
          <p:spPr bwMode="auto">
            <a:xfrm>
              <a:off x="3061" y="436"/>
              <a:ext cx="1906" cy="145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5961" name="Rectangle 9"/>
            <p:cNvSpPr>
              <a:spLocks noChangeArrowheads="1"/>
            </p:cNvSpPr>
            <p:nvPr/>
          </p:nvSpPr>
          <p:spPr bwMode="auto">
            <a:xfrm>
              <a:off x="4494" y="559"/>
              <a:ext cx="240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6000" b="1" dirty="0">
                  <a:solidFill>
                    <a:srgbClr val="0033CC"/>
                  </a:solidFill>
                  <a:latin typeface="Times New Roman" pitchFamily="18" charset="0"/>
                </a:rPr>
                <a:t>2</a:t>
              </a:r>
              <a:endParaRPr lang="ru-RU" b="1" dirty="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  <p:sp>
          <p:nvSpPr>
            <p:cNvPr id="125962" name="Rectangle 10"/>
            <p:cNvSpPr>
              <a:spLocks noChangeArrowheads="1"/>
            </p:cNvSpPr>
            <p:nvPr/>
          </p:nvSpPr>
          <p:spPr bwMode="auto">
            <a:xfrm>
              <a:off x="3560" y="679"/>
              <a:ext cx="655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0300" b="1" dirty="0">
                  <a:solidFill>
                    <a:srgbClr val="0033CC"/>
                  </a:solidFill>
                  <a:latin typeface="Symbol" pitchFamily="18" charset="2"/>
                </a:rPr>
                <a:t>Y</a:t>
              </a:r>
              <a:endParaRPr lang="ru-RU" b="1" dirty="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  <p:sp>
          <p:nvSpPr>
            <p:cNvPr id="125963" name="Line 11"/>
            <p:cNvSpPr>
              <a:spLocks noChangeShapeType="1"/>
            </p:cNvSpPr>
            <p:nvPr/>
          </p:nvSpPr>
          <p:spPr bwMode="auto">
            <a:xfrm>
              <a:off x="4332" y="799"/>
              <a:ext cx="0" cy="817"/>
            </a:xfrm>
            <a:prstGeom prst="line">
              <a:avLst/>
            </a:prstGeom>
            <a:noFill/>
            <a:ln w="76200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5964" name="Line 12"/>
            <p:cNvSpPr>
              <a:spLocks noChangeShapeType="1"/>
            </p:cNvSpPr>
            <p:nvPr/>
          </p:nvSpPr>
          <p:spPr bwMode="auto">
            <a:xfrm>
              <a:off x="3470" y="799"/>
              <a:ext cx="0" cy="817"/>
            </a:xfrm>
            <a:prstGeom prst="line">
              <a:avLst/>
            </a:prstGeom>
            <a:noFill/>
            <a:ln w="76200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WordArt 2"/>
          <p:cNvSpPr>
            <a:spLocks noChangeArrowheads="1" noChangeShapeType="1" noTextEdit="1"/>
          </p:cNvSpPr>
          <p:nvPr/>
        </p:nvSpPr>
        <p:spPr bwMode="auto">
          <a:xfrm>
            <a:off x="1881008" y="487627"/>
            <a:ext cx="50419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</a:t>
            </a:r>
          </a:p>
        </p:txBody>
      </p:sp>
      <p:grpSp>
        <p:nvGrpSpPr>
          <p:cNvPr id="126979" name="Group 3"/>
          <p:cNvGrpSpPr>
            <a:grpSpLocks/>
          </p:cNvGrpSpPr>
          <p:nvPr/>
        </p:nvGrpSpPr>
        <p:grpSpPr bwMode="auto">
          <a:xfrm>
            <a:off x="2339975" y="1340768"/>
            <a:ext cx="4321175" cy="2395537"/>
            <a:chOff x="1609" y="288"/>
            <a:chExt cx="3221" cy="1816"/>
          </a:xfrm>
        </p:grpSpPr>
        <p:sp>
          <p:nvSpPr>
            <p:cNvPr id="126980" name="AutoShape 4"/>
            <p:cNvSpPr>
              <a:spLocks noChangeAspect="1" noChangeArrowheads="1" noTextEdit="1"/>
            </p:cNvSpPr>
            <p:nvPr/>
          </p:nvSpPr>
          <p:spPr bwMode="auto">
            <a:xfrm>
              <a:off x="1609" y="288"/>
              <a:ext cx="3221" cy="1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1" name="Line 5"/>
            <p:cNvSpPr>
              <a:spLocks noChangeShapeType="1"/>
            </p:cNvSpPr>
            <p:nvPr/>
          </p:nvSpPr>
          <p:spPr bwMode="auto">
            <a:xfrm>
              <a:off x="2107" y="670"/>
              <a:ext cx="1" cy="1217"/>
            </a:xfrm>
            <a:prstGeom prst="line">
              <a:avLst/>
            </a:prstGeom>
            <a:noFill/>
            <a:ln w="76200">
              <a:solidFill>
                <a:srgbClr val="0033C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2" name="Line 6"/>
            <p:cNvSpPr>
              <a:spLocks noChangeShapeType="1"/>
            </p:cNvSpPr>
            <p:nvPr/>
          </p:nvSpPr>
          <p:spPr bwMode="auto">
            <a:xfrm>
              <a:off x="3146" y="670"/>
              <a:ext cx="1" cy="1217"/>
            </a:xfrm>
            <a:prstGeom prst="line">
              <a:avLst/>
            </a:prstGeom>
            <a:noFill/>
            <a:ln w="76200">
              <a:solidFill>
                <a:srgbClr val="0033C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3" name="Rectangle 7"/>
            <p:cNvSpPr>
              <a:spLocks noChangeArrowheads="1"/>
            </p:cNvSpPr>
            <p:nvPr/>
          </p:nvSpPr>
          <p:spPr bwMode="auto">
            <a:xfrm>
              <a:off x="3249" y="394"/>
              <a:ext cx="344" cy="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7200" b="1" dirty="0">
                  <a:solidFill>
                    <a:srgbClr val="0033CC"/>
                  </a:solidFill>
                  <a:latin typeface="Times New Roman" pitchFamily="18" charset="0"/>
                </a:rPr>
                <a:t>2</a:t>
              </a:r>
              <a:endParaRPr lang="ru-RU" sz="2400" b="1" dirty="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  <p:sp>
          <p:nvSpPr>
            <p:cNvPr id="126984" name="Rectangle 8"/>
            <p:cNvSpPr>
              <a:spLocks noChangeArrowheads="1"/>
            </p:cNvSpPr>
            <p:nvPr/>
          </p:nvSpPr>
          <p:spPr bwMode="auto">
            <a:xfrm>
              <a:off x="2146" y="510"/>
              <a:ext cx="943" cy="1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2400" b="1" dirty="0">
                  <a:solidFill>
                    <a:srgbClr val="0033CC"/>
                  </a:solidFill>
                  <a:latin typeface="Symbol" pitchFamily="18" charset="2"/>
                </a:rPr>
                <a:t>Y</a:t>
              </a:r>
              <a:endParaRPr lang="ru-RU" sz="2400" b="1" dirty="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  <p:sp>
          <p:nvSpPr>
            <p:cNvPr id="12698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516" y="890"/>
              <a:ext cx="997" cy="63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dV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26986" name="WordArt 10"/>
          <p:cNvSpPr>
            <a:spLocks noChangeArrowheads="1" noChangeShapeType="1" noTextEdit="1"/>
          </p:cNvSpPr>
          <p:nvPr/>
        </p:nvSpPr>
        <p:spPr bwMode="auto">
          <a:xfrm>
            <a:off x="1334976" y="3876480"/>
            <a:ext cx="6410325" cy="20915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</a:p>
          <a:p>
            <a:pPr algn="ctr"/>
            <a:r>
              <a:rPr lang="ru-RU" sz="3600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нахождения</a:t>
            </a:r>
          </a:p>
          <a:p>
            <a:pPr algn="ctr"/>
            <a:r>
              <a:rPr lang="ru-RU" sz="3600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 в данной области</a:t>
            </a:r>
          </a:p>
          <a:p>
            <a:pPr algn="ctr"/>
            <a:r>
              <a:rPr lang="ru-RU" sz="3600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WordArt 2"/>
          <p:cNvSpPr>
            <a:spLocks noChangeArrowheads="1" noChangeShapeType="1" noTextEdit="1"/>
          </p:cNvSpPr>
          <p:nvPr/>
        </p:nvSpPr>
        <p:spPr bwMode="auto">
          <a:xfrm>
            <a:off x="1259632" y="3984625"/>
            <a:ext cx="6769100" cy="273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Вероятностное описание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УЧИТЫВАЕТ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волновые свойства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Физический смысл волновой функции Самое вероятное положение электрона Третье по вероятности положение электрона Второ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9686"/>
            <a:ext cx="4536504" cy="3643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44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WordArt 2"/>
          <p:cNvSpPr>
            <a:spLocks noChangeArrowheads="1" noChangeShapeType="1" noTextEdit="1"/>
          </p:cNvSpPr>
          <p:nvPr/>
        </p:nvSpPr>
        <p:spPr bwMode="auto">
          <a:xfrm>
            <a:off x="539552" y="548680"/>
            <a:ext cx="4682306" cy="25929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6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непрерывных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 электронов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волновая модель 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для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атома водорода</a:t>
            </a:r>
          </a:p>
        </p:txBody>
      </p:sp>
      <p:sp>
        <p:nvSpPr>
          <p:cNvPr id="327683" name="WordArt 3"/>
          <p:cNvSpPr>
            <a:spLocks noChangeArrowheads="1" noChangeShapeType="1" noTextEdit="1"/>
          </p:cNvSpPr>
          <p:nvPr/>
        </p:nvSpPr>
        <p:spPr bwMode="auto">
          <a:xfrm>
            <a:off x="4932040" y="3284984"/>
            <a:ext cx="3384550" cy="2592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6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картину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всему</a:t>
            </a:r>
          </a:p>
          <a:p>
            <a:pPr algn="ctr"/>
            <a:r>
              <a:rPr lang="ru-RU" sz="3600" b="1" kern="10" dirty="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340768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Нерелятивистское уравнение квантовой механики Шредингера играет в науке такую же роль, </a:t>
            </a:r>
            <a:r>
              <a:rPr lang="ru-RU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какую 2 закон Ньютона играет в классической механике (оно является уравнением движения).</a:t>
            </a:r>
            <a:r>
              <a:rPr lang="ru-RU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23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6" name="Picture 2" descr="1SP"/>
          <p:cNvPicPr>
            <a:picLocks noChangeAspect="1" noChangeArrowheads="1"/>
          </p:cNvPicPr>
          <p:nvPr/>
        </p:nvPicPr>
        <p:blipFill>
          <a:blip r:embed="rId2" cstate="print">
            <a:lum bright="48000" contrast="60000"/>
          </a:blip>
          <a:srcRect/>
          <a:stretch>
            <a:fillRect/>
          </a:stretch>
        </p:blipFill>
        <p:spPr bwMode="auto">
          <a:xfrm>
            <a:off x="2051050" y="1268413"/>
            <a:ext cx="3816350" cy="3209925"/>
          </a:xfrm>
          <a:prstGeom prst="rect">
            <a:avLst/>
          </a:prstGeom>
          <a:noFill/>
        </p:spPr>
      </p:pic>
      <p:sp>
        <p:nvSpPr>
          <p:cNvPr id="328707" name="WordArt 3"/>
          <p:cNvSpPr>
            <a:spLocks noChangeArrowheads="1" noChangeShapeType="1" noTextEdit="1"/>
          </p:cNvSpPr>
          <p:nvPr/>
        </p:nvSpPr>
        <p:spPr bwMode="auto">
          <a:xfrm>
            <a:off x="3995738" y="1052513"/>
            <a:ext cx="3311525" cy="338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905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1S </a:t>
            </a:r>
            <a:r>
              <a:rPr lang="ru-RU" sz="3600" b="1" kern="10">
                <a:ln w="1905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состояние</a:t>
            </a:r>
          </a:p>
        </p:txBody>
      </p:sp>
      <p:sp>
        <p:nvSpPr>
          <p:cNvPr id="328708" name="WordArt 4"/>
          <p:cNvSpPr>
            <a:spLocks noChangeArrowheads="1" noChangeShapeType="1" noTextEdit="1"/>
          </p:cNvSpPr>
          <p:nvPr/>
        </p:nvSpPr>
        <p:spPr bwMode="auto">
          <a:xfrm>
            <a:off x="1547813" y="4868863"/>
            <a:ext cx="5616575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55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imes New Roman"/>
                <a:cs typeface="Times New Roman"/>
              </a:rPr>
              <a:t>Карта распределения</a:t>
            </a:r>
          </a:p>
          <a:p>
            <a:r>
              <a:rPr lang="ru-RU" sz="3600" b="1" kern="1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imes New Roman"/>
                <a:cs typeface="Times New Roman"/>
              </a:rPr>
              <a:t>вероятности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27538" y="2420938"/>
            <a:ext cx="1295400" cy="1223962"/>
            <a:chOff x="3855" y="1616"/>
            <a:chExt cx="1428" cy="1312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855" y="1842"/>
              <a:ext cx="386" cy="1086"/>
              <a:chOff x="3855" y="1842"/>
              <a:chExt cx="386" cy="1086"/>
            </a:xfrm>
          </p:grpSpPr>
          <p:sp>
            <p:nvSpPr>
              <p:cNvPr id="328711" name="Oval 7"/>
              <p:cNvSpPr>
                <a:spLocks noChangeArrowheads="1"/>
              </p:cNvSpPr>
              <p:nvPr/>
            </p:nvSpPr>
            <p:spPr bwMode="auto">
              <a:xfrm>
                <a:off x="3936" y="1842"/>
                <a:ext cx="214" cy="222"/>
              </a:xfrm>
              <a:prstGeom prst="ellipse">
                <a:avLst/>
              </a:prstGeom>
              <a:noFill/>
              <a:ln w="571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8712" name="AutoShape 8"/>
              <p:cNvSpPr>
                <a:spLocks noChangeArrowheads="1"/>
              </p:cNvSpPr>
              <p:nvPr/>
            </p:nvSpPr>
            <p:spPr bwMode="auto">
              <a:xfrm>
                <a:off x="3855" y="2160"/>
                <a:ext cx="386" cy="768"/>
              </a:xfrm>
              <a:prstGeom prst="upArrow">
                <a:avLst>
                  <a:gd name="adj1" fmla="val 19722"/>
                  <a:gd name="adj2" fmla="val 68652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28713" name="WordArt 9"/>
            <p:cNvSpPr>
              <a:spLocks noChangeArrowheads="1" noChangeShapeType="1" noTextEdit="1"/>
            </p:cNvSpPr>
            <p:nvPr/>
          </p:nvSpPr>
          <p:spPr bwMode="auto">
            <a:xfrm>
              <a:off x="4422" y="1616"/>
              <a:ext cx="861" cy="4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dV</a:t>
              </a:r>
              <a:endPara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" descr="1SFAR"/>
          <p:cNvPicPr>
            <a:picLocks noChangeAspect="1" noChangeArrowheads="1"/>
          </p:cNvPicPr>
          <p:nvPr/>
        </p:nvPicPr>
        <p:blipFill>
          <a:blip r:embed="rId2" cstate="print"/>
          <a:srcRect l="28186" t="24179" r="26549" b="31470"/>
          <a:stretch>
            <a:fillRect/>
          </a:stretch>
        </p:blipFill>
        <p:spPr bwMode="auto">
          <a:xfrm>
            <a:off x="684213" y="574675"/>
            <a:ext cx="2982912" cy="2854325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716463" y="1916113"/>
            <a:ext cx="1027112" cy="736600"/>
            <a:chOff x="2047" y="1775"/>
            <a:chExt cx="647" cy="464"/>
          </a:xfrm>
        </p:grpSpPr>
        <p:sp>
          <p:nvSpPr>
            <p:cNvPr id="329732" name="Line 4"/>
            <p:cNvSpPr>
              <a:spLocks noChangeShapeType="1"/>
            </p:cNvSpPr>
            <p:nvPr/>
          </p:nvSpPr>
          <p:spPr bwMode="auto">
            <a:xfrm>
              <a:off x="2047" y="1775"/>
              <a:ext cx="647" cy="0"/>
            </a:xfrm>
            <a:prstGeom prst="line">
              <a:avLst/>
            </a:prstGeom>
            <a:noFill/>
            <a:ln w="76200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9733" name="Rectangle 5"/>
            <p:cNvSpPr>
              <a:spLocks noChangeArrowheads="1"/>
            </p:cNvSpPr>
            <p:nvPr/>
          </p:nvSpPr>
          <p:spPr bwMode="auto">
            <a:xfrm>
              <a:off x="2064" y="1797"/>
              <a:ext cx="58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4000" b="1" dirty="0">
                  <a:solidFill>
                    <a:srgbClr val="EAEAEA"/>
                  </a:solidFill>
                  <a:latin typeface="Times New Roman" pitchFamily="18" charset="0"/>
                </a:rPr>
                <a:t>1 </a:t>
              </a:r>
              <a:r>
                <a:rPr lang="en-US" sz="4000" b="1" i="1" dirty="0">
                  <a:solidFill>
                    <a:srgbClr val="EAEAEA"/>
                  </a:solidFill>
                  <a:latin typeface="Times New Roman" pitchFamily="18" charset="0"/>
                </a:rPr>
                <a:t>r</a:t>
              </a:r>
              <a:r>
                <a:rPr lang="en-US" sz="4000" b="1" baseline="-25000" dirty="0">
                  <a:solidFill>
                    <a:srgbClr val="EAEAEA"/>
                  </a:solidFill>
                  <a:latin typeface="Times New Roman" pitchFamily="18" charset="0"/>
                </a:rPr>
                <a:t>0</a:t>
              </a:r>
              <a:endParaRPr lang="ru-RU" sz="4000" b="1" baseline="-25000" dirty="0">
                <a:solidFill>
                  <a:srgbClr val="EAEAEA"/>
                </a:solidFill>
                <a:latin typeface="Times New Roman" pitchFamily="18" charset="0"/>
              </a:endParaRPr>
            </a:p>
          </p:txBody>
        </p:sp>
      </p:grpSp>
      <p:sp>
        <p:nvSpPr>
          <p:cNvPr id="329734" name="Line 6"/>
          <p:cNvSpPr>
            <a:spLocks noChangeShapeType="1"/>
          </p:cNvSpPr>
          <p:nvPr/>
        </p:nvSpPr>
        <p:spPr bwMode="auto">
          <a:xfrm flipV="1">
            <a:off x="2127250" y="404813"/>
            <a:ext cx="0" cy="29225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9735" name="Line 7"/>
          <p:cNvSpPr>
            <a:spLocks noChangeShapeType="1"/>
          </p:cNvSpPr>
          <p:nvPr/>
        </p:nvSpPr>
        <p:spPr bwMode="auto">
          <a:xfrm rot="5400000" flipV="1">
            <a:off x="2191544" y="554831"/>
            <a:ext cx="0" cy="27574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9736" name="WordArt 8"/>
          <p:cNvSpPr>
            <a:spLocks noChangeArrowheads="1" noChangeShapeType="1" noTextEdit="1"/>
          </p:cNvSpPr>
          <p:nvPr/>
        </p:nvSpPr>
        <p:spPr bwMode="auto">
          <a:xfrm>
            <a:off x="3763963" y="1662113"/>
            <a:ext cx="285750" cy="350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X</a:t>
            </a:r>
            <a:endParaRPr lang="ru-RU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329737" name="WordArt 9"/>
          <p:cNvSpPr>
            <a:spLocks noChangeArrowheads="1" noChangeShapeType="1" noTextEdit="1"/>
          </p:cNvSpPr>
          <p:nvPr/>
        </p:nvSpPr>
        <p:spPr bwMode="auto">
          <a:xfrm>
            <a:off x="1646238" y="438150"/>
            <a:ext cx="287337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Z</a:t>
            </a:r>
            <a:endParaRPr lang="ru-RU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329738" name="WordArt 10"/>
          <p:cNvSpPr>
            <a:spLocks noChangeArrowheads="1" noChangeShapeType="1" noTextEdit="1"/>
          </p:cNvSpPr>
          <p:nvPr/>
        </p:nvSpPr>
        <p:spPr bwMode="auto">
          <a:xfrm>
            <a:off x="3851275" y="692150"/>
            <a:ext cx="2289175" cy="344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1S </a:t>
            </a:r>
            <a:r>
              <a:rPr lang="ru-RU" sz="3600" b="1" kern="10">
                <a:ln w="1270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rPr>
              <a:t>состояние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32138" y="3068638"/>
            <a:ext cx="4492625" cy="3313112"/>
            <a:chOff x="1973" y="1933"/>
            <a:chExt cx="2830" cy="2087"/>
          </a:xfrm>
        </p:grpSpPr>
        <p:pic>
          <p:nvPicPr>
            <p:cNvPr id="329740" name="Picture 12" descr="2DFAR1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42000"/>
            </a:blip>
            <a:srcRect l="18518" t="16032" r="17593" b="25787"/>
            <a:stretch>
              <a:fillRect/>
            </a:stretch>
          </p:blipFill>
          <p:spPr bwMode="auto">
            <a:xfrm>
              <a:off x="1998" y="1933"/>
              <a:ext cx="2568" cy="1820"/>
            </a:xfrm>
            <a:prstGeom prst="rect">
              <a:avLst/>
            </a:prstGeom>
            <a:noFill/>
          </p:spPr>
        </p:pic>
        <p:sp>
          <p:nvSpPr>
            <p:cNvPr id="329741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973" y="3612"/>
              <a:ext cx="1534" cy="2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latin typeface="Arial Black"/>
                </a:rPr>
                <a:t>2P </a:t>
              </a:r>
              <a:r>
                <a:rPr lang="ru-RU" sz="3600" kern="10"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latin typeface="Arial Black"/>
                </a:rPr>
                <a:t>состояние</a:t>
              </a:r>
            </a:p>
          </p:txBody>
        </p:sp>
        <p:sp>
          <p:nvSpPr>
            <p:cNvPr id="329742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548" y="2922"/>
              <a:ext cx="202" cy="22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latin typeface="Arial"/>
                  <a:cs typeface="Arial"/>
                </a:rPr>
                <a:t>x</a:t>
              </a:r>
              <a:endPara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endParaRP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3833" y="3578"/>
              <a:ext cx="970" cy="442"/>
              <a:chOff x="3969" y="3430"/>
              <a:chExt cx="970" cy="442"/>
            </a:xfrm>
          </p:grpSpPr>
          <p:sp>
            <p:nvSpPr>
              <p:cNvPr id="329744" name="Line 16"/>
              <p:cNvSpPr>
                <a:spLocks noChangeShapeType="1"/>
              </p:cNvSpPr>
              <p:nvPr/>
            </p:nvSpPr>
            <p:spPr bwMode="auto">
              <a:xfrm>
                <a:off x="3969" y="3475"/>
                <a:ext cx="831" cy="0"/>
              </a:xfrm>
              <a:prstGeom prst="line">
                <a:avLst/>
              </a:prstGeom>
              <a:noFill/>
              <a:ln w="76200">
                <a:solidFill>
                  <a:srgbClr val="F8F8F8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745" name="Text Box 17"/>
              <p:cNvSpPr txBox="1">
                <a:spLocks noChangeArrowheads="1"/>
              </p:cNvSpPr>
              <p:nvPr/>
            </p:nvSpPr>
            <p:spPr bwMode="auto">
              <a:xfrm>
                <a:off x="3983" y="3430"/>
                <a:ext cx="95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ru-RU" sz="4000" i="1" dirty="0">
                    <a:solidFill>
                      <a:srgbClr val="EAEAEA"/>
                    </a:solidFill>
                    <a:latin typeface="Times New Roman" pitchFamily="18" charset="0"/>
                  </a:rPr>
                  <a:t> </a:t>
                </a:r>
                <a:r>
                  <a:rPr lang="ru-RU" sz="3600" b="1" dirty="0">
                    <a:solidFill>
                      <a:srgbClr val="EAEAEA"/>
                    </a:solidFill>
                    <a:latin typeface="Times New Roman" pitchFamily="18" charset="0"/>
                  </a:rPr>
                  <a:t>5 </a:t>
                </a:r>
                <a:r>
                  <a:rPr lang="en-US" sz="3600" b="1" i="1" dirty="0">
                    <a:solidFill>
                      <a:srgbClr val="EAEAEA"/>
                    </a:solidFill>
                    <a:latin typeface="Times New Roman" pitchFamily="18" charset="0"/>
                  </a:rPr>
                  <a:t>r</a:t>
                </a:r>
                <a:r>
                  <a:rPr lang="en-US" sz="3600" b="1" baseline="-25000" dirty="0">
                    <a:solidFill>
                      <a:srgbClr val="EAEAEA"/>
                    </a:solidFill>
                    <a:latin typeface="Times New Roman" pitchFamily="18" charset="0"/>
                  </a:rPr>
                  <a:t>0</a:t>
                </a:r>
                <a:endParaRPr lang="ru-RU" sz="28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329746" name="Line 18"/>
            <p:cNvSpPr>
              <a:spLocks noChangeShapeType="1"/>
            </p:cNvSpPr>
            <p:nvPr/>
          </p:nvSpPr>
          <p:spPr bwMode="auto">
            <a:xfrm>
              <a:off x="1973" y="2850"/>
              <a:ext cx="2719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9747" name="Line 19"/>
            <p:cNvSpPr>
              <a:spLocks noChangeShapeType="1"/>
            </p:cNvSpPr>
            <p:nvPr/>
          </p:nvSpPr>
          <p:spPr bwMode="auto">
            <a:xfrm rot="5400000" flipH="1">
              <a:off x="2528" y="2725"/>
              <a:ext cx="1478" cy="5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9748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978" y="1976"/>
              <a:ext cx="202" cy="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latin typeface="Arial"/>
                  <a:cs typeface="Arial"/>
                </a:rPr>
                <a:t>Z</a:t>
              </a:r>
              <a:endPara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endParaRP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WordArt 2"/>
          <p:cNvSpPr>
            <a:spLocks noChangeArrowheads="1" noChangeShapeType="1" noTextEdit="1"/>
          </p:cNvSpPr>
          <p:nvPr/>
        </p:nvSpPr>
        <p:spPr bwMode="auto">
          <a:xfrm>
            <a:off x="2627313" y="765175"/>
            <a:ext cx="3671887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3D </a:t>
            </a:r>
            <a:r>
              <a:rPr lang="ru-RU" sz="3600" kern="10">
                <a:ln w="19050">
                  <a:solidFill>
                    <a:srgbClr val="FFFF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/>
              </a:rPr>
              <a:t>состояния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650" y="1125538"/>
            <a:ext cx="7313613" cy="4564062"/>
            <a:chOff x="360" y="533"/>
            <a:chExt cx="5112" cy="3368"/>
          </a:xfrm>
        </p:grpSpPr>
        <p:pic>
          <p:nvPicPr>
            <p:cNvPr id="330756" name="Picture 4" descr="3DFAR-1"/>
            <p:cNvPicPr>
              <a:picLocks noChangeAspect="1" noChangeArrowheads="1"/>
            </p:cNvPicPr>
            <p:nvPr/>
          </p:nvPicPr>
          <p:blipFill>
            <a:blip r:embed="rId2" cstate="print"/>
            <a:srcRect l="14635" t="14679" r="19513" b="24159"/>
            <a:stretch>
              <a:fillRect/>
            </a:stretch>
          </p:blipFill>
          <p:spPr bwMode="auto">
            <a:xfrm>
              <a:off x="3010" y="901"/>
              <a:ext cx="2462" cy="2632"/>
            </a:xfrm>
            <a:prstGeom prst="rect">
              <a:avLst/>
            </a:prstGeom>
            <a:noFill/>
          </p:spPr>
        </p:pic>
        <p:pic>
          <p:nvPicPr>
            <p:cNvPr id="330757" name="Picture 5" descr="3DFAR0"/>
            <p:cNvPicPr>
              <a:picLocks noChangeAspect="1" noChangeArrowheads="1"/>
            </p:cNvPicPr>
            <p:nvPr/>
          </p:nvPicPr>
          <p:blipFill>
            <a:blip r:embed="rId3" cstate="print"/>
            <a:srcRect l="17073" t="4893" r="19513" b="19266"/>
            <a:stretch>
              <a:fillRect/>
            </a:stretch>
          </p:blipFill>
          <p:spPr bwMode="auto">
            <a:xfrm>
              <a:off x="360" y="533"/>
              <a:ext cx="2371" cy="3264"/>
            </a:xfrm>
            <a:prstGeom prst="rect">
              <a:avLst/>
            </a:prstGeom>
            <a:noFill/>
          </p:spPr>
        </p:pic>
        <p:sp>
          <p:nvSpPr>
            <p:cNvPr id="330758" name="Line 6"/>
            <p:cNvSpPr>
              <a:spLocks noChangeShapeType="1"/>
            </p:cNvSpPr>
            <p:nvPr/>
          </p:nvSpPr>
          <p:spPr bwMode="auto">
            <a:xfrm>
              <a:off x="2426" y="3793"/>
              <a:ext cx="729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59" name="Rectangle 7"/>
            <p:cNvSpPr>
              <a:spLocks noChangeArrowheads="1"/>
            </p:cNvSpPr>
            <p:nvPr/>
          </p:nvSpPr>
          <p:spPr bwMode="auto">
            <a:xfrm>
              <a:off x="2399" y="3163"/>
              <a:ext cx="955" cy="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5400" b="1" dirty="0">
                  <a:solidFill>
                    <a:schemeClr val="bg1"/>
                  </a:solidFill>
                  <a:latin typeface="Times New Roman" pitchFamily="18" charset="0"/>
                </a:rPr>
                <a:t>10</a:t>
              </a:r>
              <a:r>
                <a:rPr lang="en-US" sz="5400" b="1" i="1" dirty="0">
                  <a:solidFill>
                    <a:schemeClr val="bg1"/>
                  </a:solidFill>
                  <a:latin typeface="Times New Roman" pitchFamily="18" charset="0"/>
                </a:rPr>
                <a:t>r</a:t>
              </a:r>
              <a:r>
                <a:rPr lang="en-US" sz="5400" b="1" baseline="-25000" dirty="0">
                  <a:solidFill>
                    <a:schemeClr val="bg1"/>
                  </a:solidFill>
                  <a:latin typeface="Times New Roman" pitchFamily="18" charset="0"/>
                </a:rPr>
                <a:t>0</a:t>
              </a:r>
              <a:endParaRPr lang="ru-RU" sz="5400" b="1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30760" name="Line 8"/>
            <p:cNvSpPr>
              <a:spLocks noChangeShapeType="1"/>
            </p:cNvSpPr>
            <p:nvPr/>
          </p:nvSpPr>
          <p:spPr bwMode="auto">
            <a:xfrm rot="5400000" flipH="1">
              <a:off x="42" y="2231"/>
              <a:ext cx="3147" cy="1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61" name="Line 9"/>
            <p:cNvSpPr>
              <a:spLocks noChangeShapeType="1"/>
            </p:cNvSpPr>
            <p:nvPr/>
          </p:nvSpPr>
          <p:spPr bwMode="auto">
            <a:xfrm rot="5400000" flipH="1">
              <a:off x="2764" y="2322"/>
              <a:ext cx="3147" cy="1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62" name="Line 10"/>
            <p:cNvSpPr>
              <a:spLocks noChangeShapeType="1"/>
            </p:cNvSpPr>
            <p:nvPr/>
          </p:nvSpPr>
          <p:spPr bwMode="auto">
            <a:xfrm>
              <a:off x="555" y="2296"/>
              <a:ext cx="209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63" name="Line 11"/>
            <p:cNvSpPr>
              <a:spLocks noChangeShapeType="1"/>
            </p:cNvSpPr>
            <p:nvPr/>
          </p:nvSpPr>
          <p:spPr bwMode="auto">
            <a:xfrm>
              <a:off x="3334" y="2251"/>
              <a:ext cx="209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1550" y="333375"/>
            <a:ext cx="7473950" cy="5689600"/>
            <a:chOff x="340" y="73"/>
            <a:chExt cx="5025" cy="3947"/>
          </a:xfrm>
        </p:grpSpPr>
        <p:pic>
          <p:nvPicPr>
            <p:cNvPr id="331779" name="Picture 3" descr="4FFAR1"/>
            <p:cNvPicPr>
              <a:picLocks noChangeAspect="1" noChangeArrowheads="1"/>
            </p:cNvPicPr>
            <p:nvPr/>
          </p:nvPicPr>
          <p:blipFill>
            <a:blip r:embed="rId2" cstate="print"/>
            <a:srcRect t="8330" b="9305"/>
            <a:stretch>
              <a:fillRect/>
            </a:stretch>
          </p:blipFill>
          <p:spPr bwMode="auto">
            <a:xfrm>
              <a:off x="2653" y="2161"/>
              <a:ext cx="2313" cy="1859"/>
            </a:xfrm>
            <a:prstGeom prst="rect">
              <a:avLst/>
            </a:prstGeom>
            <a:noFill/>
          </p:spPr>
        </p:pic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40" y="73"/>
              <a:ext cx="4560" cy="2043"/>
              <a:chOff x="240" y="2277"/>
              <a:chExt cx="4560" cy="2043"/>
            </a:xfrm>
          </p:grpSpPr>
          <p:pic>
            <p:nvPicPr>
              <p:cNvPr id="331781" name="Picture 5" descr="4FFAR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b="9480"/>
              <a:stretch>
                <a:fillRect/>
              </a:stretch>
            </p:blipFill>
            <p:spPr bwMode="auto">
              <a:xfrm>
                <a:off x="240" y="2277"/>
                <a:ext cx="2280" cy="2043"/>
              </a:xfrm>
              <a:prstGeom prst="rect">
                <a:avLst/>
              </a:prstGeom>
              <a:noFill/>
            </p:spPr>
          </p:pic>
          <p:pic>
            <p:nvPicPr>
              <p:cNvPr id="331782" name="Picture 6" descr="4FFAR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9480"/>
              <a:stretch>
                <a:fillRect/>
              </a:stretch>
            </p:blipFill>
            <p:spPr bwMode="auto">
              <a:xfrm>
                <a:off x="2520" y="2277"/>
                <a:ext cx="2280" cy="2043"/>
              </a:xfrm>
              <a:prstGeom prst="rect">
                <a:avLst/>
              </a:prstGeom>
              <a:noFill/>
            </p:spPr>
          </p:pic>
        </p:grpSp>
        <p:sp>
          <p:nvSpPr>
            <p:cNvPr id="331783" name="Line 7"/>
            <p:cNvSpPr>
              <a:spLocks noChangeShapeType="1"/>
            </p:cNvSpPr>
            <p:nvPr/>
          </p:nvSpPr>
          <p:spPr bwMode="auto">
            <a:xfrm>
              <a:off x="4604" y="1706"/>
              <a:ext cx="556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1784" name="Rectangle 8"/>
            <p:cNvSpPr>
              <a:spLocks noChangeArrowheads="1"/>
            </p:cNvSpPr>
            <p:nvPr/>
          </p:nvSpPr>
          <p:spPr bwMode="auto">
            <a:xfrm>
              <a:off x="4558" y="1193"/>
              <a:ext cx="770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4400" b="1" dirty="0">
                  <a:solidFill>
                    <a:schemeClr val="bg1"/>
                  </a:solidFill>
                  <a:latin typeface="Times New Roman" pitchFamily="18" charset="0"/>
                </a:rPr>
                <a:t>20</a:t>
              </a:r>
              <a:r>
                <a:rPr lang="en-US" sz="4400" b="1" i="1" dirty="0">
                  <a:solidFill>
                    <a:schemeClr val="bg1"/>
                  </a:solidFill>
                  <a:latin typeface="Times New Roman" pitchFamily="18" charset="0"/>
                </a:rPr>
                <a:t>r</a:t>
              </a:r>
              <a:r>
                <a:rPr lang="en-US" sz="4400" b="1" baseline="-25000" dirty="0">
                  <a:solidFill>
                    <a:schemeClr val="bg1"/>
                  </a:solidFill>
                  <a:latin typeface="Times New Roman" pitchFamily="18" charset="0"/>
                </a:rPr>
                <a:t>0</a:t>
              </a:r>
              <a:endParaRPr lang="ru-RU" sz="4400" b="1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3178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4694" y="482"/>
              <a:ext cx="671" cy="34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latin typeface="Arial"/>
                  <a:cs typeface="Arial"/>
                </a:rPr>
                <a:t>4F </a:t>
              </a:r>
              <a:endPara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"/>
                <a:cs typeface="Arial"/>
              </a:endParaRPr>
            </a:p>
          </p:txBody>
        </p:sp>
        <p:pic>
          <p:nvPicPr>
            <p:cNvPr id="331786" name="Picture 10" descr="4FFAR0"/>
            <p:cNvPicPr>
              <a:picLocks noChangeAspect="1" noChangeArrowheads="1"/>
            </p:cNvPicPr>
            <p:nvPr/>
          </p:nvPicPr>
          <p:blipFill>
            <a:blip r:embed="rId5" cstate="print"/>
            <a:srcRect t="7532" b="10101"/>
            <a:stretch>
              <a:fillRect/>
            </a:stretch>
          </p:blipFill>
          <p:spPr bwMode="auto">
            <a:xfrm>
              <a:off x="340" y="2161"/>
              <a:ext cx="2280" cy="1859"/>
            </a:xfrm>
            <a:prstGeom prst="rect">
              <a:avLst/>
            </a:prstGeom>
            <a:noFill/>
          </p:spPr>
        </p:pic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2" name="Picture 2" descr="871F"/>
          <p:cNvPicPr>
            <a:picLocks noChangeAspect="1" noChangeArrowheads="1"/>
          </p:cNvPicPr>
          <p:nvPr/>
        </p:nvPicPr>
        <p:blipFill>
          <a:blip r:embed="rId2" cstate="print"/>
          <a:srcRect b="9480"/>
          <a:stretch>
            <a:fillRect/>
          </a:stretch>
        </p:blipFill>
        <p:spPr bwMode="auto">
          <a:xfrm>
            <a:off x="1044575" y="846138"/>
            <a:ext cx="5543550" cy="4670425"/>
          </a:xfrm>
          <a:prstGeom prst="rect">
            <a:avLst/>
          </a:prstGeom>
          <a:noFill/>
        </p:spPr>
      </p:pic>
      <p:sp>
        <p:nvSpPr>
          <p:cNvPr id="332803" name="WordArt 3"/>
          <p:cNvSpPr>
            <a:spLocks noChangeArrowheads="1" noChangeShapeType="1" noTextEdit="1"/>
          </p:cNvSpPr>
          <p:nvPr/>
        </p:nvSpPr>
        <p:spPr bwMode="auto">
          <a:xfrm>
            <a:off x="5795963" y="2349500"/>
            <a:ext cx="2305050" cy="160178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829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Arial"/>
                <a:cs typeface="Arial"/>
              </a:rPr>
              <a:t>Образ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Arial"/>
                <a:cs typeface="Arial"/>
              </a:rPr>
              <a:t>стоячей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Arial"/>
                <a:cs typeface="Arial"/>
              </a:rPr>
              <a:t>волны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WordArt 2"/>
          <p:cNvSpPr>
            <a:spLocks noChangeArrowheads="1" noChangeShapeType="1" noTextEdit="1"/>
          </p:cNvSpPr>
          <p:nvPr/>
        </p:nvSpPr>
        <p:spPr bwMode="auto">
          <a:xfrm>
            <a:off x="1331913" y="1341438"/>
            <a:ext cx="6840537" cy="3816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06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увеличении </a:t>
            </a:r>
            <a:r>
              <a:rPr lang="ru-RU" sz="36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3600" b="1" i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наследуются формы,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аналогичные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предшествующим,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появляются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</a:t>
            </a:r>
          </a:p>
        </p:txBody>
      </p:sp>
      <p:sp>
        <p:nvSpPr>
          <p:cNvPr id="333827" name="AutoShape 3"/>
          <p:cNvSpPr>
            <a:spLocks noChangeArrowheads="1"/>
          </p:cNvSpPr>
          <p:nvPr/>
        </p:nvSpPr>
        <p:spPr bwMode="auto">
          <a:xfrm>
            <a:off x="7235825" y="1268413"/>
            <a:ext cx="865188" cy="649287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361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2" descr="DEMOKR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76250"/>
            <a:ext cx="1814512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6600" y="692150"/>
            <a:ext cx="5472113" cy="1733550"/>
            <a:chOff x="249" y="2688"/>
            <a:chExt cx="3493" cy="1248"/>
          </a:xfrm>
        </p:grpSpPr>
        <p:sp>
          <p:nvSpPr>
            <p:cNvPr id="340996" name="AutoShape 4"/>
            <p:cNvSpPr>
              <a:spLocks noChangeArrowheads="1"/>
            </p:cNvSpPr>
            <p:nvPr/>
          </p:nvSpPr>
          <p:spPr bwMode="auto">
            <a:xfrm>
              <a:off x="249" y="2688"/>
              <a:ext cx="3493" cy="124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099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84" y="2910"/>
              <a:ext cx="3131" cy="804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03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Неделимые атомы</a:t>
              </a:r>
            </a:p>
            <a:p>
              <a:pPr algn="ctr"/>
              <a:r>
                <a:rPr lang="ru-RU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античности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140200" y="2708275"/>
            <a:ext cx="3816350" cy="1441450"/>
            <a:chOff x="2381" y="1706"/>
            <a:chExt cx="2404" cy="908"/>
          </a:xfrm>
        </p:grpSpPr>
        <p:sp>
          <p:nvSpPr>
            <p:cNvPr id="340999" name="AutoShape 7"/>
            <p:cNvSpPr>
              <a:spLocks noChangeArrowheads="1"/>
            </p:cNvSpPr>
            <p:nvPr/>
          </p:nvSpPr>
          <p:spPr bwMode="auto">
            <a:xfrm>
              <a:off x="2381" y="1706"/>
              <a:ext cx="2404" cy="9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100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483" y="1810"/>
              <a:ext cx="2166" cy="701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03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Планетарная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модель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971550" y="4076700"/>
            <a:ext cx="7777163" cy="2151063"/>
            <a:chOff x="612" y="2568"/>
            <a:chExt cx="4899" cy="1355"/>
          </a:xfrm>
        </p:grpSpPr>
        <p:pic>
          <p:nvPicPr>
            <p:cNvPr id="341002" name="Picture 10" descr="schroed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36000"/>
            </a:blip>
            <a:srcRect/>
            <a:stretch>
              <a:fillRect/>
            </a:stretch>
          </p:blipFill>
          <p:spPr bwMode="auto">
            <a:xfrm>
              <a:off x="612" y="2568"/>
              <a:ext cx="1171" cy="1355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341003" name="AutoShape 11"/>
            <p:cNvSpPr>
              <a:spLocks noChangeArrowheads="1"/>
            </p:cNvSpPr>
            <p:nvPr/>
          </p:nvSpPr>
          <p:spPr bwMode="auto">
            <a:xfrm>
              <a:off x="2472" y="2822"/>
              <a:ext cx="3039" cy="9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1004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2559" y="2880"/>
              <a:ext cx="2725" cy="730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03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Вероятностное</a:t>
              </a:r>
            </a:p>
            <a:p>
              <a:pPr algn="ctr"/>
              <a:r>
                <a:rPr lang="ru-RU" sz="3600" b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описание</a:t>
              </a: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875077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285720" y="4071942"/>
            <a:ext cx="8643998" cy="1928826"/>
          </a:xfrm>
          <a:prstGeom prst="roundRect">
            <a:avLst/>
          </a:prstGeom>
          <a:solidFill>
            <a:srgbClr val="DDFFDD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14282" y="928670"/>
            <a:ext cx="8715436" cy="2571768"/>
          </a:xfrm>
          <a:prstGeom prst="roundRect">
            <a:avLst/>
          </a:prstGeom>
          <a:solidFill>
            <a:srgbClr val="FFFFD5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квантовой механики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42844" y="1071546"/>
            <a:ext cx="88582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AutoNum type="romanUcPeriod"/>
            </a:pPr>
            <a:r>
              <a:rPr lang="ru-RU" sz="2800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2800" b="1" i="1" dirty="0" err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дополнительности</a:t>
            </a:r>
            <a:endParaRPr lang="ru-RU" sz="2800" b="1" i="1" dirty="0" smtClean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об одних физических величинах, описывающих микрообъект </a:t>
            </a:r>
            <a:r>
              <a:rPr 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неизбежно </a:t>
            </a:r>
            <a:r>
              <a:rPr 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 с потерей информации о других величинах, дополнительных к первым. 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85720" y="4143380"/>
            <a:ext cx="86407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неопределенности</a:t>
            </a:r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Микромира невозможно одновременно с заданной точностью характеризовать координатой и импульсом.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 bwMode="auto">
          <a:xfrm>
            <a:off x="857224" y="214290"/>
            <a:ext cx="8001056" cy="642942"/>
          </a:xfrm>
          <a:prstGeom prst="roundRect">
            <a:avLst/>
          </a:prstGeom>
          <a:gradFill flip="none" rotWithShape="1">
            <a:gsLst>
              <a:gs pos="0">
                <a:srgbClr val="A50021">
                  <a:shade val="30000"/>
                  <a:satMod val="115000"/>
                </a:srgbClr>
              </a:gs>
              <a:gs pos="50000">
                <a:srgbClr val="A50021">
                  <a:shade val="67500"/>
                  <a:satMod val="115000"/>
                </a:srgbClr>
              </a:gs>
              <a:gs pos="100000">
                <a:srgbClr val="A50021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7224" y="285728"/>
            <a:ext cx="816762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8000"/>
              </a:lnSpc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КВАНТОВО-ПОЛЕВАЯ КАРТИНА МИРА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7654" y="5083504"/>
            <a:ext cx="7058682" cy="9048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квантовая теория атома Н. Бора </a:t>
            </a:r>
          </a:p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(1885–1962) и т.д.</a:t>
            </a:r>
            <a:endParaRPr lang="ru-RU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7654" y="1285860"/>
            <a:ext cx="7786742" cy="9048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квантовая гипотеза М. Планка </a:t>
            </a:r>
          </a:p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(1858–1947)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40512" y="2500306"/>
            <a:ext cx="8501122" cy="9048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волновая механика Э. Шредингера (1887–1961)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40512" y="3857628"/>
            <a:ext cx="8429684" cy="9048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88000"/>
              </a:lnSpc>
            </a:pPr>
            <a:r>
              <a:rPr lang="ru-RU" sz="3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квантовая механика В. Гейзенберга (1901–1976)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6956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метод исследования в КСЕ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2352" y="4936907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общим </a:t>
            </a:r>
            <a:r>
              <a:rPr lang="ru-RU" sz="2400" b="1" u="sng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исследования, естественнонаучные дисциплины объединяет и общий </a:t>
            </a:r>
            <a:r>
              <a:rPr lang="ru-RU" sz="2400" b="1" u="sng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исследования, который обязан своим возникновением естествознанию. </a:t>
            </a:r>
            <a:endParaRPr lang="ru-RU" sz="24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052736"/>
            <a:ext cx="8363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метод</a:t>
            </a: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это: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 исследования, познания;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теоретического и практического освоения действительности, исходящего из закономерностей движения изучаемого объекта;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регулятивных принципов преобразующей, практической или познавательной, теоретической деятельности;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философии - система положений, принципов, категорий и законов.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77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93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642910" y="1108694"/>
            <a:ext cx="8072494" cy="5000660"/>
          </a:xfrm>
          <a:prstGeom prst="roundRect">
            <a:avLst/>
          </a:prstGeom>
          <a:solidFill>
            <a:srgbClr val="FFFFE7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5214950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357298"/>
            <a:ext cx="7715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 знанию ведут три пути: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– размышление – самый благородный, </a:t>
            </a:r>
          </a:p>
          <a:p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– подражание – самый легкий, </a:t>
            </a:r>
          </a:p>
          <a:p>
            <a:r>
              <a:rPr lang="ru-RU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– опыт – самый горький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78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84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WordArt 2"/>
          <p:cNvSpPr>
            <a:spLocks noChangeArrowheads="1" noChangeShapeType="1" noTextEdit="1"/>
          </p:cNvSpPr>
          <p:nvPr/>
        </p:nvSpPr>
        <p:spPr bwMode="auto">
          <a:xfrm>
            <a:off x="2617788" y="2565400"/>
            <a:ext cx="3908425" cy="403225"/>
          </a:xfrm>
          <a:prstGeom prst="rect">
            <a:avLst/>
          </a:prstGeom>
        </p:spPr>
        <p:txBody>
          <a:bodyPr wrap="none" numCol="1" fromWordArt="1">
            <a:prstTxWarp prst="textFadeUp">
              <a:avLst>
                <a:gd name="adj" fmla="val 1773"/>
              </a:avLst>
            </a:prstTxWarp>
          </a:bodyPr>
          <a:lstStyle/>
          <a:p>
            <a:r>
              <a:rPr lang="ru-RU" sz="3600" b="1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Размышление</a:t>
            </a:r>
            <a:endParaRPr lang="ru-RU" sz="3600" b="1" kern="10" dirty="0">
              <a:ln w="28575">
                <a:solidFill>
                  <a:srgbClr val="000000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16013" y="765175"/>
            <a:ext cx="4751387" cy="1439863"/>
            <a:chOff x="431" y="300"/>
            <a:chExt cx="3764" cy="1044"/>
          </a:xfrm>
        </p:grpSpPr>
        <p:sp>
          <p:nvSpPr>
            <p:cNvPr id="545796" name="AutoShape 4"/>
            <p:cNvSpPr>
              <a:spLocks noChangeArrowheads="1"/>
            </p:cNvSpPr>
            <p:nvPr/>
          </p:nvSpPr>
          <p:spPr bwMode="auto">
            <a:xfrm>
              <a:off x="431" y="300"/>
              <a:ext cx="3764" cy="10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579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703" y="436"/>
              <a:ext cx="3266" cy="771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Составляющие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3600" b="1" kern="10" dirty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научного </a:t>
              </a:r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метода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5798" name="WordArt 6"/>
          <p:cNvSpPr>
            <a:spLocks noChangeArrowheads="1" noChangeShapeType="1" noTextEdit="1"/>
          </p:cNvSpPr>
          <p:nvPr/>
        </p:nvSpPr>
        <p:spPr bwMode="auto">
          <a:xfrm>
            <a:off x="2617788" y="3502025"/>
            <a:ext cx="4410075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773"/>
              </a:avLst>
            </a:prstTxWarp>
          </a:bodyPr>
          <a:lstStyle/>
          <a:p>
            <a:pPr algn="ctr"/>
            <a:r>
              <a:rPr lang="ru-RU" sz="3600" b="1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Наблюдение</a:t>
            </a:r>
            <a:endParaRPr lang="ru-RU" sz="3600" b="1" kern="10" dirty="0">
              <a:ln w="28575">
                <a:solidFill>
                  <a:srgbClr val="000000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5799" name="WordArt 7"/>
          <p:cNvSpPr>
            <a:spLocks noChangeArrowheads="1" noChangeShapeType="1" noTextEdit="1"/>
          </p:cNvSpPr>
          <p:nvPr/>
        </p:nvSpPr>
        <p:spPr bwMode="auto">
          <a:xfrm>
            <a:off x="2617788" y="4438650"/>
            <a:ext cx="4968875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162"/>
              </a:avLst>
            </a:prstTxWarp>
          </a:bodyPr>
          <a:lstStyle/>
          <a:p>
            <a:pPr algn="ctr"/>
            <a:r>
              <a:rPr lang="ru-RU" sz="3600" b="1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35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4" grpId="0" animBg="1"/>
      <p:bldP spid="545798" grpId="0" animBg="1"/>
      <p:bldP spid="54579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WordArt 2"/>
          <p:cNvSpPr>
            <a:spLocks noChangeArrowheads="1" noChangeShapeType="1" noTextEdit="1"/>
          </p:cNvSpPr>
          <p:nvPr/>
        </p:nvSpPr>
        <p:spPr bwMode="auto">
          <a:xfrm>
            <a:off x="2617788" y="2565400"/>
            <a:ext cx="3908425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204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b="1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Наблюдение</a:t>
            </a:r>
            <a:endParaRPr lang="ru-RU" sz="3600" b="1" kern="10" dirty="0">
              <a:ln w="28575">
                <a:solidFill>
                  <a:srgbClr val="000000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16013" y="765175"/>
            <a:ext cx="4751387" cy="1439863"/>
            <a:chOff x="431" y="300"/>
            <a:chExt cx="3764" cy="1044"/>
          </a:xfrm>
        </p:grpSpPr>
        <p:sp>
          <p:nvSpPr>
            <p:cNvPr id="545796" name="AutoShape 4"/>
            <p:cNvSpPr>
              <a:spLocks noChangeArrowheads="1"/>
            </p:cNvSpPr>
            <p:nvPr/>
          </p:nvSpPr>
          <p:spPr bwMode="auto">
            <a:xfrm>
              <a:off x="431" y="300"/>
              <a:ext cx="3764" cy="10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579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703" y="436"/>
              <a:ext cx="3266" cy="771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Методы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3600" b="1" kern="10" dirty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научного </a:t>
              </a:r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познания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5798" name="WordArt 6"/>
          <p:cNvSpPr>
            <a:spLocks noChangeArrowheads="1" noChangeShapeType="1" noTextEdit="1"/>
          </p:cNvSpPr>
          <p:nvPr/>
        </p:nvSpPr>
        <p:spPr bwMode="auto">
          <a:xfrm>
            <a:off x="2617788" y="3502025"/>
            <a:ext cx="4410075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773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Измерение</a:t>
            </a:r>
          </a:p>
        </p:txBody>
      </p:sp>
      <p:sp>
        <p:nvSpPr>
          <p:cNvPr id="545799" name="WordArt 7"/>
          <p:cNvSpPr>
            <a:spLocks noChangeArrowheads="1" noChangeShapeType="1" noTextEdit="1"/>
          </p:cNvSpPr>
          <p:nvPr/>
        </p:nvSpPr>
        <p:spPr bwMode="auto">
          <a:xfrm>
            <a:off x="2617788" y="4438650"/>
            <a:ext cx="4968875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162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Эксперимент</a:t>
            </a:r>
          </a:p>
        </p:txBody>
      </p:sp>
      <p:sp>
        <p:nvSpPr>
          <p:cNvPr id="545800" name="WordArt 8"/>
          <p:cNvSpPr>
            <a:spLocks noChangeArrowheads="1" noChangeShapeType="1" noTextEdit="1"/>
          </p:cNvSpPr>
          <p:nvPr/>
        </p:nvSpPr>
        <p:spPr bwMode="auto">
          <a:xfrm>
            <a:off x="2617788" y="5303838"/>
            <a:ext cx="5410200" cy="50323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343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Формализация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80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5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4" grpId="0" animBg="1"/>
      <p:bldP spid="545798" grpId="0" animBg="1"/>
      <p:bldP spid="545799" grpId="0" animBg="1"/>
      <p:bldP spid="54580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WordArt 2"/>
          <p:cNvSpPr>
            <a:spLocks noChangeArrowheads="1" noChangeShapeType="1" noTextEdit="1"/>
          </p:cNvSpPr>
          <p:nvPr/>
        </p:nvSpPr>
        <p:spPr bwMode="auto">
          <a:xfrm>
            <a:off x="1459365" y="1967804"/>
            <a:ext cx="5976937" cy="649286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Аналогия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16013" y="260648"/>
            <a:ext cx="4751387" cy="1439863"/>
            <a:chOff x="431" y="300"/>
            <a:chExt cx="3764" cy="1044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431" y="300"/>
              <a:ext cx="3764" cy="10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703" y="436"/>
              <a:ext cx="3266" cy="771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292"/>
                </a:avLst>
              </a:prstTxWarp>
            </a:bodyPr>
            <a:lstStyle/>
            <a:p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Методы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3600" b="1" kern="10" dirty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научного </a:t>
              </a:r>
              <a:r>
                <a:rPr lang="ru-RU" sz="3600" b="1" kern="10" dirty="0" smtClean="0">
                  <a:ln w="12700">
                    <a:solidFill>
                      <a:schemeClr val="tx2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1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познания</a:t>
              </a:r>
              <a:endParaRPr lang="ru-RU" sz="3600" b="1" kern="10" dirty="0">
                <a:ln w="12700">
                  <a:solidFill>
                    <a:schemeClr val="tx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1763688" y="2579398"/>
            <a:ext cx="5976937" cy="642942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40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Анализ и </a:t>
            </a:r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2051224" y="3151760"/>
            <a:ext cx="5976937" cy="714380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Индукция </a:t>
            </a:r>
            <a:r>
              <a:rPr lang="ru-RU" sz="40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дедукция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2339473" y="3794702"/>
            <a:ext cx="5976937" cy="714380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4000" b="1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WordArt 2"/>
          <p:cNvSpPr>
            <a:spLocks noChangeArrowheads="1" noChangeShapeType="1" noTextEdit="1"/>
          </p:cNvSpPr>
          <p:nvPr/>
        </p:nvSpPr>
        <p:spPr bwMode="auto">
          <a:xfrm>
            <a:off x="2627722" y="4377021"/>
            <a:ext cx="5976937" cy="714380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Абстрагирование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81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WordArt 2"/>
          <p:cNvSpPr>
            <a:spLocks noChangeArrowheads="1" noChangeShapeType="1" noTextEdit="1"/>
          </p:cNvSpPr>
          <p:nvPr/>
        </p:nvSpPr>
        <p:spPr bwMode="auto">
          <a:xfrm>
            <a:off x="2948345" y="5064415"/>
            <a:ext cx="5976937" cy="714380"/>
          </a:xfrm>
          <a:prstGeom prst="rect">
            <a:avLst/>
          </a:prstGeom>
        </p:spPr>
        <p:txBody>
          <a:bodyPr wrap="none" fromWordArt="1">
            <a:scene3d>
              <a:camera prst="perspectiveRelaxedModerately"/>
              <a:lightRig rig="threePt" dir="t"/>
            </a:scene3d>
          </a:bodyPr>
          <a:lstStyle/>
          <a:p>
            <a:r>
              <a:rPr lang="ru-RU" sz="40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Идеализация</a:t>
            </a:r>
            <a:endParaRPr lang="ru-RU" sz="40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1789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2" grpId="0"/>
      <p:bldP spid="9" grpId="0"/>
      <p:bldP spid="10" grpId="0"/>
      <p:bldP spid="11" grpId="0"/>
      <p:bldP spid="12" grpId="0"/>
      <p:bldP spid="1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571472" y="1757681"/>
            <a:ext cx="80010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4000" b="1" kern="10" dirty="0" smtClean="0">
                <a:ln w="190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Объективность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4000" b="1" kern="10" dirty="0" smtClean="0">
                <a:ln w="190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Достоверность</a:t>
            </a:r>
          </a:p>
          <a:p>
            <a:pPr marL="0" lvl="4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4000" b="1" kern="10" dirty="0" smtClean="0">
                <a:ln w="190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Точность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4000" b="1" kern="10" dirty="0" smtClean="0">
                <a:ln w="190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7827" y="568091"/>
            <a:ext cx="8026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критерии научного знания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29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020" y="714356"/>
            <a:ext cx="80774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принципы познания</a:t>
            </a:r>
            <a:endParaRPr lang="ru-RU" sz="3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700808"/>
            <a:ext cx="858552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200000"/>
              </a:lnSpc>
              <a:buBlip>
                <a:blip r:embed="rId2"/>
              </a:buBlip>
            </a:pP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Рациональность</a:t>
            </a: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обоснованность знания</a:t>
            </a:r>
          </a:p>
          <a:p>
            <a:pPr marL="514350" indent="-514350" algn="just">
              <a:lnSpc>
                <a:spcPct val="200000"/>
              </a:lnSpc>
              <a:buBlip>
                <a:blip r:embed="rId2"/>
              </a:buBlip>
            </a:pP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Верификация</a:t>
            </a: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проверка знания</a:t>
            </a:r>
          </a:p>
          <a:p>
            <a:pPr marL="514350" indent="-514350" algn="just">
              <a:lnSpc>
                <a:spcPct val="200000"/>
              </a:lnSpc>
              <a:buBlip>
                <a:blip r:embed="rId2"/>
              </a:buBlip>
            </a:pP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Опровержимость (фальсификация)</a:t>
            </a:r>
            <a:r>
              <a:rPr lang="ru-RU" sz="29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относительность знания</a:t>
            </a:r>
            <a:endParaRPr lang="ru-RU" sz="29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543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AutoShape 2"/>
          <p:cNvSpPr>
            <a:spLocks noChangeArrowheads="1"/>
          </p:cNvSpPr>
          <p:nvPr/>
        </p:nvSpPr>
        <p:spPr bwMode="auto">
          <a:xfrm>
            <a:off x="468313" y="1916113"/>
            <a:ext cx="8135937" cy="4033837"/>
          </a:xfrm>
          <a:prstGeom prst="roundRect">
            <a:avLst>
              <a:gd name="adj" fmla="val 728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1699" name="WordArt 3"/>
          <p:cNvSpPr>
            <a:spLocks noChangeArrowheads="1" noChangeShapeType="1" noTextEdit="1"/>
          </p:cNvSpPr>
          <p:nvPr/>
        </p:nvSpPr>
        <p:spPr bwMode="auto">
          <a:xfrm>
            <a:off x="684213" y="1928802"/>
            <a:ext cx="7559675" cy="4000528"/>
          </a:xfrm>
          <a:prstGeom prst="rect">
            <a:avLst/>
          </a:prstGeom>
        </p:spPr>
        <p:txBody>
          <a:bodyPr wrap="none" fromWordArt="1"/>
          <a:lstStyle/>
          <a:p>
            <a:r>
              <a:rPr lang="ru-RU" sz="3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описательная,</a:t>
            </a:r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Tx/>
              <a:buChar char="-"/>
            </a:pP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объяснительная,</a:t>
            </a:r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Tx/>
              <a:buChar char="-"/>
            </a:pP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прогностическая,</a:t>
            </a:r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kern="10" dirty="0" err="1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системообразующая</a:t>
            </a: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мировоззренческая,</a:t>
            </a:r>
          </a:p>
          <a:p>
            <a:pPr>
              <a:buFontTx/>
              <a:buChar char="-"/>
            </a:pP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производственно-практическая </a:t>
            </a:r>
          </a:p>
          <a:p>
            <a:pPr>
              <a:buFontTx/>
              <a:buChar char="-"/>
            </a:pPr>
            <a:r>
              <a:rPr lang="ru-RU" sz="3600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образовательная</a:t>
            </a:r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1700" name="WordArt 4"/>
          <p:cNvSpPr>
            <a:spLocks noChangeArrowheads="1" noChangeShapeType="1" noTextEdit="1"/>
          </p:cNvSpPr>
          <p:nvPr/>
        </p:nvSpPr>
        <p:spPr bwMode="auto">
          <a:xfrm>
            <a:off x="2124075" y="620713"/>
            <a:ext cx="4392613" cy="100806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92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науки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84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11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AutoShape 2"/>
          <p:cNvSpPr>
            <a:spLocks noChangeArrowheads="1"/>
          </p:cNvSpPr>
          <p:nvPr/>
        </p:nvSpPr>
        <p:spPr bwMode="auto">
          <a:xfrm>
            <a:off x="1258888" y="2565400"/>
            <a:ext cx="6913562" cy="28813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9651" name="WordArt 3"/>
          <p:cNvSpPr>
            <a:spLocks noChangeArrowheads="1" noChangeShapeType="1" noTextEdit="1"/>
          </p:cNvSpPr>
          <p:nvPr/>
        </p:nvSpPr>
        <p:spPr bwMode="auto">
          <a:xfrm>
            <a:off x="1979613" y="2997200"/>
            <a:ext cx="54006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66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Наука =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+ Методы</a:t>
            </a:r>
          </a:p>
        </p:txBody>
      </p:sp>
      <p:sp>
        <p:nvSpPr>
          <p:cNvPr id="539652" name="WordArt 4"/>
          <p:cNvSpPr>
            <a:spLocks noChangeArrowheads="1" noChangeShapeType="1" noTextEdit="1"/>
          </p:cNvSpPr>
          <p:nvPr/>
        </p:nvSpPr>
        <p:spPr bwMode="auto">
          <a:xfrm>
            <a:off x="1907505" y="1052513"/>
            <a:ext cx="5184775" cy="10096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92"/>
              </a:avLst>
            </a:prstTxWarp>
          </a:bodyPr>
          <a:lstStyle/>
          <a:p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обособления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54F63-2F3F-4B5D-895C-98F8A838E37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258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3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>
                <a:latin typeface="+mn-lt"/>
              </a:rPr>
              <a:pPr>
                <a:defRPr/>
              </a:pPr>
              <a:t>86</a:t>
            </a:fld>
            <a:endParaRPr lang="ru-RU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6208" y="1268760"/>
            <a:ext cx="8507413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>
              <a:spcBef>
                <a:spcPct val="20000"/>
              </a:spcBef>
              <a:buAutoNum type="arabicParenR"/>
            </a:pPr>
            <a:r>
              <a:rPr lang="ru-RU" sz="2800" b="1" dirty="0" smtClean="0">
                <a:solidFill>
                  <a:srgbClr val="0033CC"/>
                </a:solidFill>
                <a:latin typeface="+mn-lt"/>
              </a:rPr>
              <a:t>Если </a:t>
            </a:r>
            <a:r>
              <a:rPr lang="ru-RU" sz="2800" b="1" dirty="0">
                <a:solidFill>
                  <a:srgbClr val="0033CC"/>
                </a:solidFill>
                <a:latin typeface="+mn-lt"/>
              </a:rPr>
              <a:t>формулировка принципа</a:t>
            </a:r>
            <a:r>
              <a:rPr lang="ru-RU" sz="2800" b="1" dirty="0" smtClean="0">
                <a:solidFill>
                  <a:srgbClr val="0033CC"/>
                </a:solidFill>
                <a:latin typeface="+mn-lt"/>
              </a:rPr>
              <a:t>:</a:t>
            </a:r>
          </a:p>
          <a:p>
            <a:pPr lvl="0" algn="just">
              <a:spcBef>
                <a:spcPct val="20000"/>
              </a:spcBef>
            </a:pPr>
            <a:endParaRPr lang="ru-RU" sz="2800" b="1" dirty="0" smtClean="0">
              <a:solidFill>
                <a:srgbClr val="0033CC"/>
              </a:solidFill>
              <a:latin typeface="+mn-lt"/>
            </a:endParaRPr>
          </a:p>
          <a:p>
            <a:pPr lvl="0" algn="just">
              <a:spcBef>
                <a:spcPct val="20000"/>
              </a:spcBef>
            </a:pPr>
            <a:r>
              <a:rPr lang="ru-RU" sz="2800" b="1" dirty="0" smtClean="0">
                <a:solidFill>
                  <a:srgbClr val="0033CC"/>
                </a:solidFill>
                <a:latin typeface="+mn-lt"/>
              </a:rPr>
              <a:t>взаимодействие </a:t>
            </a:r>
            <a:r>
              <a:rPr lang="ru-RU" sz="2800" b="1" dirty="0">
                <a:solidFill>
                  <a:srgbClr val="0033CC"/>
                </a:solidFill>
                <a:latin typeface="+mn-lt"/>
              </a:rPr>
              <a:t>распространяется с конечной скоростью и осуществляется посредством полей, то это принцип …</a:t>
            </a:r>
            <a:endParaRPr lang="en-US" sz="2800" b="1" dirty="0">
              <a:solidFill>
                <a:srgbClr val="0033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484784"/>
            <a:ext cx="8244657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>
              <a:spcBef>
                <a:spcPct val="20000"/>
              </a:spcBef>
              <a:buAutoNum type="arabicParenR" startAt="2"/>
            </a:pPr>
            <a:r>
              <a:rPr lang="ru-RU" sz="2800" b="1" dirty="0" smtClean="0">
                <a:solidFill>
                  <a:srgbClr val="008000"/>
                </a:solidFill>
              </a:rPr>
              <a:t>Если </a:t>
            </a:r>
            <a:r>
              <a:rPr lang="ru-RU" sz="2800" b="1" dirty="0">
                <a:solidFill>
                  <a:srgbClr val="008000"/>
                </a:solidFill>
              </a:rPr>
              <a:t>формулировка принципа</a:t>
            </a:r>
            <a:r>
              <a:rPr lang="ru-RU" sz="2800" b="1" dirty="0" smtClean="0">
                <a:solidFill>
                  <a:srgbClr val="008000"/>
                </a:solidFill>
              </a:rPr>
              <a:t>:</a:t>
            </a:r>
          </a:p>
          <a:p>
            <a:pPr lvl="0" algn="just">
              <a:spcBef>
                <a:spcPct val="20000"/>
              </a:spcBef>
            </a:pPr>
            <a:endParaRPr lang="ru-RU" sz="2800" b="1" dirty="0">
              <a:solidFill>
                <a:srgbClr val="008000"/>
              </a:solidFill>
            </a:endParaRPr>
          </a:p>
          <a:p>
            <a:pPr lvl="0" algn="just">
              <a:spcBef>
                <a:spcPct val="20000"/>
              </a:spcBef>
            </a:pPr>
            <a:r>
              <a:rPr lang="ru-RU" sz="2800" b="1" dirty="0">
                <a:solidFill>
                  <a:srgbClr val="008000"/>
                </a:solidFill>
              </a:rPr>
              <a:t>объект микромира невозможно одновременно с заданной точностью характеризовать координатой и импульсом, то это принцип …</a:t>
            </a:r>
            <a:endParaRPr lang="en-US" sz="2800" b="1" dirty="0">
              <a:solidFill>
                <a:srgbClr val="008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484784"/>
            <a:ext cx="83886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 algn="just">
              <a:spcBef>
                <a:spcPct val="20000"/>
              </a:spcBef>
            </a:pP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3) Соотношения </a:t>
            </a:r>
            <a:r>
              <a:rPr lang="ru-RU" sz="2800" b="1" dirty="0">
                <a:solidFill>
                  <a:srgbClr val="7030A0"/>
                </a:solidFill>
              </a:rPr>
              <a:t>неопределенностей получены:</a:t>
            </a:r>
          </a:p>
          <a:p>
            <a:pPr marL="533400" lvl="0" indent="-533400">
              <a:spcBef>
                <a:spcPct val="20000"/>
              </a:spcBef>
            </a:pPr>
            <a:endParaRPr lang="ru-RU" sz="2800" b="1" dirty="0">
              <a:solidFill>
                <a:srgbClr val="7030A0"/>
              </a:solidFill>
            </a:endParaRP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7030A0"/>
                </a:solidFill>
              </a:rPr>
              <a:t>Шредингером;</a:t>
            </a:r>
            <a:endParaRPr lang="ru-RU" sz="2800" b="1" dirty="0">
              <a:solidFill>
                <a:srgbClr val="7030A0"/>
              </a:solidFill>
            </a:endParaRP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7030A0"/>
                </a:solidFill>
              </a:rPr>
              <a:t>Гейзенбергом;</a:t>
            </a:r>
            <a:endParaRPr lang="ru-RU" sz="2800" b="1" dirty="0">
              <a:solidFill>
                <a:srgbClr val="7030A0"/>
              </a:solidFill>
            </a:endParaRP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7030A0"/>
                </a:solidFill>
              </a:rPr>
              <a:t>Борном;</a:t>
            </a:r>
            <a:endParaRPr lang="ru-RU" sz="2800" b="1" dirty="0">
              <a:solidFill>
                <a:srgbClr val="7030A0"/>
              </a:solidFill>
            </a:endParaRP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7030A0"/>
                </a:solidFill>
              </a:rPr>
              <a:t>Резерфордом.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7524" y="809761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</a:rPr>
              <a:t>4</a:t>
            </a:r>
            <a:r>
              <a:rPr lang="ru-RU" sz="2800" b="1" dirty="0" smtClean="0">
                <a:solidFill>
                  <a:srgbClr val="C00000"/>
                </a:solidFill>
              </a:rPr>
              <a:t>) </a:t>
            </a:r>
            <a:r>
              <a:rPr lang="ru-RU" sz="2800" b="1" dirty="0">
                <a:solidFill>
                  <a:srgbClr val="C00000"/>
                </a:solidFill>
              </a:rPr>
              <a:t>Согласно соотношениям неопределенностей:</a:t>
            </a:r>
          </a:p>
          <a:p>
            <a:pPr marL="514350" lvl="0" indent="-514350" algn="just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 smtClean="0">
                <a:solidFill>
                  <a:srgbClr val="008000"/>
                </a:solidFill>
              </a:rPr>
              <a:t>Точное </a:t>
            </a:r>
            <a:r>
              <a:rPr lang="ru-RU" sz="2800" b="1" dirty="0">
                <a:solidFill>
                  <a:srgbClr val="008000"/>
                </a:solidFill>
              </a:rPr>
              <a:t>знание координаты частицы необходимо для точного знания ее </a:t>
            </a:r>
            <a:r>
              <a:rPr lang="ru-RU" sz="2800" b="1" dirty="0" smtClean="0">
                <a:solidFill>
                  <a:srgbClr val="008000"/>
                </a:solidFill>
              </a:rPr>
              <a:t>скорости.</a:t>
            </a:r>
            <a:endParaRPr lang="ru-RU" sz="2800" b="1" dirty="0">
              <a:solidFill>
                <a:srgbClr val="008000"/>
              </a:solidFill>
            </a:endParaRPr>
          </a:p>
          <a:p>
            <a:pPr marL="514350" lvl="0" indent="-514350" algn="just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Точное измерение энергии системы требует очень короткого времени </a:t>
            </a:r>
            <a:r>
              <a:rPr lang="ru-RU" sz="2800" b="1" dirty="0" smtClean="0">
                <a:solidFill>
                  <a:srgbClr val="008000"/>
                </a:solidFill>
              </a:rPr>
              <a:t>измерения.</a:t>
            </a:r>
            <a:endParaRPr lang="ru-RU" sz="2800" b="1" dirty="0">
              <a:solidFill>
                <a:srgbClr val="008000"/>
              </a:solidFill>
            </a:endParaRPr>
          </a:p>
          <a:p>
            <a:pPr marL="514350" lvl="0" indent="-514350" algn="just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Точное знание энергии частицы исключает точное знание ее </a:t>
            </a:r>
            <a:r>
              <a:rPr lang="ru-RU" sz="2800" b="1" dirty="0" smtClean="0">
                <a:solidFill>
                  <a:srgbClr val="008000"/>
                </a:solidFill>
              </a:rPr>
              <a:t>импульса.</a:t>
            </a:r>
            <a:endParaRPr lang="ru-RU" sz="2800" b="1" dirty="0">
              <a:solidFill>
                <a:srgbClr val="008000"/>
              </a:solidFill>
            </a:endParaRPr>
          </a:p>
          <a:p>
            <a:pPr marL="514350" lvl="0" indent="-514350" algn="just">
              <a:spcBef>
                <a:spcPts val="12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Точное знание координаты частицы исключает точное знание ее </a:t>
            </a:r>
            <a:r>
              <a:rPr lang="ru-RU" sz="2800" b="1" dirty="0" smtClean="0">
                <a:solidFill>
                  <a:srgbClr val="008000"/>
                </a:solidFill>
              </a:rPr>
              <a:t>импульса.</a:t>
            </a:r>
            <a:endParaRPr lang="ru-RU" sz="2800" b="1" dirty="0">
              <a:solidFill>
                <a:srgbClr val="008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90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52736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>
              <a:spcBef>
                <a:spcPct val="20000"/>
              </a:spcBef>
            </a:pPr>
            <a:r>
              <a:rPr lang="ru-RU" sz="2800" b="1" dirty="0">
                <a:solidFill>
                  <a:srgbClr val="0033CC"/>
                </a:solidFill>
              </a:rPr>
              <a:t>5) Принципы квантовой механики - …</a:t>
            </a:r>
          </a:p>
          <a:p>
            <a:pPr lvl="0">
              <a:spcBef>
                <a:spcPct val="20000"/>
              </a:spcBef>
            </a:pPr>
            <a:endParaRPr lang="ru-RU" sz="2800" b="1" dirty="0"/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принцип дополнительности Бора;</a:t>
            </a: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принцип неопределенности;</a:t>
            </a: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принцип дальнодействия;</a:t>
            </a:r>
          </a:p>
          <a:p>
            <a:pPr marL="10477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принцип близкодействия.</a:t>
            </a:r>
            <a:r>
              <a:rPr lang="ru-RU" sz="2800" dirty="0">
                <a:solidFill>
                  <a:srgbClr val="0033CC"/>
                </a:solidFill>
              </a:rPr>
              <a:t> </a:t>
            </a:r>
            <a:endParaRPr lang="en-US" sz="2800" dirty="0">
              <a:solidFill>
                <a:srgbClr val="0033CC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91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82912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 algn="just">
              <a:spcBef>
                <a:spcPct val="20000"/>
              </a:spcBef>
            </a:pPr>
            <a:r>
              <a:rPr lang="ru-RU" sz="2800" b="1" dirty="0">
                <a:solidFill>
                  <a:srgbClr val="C00000"/>
                </a:solidFill>
              </a:rPr>
              <a:t>6)  В уравнение Шредингера физический смысл имеет …</a:t>
            </a:r>
          </a:p>
          <a:p>
            <a:pPr marL="533400" lvl="0" indent="-533400" algn="just">
              <a:spcBef>
                <a:spcPct val="20000"/>
              </a:spcBef>
              <a:buFont typeface="+mj-lt"/>
              <a:buAutoNum type="arabicPeriod"/>
            </a:pPr>
            <a:endParaRPr lang="ru-RU" sz="2800" b="1" dirty="0"/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Абсолютное значение волновой функции;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Квадрат значения волновой функции;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Квадрат модуля волновой функции;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33CC"/>
                </a:solidFill>
              </a:rPr>
              <a:t>Модуль квадрата волновой функции</a:t>
            </a:r>
            <a:r>
              <a:rPr lang="ru-RU" sz="2800" b="1" dirty="0"/>
              <a:t>.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3502-0F6F-4B51-90A3-65A455D18CDC}" type="slidenum">
              <a:rPr lang="ru-RU" smtClean="0"/>
              <a:pPr>
                <a:defRPr/>
              </a:pPr>
              <a:t>92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7643" y="1052736"/>
            <a:ext cx="87487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>
              <a:spcBef>
                <a:spcPct val="20000"/>
              </a:spcBef>
            </a:pPr>
            <a:r>
              <a:rPr lang="ru-RU" sz="2800" b="1" dirty="0">
                <a:solidFill>
                  <a:srgbClr val="C00000"/>
                </a:solidFill>
              </a:rPr>
              <a:t>7) Уравнение Шредингера позволяет найти …</a:t>
            </a:r>
          </a:p>
          <a:p>
            <a:pPr marL="533400" lvl="0" indent="-533400">
              <a:spcBef>
                <a:spcPct val="20000"/>
              </a:spcBef>
            </a:pPr>
            <a:endParaRPr lang="ru-RU" sz="2800" b="1" dirty="0">
              <a:solidFill>
                <a:srgbClr val="C00000"/>
              </a:solidFill>
            </a:endParaRP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Точное положение электрона в атоме;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Возможные значения энергии электронов в атоме;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Распределение электронной плотности в атоме;</a:t>
            </a:r>
          </a:p>
          <a:p>
            <a:pPr marL="1047750" lvl="0" indent="-514350" algn="just">
              <a:spcBef>
                <a:spcPct val="20000"/>
              </a:spcBef>
              <a:buFont typeface="+mj-lt"/>
              <a:buAutoNum type="arabicPeriod"/>
            </a:pPr>
            <a:r>
              <a:rPr lang="ru-RU" sz="2800" b="1" dirty="0">
                <a:solidFill>
                  <a:srgbClr val="008000"/>
                </a:solidFill>
              </a:rPr>
              <a:t>Вероятность вылета электрона из атома.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8806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4999</TotalTime>
  <Words>2352</Words>
  <Application>Microsoft Office PowerPoint</Application>
  <PresentationFormat>Экран (4:3)</PresentationFormat>
  <Paragraphs>798</Paragraphs>
  <Slides>92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92</vt:i4>
      </vt:variant>
    </vt:vector>
  </HeadingPairs>
  <TitlesOfParts>
    <vt:vector size="103" baseType="lpstr">
      <vt:lpstr>Arial</vt:lpstr>
      <vt:lpstr>Arial Black</vt:lpstr>
      <vt:lpstr>Calibri</vt:lpstr>
      <vt:lpstr>Comic Sans MS</vt:lpstr>
      <vt:lpstr>MT Extra</vt:lpstr>
      <vt:lpstr>Symbol</vt:lpstr>
      <vt:lpstr>Times New Roman</vt:lpstr>
      <vt:lpstr>Wingdings</vt:lpstr>
      <vt:lpstr>Default Design</vt:lpstr>
      <vt:lpstr>Формула</vt:lpstr>
      <vt:lpstr>Equation</vt:lpstr>
      <vt:lpstr>Лекции 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квантовой механики</vt:lpstr>
      <vt:lpstr>Презентация PowerPoint</vt:lpstr>
      <vt:lpstr>Научный метод исследования в КСЕ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 </vt:lpstr>
      <vt:lpstr>Контроль </vt:lpstr>
      <vt:lpstr>Контроль </vt:lpstr>
      <vt:lpstr>Контроль </vt:lpstr>
      <vt:lpstr>Контроль </vt:lpstr>
      <vt:lpstr>Контроль </vt:lpstr>
      <vt:lpstr>Контроль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Т.Н. Мельникова</dc:creator>
  <cp:lastModifiedBy>Мельникова Тамара Николаевна</cp:lastModifiedBy>
  <cp:revision>313</cp:revision>
  <dcterms:created xsi:type="dcterms:W3CDTF">2007-08-10T23:28:02Z</dcterms:created>
  <dcterms:modified xsi:type="dcterms:W3CDTF">2024-11-09T08:02:39Z</dcterms:modified>
</cp:coreProperties>
</file>