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8"/>
  </p:notesMasterIdLst>
  <p:sldIdLst>
    <p:sldId id="446" r:id="rId2"/>
    <p:sldId id="459" r:id="rId3"/>
    <p:sldId id="448" r:id="rId4"/>
    <p:sldId id="451" r:id="rId5"/>
    <p:sldId id="470" r:id="rId6"/>
    <p:sldId id="449" r:id="rId7"/>
    <p:sldId id="259" r:id="rId8"/>
    <p:sldId id="264" r:id="rId9"/>
    <p:sldId id="265" r:id="rId10"/>
    <p:sldId id="266" r:id="rId11"/>
    <p:sldId id="267" r:id="rId12"/>
    <p:sldId id="460" r:id="rId13"/>
    <p:sldId id="452" r:id="rId14"/>
    <p:sldId id="275" r:id="rId15"/>
    <p:sldId id="280" r:id="rId16"/>
    <p:sldId id="283" r:id="rId17"/>
    <p:sldId id="277" r:id="rId18"/>
    <p:sldId id="284" r:id="rId19"/>
    <p:sldId id="274" r:id="rId20"/>
    <p:sldId id="440" r:id="rId21"/>
    <p:sldId id="442" r:id="rId22"/>
    <p:sldId id="461" r:id="rId23"/>
    <p:sldId id="443" r:id="rId24"/>
    <p:sldId id="372" r:id="rId25"/>
    <p:sldId id="462" r:id="rId26"/>
    <p:sldId id="463" r:id="rId27"/>
    <p:sldId id="368" r:id="rId28"/>
    <p:sldId id="291" r:id="rId29"/>
    <p:sldId id="370" r:id="rId30"/>
    <p:sldId id="369" r:id="rId31"/>
    <p:sldId id="292" r:id="rId32"/>
    <p:sldId id="378" r:id="rId33"/>
    <p:sldId id="310" r:id="rId34"/>
    <p:sldId id="297" r:id="rId35"/>
    <p:sldId id="298" r:id="rId36"/>
    <p:sldId id="351" r:id="rId37"/>
    <p:sldId id="307" r:id="rId38"/>
    <p:sldId id="309" r:id="rId39"/>
    <p:sldId id="371" r:id="rId40"/>
    <p:sldId id="376" r:id="rId41"/>
    <p:sldId id="383" r:id="rId42"/>
    <p:sldId id="464" r:id="rId43"/>
    <p:sldId id="379" r:id="rId44"/>
    <p:sldId id="465" r:id="rId45"/>
    <p:sldId id="466" r:id="rId46"/>
    <p:sldId id="352" r:id="rId47"/>
    <p:sldId id="367" r:id="rId48"/>
    <p:sldId id="467" r:id="rId49"/>
    <p:sldId id="468" r:id="rId50"/>
    <p:sldId id="469" r:id="rId51"/>
    <p:sldId id="453" r:id="rId52"/>
    <p:sldId id="454" r:id="rId53"/>
    <p:sldId id="455" r:id="rId54"/>
    <p:sldId id="456" r:id="rId55"/>
    <p:sldId id="457" r:id="rId56"/>
    <p:sldId id="458" r:id="rId5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63D"/>
    <a:srgbClr val="5D2884"/>
    <a:srgbClr val="1B6ED3"/>
    <a:srgbClr val="1C72DA"/>
    <a:srgbClr val="004F8A"/>
    <a:srgbClr val="003B68"/>
    <a:srgbClr val="00421C"/>
    <a:srgbClr val="FFDEB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074F1D-A948-409B-A43F-D4B0281E8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574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DA49A6-49C1-4196-A07E-B1597E557348}" type="slidenum">
              <a:rPr lang="ru-RU"/>
              <a:pPr/>
              <a:t>27</a:t>
            </a:fld>
            <a:endParaRPr lang="ru-RU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723FAC-2CE2-45CD-97A1-62D2255FC75B}" type="slidenum">
              <a:rPr lang="ru-RU"/>
              <a:pPr/>
              <a:t>28</a:t>
            </a:fld>
            <a:endParaRPr lang="ru-RU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9CFD8C-D6C0-44D1-890D-1D3EEF6FDFE0}" type="slidenum">
              <a:rPr lang="ru-RU"/>
              <a:pPr/>
              <a:t>29</a:t>
            </a:fld>
            <a:endParaRPr lang="ru-RU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6842FC-1F12-49B4-87D8-2F892A0C1AE9}" type="slidenum">
              <a:rPr lang="ru-RU"/>
              <a:pPr/>
              <a:t>30</a:t>
            </a:fld>
            <a:endParaRPr lang="ru-RU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D19837-62B8-406A-8105-08B793A10DB2}" type="slidenum">
              <a:rPr lang="ru-RU"/>
              <a:pPr/>
              <a:t>31</a:t>
            </a:fld>
            <a:endParaRPr lang="ru-RU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A5E03B-652E-402D-9F0C-F9E029D18D5D}" type="slidenum">
              <a:rPr lang="ru-RU"/>
              <a:pPr/>
              <a:t>32</a:t>
            </a:fld>
            <a:endParaRPr lang="ru-RU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F9962D-F2C0-4B68-8AD7-86ED70D66566}" type="slidenum">
              <a:rPr lang="ru-RU"/>
              <a:pPr/>
              <a:t>39</a:t>
            </a:fld>
            <a:endParaRPr lang="ru-RU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74F1D-A948-409B-A43F-D4B0281E848C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10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3B088E-93A7-4E38-8332-E305CA676104}" type="slidenum">
              <a:rPr lang="ru-RU"/>
              <a:pPr/>
              <a:t>41</a:t>
            </a:fld>
            <a:endParaRPr lang="ru-RU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9BF45-DFA9-4D14-8554-97CEF68F54EE}" type="slidenum">
              <a:rPr lang="ru-RU"/>
              <a:pPr/>
              <a:t>42</a:t>
            </a:fld>
            <a:endParaRPr lang="ru-RU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704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9BF45-DFA9-4D14-8554-97CEF68F54EE}" type="slidenum">
              <a:rPr lang="ru-RU"/>
              <a:pPr/>
              <a:t>43</a:t>
            </a:fld>
            <a:endParaRPr lang="ru-RU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9BF45-DFA9-4D14-8554-97CEF68F54EE}" type="slidenum">
              <a:rPr lang="ru-RU"/>
              <a:pPr/>
              <a:t>44</a:t>
            </a:fld>
            <a:endParaRPr lang="ru-RU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914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9BF45-DFA9-4D14-8554-97CEF68F54EE}" type="slidenum">
              <a:rPr lang="ru-RU"/>
              <a:pPr/>
              <a:t>45</a:t>
            </a:fld>
            <a:endParaRPr lang="ru-RU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260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68CCED-325A-49E5-8445-DE94D6470963}" type="slidenum">
              <a:rPr lang="ru-RU"/>
              <a:pPr/>
              <a:t>46</a:t>
            </a:fld>
            <a:endParaRPr 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47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48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409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49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060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50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8932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51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7024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52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0493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53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067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54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330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55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077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03B4-0915-4E55-9A63-3E264F9C7713}" type="slidenum">
              <a:rPr lang="ru-RU"/>
              <a:pPr/>
              <a:t>56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37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2A371-C1F1-4E7D-A402-C4607F449E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5E3552-FFE9-4261-B13E-C46305C780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B4D6A-8893-468E-944D-F2F407CA80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5E3FF-9459-40D5-9703-98E0E60602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A599D-1EDD-48CA-8F81-CE6133CC66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CF94E-816B-4973-B3AD-2BD98BB14E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135B66-0345-4DDA-ABC3-635AD53E60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253DA-6EEA-4559-8567-1742DE233E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3DC8E-05FE-4E73-87A1-8A0F2BFE89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34CE8-DABA-4028-9DEE-29E8B15E91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D7357-F069-4C9A-946C-6AAF431E5F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44D04F4-1348-43C9-9569-8BAB5D50FB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D0A0094-A05F-47A6-801F-2C5C2CD04ED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92725" y="100013"/>
            <a:ext cx="2419350" cy="595312"/>
          </a:xfrm>
        </p:spPr>
        <p:txBody>
          <a:bodyPr/>
          <a:lstStyle/>
          <a:p>
            <a:pPr algn="l"/>
            <a:r>
              <a:rPr lang="ru-RU" sz="3600" b="1" dirty="0">
                <a:solidFill>
                  <a:schemeClr val="tx1"/>
                </a:solidFill>
              </a:rPr>
              <a:t>Лекция </a:t>
            </a:r>
            <a:r>
              <a:rPr lang="ru-RU" sz="3600" b="1" dirty="0" smtClean="0">
                <a:solidFill>
                  <a:schemeClr val="tx1"/>
                </a:solidFill>
              </a:rPr>
              <a:t>5</a:t>
            </a:r>
            <a:endParaRPr lang="ru-RU" sz="4000" dirty="0">
              <a:solidFill>
                <a:schemeClr val="tx1"/>
              </a:solidFill>
            </a:endParaRPr>
          </a:p>
        </p:txBody>
      </p:sp>
      <p:cxnSp>
        <p:nvCxnSpPr>
          <p:cNvPr id="2053" name="AutoShape 5"/>
          <p:cNvCxnSpPr>
            <a:cxnSpLocks noChangeShapeType="1"/>
            <a:stCxn id="2050" idx="3"/>
            <a:endCxn id="2054" idx="3"/>
          </p:cNvCxnSpPr>
          <p:nvPr/>
        </p:nvCxnSpPr>
        <p:spPr bwMode="auto">
          <a:xfrm>
            <a:off x="7712075" y="397669"/>
            <a:ext cx="1031844" cy="4245777"/>
          </a:xfrm>
          <a:prstGeom prst="bentConnector3">
            <a:avLst>
              <a:gd name="adj1" fmla="val 122155"/>
            </a:avLst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cxn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214282" y="3500438"/>
            <a:ext cx="8529637" cy="2286016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>
            <a:solidFill>
              <a:srgbClr val="BEC6C3"/>
            </a:solidFill>
            <a:round/>
            <a:headEnd/>
            <a:tailEnd/>
          </a:ln>
          <a:effectLst>
            <a:outerShdw dist="81320" dir="7719588" algn="ctr" rotWithShape="0">
              <a:srgbClr val="F0F2F1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6513" y="214290"/>
            <a:ext cx="5327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 dirty="0">
                <a:latin typeface="Verdana" pitchFamily="34" charset="0"/>
              </a:rPr>
              <a:t>Сегодня: </a:t>
            </a:r>
            <a:fld id="{57847B8B-DDAA-4089-ADBF-EB9BBDB5F3FC}" type="datetime2">
              <a:rPr lang="ru-RU" sz="1600" b="1" i="1">
                <a:latin typeface="Verdana" pitchFamily="34" charset="0"/>
              </a:rPr>
              <a:pPr>
                <a:spcBef>
                  <a:spcPct val="50000"/>
                </a:spcBef>
              </a:pPr>
              <a:t>суббота, 9 ноября 2024 г.</a:t>
            </a:fld>
            <a:endParaRPr lang="ru-RU" sz="1600" b="1" i="1" dirty="0">
              <a:latin typeface="Verdana" pitchFamily="34" charset="0"/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3106472" y="5965825"/>
            <a:ext cx="61169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400" b="1" dirty="0">
                <a:latin typeface="+mn-lt"/>
              </a:rPr>
              <a:t>Мельникова Тамара Николаевна</a:t>
            </a:r>
          </a:p>
          <a:p>
            <a:pPr>
              <a:buNone/>
            </a:pPr>
            <a:r>
              <a:rPr lang="ru-RU" sz="2400" dirty="0">
                <a:latin typeface="+mn-lt"/>
              </a:rPr>
              <a:t>старший преподаватель </a:t>
            </a:r>
            <a:r>
              <a:rPr lang="ru-RU" sz="2400" dirty="0" smtClean="0">
                <a:latin typeface="+mn-lt"/>
              </a:rPr>
              <a:t>ОЭФ ИЯТШ </a:t>
            </a:r>
            <a:r>
              <a:rPr lang="ru-RU" sz="2400" dirty="0">
                <a:latin typeface="+mn-lt"/>
              </a:rPr>
              <a:t>ТПУ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7158" y="3500438"/>
            <a:ext cx="8215370" cy="2143140"/>
          </a:xfrm>
          <a:effectLst/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Тема: </a:t>
            </a: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algn="r">
              <a:spcBef>
                <a:spcPts val="2400"/>
              </a:spcBef>
            </a:pP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Теория относительности Эйнштейна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14810" y="1442853"/>
            <a:ext cx="4286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00421C"/>
                </a:solidFill>
                <a:latin typeface="Comic Sans MS" pitchFamily="66" charset="0"/>
              </a:rPr>
              <a:t>"Воображение более важно, чем знание"</a:t>
            </a:r>
          </a:p>
          <a:p>
            <a:pPr algn="r"/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00421C"/>
                </a:solidFill>
                <a:latin typeface="Comic Sans MS" pitchFamily="66" charset="0"/>
              </a:rPr>
              <a:t>А. Эйнштейн</a:t>
            </a:r>
          </a:p>
        </p:txBody>
      </p:sp>
      <p:pic>
        <p:nvPicPr>
          <p:cNvPr id="12" name="Picture 2" descr="EYNSHT~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87075"/>
            <a:ext cx="3429024" cy="2570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768" y="1427083"/>
            <a:ext cx="7715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1. Распространение света  </a:t>
            </a:r>
            <a:r>
              <a:rPr lang="en-US" sz="28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v</a:t>
            </a: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 = </a:t>
            </a:r>
            <a:r>
              <a:rPr lang="ru-RU" sz="28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с = 3</a:t>
            </a:r>
            <a:r>
              <a:rPr lang="ru-RU" sz="28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  <a:sym typeface="Symbol" panose="05050102010706020507" pitchFamily="18" charset="2"/>
              </a:rPr>
              <a:t>10</a:t>
            </a:r>
            <a:r>
              <a:rPr lang="ru-RU" sz="2800" b="1" i="1" baseline="30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  <a:sym typeface="Symbol" panose="05050102010706020507" pitchFamily="18" charset="2"/>
              </a:rPr>
              <a:t>8</a:t>
            </a:r>
            <a:r>
              <a:rPr lang="ru-RU" sz="28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  <a:sym typeface="Symbol" panose="05050102010706020507" pitchFamily="18" charset="2"/>
              </a:rPr>
              <a:t>м/с</a:t>
            </a: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.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704" y="2107193"/>
            <a:ext cx="8843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b="1" dirty="0" smtClean="0">
                <a:ln w="1905"/>
                <a:solidFill>
                  <a:srgbClr val="1B6E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2. Магнитное поле и электромагнитная индукция, связаны со скоростью света.</a:t>
            </a:r>
            <a:endParaRPr lang="en-US" sz="2800" b="1" dirty="0" smtClean="0">
              <a:ln w="1905"/>
              <a:solidFill>
                <a:srgbClr val="1B6ED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3219884"/>
            <a:ext cx="885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n w="1905"/>
                <a:solidFill>
                  <a:srgbClr val="00863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3.</a:t>
            </a:r>
            <a:r>
              <a:rPr lang="ru-RU" sz="2800" b="1" dirty="0" smtClean="0">
                <a:ln w="1905"/>
                <a:solidFill>
                  <a:srgbClr val="00863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</a:t>
            </a:r>
            <a:r>
              <a:rPr lang="ru-RU" sz="2800" b="1" dirty="0" smtClean="0">
                <a:ln w="1905"/>
                <a:solidFill>
                  <a:srgbClr val="00863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Элементарные частицы движутся со скоростями, близкими или равными скорости света.</a:t>
            </a:r>
            <a:endParaRPr lang="ru-RU" sz="2800" b="1" dirty="0">
              <a:ln w="1905"/>
              <a:solidFill>
                <a:srgbClr val="00863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704" y="4617547"/>
            <a:ext cx="88437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4. 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Удаленные галактики движутся со скоростями, близкими к скорости света.  Нейтронные звезды, пульсары и черные дыры  связаны с релятивистскими эффектами.</a:t>
            </a:r>
            <a:endParaRPr lang="ru-RU" sz="2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0348" y="-27384"/>
            <a:ext cx="9108504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Большинство встречающихся в повседневной жизни скоростей значительно меньше скорости </a:t>
            </a:r>
            <a:r>
              <a:rPr lang="ru-RU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света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но существуют явления, где  это не так: 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95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1538" y="1129968"/>
            <a:ext cx="719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ln w="1905"/>
                <a:solidFill>
                  <a:srgbClr val="00863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V&lt;&lt;c </a:t>
            </a:r>
            <a:r>
              <a:rPr lang="en-US" sz="3600" b="1" dirty="0" smtClean="0">
                <a:ln w="1905"/>
                <a:solidFill>
                  <a:srgbClr val="00863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ru-RU" sz="3600" b="1" dirty="0" smtClean="0">
                <a:ln w="1905"/>
                <a:solidFill>
                  <a:srgbClr val="00863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классическая механика</a:t>
            </a:r>
            <a:endParaRPr lang="ru-RU" sz="3600" b="1" dirty="0">
              <a:ln w="1905"/>
              <a:solidFill>
                <a:srgbClr val="00863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45" y="2138080"/>
            <a:ext cx="885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V→c</a:t>
            </a:r>
            <a:r>
              <a:rPr lang="en-US" sz="40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ru-RU" sz="4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релятивистская механика</a:t>
            </a:r>
          </a:p>
          <a:p>
            <a:pPr algn="ctr"/>
            <a:r>
              <a:rPr lang="ru-RU" sz="4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(специальная теория относительности (СТО))</a:t>
            </a: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4F4-1348-43C9-9569-8BAB5D50FBD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Picture 2" descr="Общая теория относительности в двух словах.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192" y="4187444"/>
            <a:ext cx="3312368" cy="250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1800" y="116632"/>
            <a:ext cx="2559034" cy="750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Вывод:</a:t>
            </a:r>
            <a:endParaRPr lang="ru-RU" sz="4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476672"/>
            <a:ext cx="83582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Система отсчета с однородным и изотропным пространством и однородным временем называется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154328"/>
            <a:ext cx="8572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rgbClr val="00421C"/>
                  </a:solidFill>
                  <a:prstDash val="solid"/>
                </a:ln>
                <a:solidFill>
                  <a:srgbClr val="00421C"/>
                </a:solidFill>
                <a:latin typeface="+mn-lt"/>
              </a:rPr>
              <a:t>В такой системе отсчета законы механики имеют наиболее простой вид.</a:t>
            </a:r>
            <a:endParaRPr lang="ru-RU" sz="3200" b="1" dirty="0">
              <a:ln w="10541" cmpd="sng">
                <a:solidFill>
                  <a:srgbClr val="00421C"/>
                </a:solidFill>
                <a:prstDash val="solid"/>
              </a:ln>
              <a:solidFill>
                <a:srgbClr val="00421C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8531" y="2206379"/>
            <a:ext cx="65121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инерциальной</a:t>
            </a:r>
            <a:r>
              <a:rPr lang="en-US" sz="5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C</a:t>
            </a:r>
            <a:r>
              <a:rPr lang="ru-RU" sz="5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О</a:t>
            </a:r>
            <a:endParaRPr lang="ru-RU" sz="5400" dirty="0"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3552-FFE9-4261-B13E-C46305C78089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4446724"/>
            <a:ext cx="8535321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1A1A1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1905 г. А. </a:t>
            </a:r>
            <a:r>
              <a:rPr lang="ru-RU" sz="2400" b="1" dirty="0">
                <a:solidFill>
                  <a:srgbClr val="1A1A1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Эйнштейн опубликовал </a:t>
            </a:r>
            <a:r>
              <a:rPr lang="ru-RU" sz="2400" b="1" dirty="0" smtClean="0">
                <a:solidFill>
                  <a:srgbClr val="1A1A1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СТО. Она объясняла, </a:t>
            </a:r>
            <a:r>
              <a:rPr lang="ru-RU" sz="2400" b="1" dirty="0">
                <a:solidFill>
                  <a:srgbClr val="1A1A1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интерпретировать движения между различными инерциальными системами отсчета </a:t>
            </a:r>
            <a:r>
              <a:rPr lang="ru-RU" sz="2400" b="1" dirty="0" smtClean="0">
                <a:solidFill>
                  <a:srgbClr val="1A1A1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(объектами), </a:t>
            </a:r>
            <a:r>
              <a:rPr lang="ru-RU" sz="2400" b="1" dirty="0">
                <a:solidFill>
                  <a:srgbClr val="1A1A1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которые движутся с постоянной скоростью по отношению друг к другу.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536" y="116632"/>
            <a:ext cx="85208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>
                <a:solidFill>
                  <a:srgbClr val="C00000"/>
                </a:solidFill>
              </a:rPr>
              <a:t>Принцип относительности Галилея</a:t>
            </a:r>
            <a:r>
              <a:rPr lang="ru-RU" sz="2400" dirty="0">
                <a:solidFill>
                  <a:srgbClr val="C00000"/>
                </a:solidFill>
              </a:rPr>
              <a:t> представим в двух эквивалентных формах: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C00000"/>
                </a:solidFill>
              </a:rPr>
              <a:t>внутри равномерно движущейся лаборатории (системы отсчета) все механические процессы протекают так же, как и внутри покоящейся;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C00000"/>
                </a:solidFill>
              </a:rPr>
              <a:t>равномерное движение лаборатории (системы отсчета, связанной с телом отсчета – лабораторией) невозможно обнаружить никакими механическими опытами, проводимыми внутри нее.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3066" y="3645024"/>
            <a:ext cx="83582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>
                <a:solidFill>
                  <a:srgbClr val="0000FF"/>
                </a:solidFill>
              </a:rPr>
              <a:t>Из преобразований Галилея</a:t>
            </a:r>
            <a:r>
              <a:rPr lang="ru-RU" sz="2400" dirty="0">
                <a:solidFill>
                  <a:srgbClr val="0000FF"/>
                </a:solidFill>
              </a:rPr>
              <a:t> (т.е. из классической механики) следует, что при переходе от одной системы отсчета к другой, неизменными (инвариантными) остаются: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400" b="1" i="1" dirty="0">
                <a:solidFill>
                  <a:srgbClr val="0000FF"/>
                </a:solidFill>
              </a:rPr>
              <a:t>время</a:t>
            </a:r>
            <a:endParaRPr lang="ru-RU" sz="2400" dirty="0">
              <a:solidFill>
                <a:srgbClr val="0000FF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400" b="1" i="1" dirty="0">
                <a:solidFill>
                  <a:srgbClr val="0000FF"/>
                </a:solidFill>
              </a:rPr>
              <a:t>размеры тела</a:t>
            </a:r>
            <a:endParaRPr lang="ru-RU" sz="2400" dirty="0">
              <a:solidFill>
                <a:srgbClr val="0000FF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400" b="1" i="1" dirty="0">
                <a:solidFill>
                  <a:srgbClr val="0000FF"/>
                </a:solidFill>
              </a:rPr>
              <a:t>масса тела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39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6933" y="476672"/>
            <a:ext cx="8520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Специальная теория относительности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(СТО) рассматривает лишь один </a:t>
            </a:r>
            <a:r>
              <a:rPr lang="ru-RU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специальный </a:t>
            </a:r>
            <a:r>
              <a:rPr lang="ru-RU" sz="28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случай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когда движение прямолинейно и равномерно.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202" y="1971997"/>
            <a:ext cx="83582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Теория относительности Альберта Эйнштейна предсказывала зависимость массы частиц от скорости движения: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6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1187624" y="3789040"/>
                <a:ext cx="2564676" cy="13722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ru-RU" sz="28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8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8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ru-RU" sz="2800" b="1" i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8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800" b="1" i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ru-RU" sz="2800" b="1" i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28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ru-RU" sz="2800" b="1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800" b="1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  <a:sym typeface="Symbol" panose="05050102010706020507" pitchFamily="18" charset="2"/>
                                        </a:rPr>
                                        <m:t></m:t>
                                      </m:r>
                                    </m:e>
                                    <m:sup>
                                      <m:r>
                                        <a:rPr lang="ru-RU" sz="2800" b="1" i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b="1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800" b="1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𝒄</m:t>
                                      </m:r>
                                    </m:e>
                                    <m:sup>
                                      <m:r>
                                        <a:rPr lang="ru-RU" sz="2800" b="1" i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  <m:r>
                        <a:rPr lang="ru-RU" sz="28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800" b="1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789040"/>
                <a:ext cx="2564676" cy="1372299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6242" name="Picture 2" descr="figure mass vs veloc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952" y="3212976"/>
            <a:ext cx="2614208" cy="269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4" name="Group 6"/>
          <p:cNvGrpSpPr>
            <a:grpSpLocks/>
          </p:cNvGrpSpPr>
          <p:nvPr/>
        </p:nvGrpSpPr>
        <p:grpSpPr bwMode="auto">
          <a:xfrm>
            <a:off x="755650" y="765175"/>
            <a:ext cx="7775575" cy="1943100"/>
            <a:chOff x="567" y="482"/>
            <a:chExt cx="4898" cy="1224"/>
          </a:xfrm>
        </p:grpSpPr>
        <p:sp>
          <p:nvSpPr>
            <p:cNvPr id="7173" name="AutoShape 5"/>
            <p:cNvSpPr>
              <a:spLocks noChangeArrowheads="1"/>
            </p:cNvSpPr>
            <p:nvPr/>
          </p:nvSpPr>
          <p:spPr bwMode="auto">
            <a:xfrm>
              <a:off x="567" y="482"/>
              <a:ext cx="4898" cy="1224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50000">
                  <a:srgbClr val="9CB86E"/>
                </a:gs>
                <a:gs pos="100000">
                  <a:srgbClr val="156B13"/>
                </a:gs>
              </a:gsLst>
              <a:lin ang="16200000" scaled="1"/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703" y="618"/>
              <a:ext cx="4582" cy="90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Arial"/>
                  <a:cs typeface="Arial"/>
                </a:rPr>
                <a:t>Современная интерпретация</a:t>
              </a:r>
            </a:p>
            <a:p>
              <a:pPr algn="ctr"/>
              <a:r>
                <a:rPr lang="ru-RU" sz="3600" b="1" kern="10" dirty="0"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Arial"/>
                  <a:cs typeface="Arial"/>
                </a:rPr>
                <a:t>специальной теории</a:t>
              </a:r>
            </a:p>
            <a:p>
              <a:pPr algn="ctr"/>
              <a:r>
                <a:rPr lang="ru-RU" sz="3600" b="1" kern="10" dirty="0"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Arial"/>
                  <a:cs typeface="Arial"/>
                </a:rPr>
                <a:t>относительности (СТО)</a:t>
              </a:r>
            </a:p>
          </p:txBody>
        </p:sp>
      </p:grpSp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>
            <a:off x="755650" y="3213100"/>
            <a:ext cx="7775575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421C"/>
                </a:solidFill>
                <a:latin typeface="Arial"/>
                <a:cs typeface="Arial"/>
              </a:rPr>
              <a:t>СТО основана на </a:t>
            </a:r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421C"/>
                </a:solidFill>
                <a:latin typeface="Arial"/>
                <a:cs typeface="Arial"/>
              </a:rPr>
              <a:t>двух постулатах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00421C"/>
              </a:solidFill>
              <a:latin typeface="Arial"/>
              <a:cs typeface="Arial"/>
            </a:endParaRPr>
          </a:p>
          <a:p>
            <a:pPr algn="ctr"/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421C"/>
                </a:solidFill>
                <a:latin typeface="Arial"/>
                <a:cs typeface="Arial"/>
              </a:rPr>
              <a:t>(концептуальных положениях)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00421C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2214554"/>
            <a:ext cx="8215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1. </a:t>
            </a:r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Скорость света в вакууме постоянна во всех инерциальных системах отсчета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CC3300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472" y="4071942"/>
            <a:ext cx="8286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и не зависит от скорости движения источника и наблюдателя - </a:t>
            </a:r>
          </a:p>
          <a:p>
            <a:pPr algn="ctr"/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Принцип постоянства скорости света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9711E-6 L -0.00781 -0.372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1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  <p:bldP spid="7175" grpId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>
            <a:off x="1764184" y="3338528"/>
            <a:ext cx="5472112" cy="5048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ru-RU" sz="3600" b="1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Следствие из постулатов:</a:t>
            </a:r>
            <a:endParaRPr lang="ru-RU" sz="3600" b="1" kern="1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1403350" y="4057666"/>
            <a:ext cx="6192838" cy="1657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"/>
                <a:cs typeface="Arial"/>
              </a:rPr>
              <a:t>Время и пространство</a:t>
            </a:r>
          </a:p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"/>
                <a:cs typeface="Arial"/>
              </a:rPr>
              <a:t>образуют единый</a:t>
            </a:r>
          </a:p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"/>
                <a:cs typeface="Arial"/>
              </a:rPr>
              <a:t>4-х мерный </a:t>
            </a:r>
            <a:r>
              <a:rPr lang="ru-RU" sz="36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"/>
                <a:cs typeface="Arial"/>
              </a:rPr>
              <a:t>континуум (ПВК)</a:t>
            </a:r>
            <a:endParaRPr lang="ru-RU" sz="36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00863D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768" y="497499"/>
            <a:ext cx="876637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2. </a:t>
            </a:r>
            <a:r>
              <a:rPr lang="ru-RU" sz="38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Все инерциальные системы отсчета физически эквивалентны </a:t>
            </a:r>
          </a:p>
          <a:p>
            <a:pPr algn="ctr"/>
            <a:r>
              <a:rPr lang="ru-RU" sz="3800" b="1" kern="1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(принцип относительности Эйнштейна)</a:t>
            </a:r>
            <a:endParaRPr lang="ru-RU" sz="3800" b="1" kern="10" dirty="0">
              <a:ln w="3175">
                <a:solidFill>
                  <a:srgbClr val="000000"/>
                </a:solidFill>
                <a:round/>
                <a:headEnd/>
                <a:tailEnd/>
              </a:ln>
              <a:solidFill>
                <a:srgbClr val="CC3300"/>
              </a:solidFill>
              <a:latin typeface="Arial"/>
              <a:cs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900113" y="1196975"/>
            <a:ext cx="7559675" cy="381635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00"/>
                    </a:gs>
                    <a:gs pos="50000">
                      <a:srgbClr val="3366FF">
                        <a:alpha val="77000"/>
                      </a:srgbClr>
                    </a:gs>
                    <a:gs pos="100000">
                      <a:srgbClr val="990000"/>
                    </a:gs>
                  </a:gsLst>
                  <a:lin ang="5400000" scaled="1"/>
                </a:gradFill>
                <a:latin typeface="Arial"/>
                <a:cs typeface="Arial"/>
              </a:rPr>
              <a:t>Поэтому</a:t>
            </a:r>
          </a:p>
          <a:p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00"/>
                    </a:gs>
                    <a:gs pos="50000">
                      <a:srgbClr val="3366FF">
                        <a:alpha val="77000"/>
                      </a:srgbClr>
                    </a:gs>
                    <a:gs pos="100000">
                      <a:srgbClr val="990000"/>
                    </a:gs>
                  </a:gsLst>
                  <a:lin ang="5400000" scaled="1"/>
                </a:gradFill>
                <a:latin typeface="Arial"/>
                <a:cs typeface="Arial"/>
              </a:rPr>
              <a:t>во всех инерциальных</a:t>
            </a:r>
          </a:p>
          <a:p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00"/>
                    </a:gs>
                    <a:gs pos="50000">
                      <a:srgbClr val="3366FF">
                        <a:alpha val="77000"/>
                      </a:srgbClr>
                    </a:gs>
                    <a:gs pos="100000">
                      <a:srgbClr val="990000"/>
                    </a:gs>
                  </a:gsLst>
                  <a:lin ang="5400000" scaled="1"/>
                </a:gradFill>
                <a:latin typeface="Arial"/>
                <a:cs typeface="Arial"/>
              </a:rPr>
              <a:t>системах отсчета сохраняется</a:t>
            </a:r>
          </a:p>
          <a:p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00"/>
                    </a:gs>
                    <a:gs pos="50000">
                      <a:srgbClr val="3366FF">
                        <a:alpha val="77000"/>
                      </a:srgbClr>
                    </a:gs>
                    <a:gs pos="100000">
                      <a:srgbClr val="990000"/>
                    </a:gs>
                  </a:gsLst>
                  <a:lin ang="5400000" scaled="1"/>
                </a:gradFill>
                <a:latin typeface="Arial"/>
                <a:cs typeface="Arial"/>
              </a:rPr>
              <a:t>неизменным (инвариантным)</a:t>
            </a:r>
          </a:p>
          <a:p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00"/>
                    </a:gs>
                    <a:gs pos="50000">
                      <a:srgbClr val="3366FF">
                        <a:alpha val="77000"/>
                      </a:srgbClr>
                    </a:gs>
                    <a:gs pos="100000">
                      <a:srgbClr val="990000"/>
                    </a:gs>
                  </a:gsLst>
                  <a:lin ang="5400000" scaled="1"/>
                </a:gradFill>
                <a:latin typeface="Arial"/>
                <a:cs typeface="Arial"/>
              </a:rPr>
              <a:t>единый</a:t>
            </a:r>
          </a:p>
          <a:p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00"/>
                    </a:gs>
                    <a:gs pos="50000">
                      <a:srgbClr val="3366FF">
                        <a:alpha val="77000"/>
                      </a:srgbClr>
                    </a:gs>
                    <a:gs pos="100000">
                      <a:srgbClr val="990000"/>
                    </a:gs>
                  </a:gsLst>
                  <a:lin ang="5400000" scaled="1"/>
                </a:gradFill>
                <a:latin typeface="Arial"/>
                <a:cs typeface="Arial"/>
              </a:rPr>
              <a:t>пространственно-временной</a:t>
            </a:r>
          </a:p>
          <a:p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0000"/>
                    </a:gs>
                    <a:gs pos="50000">
                      <a:srgbClr val="3366FF">
                        <a:alpha val="77000"/>
                      </a:srgbClr>
                    </a:gs>
                    <a:gs pos="100000">
                      <a:srgbClr val="990000"/>
                    </a:gs>
                  </a:gsLst>
                  <a:lin ang="5400000" scaled="1"/>
                </a:gradFill>
                <a:latin typeface="Arial"/>
                <a:cs typeface="Arial"/>
              </a:rPr>
              <a:t>интервал между событиями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11188" y="3284538"/>
            <a:ext cx="7632700" cy="2087562"/>
          </a:xfrm>
          <a:prstGeom prst="rect">
            <a:avLst/>
          </a:prstGeom>
          <a:solidFill>
            <a:srgbClr val="FFDEB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4348" name="Group 12"/>
          <p:cNvGrpSpPr>
            <a:grpSpLocks/>
          </p:cNvGrpSpPr>
          <p:nvPr/>
        </p:nvGrpSpPr>
        <p:grpSpPr bwMode="auto">
          <a:xfrm>
            <a:off x="2700338" y="5229225"/>
            <a:ext cx="3455987" cy="1008063"/>
            <a:chOff x="1519" y="3294"/>
            <a:chExt cx="2177" cy="635"/>
          </a:xfrm>
        </p:grpSpPr>
        <p:grpSp>
          <p:nvGrpSpPr>
            <p:cNvPr id="14346" name="Group 10"/>
            <p:cNvGrpSpPr>
              <a:grpSpLocks/>
            </p:cNvGrpSpPr>
            <p:nvPr/>
          </p:nvGrpSpPr>
          <p:grpSpPr bwMode="auto">
            <a:xfrm>
              <a:off x="1701" y="3339"/>
              <a:ext cx="1759" cy="509"/>
              <a:chOff x="1701" y="3339"/>
              <a:chExt cx="1759" cy="509"/>
            </a:xfrm>
          </p:grpSpPr>
          <p:sp>
            <p:nvSpPr>
              <p:cNvPr id="14343" name="Rectangle 7"/>
              <p:cNvSpPr>
                <a:spLocks noChangeArrowheads="1"/>
              </p:cNvSpPr>
              <p:nvPr/>
            </p:nvSpPr>
            <p:spPr bwMode="auto">
              <a:xfrm>
                <a:off x="1982" y="3384"/>
                <a:ext cx="214" cy="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800" b="1">
                    <a:solidFill>
                      <a:srgbClr val="000000"/>
                    </a:solidFill>
                    <a:latin typeface="Times New Roman" pitchFamily="18" charset="0"/>
                  </a:rPr>
                  <a:t>S</a:t>
                </a:r>
                <a:endParaRPr lang="ru-RU" b="1"/>
              </a:p>
            </p:txBody>
          </p:sp>
          <p:sp>
            <p:nvSpPr>
              <p:cNvPr id="14344" name="Rectangle 8"/>
              <p:cNvSpPr>
                <a:spLocks noChangeArrowheads="1"/>
              </p:cNvSpPr>
              <p:nvPr/>
            </p:nvSpPr>
            <p:spPr bwMode="auto">
              <a:xfrm>
                <a:off x="2267" y="3339"/>
                <a:ext cx="1193" cy="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800" b="1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r>
                  <a:rPr lang="ru-RU" sz="4800" b="1">
                    <a:solidFill>
                      <a:srgbClr val="000000"/>
                    </a:solidFill>
                  </a:rPr>
                  <a:t> </a:t>
                </a:r>
                <a:r>
                  <a:rPr lang="en-US" sz="4800" b="1">
                    <a:solidFill>
                      <a:srgbClr val="000000"/>
                    </a:solidFill>
                    <a:latin typeface="Times New Roman" pitchFamily="18" charset="0"/>
                  </a:rPr>
                  <a:t>invar</a:t>
                </a:r>
                <a:endParaRPr lang="ru-RU" b="1">
                  <a:latin typeface="Times New Roman" pitchFamily="18" charset="0"/>
                </a:endParaRPr>
              </a:p>
            </p:txBody>
          </p:sp>
          <p:sp>
            <p:nvSpPr>
              <p:cNvPr id="14345" name="Rectangle 9"/>
              <p:cNvSpPr>
                <a:spLocks noChangeArrowheads="1"/>
              </p:cNvSpPr>
              <p:nvPr/>
            </p:nvSpPr>
            <p:spPr bwMode="auto">
              <a:xfrm>
                <a:off x="1701" y="3387"/>
                <a:ext cx="235" cy="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800" b="1">
                    <a:solidFill>
                      <a:srgbClr val="000000"/>
                    </a:solidFill>
                    <a:latin typeface="Symbol" pitchFamily="18" charset="2"/>
                  </a:rPr>
                  <a:t>D</a:t>
                </a:r>
                <a:endParaRPr lang="ru-RU" b="1"/>
              </a:p>
            </p:txBody>
          </p:sp>
        </p:grpSp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>
              <a:off x="1519" y="3294"/>
              <a:ext cx="2177" cy="6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8" name="AutoShape 38"/>
          <p:cNvSpPr>
            <a:spLocks noChangeArrowheads="1"/>
          </p:cNvSpPr>
          <p:nvPr/>
        </p:nvSpPr>
        <p:spPr bwMode="auto">
          <a:xfrm>
            <a:off x="1619250" y="2493963"/>
            <a:ext cx="5761038" cy="14398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1187450" y="908050"/>
            <a:ext cx="6840538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Формула для величины</a:t>
            </a:r>
          </a:p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этого интервала имеет вид:</a:t>
            </a:r>
          </a:p>
        </p:txBody>
      </p:sp>
      <p:grpSp>
        <p:nvGrpSpPr>
          <p:cNvPr id="15386" name="Group 26"/>
          <p:cNvGrpSpPr>
            <a:grpSpLocks/>
          </p:cNvGrpSpPr>
          <p:nvPr/>
        </p:nvGrpSpPr>
        <p:grpSpPr bwMode="auto">
          <a:xfrm>
            <a:off x="3779838" y="2714625"/>
            <a:ext cx="1365250" cy="895350"/>
            <a:chOff x="1973" y="1664"/>
            <a:chExt cx="860" cy="564"/>
          </a:xfrm>
        </p:grpSpPr>
        <p:graphicFrame>
          <p:nvGraphicFramePr>
            <p:cNvPr id="15365" name="Object 5"/>
            <p:cNvGraphicFramePr>
              <a:graphicFrameLocks noChangeAspect="1"/>
            </p:cNvGraphicFramePr>
            <p:nvPr/>
          </p:nvGraphicFramePr>
          <p:xfrm>
            <a:off x="2660" y="2092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23" name="Equation" r:id="rId3" imgW="114151" imgH="215619" progId="Equation.3">
                    <p:embed/>
                  </p:oleObj>
                </mc:Choice>
                <mc:Fallback>
                  <p:oleObj name="Equation" r:id="rId3" imgW="114151" imgH="215619" progId="Equation.3">
                    <p:embed/>
                    <p:pic>
                      <p:nvPicPr>
                        <p:cNvPr id="0" name="Picture 2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0" y="2092"/>
                          <a:ext cx="72" cy="1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4" name="Rectangle 14"/>
            <p:cNvSpPr>
              <a:spLocks noChangeArrowheads="1"/>
            </p:cNvSpPr>
            <p:nvPr/>
          </p:nvSpPr>
          <p:spPr bwMode="auto">
            <a:xfrm>
              <a:off x="2653" y="1664"/>
              <a:ext cx="128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sz="2000" b="1"/>
            </a:p>
          </p:txBody>
        </p:sp>
        <p:sp>
          <p:nvSpPr>
            <p:cNvPr id="15378" name="Rectangle 18"/>
            <p:cNvSpPr>
              <a:spLocks noChangeArrowheads="1"/>
            </p:cNvSpPr>
            <p:nvPr/>
          </p:nvSpPr>
          <p:spPr bwMode="auto">
            <a:xfrm>
              <a:off x="2381" y="1696"/>
              <a:ext cx="452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800" b="1" dirty="0" smtClean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ru-RU" sz="4800" b="1" dirty="0" smtClean="0">
                  <a:solidFill>
                    <a:srgbClr val="000000"/>
                  </a:solidFill>
                  <a:latin typeface="Times New Roman" pitchFamily="18" charset="0"/>
                </a:rPr>
                <a:t>t)</a:t>
              </a:r>
              <a:r>
                <a:rPr lang="en-US" sz="4800" b="1" dirty="0" smtClean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ru-RU" b="1" dirty="0"/>
            </a:p>
          </p:txBody>
        </p:sp>
        <p:sp>
          <p:nvSpPr>
            <p:cNvPr id="15379" name="Rectangle 19"/>
            <p:cNvSpPr>
              <a:spLocks noChangeArrowheads="1"/>
            </p:cNvSpPr>
            <p:nvPr/>
          </p:nvSpPr>
          <p:spPr bwMode="auto">
            <a:xfrm>
              <a:off x="1973" y="1696"/>
              <a:ext cx="128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800" b="1" dirty="0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ru-RU" b="1" dirty="0"/>
            </a:p>
          </p:txBody>
        </p:sp>
        <p:sp>
          <p:nvSpPr>
            <p:cNvPr id="15383" name="Rectangle 23"/>
            <p:cNvSpPr>
              <a:spLocks noChangeArrowheads="1"/>
            </p:cNvSpPr>
            <p:nvPr/>
          </p:nvSpPr>
          <p:spPr bwMode="auto">
            <a:xfrm>
              <a:off x="2101" y="1699"/>
              <a:ext cx="409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800" b="1" dirty="0" smtClean="0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r>
                <a:rPr lang="ru-RU" sz="4800" b="1" dirty="0" smtClean="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ru-RU" b="1" dirty="0"/>
            </a:p>
          </p:txBody>
        </p:sp>
      </p:grpSp>
      <p:grpSp>
        <p:nvGrpSpPr>
          <p:cNvPr id="15396" name="Group 36"/>
          <p:cNvGrpSpPr>
            <a:grpSpLocks/>
          </p:cNvGrpSpPr>
          <p:nvPr/>
        </p:nvGrpSpPr>
        <p:grpSpPr bwMode="auto">
          <a:xfrm>
            <a:off x="3348038" y="2700338"/>
            <a:ext cx="3600450" cy="838200"/>
            <a:chOff x="1701" y="1610"/>
            <a:chExt cx="2268" cy="528"/>
          </a:xfrm>
        </p:grpSpPr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1760" y="1958"/>
              <a:ext cx="85" cy="180"/>
            </a:xfrm>
            <a:prstGeom prst="line">
              <a:avLst/>
            </a:prstGeom>
            <a:noFill/>
            <a:ln w="603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 flipV="1">
              <a:off x="1855" y="1622"/>
              <a:ext cx="113" cy="516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 flipV="1">
              <a:off x="1968" y="1610"/>
              <a:ext cx="2001" cy="6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 flipV="1">
              <a:off x="1701" y="1950"/>
              <a:ext cx="59" cy="28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395" name="Group 35"/>
          <p:cNvGrpSpPr>
            <a:grpSpLocks/>
          </p:cNvGrpSpPr>
          <p:nvPr/>
        </p:nvGrpSpPr>
        <p:grpSpPr bwMode="auto">
          <a:xfrm>
            <a:off x="2017713" y="2765425"/>
            <a:ext cx="1233487" cy="808038"/>
            <a:chOff x="863" y="1651"/>
            <a:chExt cx="777" cy="509"/>
          </a:xfrm>
        </p:grpSpPr>
        <p:sp>
          <p:nvSpPr>
            <p:cNvPr id="15380" name="Rectangle 20"/>
            <p:cNvSpPr>
              <a:spLocks noChangeArrowheads="1"/>
            </p:cNvSpPr>
            <p:nvPr/>
          </p:nvSpPr>
          <p:spPr bwMode="auto">
            <a:xfrm>
              <a:off x="1144" y="1696"/>
              <a:ext cx="214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800" b="1">
                  <a:solidFill>
                    <a:srgbClr val="000000"/>
                  </a:solidFill>
                  <a:latin typeface="Times New Roman" pitchFamily="18" charset="0"/>
                </a:rPr>
                <a:t>S</a:t>
              </a:r>
              <a:endParaRPr lang="ru-RU" b="1"/>
            </a:p>
          </p:txBody>
        </p:sp>
        <p:sp>
          <p:nvSpPr>
            <p:cNvPr id="15384" name="Rectangle 24"/>
            <p:cNvSpPr>
              <a:spLocks noChangeArrowheads="1"/>
            </p:cNvSpPr>
            <p:nvPr/>
          </p:nvSpPr>
          <p:spPr bwMode="auto">
            <a:xfrm>
              <a:off x="1429" y="1651"/>
              <a:ext cx="211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800" b="1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b="1"/>
            </a:p>
          </p:txBody>
        </p:sp>
        <p:sp>
          <p:nvSpPr>
            <p:cNvPr id="15385" name="Rectangle 25"/>
            <p:cNvSpPr>
              <a:spLocks noChangeArrowheads="1"/>
            </p:cNvSpPr>
            <p:nvPr/>
          </p:nvSpPr>
          <p:spPr bwMode="auto">
            <a:xfrm>
              <a:off x="863" y="1699"/>
              <a:ext cx="235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8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ru-RU" b="1"/>
            </a:p>
          </p:txBody>
        </p:sp>
      </p:grpSp>
      <p:grpSp>
        <p:nvGrpSpPr>
          <p:cNvPr id="15397" name="Group 37"/>
          <p:cNvGrpSpPr>
            <a:grpSpLocks/>
          </p:cNvGrpSpPr>
          <p:nvPr/>
        </p:nvGrpSpPr>
        <p:grpSpPr bwMode="auto">
          <a:xfrm>
            <a:off x="5148263" y="2709863"/>
            <a:ext cx="1714500" cy="895350"/>
            <a:chOff x="2835" y="1616"/>
            <a:chExt cx="1080" cy="564"/>
          </a:xfrm>
        </p:grpSpPr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2835" y="1654"/>
              <a:ext cx="211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800" dirty="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ru-RU" dirty="0"/>
            </a:p>
          </p:txBody>
        </p:sp>
        <p:grpSp>
          <p:nvGrpSpPr>
            <p:cNvPr id="15387" name="Group 27"/>
            <p:cNvGrpSpPr>
              <a:grpSpLocks/>
            </p:cNvGrpSpPr>
            <p:nvPr/>
          </p:nvGrpSpPr>
          <p:grpSpPr bwMode="auto">
            <a:xfrm>
              <a:off x="3107" y="1616"/>
              <a:ext cx="808" cy="564"/>
              <a:chOff x="1973" y="1664"/>
              <a:chExt cx="808" cy="564"/>
            </a:xfrm>
          </p:grpSpPr>
          <p:graphicFrame>
            <p:nvGraphicFramePr>
              <p:cNvPr id="15388" name="Object 28"/>
              <p:cNvGraphicFramePr>
                <a:graphicFrameLocks noChangeAspect="1"/>
              </p:cNvGraphicFramePr>
              <p:nvPr/>
            </p:nvGraphicFramePr>
            <p:xfrm>
              <a:off x="2660" y="2092"/>
              <a:ext cx="72" cy="1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624" name="Equation" r:id="rId5" imgW="114151" imgH="215619" progId="Equation.3">
                      <p:embed/>
                    </p:oleObj>
                  </mc:Choice>
                  <mc:Fallback>
                    <p:oleObj name="Equation" r:id="rId5" imgW="114151" imgH="215619" progId="Equation.3">
                      <p:embed/>
                      <p:pic>
                        <p:nvPicPr>
                          <p:cNvPr id="0" name="Picture 24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60" y="2092"/>
                            <a:ext cx="72" cy="1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389" name="Rectangle 29"/>
              <p:cNvSpPr>
                <a:spLocks noChangeArrowheads="1"/>
              </p:cNvSpPr>
              <p:nvPr/>
            </p:nvSpPr>
            <p:spPr bwMode="auto">
              <a:xfrm>
                <a:off x="2653" y="1664"/>
                <a:ext cx="128" cy="3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2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000" b="1"/>
              </a:p>
            </p:txBody>
          </p:sp>
          <p:sp>
            <p:nvSpPr>
              <p:cNvPr id="15390" name="Rectangle 30"/>
              <p:cNvSpPr>
                <a:spLocks noChangeArrowheads="1"/>
              </p:cNvSpPr>
              <p:nvPr/>
            </p:nvSpPr>
            <p:spPr bwMode="auto">
              <a:xfrm>
                <a:off x="2381" y="1696"/>
                <a:ext cx="298" cy="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4800" b="1">
                    <a:solidFill>
                      <a:srgbClr val="000000"/>
                    </a:solidFill>
                    <a:latin typeface="Times New Roman" pitchFamily="18" charset="0"/>
                  </a:rPr>
                  <a:t>r</a:t>
                </a:r>
                <a:r>
                  <a:rPr lang="ru-RU" sz="4800" b="1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ru-RU" b="1"/>
              </a:p>
            </p:txBody>
          </p:sp>
          <p:sp>
            <p:nvSpPr>
              <p:cNvPr id="15391" name="Rectangle 31"/>
              <p:cNvSpPr>
                <a:spLocks noChangeArrowheads="1"/>
              </p:cNvSpPr>
              <p:nvPr/>
            </p:nvSpPr>
            <p:spPr bwMode="auto">
              <a:xfrm>
                <a:off x="1973" y="1696"/>
                <a:ext cx="128" cy="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800" b="1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ru-RU" b="1"/>
              </a:p>
            </p:txBody>
          </p:sp>
          <p:sp>
            <p:nvSpPr>
              <p:cNvPr id="15392" name="Rectangle 32"/>
              <p:cNvSpPr>
                <a:spLocks noChangeArrowheads="1"/>
              </p:cNvSpPr>
              <p:nvPr/>
            </p:nvSpPr>
            <p:spPr bwMode="auto">
              <a:xfrm>
                <a:off x="2101" y="1699"/>
                <a:ext cx="235" cy="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800" b="1">
                    <a:solidFill>
                      <a:srgbClr val="000000"/>
                    </a:solidFill>
                    <a:latin typeface="Symbol" pitchFamily="18" charset="2"/>
                  </a:rPr>
                  <a:t>D</a:t>
                </a:r>
                <a:endParaRPr lang="ru-RU" b="1"/>
              </a:p>
            </p:txBody>
          </p:sp>
        </p:grpSp>
      </p:grpSp>
      <p:grpSp>
        <p:nvGrpSpPr>
          <p:cNvPr id="15407" name="Group 47"/>
          <p:cNvGrpSpPr>
            <a:grpSpLocks/>
          </p:cNvGrpSpPr>
          <p:nvPr/>
        </p:nvGrpSpPr>
        <p:grpSpPr bwMode="auto">
          <a:xfrm>
            <a:off x="1476375" y="3717925"/>
            <a:ext cx="1727200" cy="1295400"/>
            <a:chOff x="930" y="2251"/>
            <a:chExt cx="1088" cy="816"/>
          </a:xfrm>
        </p:grpSpPr>
        <p:sp>
          <p:nvSpPr>
            <p:cNvPr id="15399" name="WordArt 39"/>
            <p:cNvSpPr>
              <a:spLocks noChangeArrowheads="1" noChangeShapeType="1" noTextEdit="1"/>
            </p:cNvSpPr>
            <p:nvPr/>
          </p:nvSpPr>
          <p:spPr bwMode="auto">
            <a:xfrm>
              <a:off x="930" y="2523"/>
              <a:ext cx="1088" cy="544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r"/>
              <a:r>
                <a:rPr lang="ru-RU" sz="3600" b="1" kern="1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0000"/>
                      </a:gs>
                      <a:gs pos="100000">
                        <a:srgbClr val="3366FF">
                          <a:alpha val="77000"/>
                        </a:srgbClr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общий</a:t>
              </a:r>
            </a:p>
            <a:p>
              <a:pPr algn="r"/>
              <a:r>
                <a:rPr lang="ru-RU" sz="3600" b="1" kern="1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0000"/>
                      </a:gs>
                      <a:gs pos="100000">
                        <a:srgbClr val="3366FF">
                          <a:alpha val="77000"/>
                        </a:srgbClr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интервал</a:t>
              </a:r>
            </a:p>
          </p:txBody>
        </p:sp>
        <p:sp>
          <p:nvSpPr>
            <p:cNvPr id="15402" name="AutoShape 42"/>
            <p:cNvSpPr>
              <a:spLocks noChangeArrowheads="1"/>
            </p:cNvSpPr>
            <p:nvPr/>
          </p:nvSpPr>
          <p:spPr bwMode="auto">
            <a:xfrm>
              <a:off x="1519" y="2251"/>
              <a:ext cx="272" cy="227"/>
            </a:xfrm>
            <a:prstGeom prst="upArrow">
              <a:avLst>
                <a:gd name="adj1" fmla="val 16907"/>
                <a:gd name="adj2" fmla="val 29074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408" name="Group 48"/>
          <p:cNvGrpSpPr>
            <a:grpSpLocks/>
          </p:cNvGrpSpPr>
          <p:nvPr/>
        </p:nvGrpSpPr>
        <p:grpSpPr bwMode="auto">
          <a:xfrm>
            <a:off x="3563938" y="3717925"/>
            <a:ext cx="1944687" cy="1295400"/>
            <a:chOff x="2245" y="2251"/>
            <a:chExt cx="1225" cy="816"/>
          </a:xfrm>
        </p:grpSpPr>
        <p:sp>
          <p:nvSpPr>
            <p:cNvPr id="15400" name="WordArt 40"/>
            <p:cNvSpPr>
              <a:spLocks noChangeArrowheads="1" noChangeShapeType="1" noTextEdit="1"/>
            </p:cNvSpPr>
            <p:nvPr/>
          </p:nvSpPr>
          <p:spPr bwMode="auto">
            <a:xfrm>
              <a:off x="2245" y="2523"/>
              <a:ext cx="1225" cy="544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ru-RU" sz="3600" b="1" kern="1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0000"/>
                      </a:gs>
                      <a:gs pos="100000">
                        <a:srgbClr val="3366FF">
                          <a:alpha val="77000"/>
                        </a:srgbClr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временной</a:t>
              </a:r>
            </a:p>
            <a:p>
              <a:pPr algn="ctr"/>
              <a:r>
                <a:rPr lang="ru-RU" sz="3600" b="1" kern="1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0000"/>
                      </a:gs>
                      <a:gs pos="100000">
                        <a:srgbClr val="3366FF">
                          <a:alpha val="77000"/>
                        </a:srgbClr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интервал</a:t>
              </a:r>
            </a:p>
          </p:txBody>
        </p:sp>
        <p:sp>
          <p:nvSpPr>
            <p:cNvPr id="15403" name="AutoShape 43"/>
            <p:cNvSpPr>
              <a:spLocks noChangeArrowheads="1"/>
            </p:cNvSpPr>
            <p:nvPr/>
          </p:nvSpPr>
          <p:spPr bwMode="auto">
            <a:xfrm>
              <a:off x="2608" y="2251"/>
              <a:ext cx="272" cy="227"/>
            </a:xfrm>
            <a:prstGeom prst="upArrow">
              <a:avLst>
                <a:gd name="adj1" fmla="val 16907"/>
                <a:gd name="adj2" fmla="val 29074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409" name="Group 49"/>
          <p:cNvGrpSpPr>
            <a:grpSpLocks/>
          </p:cNvGrpSpPr>
          <p:nvPr/>
        </p:nvGrpSpPr>
        <p:grpSpPr bwMode="auto">
          <a:xfrm>
            <a:off x="5651500" y="3717925"/>
            <a:ext cx="3024188" cy="1295400"/>
            <a:chOff x="3560" y="2251"/>
            <a:chExt cx="1905" cy="816"/>
          </a:xfrm>
        </p:grpSpPr>
        <p:sp>
          <p:nvSpPr>
            <p:cNvPr id="15401" name="WordArt 41"/>
            <p:cNvSpPr>
              <a:spLocks noChangeArrowheads="1" noChangeShapeType="1" noTextEdit="1"/>
            </p:cNvSpPr>
            <p:nvPr/>
          </p:nvSpPr>
          <p:spPr bwMode="auto">
            <a:xfrm>
              <a:off x="3560" y="2523"/>
              <a:ext cx="1905" cy="544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r>
                <a:rPr lang="ru-RU" sz="3600" b="1" kern="1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0000"/>
                      </a:gs>
                      <a:gs pos="100000">
                        <a:srgbClr val="3366FF">
                          <a:alpha val="77000"/>
                        </a:srgbClr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пространственный</a:t>
              </a:r>
            </a:p>
            <a:p>
              <a:r>
                <a:rPr lang="ru-RU" sz="3600" b="1" kern="1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0000"/>
                      </a:gs>
                      <a:gs pos="100000">
                        <a:srgbClr val="3366FF">
                          <a:alpha val="77000"/>
                        </a:srgbClr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интервал</a:t>
              </a:r>
            </a:p>
          </p:txBody>
        </p:sp>
        <p:sp>
          <p:nvSpPr>
            <p:cNvPr id="15406" name="AutoShape 46"/>
            <p:cNvSpPr>
              <a:spLocks noChangeArrowheads="1"/>
            </p:cNvSpPr>
            <p:nvPr/>
          </p:nvSpPr>
          <p:spPr bwMode="auto">
            <a:xfrm>
              <a:off x="3833" y="2251"/>
              <a:ext cx="272" cy="227"/>
            </a:xfrm>
            <a:prstGeom prst="upArrow">
              <a:avLst>
                <a:gd name="adj1" fmla="val 16907"/>
                <a:gd name="adj2" fmla="val 29074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2"/>
          <p:cNvSpPr>
            <a:spLocks noChangeArrowheads="1" noChangeShapeType="1" noTextEdit="1"/>
          </p:cNvSpPr>
          <p:nvPr/>
        </p:nvSpPr>
        <p:spPr bwMode="auto">
          <a:xfrm>
            <a:off x="899592" y="980728"/>
            <a:ext cx="7559675" cy="165576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Образно говоря,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в движущейся по отношению к нам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системе время замедляется.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11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203848" y="3284984"/>
                <a:ext cx="2325829" cy="1413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ru-RU" sz="2800" b="1" i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800" b="1" i="1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ru-RU" sz="2800" b="1" i="0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800" b="1" i="1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800" b="1" i="0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ru-RU" sz="2800" b="1" i="0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2800" b="1" i="1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ru-RU" sz="2800" b="1" i="1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800" b="1" i="1" smtClean="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sym typeface="Symbol" panose="05050102010706020507" pitchFamily="18" charset="2"/>
                                        </a:rPr>
                                        <m:t></m:t>
                                      </m:r>
                                    </m:e>
                                    <m:sup>
                                      <m:r>
                                        <a:rPr lang="ru-RU" sz="2800" b="1" i="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b="1" i="1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800" b="1" i="1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𝒄</m:t>
                                      </m:r>
                                    </m:e>
                                    <m:sup>
                                      <m:r>
                                        <a:rPr lang="ru-RU" sz="2800" b="1" i="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  <m:r>
                        <a:rPr lang="ru-RU" sz="2800" b="1" i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800" b="1" dirty="0">
                  <a:solidFill>
                    <a:srgbClr val="C0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284984"/>
                <a:ext cx="2325829" cy="1413336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WordArt 3"/>
          <p:cNvSpPr>
            <a:spLocks noChangeArrowheads="1" noChangeShapeType="1" noTextEdit="1"/>
          </p:cNvSpPr>
          <p:nvPr/>
        </p:nvSpPr>
        <p:spPr bwMode="auto">
          <a:xfrm>
            <a:off x="251520" y="908719"/>
            <a:ext cx="8892479" cy="1195089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ru-RU" sz="3600" b="1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Продольные размеры объектов,</a:t>
            </a:r>
          </a:p>
          <a:p>
            <a:r>
              <a:rPr lang="ru-RU" sz="3600" b="1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например, линеек, наоборот сокращаются.</a:t>
            </a:r>
            <a:endParaRPr lang="ru-RU" sz="3600" b="1" kern="1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grpSp>
        <p:nvGrpSpPr>
          <p:cNvPr id="17416" name="Group 8"/>
          <p:cNvGrpSpPr>
            <a:grpSpLocks/>
          </p:cNvGrpSpPr>
          <p:nvPr/>
        </p:nvGrpSpPr>
        <p:grpSpPr bwMode="auto">
          <a:xfrm>
            <a:off x="971600" y="4221088"/>
            <a:ext cx="7129463" cy="1008062"/>
            <a:chOff x="521" y="3158"/>
            <a:chExt cx="4491" cy="635"/>
          </a:xfrm>
        </p:grpSpPr>
        <p:sp>
          <p:nvSpPr>
            <p:cNvPr id="1741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521" y="3158"/>
              <a:ext cx="4491" cy="63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863D"/>
                  </a:solidFill>
                  <a:latin typeface="Arial"/>
                  <a:cs typeface="Arial"/>
                </a:rPr>
                <a:t>Это справедливо при условии</a:t>
              </a:r>
            </a:p>
            <a:p>
              <a:pPr algn="ctr"/>
              <a:r>
                <a:rPr lang="ru-RU" sz="3600" b="1" kern="10" dirty="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863D"/>
                  </a:solidFill>
                  <a:latin typeface="Arial"/>
                  <a:cs typeface="Arial"/>
                </a:rPr>
                <a:t>релятивистской скорости:  V       c</a:t>
              </a:r>
            </a:p>
          </p:txBody>
        </p:sp>
        <p:sp>
          <p:nvSpPr>
            <p:cNvPr id="17415" name="AutoShape 7"/>
            <p:cNvSpPr>
              <a:spLocks noChangeArrowheads="1"/>
            </p:cNvSpPr>
            <p:nvPr/>
          </p:nvSpPr>
          <p:spPr bwMode="auto">
            <a:xfrm rot="5400000" flipH="1">
              <a:off x="4490" y="3453"/>
              <a:ext cx="227" cy="363"/>
            </a:xfrm>
            <a:prstGeom prst="upArrow">
              <a:avLst>
                <a:gd name="adj1" fmla="val 16907"/>
                <a:gd name="adj2" fmla="val 46493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srgbClr val="00863D"/>
                </a:solidFill>
              </a:endParaRP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12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3059832" y="2276872"/>
                <a:ext cx="2618281" cy="1365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ru-RU" sz="28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ru-RU" sz="2800" b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2800" b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ru-RU" sz="2800" b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8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8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8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</m:t>
                                  </m:r>
                                </m:e>
                                <m:sup>
                                  <m:r>
                                    <a:rPr lang="ru-RU" sz="2800" b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ru-RU" sz="28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8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  <m:sup>
                                  <m:r>
                                    <a:rPr lang="ru-RU" sz="2800" b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r>
                        <a:rPr lang="ru-RU" sz="28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8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276872"/>
                <a:ext cx="2618281" cy="1365374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888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700808"/>
            <a:ext cx="7200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Альберт Эйнштейн был одним из первых, кто решил построить новую теорию на базе новых экспериментальных данных.</a:t>
            </a:r>
          </a:p>
        </p:txBody>
      </p:sp>
    </p:spTree>
    <p:extLst>
      <p:ext uri="{BB962C8B-B14F-4D97-AF65-F5344CB8AC3E}">
        <p14:creationId xmlns:p14="http://schemas.microsoft.com/office/powerpoint/2010/main" val="252664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684213" y="765175"/>
            <a:ext cx="7972425" cy="33115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57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omic Sans MS"/>
              </a:rPr>
              <a:t>В отличие от классической</a:t>
            </a:r>
          </a:p>
          <a:p>
            <a:pPr algn="ctr"/>
            <a:r>
              <a:rPr lang="ru-RU" sz="3600" b="1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omic Sans MS"/>
              </a:rPr>
              <a:t>картины мира, в релятивистской </a:t>
            </a:r>
          </a:p>
          <a:p>
            <a:pPr algn="ctr"/>
            <a:r>
              <a:rPr lang="ru-RU" sz="3600" b="1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omic Sans MS"/>
              </a:rPr>
              <a:t>СТО нет больше</a:t>
            </a:r>
          </a:p>
          <a:p>
            <a:pPr algn="ctr"/>
            <a:r>
              <a:rPr lang="ru-RU" sz="3600" b="1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omic Sans MS"/>
              </a:rPr>
              <a:t>абсолютной одновременности</a:t>
            </a:r>
          </a:p>
          <a:p>
            <a:pPr algn="ctr"/>
            <a:r>
              <a:rPr lang="ru-RU" sz="3600" b="1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omic Sans MS"/>
              </a:rPr>
              <a:t>событий! </a:t>
            </a:r>
          </a:p>
        </p:txBody>
      </p:sp>
      <p:grpSp>
        <p:nvGrpSpPr>
          <p:cNvPr id="24582" name="Group 6"/>
          <p:cNvGrpSpPr>
            <a:grpSpLocks/>
          </p:cNvGrpSpPr>
          <p:nvPr/>
        </p:nvGrpSpPr>
        <p:grpSpPr bwMode="auto">
          <a:xfrm>
            <a:off x="755650" y="2924175"/>
            <a:ext cx="7696200" cy="1152525"/>
            <a:chOff x="431" y="2886"/>
            <a:chExt cx="4848" cy="726"/>
          </a:xfrm>
        </p:grpSpPr>
        <p:sp>
          <p:nvSpPr>
            <p:cNvPr id="24580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31" y="2886"/>
              <a:ext cx="4848" cy="359"/>
            </a:xfrm>
            <a:prstGeom prst="rect">
              <a:avLst/>
            </a:prstGeom>
          </p:spPr>
          <p:txBody>
            <a:bodyPr wrap="none" fromWordArt="1">
              <a:prstTxWarp prst="textTriangl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ru-RU" sz="3600" b="1" kern="1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0C0C0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"Поезд Эйнштейна"</a:t>
              </a:r>
            </a:p>
          </p:txBody>
        </p:sp>
        <p:sp>
          <p:nvSpPr>
            <p:cNvPr id="24581" name="WordArt 5"/>
            <p:cNvSpPr>
              <a:spLocks noChangeArrowheads="1" noChangeShapeType="1" noTextEdit="1"/>
            </p:cNvSpPr>
            <p:nvPr/>
          </p:nvSpPr>
          <p:spPr bwMode="auto">
            <a:xfrm>
              <a:off x="1156" y="3385"/>
              <a:ext cx="3447" cy="227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r>
                <a:rPr lang="ru-RU" sz="3600" b="1" kern="1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0000"/>
                      </a:gs>
                      <a:gs pos="100000">
                        <a:srgbClr val="3366FF">
                          <a:alpha val="77000"/>
                        </a:srgbClr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(мысленный эксперимент)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838200" y="4724400"/>
            <a:ext cx="7924800" cy="1219200"/>
          </a:xfrm>
          <a:prstGeom prst="parallelogram">
            <a:avLst>
              <a:gd name="adj" fmla="val 10078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1295400" y="5486400"/>
            <a:ext cx="6629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V="1">
            <a:off x="1295400" y="3810000"/>
            <a:ext cx="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H="1">
            <a:off x="685800" y="5486400"/>
            <a:ext cx="6096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9702" name="Group 6"/>
          <p:cNvGrpSpPr>
            <a:grpSpLocks/>
          </p:cNvGrpSpPr>
          <p:nvPr/>
        </p:nvGrpSpPr>
        <p:grpSpPr bwMode="auto">
          <a:xfrm flipH="1">
            <a:off x="3810000" y="4419600"/>
            <a:ext cx="457200" cy="990600"/>
            <a:chOff x="912" y="3072"/>
            <a:chExt cx="288" cy="624"/>
          </a:xfrm>
        </p:grpSpPr>
        <p:sp>
          <p:nvSpPr>
            <p:cNvPr id="29703" name="Oval 7"/>
            <p:cNvSpPr>
              <a:spLocks noChangeArrowheads="1"/>
            </p:cNvSpPr>
            <p:nvPr/>
          </p:nvSpPr>
          <p:spPr bwMode="auto">
            <a:xfrm>
              <a:off x="1008" y="3072"/>
              <a:ext cx="144" cy="14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V="1">
              <a:off x="1104" y="3264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 flipH="1">
              <a:off x="912" y="3360"/>
              <a:ext cx="144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 flipH="1">
              <a:off x="1008" y="3456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7" name="Line 11"/>
            <p:cNvSpPr>
              <a:spLocks noChangeShapeType="1"/>
            </p:cNvSpPr>
            <p:nvPr/>
          </p:nvSpPr>
          <p:spPr bwMode="auto">
            <a:xfrm>
              <a:off x="1104" y="3456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8" name="AutoShape 12"/>
            <p:cNvSpPr>
              <a:spLocks noChangeArrowheads="1"/>
            </p:cNvSpPr>
            <p:nvPr/>
          </p:nvSpPr>
          <p:spPr bwMode="auto">
            <a:xfrm>
              <a:off x="1008" y="3216"/>
              <a:ext cx="144" cy="288"/>
            </a:xfrm>
            <a:prstGeom prst="triangle">
              <a:avLst>
                <a:gd name="adj" fmla="val 50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9709" name="Group 13"/>
          <p:cNvGrpSpPr>
            <a:grpSpLocks/>
          </p:cNvGrpSpPr>
          <p:nvPr/>
        </p:nvGrpSpPr>
        <p:grpSpPr bwMode="auto">
          <a:xfrm>
            <a:off x="1143000" y="1219200"/>
            <a:ext cx="7543800" cy="2133600"/>
            <a:chOff x="720" y="768"/>
            <a:chExt cx="4752" cy="1344"/>
          </a:xfrm>
        </p:grpSpPr>
        <p:grpSp>
          <p:nvGrpSpPr>
            <p:cNvPr id="29710" name="Group 14"/>
            <p:cNvGrpSpPr>
              <a:grpSpLocks/>
            </p:cNvGrpSpPr>
            <p:nvPr/>
          </p:nvGrpSpPr>
          <p:grpSpPr bwMode="auto">
            <a:xfrm>
              <a:off x="1200" y="1824"/>
              <a:ext cx="624" cy="240"/>
              <a:chOff x="3936" y="1920"/>
              <a:chExt cx="624" cy="240"/>
            </a:xfrm>
          </p:grpSpPr>
          <p:sp>
            <p:nvSpPr>
              <p:cNvPr id="29711" name="Oval 15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12" name="Oval 16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9713" name="Group 17"/>
            <p:cNvGrpSpPr>
              <a:grpSpLocks/>
            </p:cNvGrpSpPr>
            <p:nvPr/>
          </p:nvGrpSpPr>
          <p:grpSpPr bwMode="auto">
            <a:xfrm>
              <a:off x="3648" y="1824"/>
              <a:ext cx="624" cy="240"/>
              <a:chOff x="3936" y="1920"/>
              <a:chExt cx="624" cy="240"/>
            </a:xfrm>
          </p:grpSpPr>
          <p:sp>
            <p:nvSpPr>
              <p:cNvPr id="29714" name="Oval 18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15" name="Oval 19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9716" name="AutoShape 20"/>
            <p:cNvSpPr>
              <a:spLocks noChangeArrowheads="1"/>
            </p:cNvSpPr>
            <p:nvPr/>
          </p:nvSpPr>
          <p:spPr bwMode="auto">
            <a:xfrm>
              <a:off x="720" y="768"/>
              <a:ext cx="3648" cy="115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 cmpd="dbl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29717" name="Group 21"/>
            <p:cNvGrpSpPr>
              <a:grpSpLocks/>
            </p:cNvGrpSpPr>
            <p:nvPr/>
          </p:nvGrpSpPr>
          <p:grpSpPr bwMode="auto">
            <a:xfrm>
              <a:off x="1056" y="1872"/>
              <a:ext cx="624" cy="240"/>
              <a:chOff x="1536" y="1920"/>
              <a:chExt cx="624" cy="240"/>
            </a:xfrm>
          </p:grpSpPr>
          <p:sp>
            <p:nvSpPr>
              <p:cNvPr id="29718" name="Oval 22"/>
              <p:cNvSpPr>
                <a:spLocks noChangeArrowheads="1"/>
              </p:cNvSpPr>
              <p:nvPr/>
            </p:nvSpPr>
            <p:spPr bwMode="auto">
              <a:xfrm>
                <a:off x="15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19" name="Oval 23"/>
              <p:cNvSpPr>
                <a:spLocks noChangeArrowheads="1"/>
              </p:cNvSpPr>
              <p:nvPr/>
            </p:nvSpPr>
            <p:spPr bwMode="auto">
              <a:xfrm>
                <a:off x="18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9720" name="Group 24"/>
            <p:cNvGrpSpPr>
              <a:grpSpLocks/>
            </p:cNvGrpSpPr>
            <p:nvPr/>
          </p:nvGrpSpPr>
          <p:grpSpPr bwMode="auto">
            <a:xfrm>
              <a:off x="3408" y="1872"/>
              <a:ext cx="624" cy="240"/>
              <a:chOff x="3936" y="1920"/>
              <a:chExt cx="624" cy="240"/>
            </a:xfrm>
          </p:grpSpPr>
          <p:sp>
            <p:nvSpPr>
              <p:cNvPr id="29721" name="Oval 25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22" name="Oval 26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9723" name="Group 27"/>
            <p:cNvGrpSpPr>
              <a:grpSpLocks/>
            </p:cNvGrpSpPr>
            <p:nvPr/>
          </p:nvGrpSpPr>
          <p:grpSpPr bwMode="auto">
            <a:xfrm>
              <a:off x="1008" y="1008"/>
              <a:ext cx="3130" cy="709"/>
              <a:chOff x="1536" y="2603"/>
              <a:chExt cx="3130" cy="709"/>
            </a:xfrm>
          </p:grpSpPr>
          <p:sp>
            <p:nvSpPr>
              <p:cNvPr id="29724" name="Rectangle 28"/>
              <p:cNvSpPr>
                <a:spLocks noChangeArrowheads="1"/>
              </p:cNvSpPr>
              <p:nvPr/>
            </p:nvSpPr>
            <p:spPr bwMode="auto">
              <a:xfrm>
                <a:off x="1536" y="2603"/>
                <a:ext cx="367" cy="709"/>
              </a:xfrm>
              <a:prstGeom prst="rect">
                <a:avLst/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25" name="Rectangle 29"/>
              <p:cNvSpPr>
                <a:spLocks noChangeArrowheads="1"/>
              </p:cNvSpPr>
              <p:nvPr/>
            </p:nvSpPr>
            <p:spPr bwMode="auto">
              <a:xfrm>
                <a:off x="4299" y="2603"/>
                <a:ext cx="367" cy="709"/>
              </a:xfrm>
              <a:prstGeom prst="rect">
                <a:avLst/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9726" name="Oval 30"/>
            <p:cNvSpPr>
              <a:spLocks noChangeArrowheads="1"/>
            </p:cNvSpPr>
            <p:nvPr/>
          </p:nvSpPr>
          <p:spPr bwMode="auto">
            <a:xfrm>
              <a:off x="2496" y="1296"/>
              <a:ext cx="144" cy="14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27" name="Line 31"/>
            <p:cNvSpPr>
              <a:spLocks noChangeShapeType="1"/>
            </p:cNvSpPr>
            <p:nvPr/>
          </p:nvSpPr>
          <p:spPr bwMode="auto">
            <a:xfrm flipV="1">
              <a:off x="2592" y="1488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28" name="Line 32"/>
            <p:cNvSpPr>
              <a:spLocks noChangeShapeType="1"/>
            </p:cNvSpPr>
            <p:nvPr/>
          </p:nvSpPr>
          <p:spPr bwMode="auto">
            <a:xfrm flipH="1">
              <a:off x="2400" y="1584"/>
              <a:ext cx="144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29" name="Line 33"/>
            <p:cNvSpPr>
              <a:spLocks noChangeShapeType="1"/>
            </p:cNvSpPr>
            <p:nvPr/>
          </p:nvSpPr>
          <p:spPr bwMode="auto">
            <a:xfrm flipH="1">
              <a:off x="2496" y="1680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30" name="Line 34"/>
            <p:cNvSpPr>
              <a:spLocks noChangeShapeType="1"/>
            </p:cNvSpPr>
            <p:nvPr/>
          </p:nvSpPr>
          <p:spPr bwMode="auto">
            <a:xfrm>
              <a:off x="2592" y="1680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31" name="AutoShape 35"/>
            <p:cNvSpPr>
              <a:spLocks noChangeArrowheads="1"/>
            </p:cNvSpPr>
            <p:nvPr/>
          </p:nvSpPr>
          <p:spPr bwMode="auto">
            <a:xfrm>
              <a:off x="4416" y="1200"/>
              <a:ext cx="1056" cy="288"/>
            </a:xfrm>
            <a:prstGeom prst="rightArrow">
              <a:avLst>
                <a:gd name="adj1" fmla="val 43750"/>
                <a:gd name="adj2" fmla="val 5832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32" name="AutoShape 36"/>
            <p:cNvSpPr>
              <a:spLocks noChangeArrowheads="1"/>
            </p:cNvSpPr>
            <p:nvPr/>
          </p:nvSpPr>
          <p:spPr bwMode="auto">
            <a:xfrm>
              <a:off x="2496" y="1440"/>
              <a:ext cx="144" cy="288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9733" name="Group 37"/>
          <p:cNvGrpSpPr>
            <a:grpSpLocks/>
          </p:cNvGrpSpPr>
          <p:nvPr/>
        </p:nvGrpSpPr>
        <p:grpSpPr bwMode="auto">
          <a:xfrm flipH="1">
            <a:off x="1981200" y="1447800"/>
            <a:ext cx="1441450" cy="457200"/>
            <a:chOff x="3072" y="3120"/>
            <a:chExt cx="960" cy="336"/>
          </a:xfrm>
        </p:grpSpPr>
        <p:sp>
          <p:nvSpPr>
            <p:cNvPr id="29734" name="AutoShape 38"/>
            <p:cNvSpPr>
              <a:spLocks noChangeArrowheads="1"/>
            </p:cNvSpPr>
            <p:nvPr/>
          </p:nvSpPr>
          <p:spPr bwMode="auto">
            <a:xfrm>
              <a:off x="3072" y="3120"/>
              <a:ext cx="336" cy="336"/>
            </a:xfrm>
            <a:prstGeom prst="chevron">
              <a:avLst>
                <a:gd name="adj" fmla="val 7559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35" name="AutoShape 39"/>
            <p:cNvSpPr>
              <a:spLocks noChangeArrowheads="1"/>
            </p:cNvSpPr>
            <p:nvPr/>
          </p:nvSpPr>
          <p:spPr bwMode="auto">
            <a:xfrm>
              <a:off x="3504" y="3168"/>
              <a:ext cx="240" cy="288"/>
            </a:xfrm>
            <a:prstGeom prst="chevron">
              <a:avLst>
                <a:gd name="adj" fmla="val 7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36" name="AutoShape 40"/>
            <p:cNvSpPr>
              <a:spLocks noChangeArrowheads="1"/>
            </p:cNvSpPr>
            <p:nvPr/>
          </p:nvSpPr>
          <p:spPr bwMode="auto">
            <a:xfrm>
              <a:off x="3840" y="3216"/>
              <a:ext cx="192" cy="240"/>
            </a:xfrm>
            <a:prstGeom prst="chevron">
              <a:avLst>
                <a:gd name="adj" fmla="val 71352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9737" name="Group 41"/>
          <p:cNvGrpSpPr>
            <a:grpSpLocks/>
          </p:cNvGrpSpPr>
          <p:nvPr/>
        </p:nvGrpSpPr>
        <p:grpSpPr bwMode="auto">
          <a:xfrm>
            <a:off x="4643438" y="1447800"/>
            <a:ext cx="1441450" cy="457200"/>
            <a:chOff x="3072" y="3120"/>
            <a:chExt cx="960" cy="336"/>
          </a:xfrm>
        </p:grpSpPr>
        <p:sp>
          <p:nvSpPr>
            <p:cNvPr id="29738" name="AutoShape 42"/>
            <p:cNvSpPr>
              <a:spLocks noChangeArrowheads="1"/>
            </p:cNvSpPr>
            <p:nvPr/>
          </p:nvSpPr>
          <p:spPr bwMode="auto">
            <a:xfrm>
              <a:off x="3072" y="3120"/>
              <a:ext cx="336" cy="336"/>
            </a:xfrm>
            <a:prstGeom prst="chevron">
              <a:avLst>
                <a:gd name="adj" fmla="val 7559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39" name="AutoShape 43"/>
            <p:cNvSpPr>
              <a:spLocks noChangeArrowheads="1"/>
            </p:cNvSpPr>
            <p:nvPr/>
          </p:nvSpPr>
          <p:spPr bwMode="auto">
            <a:xfrm>
              <a:off x="3504" y="3168"/>
              <a:ext cx="240" cy="288"/>
            </a:xfrm>
            <a:prstGeom prst="chevron">
              <a:avLst>
                <a:gd name="adj" fmla="val 7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40" name="AutoShape 44"/>
            <p:cNvSpPr>
              <a:spLocks noChangeArrowheads="1"/>
            </p:cNvSpPr>
            <p:nvPr/>
          </p:nvSpPr>
          <p:spPr bwMode="auto">
            <a:xfrm>
              <a:off x="3840" y="3216"/>
              <a:ext cx="192" cy="240"/>
            </a:xfrm>
            <a:prstGeom prst="chevron">
              <a:avLst>
                <a:gd name="adj" fmla="val 71352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9741" name="Line 45"/>
          <p:cNvSpPr>
            <a:spLocks noChangeShapeType="1"/>
          </p:cNvSpPr>
          <p:nvPr/>
        </p:nvSpPr>
        <p:spPr bwMode="auto">
          <a:xfrm flipV="1">
            <a:off x="3810000" y="4191000"/>
            <a:ext cx="0" cy="5334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42" name="AutoShape 46"/>
          <p:cNvSpPr>
            <a:spLocks noChangeArrowheads="1"/>
          </p:cNvSpPr>
          <p:nvPr/>
        </p:nvSpPr>
        <p:spPr bwMode="auto">
          <a:xfrm>
            <a:off x="3276600" y="4114800"/>
            <a:ext cx="533400" cy="304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43" name="AutoShape 47"/>
          <p:cNvSpPr>
            <a:spLocks noChangeArrowheads="1"/>
          </p:cNvSpPr>
          <p:nvPr/>
        </p:nvSpPr>
        <p:spPr bwMode="auto">
          <a:xfrm>
            <a:off x="3768725" y="1371600"/>
            <a:ext cx="574675" cy="533400"/>
          </a:xfrm>
          <a:prstGeom prst="sun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44" name="Rectangle 48"/>
          <p:cNvSpPr>
            <a:spLocks noChangeArrowheads="1"/>
          </p:cNvSpPr>
          <p:nvPr/>
        </p:nvSpPr>
        <p:spPr bwMode="auto">
          <a:xfrm>
            <a:off x="1619250" y="1628775"/>
            <a:ext cx="576263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45" name="Rectangle 49"/>
          <p:cNvSpPr>
            <a:spLocks noChangeArrowheads="1"/>
          </p:cNvSpPr>
          <p:nvPr/>
        </p:nvSpPr>
        <p:spPr bwMode="auto">
          <a:xfrm>
            <a:off x="6011863" y="1628775"/>
            <a:ext cx="576262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46" name="WordArt 50"/>
          <p:cNvSpPr>
            <a:spLocks noChangeArrowheads="1" noChangeShapeType="1" noTextEdit="1"/>
          </p:cNvSpPr>
          <p:nvPr/>
        </p:nvSpPr>
        <p:spPr bwMode="auto">
          <a:xfrm>
            <a:off x="1908175" y="650875"/>
            <a:ext cx="1825625" cy="33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навстречу!</a:t>
            </a:r>
          </a:p>
        </p:txBody>
      </p:sp>
      <p:sp>
        <p:nvSpPr>
          <p:cNvPr id="29747" name="WordArt 51"/>
          <p:cNvSpPr>
            <a:spLocks noChangeArrowheads="1" noChangeShapeType="1" noTextEdit="1"/>
          </p:cNvSpPr>
          <p:nvPr/>
        </p:nvSpPr>
        <p:spPr bwMode="auto">
          <a:xfrm>
            <a:off x="4427538" y="620713"/>
            <a:ext cx="1584325" cy="33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догоняет!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43" grpId="0" animBg="1"/>
      <p:bldP spid="29744" grpId="0" animBg="1"/>
      <p:bldP spid="29745" grpId="0" animBg="1"/>
      <p:bldP spid="29746" grpId="0" animBg="1"/>
      <p:bldP spid="297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ChangeArrowheads="1"/>
          </p:cNvSpPr>
          <p:nvPr/>
        </p:nvSpPr>
        <p:spPr bwMode="auto">
          <a:xfrm>
            <a:off x="838200" y="4724400"/>
            <a:ext cx="7924800" cy="1219200"/>
          </a:xfrm>
          <a:prstGeom prst="parallelogram">
            <a:avLst>
              <a:gd name="adj" fmla="val 10078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1295400" y="5486400"/>
            <a:ext cx="6629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V="1">
            <a:off x="1295400" y="3810000"/>
            <a:ext cx="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H="1">
            <a:off x="685800" y="5486400"/>
            <a:ext cx="6096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2774" name="Group 6"/>
          <p:cNvGrpSpPr>
            <a:grpSpLocks/>
          </p:cNvGrpSpPr>
          <p:nvPr/>
        </p:nvGrpSpPr>
        <p:grpSpPr bwMode="auto">
          <a:xfrm flipH="1">
            <a:off x="3810000" y="4419600"/>
            <a:ext cx="457200" cy="990600"/>
            <a:chOff x="912" y="3072"/>
            <a:chExt cx="288" cy="624"/>
          </a:xfrm>
        </p:grpSpPr>
        <p:sp>
          <p:nvSpPr>
            <p:cNvPr id="32775" name="Oval 7"/>
            <p:cNvSpPr>
              <a:spLocks noChangeArrowheads="1"/>
            </p:cNvSpPr>
            <p:nvPr/>
          </p:nvSpPr>
          <p:spPr bwMode="auto">
            <a:xfrm>
              <a:off x="1008" y="3072"/>
              <a:ext cx="144" cy="14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6" name="Line 8"/>
            <p:cNvSpPr>
              <a:spLocks noChangeShapeType="1"/>
            </p:cNvSpPr>
            <p:nvPr/>
          </p:nvSpPr>
          <p:spPr bwMode="auto">
            <a:xfrm flipV="1">
              <a:off x="1104" y="3264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7" name="Line 9"/>
            <p:cNvSpPr>
              <a:spLocks noChangeShapeType="1"/>
            </p:cNvSpPr>
            <p:nvPr/>
          </p:nvSpPr>
          <p:spPr bwMode="auto">
            <a:xfrm flipH="1">
              <a:off x="912" y="3360"/>
              <a:ext cx="144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8" name="Line 10"/>
            <p:cNvSpPr>
              <a:spLocks noChangeShapeType="1"/>
            </p:cNvSpPr>
            <p:nvPr/>
          </p:nvSpPr>
          <p:spPr bwMode="auto">
            <a:xfrm flipH="1">
              <a:off x="1008" y="3456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9" name="Line 11"/>
            <p:cNvSpPr>
              <a:spLocks noChangeShapeType="1"/>
            </p:cNvSpPr>
            <p:nvPr/>
          </p:nvSpPr>
          <p:spPr bwMode="auto">
            <a:xfrm>
              <a:off x="1104" y="3456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80" name="AutoShape 12"/>
            <p:cNvSpPr>
              <a:spLocks noChangeArrowheads="1"/>
            </p:cNvSpPr>
            <p:nvPr/>
          </p:nvSpPr>
          <p:spPr bwMode="auto">
            <a:xfrm>
              <a:off x="1008" y="3216"/>
              <a:ext cx="144" cy="288"/>
            </a:xfrm>
            <a:prstGeom prst="triangle">
              <a:avLst>
                <a:gd name="adj" fmla="val 50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82" name="Group 14"/>
          <p:cNvGrpSpPr>
            <a:grpSpLocks/>
          </p:cNvGrpSpPr>
          <p:nvPr/>
        </p:nvGrpSpPr>
        <p:grpSpPr bwMode="auto">
          <a:xfrm>
            <a:off x="1905000" y="3187700"/>
            <a:ext cx="990600" cy="381000"/>
            <a:chOff x="3936" y="1920"/>
            <a:chExt cx="624" cy="240"/>
          </a:xfrm>
        </p:grpSpPr>
        <p:sp>
          <p:nvSpPr>
            <p:cNvPr id="32783" name="Oval 15"/>
            <p:cNvSpPr>
              <a:spLocks noChangeArrowheads="1"/>
            </p:cNvSpPr>
            <p:nvPr/>
          </p:nvSpPr>
          <p:spPr bwMode="auto">
            <a:xfrm>
              <a:off x="3936" y="1920"/>
              <a:ext cx="288" cy="240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84" name="Oval 16"/>
            <p:cNvSpPr>
              <a:spLocks noChangeArrowheads="1"/>
            </p:cNvSpPr>
            <p:nvPr/>
          </p:nvSpPr>
          <p:spPr bwMode="auto">
            <a:xfrm>
              <a:off x="4272" y="1920"/>
              <a:ext cx="288" cy="240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85" name="Group 17"/>
          <p:cNvGrpSpPr>
            <a:grpSpLocks/>
          </p:cNvGrpSpPr>
          <p:nvPr/>
        </p:nvGrpSpPr>
        <p:grpSpPr bwMode="auto">
          <a:xfrm>
            <a:off x="5791200" y="3187700"/>
            <a:ext cx="990600" cy="381000"/>
            <a:chOff x="3936" y="1920"/>
            <a:chExt cx="624" cy="240"/>
          </a:xfrm>
        </p:grpSpPr>
        <p:sp>
          <p:nvSpPr>
            <p:cNvPr id="32786" name="Oval 18"/>
            <p:cNvSpPr>
              <a:spLocks noChangeArrowheads="1"/>
            </p:cNvSpPr>
            <p:nvPr/>
          </p:nvSpPr>
          <p:spPr bwMode="auto">
            <a:xfrm>
              <a:off x="3936" y="1920"/>
              <a:ext cx="288" cy="240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87" name="Oval 19"/>
            <p:cNvSpPr>
              <a:spLocks noChangeArrowheads="1"/>
            </p:cNvSpPr>
            <p:nvPr/>
          </p:nvSpPr>
          <p:spPr bwMode="auto">
            <a:xfrm>
              <a:off x="4272" y="1920"/>
              <a:ext cx="288" cy="240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788" name="AutoShape 20"/>
          <p:cNvSpPr>
            <a:spLocks noChangeArrowheads="1"/>
          </p:cNvSpPr>
          <p:nvPr/>
        </p:nvSpPr>
        <p:spPr bwMode="auto">
          <a:xfrm>
            <a:off x="1143000" y="1511300"/>
            <a:ext cx="5791200" cy="1828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cmpd="dbl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grpSp>
        <p:nvGrpSpPr>
          <p:cNvPr id="32789" name="Group 21"/>
          <p:cNvGrpSpPr>
            <a:grpSpLocks/>
          </p:cNvGrpSpPr>
          <p:nvPr/>
        </p:nvGrpSpPr>
        <p:grpSpPr bwMode="auto">
          <a:xfrm>
            <a:off x="1676400" y="3263900"/>
            <a:ext cx="990600" cy="381000"/>
            <a:chOff x="1536" y="1920"/>
            <a:chExt cx="624" cy="240"/>
          </a:xfrm>
        </p:grpSpPr>
        <p:sp>
          <p:nvSpPr>
            <p:cNvPr id="32790" name="Oval 22"/>
            <p:cNvSpPr>
              <a:spLocks noChangeArrowheads="1"/>
            </p:cNvSpPr>
            <p:nvPr/>
          </p:nvSpPr>
          <p:spPr bwMode="auto">
            <a:xfrm>
              <a:off x="1536" y="1920"/>
              <a:ext cx="288" cy="240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91" name="Oval 23"/>
            <p:cNvSpPr>
              <a:spLocks noChangeArrowheads="1"/>
            </p:cNvSpPr>
            <p:nvPr/>
          </p:nvSpPr>
          <p:spPr bwMode="auto">
            <a:xfrm>
              <a:off x="1872" y="1920"/>
              <a:ext cx="288" cy="240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92" name="Group 24"/>
          <p:cNvGrpSpPr>
            <a:grpSpLocks/>
          </p:cNvGrpSpPr>
          <p:nvPr/>
        </p:nvGrpSpPr>
        <p:grpSpPr bwMode="auto">
          <a:xfrm>
            <a:off x="5410200" y="3263900"/>
            <a:ext cx="990600" cy="381000"/>
            <a:chOff x="3936" y="1920"/>
            <a:chExt cx="624" cy="240"/>
          </a:xfrm>
        </p:grpSpPr>
        <p:sp>
          <p:nvSpPr>
            <p:cNvPr id="32793" name="Oval 25"/>
            <p:cNvSpPr>
              <a:spLocks noChangeArrowheads="1"/>
            </p:cNvSpPr>
            <p:nvPr/>
          </p:nvSpPr>
          <p:spPr bwMode="auto">
            <a:xfrm>
              <a:off x="3936" y="1920"/>
              <a:ext cx="288" cy="240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94" name="Oval 26"/>
            <p:cNvSpPr>
              <a:spLocks noChangeArrowheads="1"/>
            </p:cNvSpPr>
            <p:nvPr/>
          </p:nvSpPr>
          <p:spPr bwMode="auto">
            <a:xfrm>
              <a:off x="4272" y="1920"/>
              <a:ext cx="288" cy="240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95" name="Group 27"/>
          <p:cNvGrpSpPr>
            <a:grpSpLocks/>
          </p:cNvGrpSpPr>
          <p:nvPr/>
        </p:nvGrpSpPr>
        <p:grpSpPr bwMode="auto">
          <a:xfrm>
            <a:off x="1600200" y="1892300"/>
            <a:ext cx="4968875" cy="1125538"/>
            <a:chOff x="1536" y="2603"/>
            <a:chExt cx="3130" cy="709"/>
          </a:xfrm>
        </p:grpSpPr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536" y="2603"/>
              <a:ext cx="367" cy="709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4299" y="2603"/>
              <a:ext cx="367" cy="709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798" name="Oval 30"/>
          <p:cNvSpPr>
            <a:spLocks noChangeArrowheads="1"/>
          </p:cNvSpPr>
          <p:nvPr/>
        </p:nvSpPr>
        <p:spPr bwMode="auto">
          <a:xfrm>
            <a:off x="3962400" y="2349500"/>
            <a:ext cx="228600" cy="2286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V="1">
            <a:off x="4114800" y="2654300"/>
            <a:ext cx="152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00" name="Line 32"/>
          <p:cNvSpPr>
            <a:spLocks noChangeShapeType="1"/>
          </p:cNvSpPr>
          <p:nvPr/>
        </p:nvSpPr>
        <p:spPr bwMode="auto">
          <a:xfrm flipH="1">
            <a:off x="3810000" y="2806700"/>
            <a:ext cx="2286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 flipH="1">
            <a:off x="3962400" y="2959100"/>
            <a:ext cx="76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02" name="Line 34"/>
          <p:cNvSpPr>
            <a:spLocks noChangeShapeType="1"/>
          </p:cNvSpPr>
          <p:nvPr/>
        </p:nvSpPr>
        <p:spPr bwMode="auto">
          <a:xfrm>
            <a:off x="4114800" y="2959100"/>
            <a:ext cx="76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03" name="AutoShape 35"/>
          <p:cNvSpPr>
            <a:spLocks noChangeArrowheads="1"/>
          </p:cNvSpPr>
          <p:nvPr/>
        </p:nvSpPr>
        <p:spPr bwMode="auto">
          <a:xfrm>
            <a:off x="7010400" y="2197100"/>
            <a:ext cx="1090613" cy="457200"/>
          </a:xfrm>
          <a:prstGeom prst="rightArrow">
            <a:avLst>
              <a:gd name="adj1" fmla="val 25000"/>
              <a:gd name="adj2" fmla="val 37946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04" name="AutoShape 36"/>
          <p:cNvSpPr>
            <a:spLocks noChangeArrowheads="1"/>
          </p:cNvSpPr>
          <p:nvPr/>
        </p:nvSpPr>
        <p:spPr bwMode="auto">
          <a:xfrm>
            <a:off x="3962400" y="2578100"/>
            <a:ext cx="228600" cy="4572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2805" name="Group 37"/>
          <p:cNvGrpSpPr>
            <a:grpSpLocks/>
          </p:cNvGrpSpPr>
          <p:nvPr/>
        </p:nvGrpSpPr>
        <p:grpSpPr bwMode="auto">
          <a:xfrm flipH="1">
            <a:off x="1981200" y="1739900"/>
            <a:ext cx="1441450" cy="457200"/>
            <a:chOff x="3072" y="3120"/>
            <a:chExt cx="960" cy="336"/>
          </a:xfrm>
        </p:grpSpPr>
        <p:sp>
          <p:nvSpPr>
            <p:cNvPr id="32806" name="AutoShape 38"/>
            <p:cNvSpPr>
              <a:spLocks noChangeArrowheads="1"/>
            </p:cNvSpPr>
            <p:nvPr/>
          </p:nvSpPr>
          <p:spPr bwMode="auto">
            <a:xfrm>
              <a:off x="3072" y="3120"/>
              <a:ext cx="336" cy="336"/>
            </a:xfrm>
            <a:prstGeom prst="chevron">
              <a:avLst>
                <a:gd name="adj" fmla="val 7559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07" name="AutoShape 39"/>
            <p:cNvSpPr>
              <a:spLocks noChangeArrowheads="1"/>
            </p:cNvSpPr>
            <p:nvPr/>
          </p:nvSpPr>
          <p:spPr bwMode="auto">
            <a:xfrm>
              <a:off x="3504" y="3168"/>
              <a:ext cx="240" cy="288"/>
            </a:xfrm>
            <a:prstGeom prst="chevron">
              <a:avLst>
                <a:gd name="adj" fmla="val 7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08" name="AutoShape 40"/>
            <p:cNvSpPr>
              <a:spLocks noChangeArrowheads="1"/>
            </p:cNvSpPr>
            <p:nvPr/>
          </p:nvSpPr>
          <p:spPr bwMode="auto">
            <a:xfrm>
              <a:off x="3840" y="3216"/>
              <a:ext cx="192" cy="240"/>
            </a:xfrm>
            <a:prstGeom prst="chevron">
              <a:avLst>
                <a:gd name="adj" fmla="val 71352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809" name="Group 41"/>
          <p:cNvGrpSpPr>
            <a:grpSpLocks/>
          </p:cNvGrpSpPr>
          <p:nvPr/>
        </p:nvGrpSpPr>
        <p:grpSpPr bwMode="auto">
          <a:xfrm>
            <a:off x="4643438" y="1739900"/>
            <a:ext cx="1441450" cy="457200"/>
            <a:chOff x="3072" y="3120"/>
            <a:chExt cx="960" cy="336"/>
          </a:xfrm>
        </p:grpSpPr>
        <p:sp>
          <p:nvSpPr>
            <p:cNvPr id="32810" name="AutoShape 42"/>
            <p:cNvSpPr>
              <a:spLocks noChangeArrowheads="1"/>
            </p:cNvSpPr>
            <p:nvPr/>
          </p:nvSpPr>
          <p:spPr bwMode="auto">
            <a:xfrm>
              <a:off x="3072" y="3120"/>
              <a:ext cx="336" cy="336"/>
            </a:xfrm>
            <a:prstGeom prst="chevron">
              <a:avLst>
                <a:gd name="adj" fmla="val 7559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11" name="AutoShape 43"/>
            <p:cNvSpPr>
              <a:spLocks noChangeArrowheads="1"/>
            </p:cNvSpPr>
            <p:nvPr/>
          </p:nvSpPr>
          <p:spPr bwMode="auto">
            <a:xfrm>
              <a:off x="3504" y="3168"/>
              <a:ext cx="240" cy="288"/>
            </a:xfrm>
            <a:prstGeom prst="chevron">
              <a:avLst>
                <a:gd name="adj" fmla="val 7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12" name="AutoShape 44"/>
            <p:cNvSpPr>
              <a:spLocks noChangeArrowheads="1"/>
            </p:cNvSpPr>
            <p:nvPr/>
          </p:nvSpPr>
          <p:spPr bwMode="auto">
            <a:xfrm>
              <a:off x="3840" y="3216"/>
              <a:ext cx="192" cy="240"/>
            </a:xfrm>
            <a:prstGeom prst="chevron">
              <a:avLst>
                <a:gd name="adj" fmla="val 71352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813" name="Line 45"/>
          <p:cNvSpPr>
            <a:spLocks noChangeShapeType="1"/>
          </p:cNvSpPr>
          <p:nvPr/>
        </p:nvSpPr>
        <p:spPr bwMode="auto">
          <a:xfrm flipV="1">
            <a:off x="3810000" y="4191000"/>
            <a:ext cx="0" cy="5334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14" name="AutoShape 46"/>
          <p:cNvSpPr>
            <a:spLocks noChangeArrowheads="1"/>
          </p:cNvSpPr>
          <p:nvPr/>
        </p:nvSpPr>
        <p:spPr bwMode="auto">
          <a:xfrm>
            <a:off x="3276600" y="4114800"/>
            <a:ext cx="533400" cy="304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15" name="AutoShape 47"/>
          <p:cNvSpPr>
            <a:spLocks noChangeArrowheads="1"/>
          </p:cNvSpPr>
          <p:nvPr/>
        </p:nvSpPr>
        <p:spPr bwMode="auto">
          <a:xfrm>
            <a:off x="3768725" y="1663700"/>
            <a:ext cx="574675" cy="533400"/>
          </a:xfrm>
          <a:prstGeom prst="sun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16" name="Rectangle 48"/>
          <p:cNvSpPr>
            <a:spLocks noChangeArrowheads="1"/>
          </p:cNvSpPr>
          <p:nvPr/>
        </p:nvSpPr>
        <p:spPr bwMode="auto">
          <a:xfrm>
            <a:off x="1619250" y="1920875"/>
            <a:ext cx="576263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17" name="Rectangle 49"/>
          <p:cNvSpPr>
            <a:spLocks noChangeArrowheads="1"/>
          </p:cNvSpPr>
          <p:nvPr/>
        </p:nvSpPr>
        <p:spPr bwMode="auto">
          <a:xfrm>
            <a:off x="6011863" y="1920875"/>
            <a:ext cx="576262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818" name="WordArt 50"/>
          <p:cNvSpPr>
            <a:spLocks noChangeArrowheads="1" noChangeShapeType="1" noTextEdit="1"/>
          </p:cNvSpPr>
          <p:nvPr/>
        </p:nvSpPr>
        <p:spPr bwMode="auto">
          <a:xfrm>
            <a:off x="1908175" y="942975"/>
            <a:ext cx="1825625" cy="33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навстречу!</a:t>
            </a:r>
          </a:p>
        </p:txBody>
      </p:sp>
      <p:sp>
        <p:nvSpPr>
          <p:cNvPr id="32819" name="WordArt 51"/>
          <p:cNvSpPr>
            <a:spLocks noChangeArrowheads="1" noChangeShapeType="1" noTextEdit="1"/>
          </p:cNvSpPr>
          <p:nvPr/>
        </p:nvSpPr>
        <p:spPr bwMode="auto">
          <a:xfrm>
            <a:off x="4427538" y="912813"/>
            <a:ext cx="1584325" cy="33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догоняет!</a:t>
            </a:r>
          </a:p>
        </p:txBody>
      </p:sp>
      <p:grpSp>
        <p:nvGrpSpPr>
          <p:cNvPr id="32820" name="Group 52"/>
          <p:cNvGrpSpPr>
            <a:grpSpLocks/>
          </p:cNvGrpSpPr>
          <p:nvPr/>
        </p:nvGrpSpPr>
        <p:grpSpPr bwMode="auto">
          <a:xfrm>
            <a:off x="4284663" y="4294188"/>
            <a:ext cx="3382962" cy="863600"/>
            <a:chOff x="2699" y="2387"/>
            <a:chExt cx="2131" cy="544"/>
          </a:xfrm>
        </p:grpSpPr>
        <p:sp>
          <p:nvSpPr>
            <p:cNvPr id="32821" name="AutoShape 53"/>
            <p:cNvSpPr>
              <a:spLocks noChangeArrowheads="1"/>
            </p:cNvSpPr>
            <p:nvPr/>
          </p:nvSpPr>
          <p:spPr bwMode="auto">
            <a:xfrm>
              <a:off x="2699" y="2387"/>
              <a:ext cx="2131" cy="544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22" name="WordArt 54"/>
            <p:cNvSpPr>
              <a:spLocks noChangeArrowheads="1" noChangeShapeType="1" noTextEdit="1"/>
            </p:cNvSpPr>
            <p:nvPr/>
          </p:nvSpPr>
          <p:spPr bwMode="auto">
            <a:xfrm>
              <a:off x="2835" y="2478"/>
              <a:ext cx="1769" cy="36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разновременные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события</a:t>
              </a:r>
            </a:p>
          </p:txBody>
        </p:sp>
      </p:grpSp>
      <p:sp>
        <p:nvSpPr>
          <p:cNvPr id="32823" name="WordArt 55"/>
          <p:cNvSpPr>
            <a:spLocks noChangeArrowheads="1" noChangeShapeType="1" noTextEdit="1"/>
          </p:cNvSpPr>
          <p:nvPr/>
        </p:nvSpPr>
        <p:spPr bwMode="auto">
          <a:xfrm>
            <a:off x="3203575" y="552450"/>
            <a:ext cx="1584325" cy="33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Свет идет: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1547813" y="1511300"/>
            <a:ext cx="5791200" cy="2133600"/>
            <a:chOff x="720" y="768"/>
            <a:chExt cx="3648" cy="1344"/>
          </a:xfrm>
        </p:grpSpPr>
        <p:grpSp>
          <p:nvGrpSpPr>
            <p:cNvPr id="26627" name="Group 3"/>
            <p:cNvGrpSpPr>
              <a:grpSpLocks/>
            </p:cNvGrpSpPr>
            <p:nvPr/>
          </p:nvGrpSpPr>
          <p:grpSpPr bwMode="auto">
            <a:xfrm>
              <a:off x="1200" y="1824"/>
              <a:ext cx="624" cy="240"/>
              <a:chOff x="3936" y="1920"/>
              <a:chExt cx="624" cy="240"/>
            </a:xfrm>
          </p:grpSpPr>
          <p:sp>
            <p:nvSpPr>
              <p:cNvPr id="26628" name="Oval 4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29" name="Oval 5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6630" name="Group 6"/>
            <p:cNvGrpSpPr>
              <a:grpSpLocks/>
            </p:cNvGrpSpPr>
            <p:nvPr/>
          </p:nvGrpSpPr>
          <p:grpSpPr bwMode="auto">
            <a:xfrm>
              <a:off x="3648" y="1824"/>
              <a:ext cx="624" cy="240"/>
              <a:chOff x="3936" y="1920"/>
              <a:chExt cx="624" cy="240"/>
            </a:xfrm>
          </p:grpSpPr>
          <p:sp>
            <p:nvSpPr>
              <p:cNvPr id="26631" name="Oval 7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32" name="Oval 8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6633" name="AutoShape 9"/>
            <p:cNvSpPr>
              <a:spLocks noChangeArrowheads="1"/>
            </p:cNvSpPr>
            <p:nvPr/>
          </p:nvSpPr>
          <p:spPr bwMode="auto">
            <a:xfrm>
              <a:off x="720" y="768"/>
              <a:ext cx="3648" cy="115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 cmpd="dbl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26634" name="Group 10"/>
            <p:cNvGrpSpPr>
              <a:grpSpLocks/>
            </p:cNvGrpSpPr>
            <p:nvPr/>
          </p:nvGrpSpPr>
          <p:grpSpPr bwMode="auto">
            <a:xfrm>
              <a:off x="1056" y="1872"/>
              <a:ext cx="624" cy="240"/>
              <a:chOff x="1536" y="1920"/>
              <a:chExt cx="624" cy="240"/>
            </a:xfrm>
          </p:grpSpPr>
          <p:sp>
            <p:nvSpPr>
              <p:cNvPr id="26635" name="Oval 11"/>
              <p:cNvSpPr>
                <a:spLocks noChangeArrowheads="1"/>
              </p:cNvSpPr>
              <p:nvPr/>
            </p:nvSpPr>
            <p:spPr bwMode="auto">
              <a:xfrm>
                <a:off x="15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36" name="Oval 12"/>
              <p:cNvSpPr>
                <a:spLocks noChangeArrowheads="1"/>
              </p:cNvSpPr>
              <p:nvPr/>
            </p:nvSpPr>
            <p:spPr bwMode="auto">
              <a:xfrm>
                <a:off x="18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6637" name="Group 13"/>
            <p:cNvGrpSpPr>
              <a:grpSpLocks/>
            </p:cNvGrpSpPr>
            <p:nvPr/>
          </p:nvGrpSpPr>
          <p:grpSpPr bwMode="auto">
            <a:xfrm>
              <a:off x="3408" y="1872"/>
              <a:ext cx="624" cy="240"/>
              <a:chOff x="3936" y="1920"/>
              <a:chExt cx="624" cy="240"/>
            </a:xfrm>
          </p:grpSpPr>
          <p:sp>
            <p:nvSpPr>
              <p:cNvPr id="26638" name="Oval 14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39" name="Oval 15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6640" name="Group 16"/>
            <p:cNvGrpSpPr>
              <a:grpSpLocks/>
            </p:cNvGrpSpPr>
            <p:nvPr/>
          </p:nvGrpSpPr>
          <p:grpSpPr bwMode="auto">
            <a:xfrm>
              <a:off x="1008" y="1008"/>
              <a:ext cx="3130" cy="709"/>
              <a:chOff x="1536" y="2603"/>
              <a:chExt cx="3130" cy="709"/>
            </a:xfrm>
          </p:grpSpPr>
          <p:sp>
            <p:nvSpPr>
              <p:cNvPr id="26641" name="Rectangle 17"/>
              <p:cNvSpPr>
                <a:spLocks noChangeArrowheads="1"/>
              </p:cNvSpPr>
              <p:nvPr/>
            </p:nvSpPr>
            <p:spPr bwMode="auto">
              <a:xfrm>
                <a:off x="1536" y="2603"/>
                <a:ext cx="367" cy="709"/>
              </a:xfrm>
              <a:prstGeom prst="rect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42" name="Rectangle 18"/>
              <p:cNvSpPr>
                <a:spLocks noChangeArrowheads="1"/>
              </p:cNvSpPr>
              <p:nvPr/>
            </p:nvSpPr>
            <p:spPr bwMode="auto">
              <a:xfrm>
                <a:off x="4299" y="2603"/>
                <a:ext cx="367" cy="709"/>
              </a:xfrm>
              <a:prstGeom prst="rect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6643" name="Oval 19"/>
            <p:cNvSpPr>
              <a:spLocks noChangeArrowheads="1"/>
            </p:cNvSpPr>
            <p:nvPr/>
          </p:nvSpPr>
          <p:spPr bwMode="auto">
            <a:xfrm>
              <a:off x="2496" y="1296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4" name="Line 20"/>
            <p:cNvSpPr>
              <a:spLocks noChangeShapeType="1"/>
            </p:cNvSpPr>
            <p:nvPr/>
          </p:nvSpPr>
          <p:spPr bwMode="auto">
            <a:xfrm flipV="1">
              <a:off x="2592" y="1488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5" name="Line 21"/>
            <p:cNvSpPr>
              <a:spLocks noChangeShapeType="1"/>
            </p:cNvSpPr>
            <p:nvPr/>
          </p:nvSpPr>
          <p:spPr bwMode="auto">
            <a:xfrm flipH="1">
              <a:off x="2400" y="1584"/>
              <a:ext cx="144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6" name="Line 22"/>
            <p:cNvSpPr>
              <a:spLocks noChangeShapeType="1"/>
            </p:cNvSpPr>
            <p:nvPr/>
          </p:nvSpPr>
          <p:spPr bwMode="auto">
            <a:xfrm flipH="1">
              <a:off x="2496" y="1680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7" name="Line 23"/>
            <p:cNvSpPr>
              <a:spLocks noChangeShapeType="1"/>
            </p:cNvSpPr>
            <p:nvPr/>
          </p:nvSpPr>
          <p:spPr bwMode="auto">
            <a:xfrm>
              <a:off x="2592" y="1680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8" name="AutoShape 24"/>
            <p:cNvSpPr>
              <a:spLocks noChangeArrowheads="1"/>
            </p:cNvSpPr>
            <p:nvPr/>
          </p:nvSpPr>
          <p:spPr bwMode="auto">
            <a:xfrm>
              <a:off x="2496" y="1440"/>
              <a:ext cx="144" cy="288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6649" name="Group 25"/>
          <p:cNvGrpSpPr>
            <a:grpSpLocks/>
          </p:cNvGrpSpPr>
          <p:nvPr/>
        </p:nvGrpSpPr>
        <p:grpSpPr bwMode="auto">
          <a:xfrm>
            <a:off x="2005013" y="1892300"/>
            <a:ext cx="4968875" cy="1125538"/>
            <a:chOff x="1536" y="2603"/>
            <a:chExt cx="3130" cy="709"/>
          </a:xfrm>
        </p:grpSpPr>
        <p:sp>
          <p:nvSpPr>
            <p:cNvPr id="26650" name="Rectangle 26"/>
            <p:cNvSpPr>
              <a:spLocks noChangeArrowheads="1"/>
            </p:cNvSpPr>
            <p:nvPr/>
          </p:nvSpPr>
          <p:spPr bwMode="auto">
            <a:xfrm>
              <a:off x="1536" y="2603"/>
              <a:ext cx="367" cy="709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1" name="Rectangle 27"/>
            <p:cNvSpPr>
              <a:spLocks noChangeArrowheads="1"/>
            </p:cNvSpPr>
            <p:nvPr/>
          </p:nvSpPr>
          <p:spPr bwMode="auto">
            <a:xfrm>
              <a:off x="4299" y="2603"/>
              <a:ext cx="367" cy="709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652" name="AutoShape 28"/>
          <p:cNvSpPr>
            <a:spLocks noChangeArrowheads="1"/>
          </p:cNvSpPr>
          <p:nvPr/>
        </p:nvSpPr>
        <p:spPr bwMode="auto">
          <a:xfrm>
            <a:off x="4138613" y="1663700"/>
            <a:ext cx="609600" cy="533400"/>
          </a:xfrm>
          <a:prstGeom prst="sun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6653" name="Group 29"/>
          <p:cNvGrpSpPr>
            <a:grpSpLocks/>
          </p:cNvGrpSpPr>
          <p:nvPr/>
        </p:nvGrpSpPr>
        <p:grpSpPr bwMode="auto">
          <a:xfrm>
            <a:off x="2309813" y="1739900"/>
            <a:ext cx="4343400" cy="457200"/>
            <a:chOff x="1728" y="912"/>
            <a:chExt cx="2736" cy="288"/>
          </a:xfrm>
        </p:grpSpPr>
        <p:grpSp>
          <p:nvGrpSpPr>
            <p:cNvPr id="26654" name="Group 30"/>
            <p:cNvGrpSpPr>
              <a:grpSpLocks/>
            </p:cNvGrpSpPr>
            <p:nvPr/>
          </p:nvGrpSpPr>
          <p:grpSpPr bwMode="auto">
            <a:xfrm flipH="1">
              <a:off x="1728" y="912"/>
              <a:ext cx="1056" cy="288"/>
              <a:chOff x="3072" y="3120"/>
              <a:chExt cx="960" cy="336"/>
            </a:xfrm>
          </p:grpSpPr>
          <p:sp>
            <p:nvSpPr>
              <p:cNvPr id="26655" name="AutoShape 31"/>
              <p:cNvSpPr>
                <a:spLocks noChangeArrowheads="1"/>
              </p:cNvSpPr>
              <p:nvPr/>
            </p:nvSpPr>
            <p:spPr bwMode="auto">
              <a:xfrm>
                <a:off x="3072" y="3120"/>
                <a:ext cx="336" cy="336"/>
              </a:xfrm>
              <a:prstGeom prst="chevron">
                <a:avLst>
                  <a:gd name="adj" fmla="val 75597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56" name="AutoShape 32"/>
              <p:cNvSpPr>
                <a:spLocks noChangeArrowheads="1"/>
              </p:cNvSpPr>
              <p:nvPr/>
            </p:nvSpPr>
            <p:spPr bwMode="auto">
              <a:xfrm>
                <a:off x="3504" y="3168"/>
                <a:ext cx="240" cy="288"/>
              </a:xfrm>
              <a:prstGeom prst="chevron">
                <a:avLst>
                  <a:gd name="adj" fmla="val 75000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57" name="AutoShape 33"/>
              <p:cNvSpPr>
                <a:spLocks noChangeArrowheads="1"/>
              </p:cNvSpPr>
              <p:nvPr/>
            </p:nvSpPr>
            <p:spPr bwMode="auto">
              <a:xfrm>
                <a:off x="3840" y="3216"/>
                <a:ext cx="192" cy="240"/>
              </a:xfrm>
              <a:prstGeom prst="chevron">
                <a:avLst>
                  <a:gd name="adj" fmla="val 71352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6658" name="Group 34"/>
            <p:cNvGrpSpPr>
              <a:grpSpLocks/>
            </p:cNvGrpSpPr>
            <p:nvPr/>
          </p:nvGrpSpPr>
          <p:grpSpPr bwMode="auto">
            <a:xfrm>
              <a:off x="3408" y="912"/>
              <a:ext cx="1056" cy="288"/>
              <a:chOff x="3072" y="3120"/>
              <a:chExt cx="960" cy="336"/>
            </a:xfrm>
          </p:grpSpPr>
          <p:sp>
            <p:nvSpPr>
              <p:cNvPr id="26659" name="AutoShape 35"/>
              <p:cNvSpPr>
                <a:spLocks noChangeArrowheads="1"/>
              </p:cNvSpPr>
              <p:nvPr/>
            </p:nvSpPr>
            <p:spPr bwMode="auto">
              <a:xfrm>
                <a:off x="3072" y="3120"/>
                <a:ext cx="336" cy="336"/>
              </a:xfrm>
              <a:prstGeom prst="chevron">
                <a:avLst>
                  <a:gd name="adj" fmla="val 75597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60" name="AutoShape 36"/>
              <p:cNvSpPr>
                <a:spLocks noChangeArrowheads="1"/>
              </p:cNvSpPr>
              <p:nvPr/>
            </p:nvSpPr>
            <p:spPr bwMode="auto">
              <a:xfrm>
                <a:off x="3504" y="3168"/>
                <a:ext cx="240" cy="288"/>
              </a:xfrm>
              <a:prstGeom prst="chevron">
                <a:avLst>
                  <a:gd name="adj" fmla="val 75000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61" name="AutoShape 37"/>
              <p:cNvSpPr>
                <a:spLocks noChangeArrowheads="1"/>
              </p:cNvSpPr>
              <p:nvPr/>
            </p:nvSpPr>
            <p:spPr bwMode="auto">
              <a:xfrm>
                <a:off x="3840" y="3216"/>
                <a:ext cx="192" cy="240"/>
              </a:xfrm>
              <a:prstGeom prst="chevron">
                <a:avLst>
                  <a:gd name="adj" fmla="val 71352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6662" name="Group 38"/>
          <p:cNvGrpSpPr>
            <a:grpSpLocks/>
          </p:cNvGrpSpPr>
          <p:nvPr/>
        </p:nvGrpSpPr>
        <p:grpSpPr bwMode="auto">
          <a:xfrm>
            <a:off x="838200" y="4038600"/>
            <a:ext cx="7086600" cy="2057400"/>
            <a:chOff x="-240" y="2400"/>
            <a:chExt cx="5760" cy="1440"/>
          </a:xfrm>
        </p:grpSpPr>
        <p:sp>
          <p:nvSpPr>
            <p:cNvPr id="26663" name="AutoShape 39"/>
            <p:cNvSpPr>
              <a:spLocks noChangeArrowheads="1"/>
            </p:cNvSpPr>
            <p:nvPr/>
          </p:nvSpPr>
          <p:spPr bwMode="auto">
            <a:xfrm flipH="1">
              <a:off x="-240" y="3312"/>
              <a:ext cx="1056" cy="288"/>
            </a:xfrm>
            <a:prstGeom prst="rightArrow">
              <a:avLst>
                <a:gd name="adj1" fmla="val 43750"/>
                <a:gd name="adj2" fmla="val 5832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64" name="AutoShape 40"/>
            <p:cNvSpPr>
              <a:spLocks noChangeArrowheads="1"/>
            </p:cNvSpPr>
            <p:nvPr/>
          </p:nvSpPr>
          <p:spPr bwMode="auto">
            <a:xfrm>
              <a:off x="528" y="2976"/>
              <a:ext cx="4992" cy="768"/>
            </a:xfrm>
            <a:prstGeom prst="parallelogram">
              <a:avLst>
                <a:gd name="adj" fmla="val 10078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65" name="Line 41"/>
            <p:cNvSpPr>
              <a:spLocks noChangeShapeType="1"/>
            </p:cNvSpPr>
            <p:nvPr/>
          </p:nvSpPr>
          <p:spPr bwMode="auto">
            <a:xfrm>
              <a:off x="816" y="3456"/>
              <a:ext cx="41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 flipV="1">
              <a:off x="816" y="2400"/>
              <a:ext cx="0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 flipH="1">
              <a:off x="432" y="3456"/>
              <a:ext cx="384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6668" name="Group 44"/>
            <p:cNvGrpSpPr>
              <a:grpSpLocks/>
            </p:cNvGrpSpPr>
            <p:nvPr/>
          </p:nvGrpSpPr>
          <p:grpSpPr bwMode="auto">
            <a:xfrm flipH="1">
              <a:off x="2400" y="2784"/>
              <a:ext cx="288" cy="624"/>
              <a:chOff x="912" y="3072"/>
              <a:chExt cx="288" cy="624"/>
            </a:xfrm>
          </p:grpSpPr>
          <p:sp>
            <p:nvSpPr>
              <p:cNvPr id="26669" name="Oval 45"/>
              <p:cNvSpPr>
                <a:spLocks noChangeArrowheads="1"/>
              </p:cNvSpPr>
              <p:nvPr/>
            </p:nvSpPr>
            <p:spPr bwMode="auto">
              <a:xfrm>
                <a:off x="1008" y="3072"/>
                <a:ext cx="144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70" name="Line 46"/>
              <p:cNvSpPr>
                <a:spLocks noChangeShapeType="1"/>
              </p:cNvSpPr>
              <p:nvPr/>
            </p:nvSpPr>
            <p:spPr bwMode="auto">
              <a:xfrm flipV="1">
                <a:off x="1104" y="3264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H="1">
                <a:off x="912" y="3360"/>
                <a:ext cx="144" cy="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 flipH="1">
                <a:off x="1008" y="3456"/>
                <a:ext cx="48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1104" y="3456"/>
                <a:ext cx="48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74" name="AutoShape 50"/>
              <p:cNvSpPr>
                <a:spLocks noChangeArrowheads="1"/>
              </p:cNvSpPr>
              <p:nvPr/>
            </p:nvSpPr>
            <p:spPr bwMode="auto">
              <a:xfrm>
                <a:off x="1008" y="3216"/>
                <a:ext cx="144" cy="288"/>
              </a:xfrm>
              <a:prstGeom prst="triangle">
                <a:avLst>
                  <a:gd name="adj" fmla="val 50000"/>
                </a:avLst>
              </a:prstGeom>
              <a:solidFill>
                <a:srgbClr val="66FF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6675" name="Line 51"/>
            <p:cNvSpPr>
              <a:spLocks noChangeShapeType="1"/>
            </p:cNvSpPr>
            <p:nvPr/>
          </p:nvSpPr>
          <p:spPr bwMode="auto">
            <a:xfrm flipV="1">
              <a:off x="2400" y="2640"/>
              <a:ext cx="0" cy="336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76" name="AutoShape 52"/>
            <p:cNvSpPr>
              <a:spLocks noChangeArrowheads="1"/>
            </p:cNvSpPr>
            <p:nvPr/>
          </p:nvSpPr>
          <p:spPr bwMode="auto">
            <a:xfrm>
              <a:off x="2064" y="2592"/>
              <a:ext cx="336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6677" name="Group 53"/>
          <p:cNvGrpSpPr>
            <a:grpSpLocks/>
          </p:cNvGrpSpPr>
          <p:nvPr/>
        </p:nvGrpSpPr>
        <p:grpSpPr bwMode="auto">
          <a:xfrm>
            <a:off x="2049463" y="1920875"/>
            <a:ext cx="4897437" cy="1079500"/>
            <a:chOff x="1536" y="2603"/>
            <a:chExt cx="3130" cy="709"/>
          </a:xfrm>
        </p:grpSpPr>
        <p:sp>
          <p:nvSpPr>
            <p:cNvPr id="26678" name="Rectangle 54"/>
            <p:cNvSpPr>
              <a:spLocks noChangeArrowheads="1"/>
            </p:cNvSpPr>
            <p:nvPr/>
          </p:nvSpPr>
          <p:spPr bwMode="auto">
            <a:xfrm>
              <a:off x="1536" y="2603"/>
              <a:ext cx="367" cy="7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79" name="Rectangle 55"/>
            <p:cNvSpPr>
              <a:spLocks noChangeArrowheads="1"/>
            </p:cNvSpPr>
            <p:nvPr/>
          </p:nvSpPr>
          <p:spPr bwMode="auto">
            <a:xfrm>
              <a:off x="4299" y="2603"/>
              <a:ext cx="367" cy="7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680" name="WordArt 56"/>
          <p:cNvSpPr>
            <a:spLocks noChangeArrowheads="1" noChangeShapeType="1" noTextEdit="1"/>
          </p:cNvSpPr>
          <p:nvPr/>
        </p:nvSpPr>
        <p:spPr bwMode="auto">
          <a:xfrm>
            <a:off x="1763713" y="549275"/>
            <a:ext cx="5688012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Для движущегося наблюдателя</a:t>
            </a:r>
          </a:p>
        </p:txBody>
      </p:sp>
      <p:sp>
        <p:nvSpPr>
          <p:cNvPr id="26681" name="WordArt 57"/>
          <p:cNvSpPr>
            <a:spLocks noChangeArrowheads="1" noChangeShapeType="1" noTextEdit="1"/>
          </p:cNvSpPr>
          <p:nvPr/>
        </p:nvSpPr>
        <p:spPr bwMode="auto">
          <a:xfrm>
            <a:off x="3419475" y="3500438"/>
            <a:ext cx="2160588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(он покоится)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1733550" y="2012950"/>
            <a:ext cx="5791200" cy="2133600"/>
            <a:chOff x="720" y="768"/>
            <a:chExt cx="3648" cy="1344"/>
          </a:xfrm>
        </p:grpSpPr>
        <p:grpSp>
          <p:nvGrpSpPr>
            <p:cNvPr id="33795" name="Group 3"/>
            <p:cNvGrpSpPr>
              <a:grpSpLocks/>
            </p:cNvGrpSpPr>
            <p:nvPr/>
          </p:nvGrpSpPr>
          <p:grpSpPr bwMode="auto">
            <a:xfrm>
              <a:off x="1200" y="1824"/>
              <a:ext cx="624" cy="240"/>
              <a:chOff x="3936" y="1920"/>
              <a:chExt cx="624" cy="240"/>
            </a:xfrm>
          </p:grpSpPr>
          <p:sp>
            <p:nvSpPr>
              <p:cNvPr id="33796" name="Oval 4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797" name="Oval 5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3798" name="Group 6"/>
            <p:cNvGrpSpPr>
              <a:grpSpLocks/>
            </p:cNvGrpSpPr>
            <p:nvPr/>
          </p:nvGrpSpPr>
          <p:grpSpPr bwMode="auto">
            <a:xfrm>
              <a:off x="3648" y="1824"/>
              <a:ext cx="624" cy="240"/>
              <a:chOff x="3936" y="1920"/>
              <a:chExt cx="624" cy="240"/>
            </a:xfrm>
          </p:grpSpPr>
          <p:sp>
            <p:nvSpPr>
              <p:cNvPr id="33799" name="Oval 7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00" name="Oval 8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801" name="AutoShape 9"/>
            <p:cNvSpPr>
              <a:spLocks noChangeArrowheads="1"/>
            </p:cNvSpPr>
            <p:nvPr/>
          </p:nvSpPr>
          <p:spPr bwMode="auto">
            <a:xfrm>
              <a:off x="720" y="768"/>
              <a:ext cx="3648" cy="115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 cmpd="dbl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3802" name="Group 10"/>
            <p:cNvGrpSpPr>
              <a:grpSpLocks/>
            </p:cNvGrpSpPr>
            <p:nvPr/>
          </p:nvGrpSpPr>
          <p:grpSpPr bwMode="auto">
            <a:xfrm>
              <a:off x="1056" y="1872"/>
              <a:ext cx="624" cy="240"/>
              <a:chOff x="1536" y="1920"/>
              <a:chExt cx="624" cy="240"/>
            </a:xfrm>
          </p:grpSpPr>
          <p:sp>
            <p:nvSpPr>
              <p:cNvPr id="33803" name="Oval 11"/>
              <p:cNvSpPr>
                <a:spLocks noChangeArrowheads="1"/>
              </p:cNvSpPr>
              <p:nvPr/>
            </p:nvSpPr>
            <p:spPr bwMode="auto">
              <a:xfrm>
                <a:off x="15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04" name="Oval 12"/>
              <p:cNvSpPr>
                <a:spLocks noChangeArrowheads="1"/>
              </p:cNvSpPr>
              <p:nvPr/>
            </p:nvSpPr>
            <p:spPr bwMode="auto">
              <a:xfrm>
                <a:off x="18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3805" name="Group 13"/>
            <p:cNvGrpSpPr>
              <a:grpSpLocks/>
            </p:cNvGrpSpPr>
            <p:nvPr/>
          </p:nvGrpSpPr>
          <p:grpSpPr bwMode="auto">
            <a:xfrm>
              <a:off x="3408" y="1872"/>
              <a:ext cx="624" cy="240"/>
              <a:chOff x="3936" y="1920"/>
              <a:chExt cx="624" cy="240"/>
            </a:xfrm>
          </p:grpSpPr>
          <p:sp>
            <p:nvSpPr>
              <p:cNvPr id="33806" name="Oval 14"/>
              <p:cNvSpPr>
                <a:spLocks noChangeArrowheads="1"/>
              </p:cNvSpPr>
              <p:nvPr/>
            </p:nvSpPr>
            <p:spPr bwMode="auto">
              <a:xfrm>
                <a:off x="3936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07" name="Oval 15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288" cy="240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3808" name="Group 16"/>
            <p:cNvGrpSpPr>
              <a:grpSpLocks/>
            </p:cNvGrpSpPr>
            <p:nvPr/>
          </p:nvGrpSpPr>
          <p:grpSpPr bwMode="auto">
            <a:xfrm>
              <a:off x="1008" y="1008"/>
              <a:ext cx="3130" cy="709"/>
              <a:chOff x="1536" y="2603"/>
              <a:chExt cx="3130" cy="709"/>
            </a:xfrm>
          </p:grpSpPr>
          <p:sp>
            <p:nvSpPr>
              <p:cNvPr id="33809" name="Rectangle 17"/>
              <p:cNvSpPr>
                <a:spLocks noChangeArrowheads="1"/>
              </p:cNvSpPr>
              <p:nvPr/>
            </p:nvSpPr>
            <p:spPr bwMode="auto">
              <a:xfrm>
                <a:off x="1536" y="2603"/>
                <a:ext cx="367" cy="709"/>
              </a:xfrm>
              <a:prstGeom prst="rect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10" name="Rectangle 18"/>
              <p:cNvSpPr>
                <a:spLocks noChangeArrowheads="1"/>
              </p:cNvSpPr>
              <p:nvPr/>
            </p:nvSpPr>
            <p:spPr bwMode="auto">
              <a:xfrm>
                <a:off x="4299" y="2603"/>
                <a:ext cx="367" cy="709"/>
              </a:xfrm>
              <a:prstGeom prst="rect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811" name="Oval 19"/>
            <p:cNvSpPr>
              <a:spLocks noChangeArrowheads="1"/>
            </p:cNvSpPr>
            <p:nvPr/>
          </p:nvSpPr>
          <p:spPr bwMode="auto">
            <a:xfrm>
              <a:off x="2496" y="1296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 flipV="1">
              <a:off x="2592" y="1488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3" name="Line 21"/>
            <p:cNvSpPr>
              <a:spLocks noChangeShapeType="1"/>
            </p:cNvSpPr>
            <p:nvPr/>
          </p:nvSpPr>
          <p:spPr bwMode="auto">
            <a:xfrm flipH="1">
              <a:off x="2400" y="1584"/>
              <a:ext cx="144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4" name="Line 22"/>
            <p:cNvSpPr>
              <a:spLocks noChangeShapeType="1"/>
            </p:cNvSpPr>
            <p:nvPr/>
          </p:nvSpPr>
          <p:spPr bwMode="auto">
            <a:xfrm flipH="1">
              <a:off x="2496" y="1680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5" name="Line 23"/>
            <p:cNvSpPr>
              <a:spLocks noChangeShapeType="1"/>
            </p:cNvSpPr>
            <p:nvPr/>
          </p:nvSpPr>
          <p:spPr bwMode="auto">
            <a:xfrm>
              <a:off x="2592" y="1680"/>
              <a:ext cx="4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6" name="AutoShape 24"/>
            <p:cNvSpPr>
              <a:spLocks noChangeArrowheads="1"/>
            </p:cNvSpPr>
            <p:nvPr/>
          </p:nvSpPr>
          <p:spPr bwMode="auto">
            <a:xfrm>
              <a:off x="2496" y="1440"/>
              <a:ext cx="144" cy="288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2190750" y="2393950"/>
            <a:ext cx="4968875" cy="1125538"/>
            <a:chOff x="1536" y="2603"/>
            <a:chExt cx="3130" cy="709"/>
          </a:xfrm>
        </p:grpSpPr>
        <p:sp>
          <p:nvSpPr>
            <p:cNvPr id="33818" name="Rectangle 26"/>
            <p:cNvSpPr>
              <a:spLocks noChangeArrowheads="1"/>
            </p:cNvSpPr>
            <p:nvPr/>
          </p:nvSpPr>
          <p:spPr bwMode="auto">
            <a:xfrm>
              <a:off x="1536" y="2603"/>
              <a:ext cx="367" cy="709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9" name="Rectangle 27"/>
            <p:cNvSpPr>
              <a:spLocks noChangeArrowheads="1"/>
            </p:cNvSpPr>
            <p:nvPr/>
          </p:nvSpPr>
          <p:spPr bwMode="auto">
            <a:xfrm>
              <a:off x="4299" y="2603"/>
              <a:ext cx="367" cy="709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3820" name="AutoShape 28"/>
          <p:cNvSpPr>
            <a:spLocks noChangeArrowheads="1"/>
          </p:cNvSpPr>
          <p:nvPr/>
        </p:nvSpPr>
        <p:spPr bwMode="auto">
          <a:xfrm>
            <a:off x="4324350" y="2165350"/>
            <a:ext cx="609600" cy="533400"/>
          </a:xfrm>
          <a:prstGeom prst="sun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2495550" y="2241550"/>
            <a:ext cx="4343400" cy="457200"/>
            <a:chOff x="1728" y="912"/>
            <a:chExt cx="2736" cy="288"/>
          </a:xfrm>
        </p:grpSpPr>
        <p:grpSp>
          <p:nvGrpSpPr>
            <p:cNvPr id="33822" name="Group 30"/>
            <p:cNvGrpSpPr>
              <a:grpSpLocks/>
            </p:cNvGrpSpPr>
            <p:nvPr/>
          </p:nvGrpSpPr>
          <p:grpSpPr bwMode="auto">
            <a:xfrm flipH="1">
              <a:off x="1728" y="912"/>
              <a:ext cx="1056" cy="288"/>
              <a:chOff x="3072" y="3120"/>
              <a:chExt cx="960" cy="336"/>
            </a:xfrm>
          </p:grpSpPr>
          <p:sp>
            <p:nvSpPr>
              <p:cNvPr id="33823" name="AutoShape 31"/>
              <p:cNvSpPr>
                <a:spLocks noChangeArrowheads="1"/>
              </p:cNvSpPr>
              <p:nvPr/>
            </p:nvSpPr>
            <p:spPr bwMode="auto">
              <a:xfrm>
                <a:off x="3072" y="3120"/>
                <a:ext cx="336" cy="336"/>
              </a:xfrm>
              <a:prstGeom prst="chevron">
                <a:avLst>
                  <a:gd name="adj" fmla="val 75597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24" name="AutoShape 32"/>
              <p:cNvSpPr>
                <a:spLocks noChangeArrowheads="1"/>
              </p:cNvSpPr>
              <p:nvPr/>
            </p:nvSpPr>
            <p:spPr bwMode="auto">
              <a:xfrm>
                <a:off x="3504" y="3168"/>
                <a:ext cx="240" cy="288"/>
              </a:xfrm>
              <a:prstGeom prst="chevron">
                <a:avLst>
                  <a:gd name="adj" fmla="val 75000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25" name="AutoShape 33"/>
              <p:cNvSpPr>
                <a:spLocks noChangeArrowheads="1"/>
              </p:cNvSpPr>
              <p:nvPr/>
            </p:nvSpPr>
            <p:spPr bwMode="auto">
              <a:xfrm>
                <a:off x="3840" y="3216"/>
                <a:ext cx="192" cy="240"/>
              </a:xfrm>
              <a:prstGeom prst="chevron">
                <a:avLst>
                  <a:gd name="adj" fmla="val 71352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3826" name="Group 34"/>
            <p:cNvGrpSpPr>
              <a:grpSpLocks/>
            </p:cNvGrpSpPr>
            <p:nvPr/>
          </p:nvGrpSpPr>
          <p:grpSpPr bwMode="auto">
            <a:xfrm>
              <a:off x="3408" y="912"/>
              <a:ext cx="1056" cy="288"/>
              <a:chOff x="3072" y="3120"/>
              <a:chExt cx="960" cy="336"/>
            </a:xfrm>
          </p:grpSpPr>
          <p:sp>
            <p:nvSpPr>
              <p:cNvPr id="33827" name="AutoShape 35"/>
              <p:cNvSpPr>
                <a:spLocks noChangeArrowheads="1"/>
              </p:cNvSpPr>
              <p:nvPr/>
            </p:nvSpPr>
            <p:spPr bwMode="auto">
              <a:xfrm>
                <a:off x="3072" y="3120"/>
                <a:ext cx="336" cy="336"/>
              </a:xfrm>
              <a:prstGeom prst="chevron">
                <a:avLst>
                  <a:gd name="adj" fmla="val 75597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28" name="AutoShape 36"/>
              <p:cNvSpPr>
                <a:spLocks noChangeArrowheads="1"/>
              </p:cNvSpPr>
              <p:nvPr/>
            </p:nvSpPr>
            <p:spPr bwMode="auto">
              <a:xfrm>
                <a:off x="3504" y="3168"/>
                <a:ext cx="240" cy="288"/>
              </a:xfrm>
              <a:prstGeom prst="chevron">
                <a:avLst>
                  <a:gd name="adj" fmla="val 75000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29" name="AutoShape 37"/>
              <p:cNvSpPr>
                <a:spLocks noChangeArrowheads="1"/>
              </p:cNvSpPr>
              <p:nvPr/>
            </p:nvSpPr>
            <p:spPr bwMode="auto">
              <a:xfrm>
                <a:off x="3840" y="3216"/>
                <a:ext cx="192" cy="240"/>
              </a:xfrm>
              <a:prstGeom prst="chevron">
                <a:avLst>
                  <a:gd name="adj" fmla="val 71352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33830" name="Group 38"/>
          <p:cNvGrpSpPr>
            <a:grpSpLocks/>
          </p:cNvGrpSpPr>
          <p:nvPr/>
        </p:nvGrpSpPr>
        <p:grpSpPr bwMode="auto">
          <a:xfrm>
            <a:off x="838200" y="4251325"/>
            <a:ext cx="7086600" cy="2057400"/>
            <a:chOff x="-240" y="2400"/>
            <a:chExt cx="5760" cy="1440"/>
          </a:xfrm>
        </p:grpSpPr>
        <p:sp>
          <p:nvSpPr>
            <p:cNvPr id="33831" name="AutoShape 39"/>
            <p:cNvSpPr>
              <a:spLocks noChangeArrowheads="1"/>
            </p:cNvSpPr>
            <p:nvPr/>
          </p:nvSpPr>
          <p:spPr bwMode="auto">
            <a:xfrm flipH="1">
              <a:off x="-240" y="3312"/>
              <a:ext cx="1056" cy="288"/>
            </a:xfrm>
            <a:prstGeom prst="rightArrow">
              <a:avLst>
                <a:gd name="adj1" fmla="val 43750"/>
                <a:gd name="adj2" fmla="val 5832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32" name="AutoShape 40"/>
            <p:cNvSpPr>
              <a:spLocks noChangeArrowheads="1"/>
            </p:cNvSpPr>
            <p:nvPr/>
          </p:nvSpPr>
          <p:spPr bwMode="auto">
            <a:xfrm>
              <a:off x="528" y="2976"/>
              <a:ext cx="4992" cy="768"/>
            </a:xfrm>
            <a:prstGeom prst="parallelogram">
              <a:avLst>
                <a:gd name="adj" fmla="val 10078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33" name="Line 41"/>
            <p:cNvSpPr>
              <a:spLocks noChangeShapeType="1"/>
            </p:cNvSpPr>
            <p:nvPr/>
          </p:nvSpPr>
          <p:spPr bwMode="auto">
            <a:xfrm>
              <a:off x="816" y="3456"/>
              <a:ext cx="41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34" name="Line 42"/>
            <p:cNvSpPr>
              <a:spLocks noChangeShapeType="1"/>
            </p:cNvSpPr>
            <p:nvPr/>
          </p:nvSpPr>
          <p:spPr bwMode="auto">
            <a:xfrm flipV="1">
              <a:off x="816" y="2400"/>
              <a:ext cx="0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 flipH="1">
              <a:off x="432" y="3456"/>
              <a:ext cx="384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3836" name="Group 44"/>
            <p:cNvGrpSpPr>
              <a:grpSpLocks/>
            </p:cNvGrpSpPr>
            <p:nvPr/>
          </p:nvGrpSpPr>
          <p:grpSpPr bwMode="auto">
            <a:xfrm flipH="1">
              <a:off x="2400" y="2784"/>
              <a:ext cx="288" cy="624"/>
              <a:chOff x="912" y="3072"/>
              <a:chExt cx="288" cy="624"/>
            </a:xfrm>
          </p:grpSpPr>
          <p:sp>
            <p:nvSpPr>
              <p:cNvPr id="33837" name="Oval 45"/>
              <p:cNvSpPr>
                <a:spLocks noChangeArrowheads="1"/>
              </p:cNvSpPr>
              <p:nvPr/>
            </p:nvSpPr>
            <p:spPr bwMode="auto">
              <a:xfrm>
                <a:off x="1008" y="3072"/>
                <a:ext cx="144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38" name="Line 46"/>
              <p:cNvSpPr>
                <a:spLocks noChangeShapeType="1"/>
              </p:cNvSpPr>
              <p:nvPr/>
            </p:nvSpPr>
            <p:spPr bwMode="auto">
              <a:xfrm flipV="1">
                <a:off x="1104" y="3264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39" name="Line 47"/>
              <p:cNvSpPr>
                <a:spLocks noChangeShapeType="1"/>
              </p:cNvSpPr>
              <p:nvPr/>
            </p:nvSpPr>
            <p:spPr bwMode="auto">
              <a:xfrm flipH="1">
                <a:off x="912" y="3360"/>
                <a:ext cx="144" cy="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40" name="Line 48"/>
              <p:cNvSpPr>
                <a:spLocks noChangeShapeType="1"/>
              </p:cNvSpPr>
              <p:nvPr/>
            </p:nvSpPr>
            <p:spPr bwMode="auto">
              <a:xfrm flipH="1">
                <a:off x="1008" y="3456"/>
                <a:ext cx="48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41" name="Line 49"/>
              <p:cNvSpPr>
                <a:spLocks noChangeShapeType="1"/>
              </p:cNvSpPr>
              <p:nvPr/>
            </p:nvSpPr>
            <p:spPr bwMode="auto">
              <a:xfrm>
                <a:off x="1104" y="3456"/>
                <a:ext cx="48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42" name="AutoShape 50"/>
              <p:cNvSpPr>
                <a:spLocks noChangeArrowheads="1"/>
              </p:cNvSpPr>
              <p:nvPr/>
            </p:nvSpPr>
            <p:spPr bwMode="auto">
              <a:xfrm>
                <a:off x="1008" y="3216"/>
                <a:ext cx="144" cy="288"/>
              </a:xfrm>
              <a:prstGeom prst="triangle">
                <a:avLst>
                  <a:gd name="adj" fmla="val 50000"/>
                </a:avLst>
              </a:prstGeom>
              <a:solidFill>
                <a:srgbClr val="66FF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843" name="Line 51"/>
            <p:cNvSpPr>
              <a:spLocks noChangeShapeType="1"/>
            </p:cNvSpPr>
            <p:nvPr/>
          </p:nvSpPr>
          <p:spPr bwMode="auto">
            <a:xfrm flipV="1">
              <a:off x="2400" y="2640"/>
              <a:ext cx="0" cy="336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44" name="AutoShape 52"/>
            <p:cNvSpPr>
              <a:spLocks noChangeArrowheads="1"/>
            </p:cNvSpPr>
            <p:nvPr/>
          </p:nvSpPr>
          <p:spPr bwMode="auto">
            <a:xfrm>
              <a:off x="2064" y="2592"/>
              <a:ext cx="336" cy="192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3845" name="Group 53"/>
          <p:cNvGrpSpPr>
            <a:grpSpLocks/>
          </p:cNvGrpSpPr>
          <p:nvPr/>
        </p:nvGrpSpPr>
        <p:grpSpPr bwMode="auto">
          <a:xfrm>
            <a:off x="2235200" y="2422525"/>
            <a:ext cx="4897438" cy="1079500"/>
            <a:chOff x="1536" y="2603"/>
            <a:chExt cx="3130" cy="709"/>
          </a:xfrm>
        </p:grpSpPr>
        <p:sp>
          <p:nvSpPr>
            <p:cNvPr id="33846" name="Rectangle 54"/>
            <p:cNvSpPr>
              <a:spLocks noChangeArrowheads="1"/>
            </p:cNvSpPr>
            <p:nvPr/>
          </p:nvSpPr>
          <p:spPr bwMode="auto">
            <a:xfrm>
              <a:off x="1536" y="2603"/>
              <a:ext cx="367" cy="7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47" name="Rectangle 55"/>
            <p:cNvSpPr>
              <a:spLocks noChangeArrowheads="1"/>
            </p:cNvSpPr>
            <p:nvPr/>
          </p:nvSpPr>
          <p:spPr bwMode="auto">
            <a:xfrm>
              <a:off x="4299" y="2603"/>
              <a:ext cx="367" cy="7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3852" name="Group 60"/>
          <p:cNvGrpSpPr>
            <a:grpSpLocks/>
          </p:cNvGrpSpPr>
          <p:nvPr/>
        </p:nvGrpSpPr>
        <p:grpSpPr bwMode="auto">
          <a:xfrm>
            <a:off x="2195513" y="549275"/>
            <a:ext cx="4824412" cy="1079500"/>
            <a:chOff x="1247" y="255"/>
            <a:chExt cx="3039" cy="680"/>
          </a:xfrm>
        </p:grpSpPr>
        <p:sp>
          <p:nvSpPr>
            <p:cNvPr id="33850" name="AutoShape 58"/>
            <p:cNvSpPr>
              <a:spLocks noChangeArrowheads="1"/>
            </p:cNvSpPr>
            <p:nvPr/>
          </p:nvSpPr>
          <p:spPr bwMode="auto">
            <a:xfrm>
              <a:off x="1247" y="255"/>
              <a:ext cx="3039" cy="68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49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83" y="346"/>
              <a:ext cx="2676" cy="49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Свет достигает двери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одновременно!</a:t>
              </a:r>
            </a:p>
          </p:txBody>
        </p:sp>
      </p:grpSp>
      <p:grpSp>
        <p:nvGrpSpPr>
          <p:cNvPr id="33853" name="Group 61"/>
          <p:cNvGrpSpPr>
            <a:grpSpLocks/>
          </p:cNvGrpSpPr>
          <p:nvPr/>
        </p:nvGrpSpPr>
        <p:grpSpPr bwMode="auto">
          <a:xfrm>
            <a:off x="2339975" y="620713"/>
            <a:ext cx="4824413" cy="1079500"/>
            <a:chOff x="1247" y="255"/>
            <a:chExt cx="3039" cy="680"/>
          </a:xfrm>
        </p:grpSpPr>
        <p:sp>
          <p:nvSpPr>
            <p:cNvPr id="33854" name="AutoShape 62"/>
            <p:cNvSpPr>
              <a:spLocks noChangeArrowheads="1"/>
            </p:cNvSpPr>
            <p:nvPr/>
          </p:nvSpPr>
          <p:spPr bwMode="auto">
            <a:xfrm>
              <a:off x="1247" y="255"/>
              <a:ext cx="3039" cy="68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55" name="WordArt 63"/>
            <p:cNvSpPr>
              <a:spLocks noChangeArrowheads="1" noChangeShapeType="1" noTextEdit="1"/>
            </p:cNvSpPr>
            <p:nvPr/>
          </p:nvSpPr>
          <p:spPr bwMode="auto">
            <a:xfrm>
              <a:off x="1383" y="346"/>
              <a:ext cx="2676" cy="49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События происходят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одновременно!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2"/>
          <p:cNvSpPr>
            <a:spLocks noChangeArrowheads="1" noChangeShapeType="1" noTextEdit="1"/>
          </p:cNvSpPr>
          <p:nvPr/>
        </p:nvSpPr>
        <p:spPr bwMode="auto">
          <a:xfrm>
            <a:off x="4211638" y="620713"/>
            <a:ext cx="4114800" cy="472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b="1" kern="1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BEAC7"/>
                    </a:gs>
                    <a:gs pos="17999">
                      <a:srgbClr val="FEE7F2"/>
                    </a:gs>
                    <a:gs pos="36000">
                      <a:srgbClr val="FAC77D"/>
                    </a:gs>
                    <a:gs pos="61000">
                      <a:srgbClr val="FBA97D"/>
                    </a:gs>
                    <a:gs pos="82001">
                      <a:srgbClr val="FBD49C"/>
                    </a:gs>
                    <a:gs pos="100000">
                      <a:srgbClr val="FEE7F2"/>
                    </a:gs>
                  </a:gsLst>
                  <a:lin ang="540000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604838" y="1487488"/>
          <a:ext cx="7835900" cy="374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3" name="Document" r:id="rId3" imgW="6479537" imgH="3090711" progId="">
                  <p:embed/>
                </p:oleObj>
              </mc:Choice>
              <mc:Fallback>
                <p:oleObj name="Document" r:id="rId3" imgW="6479537" imgH="3090711" progId="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1487488"/>
                        <a:ext cx="7835900" cy="374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WordArt 4"/>
          <p:cNvSpPr>
            <a:spLocks noChangeArrowheads="1" noChangeShapeType="1" noTextEdit="1"/>
          </p:cNvSpPr>
          <p:nvPr/>
        </p:nvSpPr>
        <p:spPr bwMode="auto">
          <a:xfrm>
            <a:off x="1547813" y="908050"/>
            <a:ext cx="5184775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А как "на самом деле?"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00232" y="1857364"/>
            <a:ext cx="5111750" cy="1929348"/>
            <a:chOff x="567" y="482"/>
            <a:chExt cx="4898" cy="1093"/>
          </a:xfrm>
        </p:grpSpPr>
        <p:sp>
          <p:nvSpPr>
            <p:cNvPr id="140291" name="AutoShape 3"/>
            <p:cNvSpPr>
              <a:spLocks noChangeArrowheads="1"/>
            </p:cNvSpPr>
            <p:nvPr/>
          </p:nvSpPr>
          <p:spPr bwMode="auto">
            <a:xfrm>
              <a:off x="567" y="482"/>
              <a:ext cx="4898" cy="109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029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703" y="618"/>
              <a:ext cx="4582" cy="90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2857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В СТО первичны</a:t>
              </a:r>
            </a:p>
            <a:p>
              <a:pPr algn="ctr"/>
              <a:r>
                <a:rPr lang="ru-RU" sz="3600" b="1" kern="10" dirty="0">
                  <a:ln w="2857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величины</a:t>
              </a:r>
            </a:p>
            <a:p>
              <a:pPr algn="ctr"/>
              <a:r>
                <a:rPr lang="ru-RU" sz="3600" b="1" kern="10" dirty="0">
                  <a:ln w="2857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энергии и импульса</a:t>
              </a:r>
            </a:p>
          </p:txBody>
        </p:sp>
      </p:grp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1301775" y="4071942"/>
            <a:ext cx="6913563" cy="2303462"/>
            <a:chOff x="567" y="482"/>
            <a:chExt cx="4898" cy="1224"/>
          </a:xfrm>
        </p:grpSpPr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567" y="482"/>
              <a:ext cx="4898" cy="1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WordArt 5"/>
            <p:cNvSpPr>
              <a:spLocks noChangeArrowheads="1" noChangeShapeType="1" noTextEdit="1"/>
            </p:cNvSpPr>
            <p:nvPr/>
          </p:nvSpPr>
          <p:spPr bwMode="auto">
            <a:xfrm>
              <a:off x="703" y="618"/>
              <a:ext cx="4582" cy="90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6600"/>
                  </a:solidFill>
                  <a:latin typeface="Arial"/>
                  <a:cs typeface="Arial"/>
                </a:rPr>
                <a:t>В СТО сохраняется</a:t>
              </a:r>
            </a:p>
            <a:p>
              <a:pPr algn="ctr"/>
              <a:r>
                <a:rPr lang="ru-RU" sz="3600" b="1" kern="10" dirty="0"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6600"/>
                  </a:solidFill>
                  <a:latin typeface="Arial"/>
                  <a:cs typeface="Arial"/>
                </a:rPr>
                <a:t>объединенная величина</a:t>
              </a:r>
            </a:p>
            <a:p>
              <a:pPr algn="ctr"/>
              <a:r>
                <a:rPr lang="ru-RU" sz="3600" b="1" kern="10" dirty="0"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6600"/>
                  </a:solidFill>
                  <a:latin typeface="Arial"/>
                  <a:cs typeface="Arial"/>
                </a:rPr>
                <a:t>"энергия-импульс"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2500306"/>
            <a:ext cx="792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В классической физике </a:t>
            </a:r>
            <a:r>
              <a:rPr lang="ru-RU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первичным</a:t>
            </a:r>
            <a:r>
              <a:rPr lang="ru-RU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 является понятие </a:t>
            </a:r>
            <a:r>
              <a:rPr lang="ru-RU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массы</a:t>
            </a:r>
            <a:r>
              <a:rPr lang="ru-RU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, потом вводятся понятия импульса и энергии тела.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-4.44444E-6 -0.312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4" name="WordArt 4"/>
          <p:cNvSpPr>
            <a:spLocks noChangeArrowheads="1" noChangeShapeType="1" noTextEdit="1"/>
          </p:cNvSpPr>
          <p:nvPr/>
        </p:nvSpPr>
        <p:spPr bwMode="auto">
          <a:xfrm>
            <a:off x="2191018" y="2420888"/>
            <a:ext cx="2016894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/>
              </a:rPr>
              <a:t>в </a:t>
            </a:r>
            <a:r>
              <a:rPr lang="ru-RU" sz="3600" kern="10" dirty="0" smtClean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/>
              </a:rPr>
              <a:t>СТО:</a:t>
            </a:r>
            <a:endParaRPr lang="ru-RU" sz="3600" kern="10" dirty="0">
              <a:ln w="25400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Arial Black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817259" y="2518930"/>
            <a:ext cx="17860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3200" b="1" i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sz="32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mс</a:t>
            </a:r>
            <a:r>
              <a:rPr lang="ru-RU" sz="3200" b="1" baseline="30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rgbClr val="C00000"/>
              </a:solidFill>
              <a:effectLst/>
              <a:latin typeface="AJDAFH+TimesNewRoman,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649150" y="3459900"/>
                <a:ext cx="2730939" cy="17055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ru-RU" sz="32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ru-RU" sz="3200" b="1" i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sSup>
                            <m:sSupPr>
                              <m:ctrlPr>
                                <a:rPr lang="ru-RU" sz="32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32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ru-RU" sz="3200" b="1" i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32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3200" b="1" i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ru-RU" sz="3200" b="1" i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sz="32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ru-RU" sz="3200" b="1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3200" b="1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  <a:sym typeface="Symbol" panose="05050102010706020507" pitchFamily="18" charset="2"/>
                                        </a:rPr>
                                        <m:t></m:t>
                                      </m:r>
                                    </m:e>
                                    <m:sup>
                                      <m:r>
                                        <a:rPr lang="ru-RU" sz="3200" b="1" i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3200" b="1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3200" b="1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𝒄</m:t>
                                      </m:r>
                                    </m:e>
                                    <m:sup>
                                      <m:r>
                                        <a:rPr lang="ru-RU" sz="3200" b="1" i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  <m:r>
                        <a:rPr lang="ru-RU" sz="32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2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150" y="3459900"/>
                <a:ext cx="2730939" cy="17055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4879770" y="4020309"/>
            <a:ext cx="20906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200" b="1" i="1" dirty="0" smtClean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3200" b="1" baseline="-25000" dirty="0" smtClean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ru-RU" sz="3200" b="1" dirty="0" smtClean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sz="3200" b="1" i="1" dirty="0" smtClean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3200" b="1" baseline="-25000" dirty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ru-RU" sz="3200" b="1" i="1" dirty="0" smtClean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3200" b="1" baseline="30000" dirty="0" smtClean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solidFill>
                  <a:srgbClr val="00863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rgbClr val="00863D"/>
              </a:solidFill>
              <a:effectLst/>
              <a:latin typeface="AJDAFH+TimesNewRoman,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67603" y="5724545"/>
            <a:ext cx="24160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ru-RU" sz="3200" b="1" baseline="-25000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</a:t>
            </a:r>
            <a:r>
              <a:rPr lang="ru-RU" sz="32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= </a:t>
            </a:r>
            <a:r>
              <a:rPr lang="en-US" sz="32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ru-RU" sz="32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en-US" sz="32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ru-RU" sz="3200" b="1" baseline="-25000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0</a:t>
            </a:r>
            <a:r>
              <a:rPr lang="ru-RU" sz="32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266242" name="Picture 2" descr="Формула Эйнштейн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999" y="145812"/>
            <a:ext cx="571500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861289"/>
              </p:ext>
            </p:extLst>
          </p:nvPr>
        </p:nvGraphicFramePr>
        <p:xfrm>
          <a:off x="735806" y="1461449"/>
          <a:ext cx="7815262" cy="371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96" name="Document" r:id="rId3" imgW="6461660" imgH="3082909" progId="Word.Document.8">
                  <p:embed/>
                </p:oleObj>
              </mc:Choice>
              <mc:Fallback>
                <p:oleObj name="Document" r:id="rId3" imgW="6461660" imgH="3082909" progId="Word.Document.8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06" y="1461449"/>
                        <a:ext cx="7815262" cy="371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62" name="WordArt 2"/>
          <p:cNvSpPr>
            <a:spLocks noChangeArrowheads="1" noChangeShapeType="1" noTextEdit="1"/>
          </p:cNvSpPr>
          <p:nvPr/>
        </p:nvSpPr>
        <p:spPr bwMode="auto">
          <a:xfrm>
            <a:off x="2303462" y="4432456"/>
            <a:ext cx="4679950" cy="1484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Важно отметить</a:t>
            </a:r>
          </a:p>
          <a:p>
            <a:pPr algn="ctr"/>
            <a:r>
              <a:rPr lang="ru-RU" sz="6000" b="1" kern="10" dirty="0" smtClean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следующее:</a:t>
            </a:r>
            <a:endParaRPr lang="ru-RU" sz="6000" b="1" kern="10" dirty="0">
              <a:ln w="12700">
                <a:solidFill>
                  <a:schemeClr val="tx2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43364" name="WordArt 4"/>
          <p:cNvSpPr>
            <a:spLocks noChangeArrowheads="1" noChangeShapeType="1" noTextEdit="1"/>
          </p:cNvSpPr>
          <p:nvPr/>
        </p:nvSpPr>
        <p:spPr bwMode="auto">
          <a:xfrm>
            <a:off x="2051050" y="981075"/>
            <a:ext cx="5184775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/>
              </a:rPr>
              <a:t>в СТО сохраняется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2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WordArt 2"/>
          <p:cNvSpPr>
            <a:spLocks noChangeArrowheads="1" noChangeShapeType="1" noTextEdit="1"/>
          </p:cNvSpPr>
          <p:nvPr/>
        </p:nvSpPr>
        <p:spPr bwMode="auto">
          <a:xfrm>
            <a:off x="1187450" y="1052513"/>
            <a:ext cx="7162800" cy="1728787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0"/>
                <a:gd name="adj2" fmla="val -23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Никакие частицы вещества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не могут двигаться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со скоростью света! </a:t>
            </a:r>
          </a:p>
        </p:txBody>
      </p:sp>
      <p:sp>
        <p:nvSpPr>
          <p:cNvPr id="150531" name="WordArt 3"/>
          <p:cNvSpPr>
            <a:spLocks noChangeArrowheads="1" noChangeShapeType="1" noTextEdit="1"/>
          </p:cNvSpPr>
          <p:nvPr/>
        </p:nvSpPr>
        <p:spPr bwMode="auto">
          <a:xfrm>
            <a:off x="1476375" y="3284538"/>
            <a:ext cx="6408738" cy="1584325"/>
          </a:xfrm>
          <a:prstGeom prst="rect">
            <a:avLst/>
          </a:prstGeom>
        </p:spPr>
        <p:txBody>
          <a:bodyPr wrap="none" fromWordArt="1"/>
          <a:lstStyle/>
          <a:p>
            <a:pPr algn="ctr"/>
            <a:r>
              <a:rPr lang="ru-RU" sz="6000" b="1" kern="10" spc="-360" dirty="0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Ч а с т и </a:t>
            </a:r>
            <a:r>
              <a:rPr lang="ru-RU" sz="6000" b="1" kern="10" spc="-360" dirty="0" err="1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ц</a:t>
            </a:r>
            <a:r>
              <a:rPr lang="ru-RU" sz="6000" b="1" kern="10" spc="-360" dirty="0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 </a:t>
            </a:r>
            <a:r>
              <a:rPr lang="ru-RU" sz="6000" b="1" kern="10" spc="-360" dirty="0" err="1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ы</a:t>
            </a:r>
            <a:r>
              <a:rPr lang="ru-RU" sz="6000" b="1" kern="10" spc="-360" dirty="0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    </a:t>
            </a:r>
            <a:r>
              <a:rPr lang="ru-RU" sz="6000" b="1" kern="10" spc="-360" dirty="0" err="1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п</a:t>
            </a:r>
            <a:r>
              <a:rPr lang="ru-RU" sz="6000" b="1" kern="10" spc="-360" dirty="0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 о л е </a:t>
            </a:r>
            <a:r>
              <a:rPr lang="ru-RU" sz="6000" b="1" kern="10" spc="-360" dirty="0" err="1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й</a:t>
            </a:r>
            <a:r>
              <a:rPr lang="ru-RU" sz="6000" b="1" kern="10" spc="-360" dirty="0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  -</a:t>
            </a:r>
          </a:p>
          <a:p>
            <a:pPr algn="ctr"/>
            <a:r>
              <a:rPr lang="ru-RU" sz="6000" b="1" kern="10" spc="-360" dirty="0" smtClean="0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М </a:t>
            </a:r>
            <a:r>
              <a:rPr lang="ru-RU" sz="6000" b="1" kern="10" spc="-360" dirty="0">
                <a:ln w="317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О Г У Т  !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WordArt 2"/>
          <p:cNvSpPr>
            <a:spLocks noChangeArrowheads="1" noChangeShapeType="1" noTextEdit="1"/>
          </p:cNvSpPr>
          <p:nvPr/>
        </p:nvSpPr>
        <p:spPr bwMode="auto">
          <a:xfrm>
            <a:off x="1043608" y="1772816"/>
            <a:ext cx="7129462" cy="20875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"/>
                <a:cs typeface="Arial"/>
              </a:rPr>
              <a:t>Таким образом, СТО стала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"/>
                <a:cs typeface="Arial"/>
              </a:rPr>
              <a:t>объединительной концепцией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"/>
                <a:cs typeface="Arial"/>
              </a:rPr>
              <a:t>пространства - времени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"/>
                <a:cs typeface="Arial"/>
              </a:rPr>
              <a:t>и энергии - импульса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WordArt 2"/>
          <p:cNvSpPr>
            <a:spLocks noChangeArrowheads="1" noChangeShapeType="1" noTextEdit="1"/>
          </p:cNvSpPr>
          <p:nvPr/>
        </p:nvSpPr>
        <p:spPr bwMode="auto">
          <a:xfrm>
            <a:off x="395536" y="692696"/>
            <a:ext cx="8496944" cy="6483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"/>
                <a:cs typeface="Arial"/>
              </a:rPr>
              <a:t>Основные выводы из </a:t>
            </a:r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"/>
                <a:cs typeface="Arial"/>
              </a:rPr>
              <a:t>СТО </a:t>
            </a:r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"/>
                <a:cs typeface="Arial"/>
              </a:rPr>
              <a:t>(1905 г)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79128" y="1628800"/>
            <a:ext cx="8003232" cy="3747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Сокращение продольных размеров (при движении с </a:t>
            </a:r>
            <a:r>
              <a:rPr lang="ru-RU" sz="2800" b="1" dirty="0" err="1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околосветовой</a:t>
            </a:r>
            <a:r>
              <a:rPr lang="ru-RU" sz="2800" b="1" dirty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скоростью)</a:t>
            </a:r>
            <a:endParaRPr lang="ru-RU" sz="2800" b="1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Замедление времени (при движении с </a:t>
            </a:r>
            <a:r>
              <a:rPr lang="ru-RU" sz="2800" b="1" dirty="0" err="1">
                <a:solidFill>
                  <a:srgbClr val="0000FF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околосветовой</a:t>
            </a:r>
            <a:r>
              <a:rPr lang="ru-RU" sz="2800" b="1" dirty="0">
                <a:solidFill>
                  <a:srgbClr val="0000FF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скоростью)</a:t>
            </a:r>
            <a:endParaRPr lang="ru-RU" sz="2800" b="1" dirty="0">
              <a:solidFill>
                <a:srgbClr val="0000FF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863D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Запрет скоростей больше скорости света.</a:t>
            </a:r>
            <a:endParaRPr lang="ru-RU" sz="2800" b="1" dirty="0">
              <a:solidFill>
                <a:srgbClr val="00863D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7030A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 массы. (при движении с </a:t>
            </a:r>
            <a:r>
              <a:rPr lang="ru-RU" sz="2800" b="1" dirty="0" err="1">
                <a:solidFill>
                  <a:srgbClr val="7030A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околосветовой</a:t>
            </a:r>
            <a:r>
              <a:rPr lang="ru-RU" sz="2800" b="1" dirty="0">
                <a:solidFill>
                  <a:srgbClr val="7030A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скоростью) </a:t>
            </a:r>
            <a:endParaRPr lang="ru-RU" sz="2800" b="1" dirty="0">
              <a:solidFill>
                <a:srgbClr val="7030A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84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/>
          <a:srcRect l="10783" t="14400" r="51417" b="11607"/>
          <a:stretch/>
        </p:blipFill>
        <p:spPr>
          <a:xfrm>
            <a:off x="-7912" y="822242"/>
            <a:ext cx="9151912" cy="6063142"/>
          </a:xfrm>
          <a:prstGeom prst="rect">
            <a:avLst/>
          </a:prstGeom>
        </p:spPr>
      </p:pic>
      <p:sp>
        <p:nvSpPr>
          <p:cNvPr id="138245" name="WordArt 5"/>
          <p:cNvSpPr>
            <a:spLocks noChangeArrowheads="1" noChangeShapeType="1" noTextEdit="1"/>
          </p:cNvSpPr>
          <p:nvPr/>
        </p:nvSpPr>
        <p:spPr bwMode="auto">
          <a:xfrm>
            <a:off x="899469" y="116632"/>
            <a:ext cx="7273925" cy="154691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Дальнейшим развитием СТО</a:t>
            </a:r>
          </a:p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стала общая теория</a:t>
            </a:r>
          </a:p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относительности (ОТО)</a:t>
            </a:r>
          </a:p>
        </p:txBody>
      </p:sp>
    </p:spTree>
    <p:extLst>
      <p:ext uri="{BB962C8B-B14F-4D97-AF65-F5344CB8AC3E}">
        <p14:creationId xmlns:p14="http://schemas.microsoft.com/office/powerpoint/2010/main" val="47100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WordArt 2"/>
          <p:cNvSpPr>
            <a:spLocks noChangeArrowheads="1" noChangeShapeType="1" noTextEdit="1"/>
          </p:cNvSpPr>
          <p:nvPr/>
        </p:nvSpPr>
        <p:spPr bwMode="auto">
          <a:xfrm>
            <a:off x="669706" y="2408353"/>
            <a:ext cx="7704137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+mn-lt"/>
              </a:rPr>
              <a:t>1. Невозможно отличить движение</a:t>
            </a:r>
          </a:p>
          <a:p>
            <a:pPr algn="ct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+mn-lt"/>
              </a:rPr>
              <a:t>тел в поле гравитации от</a:t>
            </a:r>
          </a:p>
          <a:p>
            <a:pPr algn="ct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+mn-lt"/>
              </a:rPr>
              <a:t>движения по инерции</a:t>
            </a:r>
          </a:p>
        </p:txBody>
      </p:sp>
      <p:sp>
        <p:nvSpPr>
          <p:cNvPr id="126979" name="WordArt 3"/>
          <p:cNvSpPr>
            <a:spLocks noChangeArrowheads="1" noChangeShapeType="1" noTextEdit="1"/>
          </p:cNvSpPr>
          <p:nvPr/>
        </p:nvSpPr>
        <p:spPr bwMode="auto">
          <a:xfrm>
            <a:off x="317967" y="568952"/>
            <a:ext cx="6235233" cy="12461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"/>
                <a:cs typeface="Arial"/>
              </a:rPr>
              <a:t>Основной </a:t>
            </a:r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"/>
                <a:cs typeface="Arial"/>
              </a:rPr>
              <a:t>смысл общей </a:t>
            </a:r>
          </a:p>
          <a:p>
            <a:pPr algn="ctr"/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"/>
                <a:cs typeface="Arial"/>
              </a:rPr>
              <a:t>теории относительности</a:t>
            </a:r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"/>
                <a:cs typeface="Arial"/>
              </a:rPr>
              <a:t>: </a:t>
            </a:r>
          </a:p>
        </p:txBody>
      </p:sp>
      <p:sp>
        <p:nvSpPr>
          <p:cNvPr id="126982" name="WordArt 6"/>
          <p:cNvSpPr>
            <a:spLocks noChangeArrowheads="1" noChangeShapeType="1" noTextEdit="1"/>
          </p:cNvSpPr>
          <p:nvPr/>
        </p:nvSpPr>
        <p:spPr bwMode="auto">
          <a:xfrm>
            <a:off x="6611937" y="795936"/>
            <a:ext cx="2016125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Arial Black"/>
              </a:rPr>
              <a:t>О Т О</a:t>
            </a:r>
          </a:p>
        </p:txBody>
      </p:sp>
      <p:sp>
        <p:nvSpPr>
          <p:cNvPr id="126983" name="WordArt 7"/>
          <p:cNvSpPr>
            <a:spLocks noChangeArrowheads="1" noChangeShapeType="1" noTextEdit="1"/>
          </p:cNvSpPr>
          <p:nvPr/>
        </p:nvSpPr>
        <p:spPr bwMode="auto">
          <a:xfrm>
            <a:off x="1029274" y="4687151"/>
            <a:ext cx="6985000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(эквивалентность гравитационной</a:t>
            </a:r>
          </a:p>
          <a:p>
            <a:pPr algn="ct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и инерциальной масс)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 animBg="1"/>
      <p:bldP spid="12698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WordArt 2"/>
          <p:cNvSpPr>
            <a:spLocks noChangeArrowheads="1" noChangeShapeType="1" noTextEdit="1"/>
          </p:cNvSpPr>
          <p:nvPr/>
        </p:nvSpPr>
        <p:spPr bwMode="auto">
          <a:xfrm>
            <a:off x="3851275" y="3865563"/>
            <a:ext cx="4752975" cy="1366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В искаженной "среде"</a:t>
            </a:r>
          </a:p>
          <a:p>
            <a:pPr algn="ctr"/>
            <a:r>
              <a:rPr lang="ru-RU" sz="3600" b="1" kern="10" dirty="0">
                <a:ln w="1905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частицы вещества и полей</a:t>
            </a:r>
          </a:p>
          <a:p>
            <a:pPr algn="ctr"/>
            <a:r>
              <a:rPr lang="ru-RU" sz="3600" b="1" kern="10" dirty="0">
                <a:ln w="1905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движутся по кривым</a:t>
            </a:r>
          </a:p>
        </p:txBody>
      </p:sp>
      <p:sp>
        <p:nvSpPr>
          <p:cNvPr id="41990" name="WordArt 6"/>
          <p:cNvSpPr>
            <a:spLocks noChangeArrowheads="1" noChangeShapeType="1" noTextEdit="1"/>
          </p:cNvSpPr>
          <p:nvPr/>
        </p:nvSpPr>
        <p:spPr bwMode="auto">
          <a:xfrm>
            <a:off x="684213" y="981075"/>
            <a:ext cx="7920037" cy="1871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+mn-lt"/>
              </a:rPr>
              <a:t>2. Пространственно-временной</a:t>
            </a:r>
          </a:p>
          <a:p>
            <a:pPr algn="ctr"/>
            <a:r>
              <a:rPr lang="ru-RU" sz="3600" b="1" kern="10" dirty="0" smtClean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+mn-lt"/>
              </a:rPr>
              <a:t>континуум </a:t>
            </a:r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+mn-lt"/>
              </a:rPr>
              <a:t>"искривляется"</a:t>
            </a:r>
          </a:p>
          <a:p>
            <a:pPr algn="ct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+mn-lt"/>
              </a:rPr>
              <a:t>наличием вещества массой </a:t>
            </a:r>
            <a:r>
              <a:rPr lang="ru-RU" sz="3600" b="1" kern="10" dirty="0" err="1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+mn-lt"/>
              </a:rPr>
              <a:t>m</a:t>
            </a:r>
            <a:endParaRPr lang="ru-RU" sz="3600" b="1" kern="10" dirty="0">
              <a:ln w="12700">
                <a:solidFill>
                  <a:srgbClr val="333333"/>
                </a:solidFill>
                <a:round/>
                <a:headEnd/>
                <a:tailEnd/>
              </a:ln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41991" name="Picture 7" descr="1186682229_black_hole1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/>
          <a:stretch>
            <a:fillRect/>
          </a:stretch>
        </p:blipFill>
        <p:spPr bwMode="auto">
          <a:xfrm>
            <a:off x="684213" y="3083294"/>
            <a:ext cx="3042989" cy="2931374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WordArt 3"/>
          <p:cNvSpPr>
            <a:spLocks noChangeArrowheads="1" noChangeShapeType="1" noTextEdit="1"/>
          </p:cNvSpPr>
          <p:nvPr/>
        </p:nvSpPr>
        <p:spPr bwMode="auto">
          <a:xfrm>
            <a:off x="1187450" y="1196975"/>
            <a:ext cx="3168650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Иллюстрация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движения тел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 ОТО</a:t>
            </a:r>
          </a:p>
        </p:txBody>
      </p:sp>
      <p:grpSp>
        <p:nvGrpSpPr>
          <p:cNvPr id="131080" name="Group 8"/>
          <p:cNvGrpSpPr>
            <a:grpSpLocks/>
          </p:cNvGrpSpPr>
          <p:nvPr/>
        </p:nvGrpSpPr>
        <p:grpSpPr bwMode="auto">
          <a:xfrm>
            <a:off x="900113" y="3933825"/>
            <a:ext cx="7272337" cy="2160588"/>
            <a:chOff x="567" y="2478"/>
            <a:chExt cx="4581" cy="1361"/>
          </a:xfrm>
        </p:grpSpPr>
        <p:sp>
          <p:nvSpPr>
            <p:cNvPr id="13107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67" y="2478"/>
              <a:ext cx="4581" cy="10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b="1" kern="10" dirty="0">
                  <a:ln w="12700">
                    <a:solidFill>
                      <a:srgbClr val="333333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+mn-lt"/>
                </a:rPr>
                <a:t>"Вещество диктует пространству</a:t>
              </a:r>
            </a:p>
            <a:p>
              <a:r>
                <a:rPr lang="ru-RU" sz="3600" b="1" kern="10" dirty="0">
                  <a:ln w="12700">
                    <a:solidFill>
                      <a:srgbClr val="333333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+mn-lt"/>
                </a:rPr>
                <a:t>как ему искривляться, а пространство</a:t>
              </a:r>
            </a:p>
            <a:p>
              <a:r>
                <a:rPr lang="ru-RU" sz="3600" b="1" kern="10" dirty="0">
                  <a:ln w="12700">
                    <a:solidFill>
                      <a:srgbClr val="333333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+mn-lt"/>
                </a:rPr>
                <a:t>направляет движение вещества в нем"</a:t>
              </a:r>
            </a:p>
          </p:txBody>
        </p:sp>
        <p:sp>
          <p:nvSpPr>
            <p:cNvPr id="13107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3334" y="3612"/>
              <a:ext cx="1769" cy="22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+mn-lt"/>
                </a:rPr>
                <a:t>Д.А</a:t>
              </a:r>
              <a:r>
                <a:rPr lang="ru-RU" sz="3600" b="1" kern="10" dirty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+mn-lt"/>
                </a:rPr>
                <a:t>. </a:t>
              </a:r>
              <a:r>
                <a:rPr lang="ru-RU" sz="3600" b="1" kern="10" dirty="0" err="1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+mn-lt"/>
                </a:rPr>
                <a:t>Уилер</a:t>
              </a:r>
              <a:r>
                <a:rPr lang="ru-RU" sz="3600" b="1" kern="10" dirty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+mn-lt"/>
                </a:rPr>
                <a:t>     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266244" name="Picture 4" descr="Процесс движения лучей света по геодезическим линиям под действием массивных те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9972"/>
            <a:ext cx="4108116" cy="308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WordArt 3"/>
          <p:cNvSpPr>
            <a:spLocks noChangeArrowheads="1" noChangeShapeType="1" noTextEdit="1"/>
          </p:cNvSpPr>
          <p:nvPr/>
        </p:nvSpPr>
        <p:spPr bwMode="auto">
          <a:xfrm>
            <a:off x="827088" y="1557338"/>
            <a:ext cx="6911975" cy="2949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Таким образом, в ОТО</a:t>
            </a:r>
          </a:p>
          <a:p>
            <a:pPr algn="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происходит "геометризация"</a:t>
            </a:r>
          </a:p>
          <a:p>
            <a:pPr algn="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физики: тяготение может быть</a:t>
            </a:r>
          </a:p>
          <a:p>
            <a:pPr algn="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описано как искривление</a:t>
            </a:r>
          </a:p>
          <a:p>
            <a:pPr algn="r"/>
            <a:r>
              <a:rPr lang="ru-RU" sz="36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пространства-времени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WordArt 3"/>
          <p:cNvSpPr>
            <a:spLocks noChangeArrowheads="1" noChangeShapeType="1" noTextEdit="1"/>
          </p:cNvSpPr>
          <p:nvPr/>
        </p:nvSpPr>
        <p:spPr bwMode="auto">
          <a:xfrm>
            <a:off x="684287" y="116632"/>
            <a:ext cx="7704137" cy="2305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Следствие ОТО: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вокруг громадных масс вещества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искривление пространства возрастает,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+mn-lt"/>
              </a:rPr>
              <a:t>а ход времени замедляется.</a:t>
            </a:r>
          </a:p>
        </p:txBody>
      </p:sp>
      <p:sp>
        <p:nvSpPr>
          <p:cNvPr id="44043" name="WordArt 11"/>
          <p:cNvSpPr>
            <a:spLocks noChangeArrowheads="1" noChangeShapeType="1" noTextEdit="1"/>
          </p:cNvSpPr>
          <p:nvPr/>
        </p:nvSpPr>
        <p:spPr bwMode="auto">
          <a:xfrm>
            <a:off x="1619250" y="5805760"/>
            <a:ext cx="5905500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+mn-lt"/>
              </a:rPr>
              <a:t>в той же пропорции,</a:t>
            </a:r>
          </a:p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+mn-lt"/>
              </a:rPr>
              <a:t>в которой замедляет время. 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+mn-lt"/>
            </a:endParaRPr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2052712" y="2421682"/>
            <a:ext cx="5472112" cy="0"/>
          </a:xfrm>
          <a:prstGeom prst="line">
            <a:avLst/>
          </a:prstGeom>
          <a:noFill/>
          <a:ln w="57150" cmpd="thinThick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44046" name="Group 14"/>
          <p:cNvGrpSpPr>
            <a:grpSpLocks/>
          </p:cNvGrpSpPr>
          <p:nvPr/>
        </p:nvGrpSpPr>
        <p:grpSpPr bwMode="auto">
          <a:xfrm>
            <a:off x="755650" y="4653235"/>
            <a:ext cx="7632700" cy="935037"/>
            <a:chOff x="476" y="2251"/>
            <a:chExt cx="4808" cy="589"/>
          </a:xfrm>
        </p:grpSpPr>
        <p:sp>
          <p:nvSpPr>
            <p:cNvPr id="44042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476" y="2251"/>
              <a:ext cx="4808" cy="58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+mn-lt"/>
                </a:rPr>
                <a:t>Тяготение не влияет на скорость света,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+mn-lt"/>
                </a:rPr>
                <a:t>но уменьшает частоту световых колебаний</a:t>
              </a:r>
            </a:p>
          </p:txBody>
        </p:sp>
        <p:sp>
          <p:nvSpPr>
            <p:cNvPr id="44045" name="Line 13"/>
            <p:cNvSpPr>
              <a:spLocks noChangeShapeType="1"/>
            </p:cNvSpPr>
            <p:nvPr/>
          </p:nvSpPr>
          <p:spPr bwMode="auto">
            <a:xfrm>
              <a:off x="884" y="2840"/>
              <a:ext cx="1951" cy="0"/>
            </a:xfrm>
            <a:prstGeom prst="line">
              <a:avLst/>
            </a:prstGeom>
            <a:noFill/>
            <a:ln w="57150" cmpd="thinThick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FF"/>
                </a:solidFill>
                <a:latin typeface="+mn-lt"/>
              </a:endParaRP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843512" y="2649096"/>
            <a:ext cx="43004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863D"/>
                </a:solidFill>
                <a:latin typeface="+mn-lt"/>
                <a:ea typeface="Calibri" panose="020F0502020204030204" pitchFamily="34" charset="0"/>
              </a:rPr>
              <a:t>Чем больше масса объекта, тем сильнее она искривляет пространство </a:t>
            </a:r>
            <a:r>
              <a:rPr lang="ru-RU" sz="2800" b="1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</a:rPr>
              <a:t>время</a:t>
            </a:r>
            <a:endParaRPr lang="ru-RU" sz="2800" b="1" dirty="0">
              <a:solidFill>
                <a:srgbClr val="00863D"/>
              </a:solidFill>
              <a:latin typeface="+mn-lt"/>
            </a:endParaRPr>
          </a:p>
        </p:txBody>
      </p:sp>
      <p:pic>
        <p:nvPicPr>
          <p:cNvPr id="267266" name="Picture 2" descr="Физики нашли верхний предел массы гравитона - Индикатор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1172"/>
            <a:ext cx="3168352" cy="198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WordArt 5"/>
          <p:cNvSpPr>
            <a:spLocks noChangeArrowheads="1" noChangeShapeType="1" noTextEdit="1"/>
          </p:cNvSpPr>
          <p:nvPr/>
        </p:nvSpPr>
        <p:spPr bwMode="auto">
          <a:xfrm>
            <a:off x="971550" y="549275"/>
            <a:ext cx="7129463" cy="273685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9051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Значение ОТО: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она связала движение масс и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пространственно-временной</a:t>
            </a:r>
          </a:p>
          <a:p>
            <a:pPr algn="ctr"/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Arial"/>
                <a:cs typeface="Arial"/>
              </a:rPr>
              <a:t>континуум</a:t>
            </a:r>
            <a:endParaRPr lang="ru-RU" sz="3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000000"/>
                  </a:gs>
                  <a:gs pos="10000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1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90000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grpSp>
        <p:nvGrpSpPr>
          <p:cNvPr id="144393" name="Group 9"/>
          <p:cNvGrpSpPr>
            <a:grpSpLocks/>
          </p:cNvGrpSpPr>
          <p:nvPr/>
        </p:nvGrpSpPr>
        <p:grpSpPr bwMode="auto">
          <a:xfrm>
            <a:off x="611188" y="3284538"/>
            <a:ext cx="8135937" cy="2519362"/>
            <a:chOff x="385" y="1979"/>
            <a:chExt cx="5125" cy="1587"/>
          </a:xfrm>
        </p:grpSpPr>
        <p:sp>
          <p:nvSpPr>
            <p:cNvPr id="144388" name="AutoShape 4"/>
            <p:cNvSpPr>
              <a:spLocks noChangeArrowheads="1"/>
            </p:cNvSpPr>
            <p:nvPr/>
          </p:nvSpPr>
          <p:spPr bwMode="auto">
            <a:xfrm>
              <a:off x="385" y="1979"/>
              <a:ext cx="5125" cy="158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4392" name="WordArt 8"/>
            <p:cNvSpPr>
              <a:spLocks noChangeArrowheads="1" noChangeShapeType="1" noTextEdit="1"/>
            </p:cNvSpPr>
            <p:nvPr/>
          </p:nvSpPr>
          <p:spPr bwMode="auto">
            <a:xfrm>
              <a:off x="930" y="2160"/>
              <a:ext cx="3732" cy="122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rgbClr val="CC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Bookman Old Style"/>
                </a:rPr>
                <a:t>"Гравитационная масса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rgbClr val="CC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Bookman Old Style"/>
                </a:rPr>
                <a:t>определяет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rgbClr val="CC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Bookman Old Style"/>
                </a:rPr>
                <a:t>пространство и время" 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N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</p:spPr>
      </p:pic>
      <p:sp>
        <p:nvSpPr>
          <p:cNvPr id="63493" name="WordArt 5"/>
          <p:cNvSpPr>
            <a:spLocks noChangeArrowheads="1" noChangeShapeType="1" noTextEdit="1"/>
          </p:cNvSpPr>
          <p:nvPr/>
        </p:nvSpPr>
        <p:spPr bwMode="auto">
          <a:xfrm>
            <a:off x="1476375" y="3573463"/>
            <a:ext cx="5976938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 Black"/>
              </a:rPr>
              <a:t>Проверка  предсказаний </a:t>
            </a:r>
          </a:p>
          <a:p>
            <a:pPr algn="ctr"/>
            <a:r>
              <a:rPr lang="ru-RU" sz="3600" kern="10">
                <a:ln w="1905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latin typeface="Arial Black"/>
              </a:rPr>
              <a:t>теории относительности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84" name="Group 8"/>
          <p:cNvGrpSpPr>
            <a:grpSpLocks/>
          </p:cNvGrpSpPr>
          <p:nvPr/>
        </p:nvGrpSpPr>
        <p:grpSpPr bwMode="auto">
          <a:xfrm>
            <a:off x="1619250" y="2852738"/>
            <a:ext cx="2447925" cy="1592262"/>
            <a:chOff x="864" y="1349"/>
            <a:chExt cx="1680" cy="1003"/>
          </a:xfrm>
        </p:grpSpPr>
        <p:grpSp>
          <p:nvGrpSpPr>
            <p:cNvPr id="50185" name="Group 9"/>
            <p:cNvGrpSpPr>
              <a:grpSpLocks/>
            </p:cNvGrpSpPr>
            <p:nvPr/>
          </p:nvGrpSpPr>
          <p:grpSpPr bwMode="auto">
            <a:xfrm>
              <a:off x="864" y="1824"/>
              <a:ext cx="1680" cy="528"/>
              <a:chOff x="240" y="1872"/>
              <a:chExt cx="1680" cy="528"/>
            </a:xfrm>
          </p:grpSpPr>
          <p:sp>
            <p:nvSpPr>
              <p:cNvPr id="50186" name="Oval 10"/>
              <p:cNvSpPr>
                <a:spLocks noChangeArrowheads="1"/>
              </p:cNvSpPr>
              <p:nvPr/>
            </p:nvSpPr>
            <p:spPr bwMode="auto">
              <a:xfrm>
                <a:off x="1296" y="1872"/>
                <a:ext cx="624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50187" name="Line 11"/>
              <p:cNvSpPr>
                <a:spLocks noChangeShapeType="1"/>
              </p:cNvSpPr>
              <p:nvPr/>
            </p:nvSpPr>
            <p:spPr bwMode="auto">
              <a:xfrm flipH="1">
                <a:off x="240" y="1872"/>
                <a:ext cx="13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50188" name="Line 12"/>
              <p:cNvSpPr>
                <a:spLocks noChangeShapeType="1"/>
              </p:cNvSpPr>
              <p:nvPr/>
            </p:nvSpPr>
            <p:spPr bwMode="auto">
              <a:xfrm flipH="1">
                <a:off x="288" y="2400"/>
                <a:ext cx="13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50189" name="Line 13"/>
              <p:cNvSpPr>
                <a:spLocks noChangeShapeType="1"/>
              </p:cNvSpPr>
              <p:nvPr/>
            </p:nvSpPr>
            <p:spPr bwMode="auto">
              <a:xfrm>
                <a:off x="768" y="201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50190" name="Line 14"/>
              <p:cNvSpPr>
                <a:spLocks noChangeShapeType="1"/>
              </p:cNvSpPr>
              <p:nvPr/>
            </p:nvSpPr>
            <p:spPr bwMode="auto">
              <a:xfrm>
                <a:off x="768" y="225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50191" name="Line 15"/>
              <p:cNvSpPr>
                <a:spLocks noChangeShapeType="1"/>
              </p:cNvSpPr>
              <p:nvPr/>
            </p:nvSpPr>
            <p:spPr bwMode="auto">
              <a:xfrm flipH="1">
                <a:off x="1008" y="2160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</p:grpSp>
        <p:sp>
          <p:nvSpPr>
            <p:cNvPr id="50192" name="Rectangle 16"/>
            <p:cNvSpPr>
              <a:spLocks noChangeArrowheads="1"/>
            </p:cNvSpPr>
            <p:nvPr/>
          </p:nvSpPr>
          <p:spPr bwMode="auto">
            <a:xfrm>
              <a:off x="960" y="1349"/>
              <a:ext cx="1234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3600" b="1" dirty="0">
                  <a:solidFill>
                    <a:srgbClr val="00863D"/>
                  </a:solidFill>
                  <a:latin typeface="+mn-lt"/>
                </a:rPr>
                <a:t>протон</a:t>
              </a:r>
            </a:p>
          </p:txBody>
        </p:sp>
      </p:grpSp>
      <p:sp>
        <p:nvSpPr>
          <p:cNvPr id="50193" name="WordArt 17"/>
          <p:cNvSpPr>
            <a:spLocks noChangeArrowheads="1" noChangeShapeType="1" noTextEdit="1"/>
          </p:cNvSpPr>
          <p:nvPr/>
        </p:nvSpPr>
        <p:spPr bwMode="auto">
          <a:xfrm>
            <a:off x="1258888" y="5013325"/>
            <a:ext cx="5041900" cy="8651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3113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808080"/>
                  </a:outerShdw>
                </a:effectLst>
                <a:latin typeface="+mn-lt"/>
              </a:rPr>
              <a:t>Реакция рождения</a:t>
            </a:r>
          </a:p>
        </p:txBody>
      </p:sp>
      <p:sp>
        <p:nvSpPr>
          <p:cNvPr id="50194" name="WordArt 18"/>
          <p:cNvSpPr>
            <a:spLocks noChangeArrowheads="1" noChangeShapeType="1" noTextEdit="1"/>
          </p:cNvSpPr>
          <p:nvPr/>
        </p:nvSpPr>
        <p:spPr bwMode="auto">
          <a:xfrm>
            <a:off x="1042988" y="765175"/>
            <a:ext cx="72009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Зависимость времени жизни</a:t>
            </a:r>
          </a:p>
          <a:p>
            <a:pPr algn="ctr"/>
            <a:r>
              <a:rPr lang="ru-RU" sz="3600" b="1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мезонов от их скорости</a:t>
            </a:r>
          </a:p>
        </p:txBody>
      </p:sp>
      <p:grpSp>
        <p:nvGrpSpPr>
          <p:cNvPr id="50200" name="Group 24"/>
          <p:cNvGrpSpPr>
            <a:grpSpLocks/>
          </p:cNvGrpSpPr>
          <p:nvPr/>
        </p:nvGrpSpPr>
        <p:grpSpPr bwMode="auto">
          <a:xfrm>
            <a:off x="4067175" y="2276475"/>
            <a:ext cx="2490788" cy="1657350"/>
            <a:chOff x="2562" y="1434"/>
            <a:chExt cx="1569" cy="1044"/>
          </a:xfrm>
        </p:grpSpPr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2835" y="1434"/>
              <a:ext cx="12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3600" b="1" dirty="0">
                  <a:solidFill>
                    <a:srgbClr val="00863D"/>
                  </a:solidFill>
                  <a:latin typeface="+mn-lt"/>
                </a:rPr>
                <a:t>нейтрон</a:t>
              </a:r>
              <a:endParaRPr lang="ru-RU" sz="2400" b="1" dirty="0">
                <a:solidFill>
                  <a:srgbClr val="00863D"/>
                </a:solidFill>
                <a:latin typeface="+mn-lt"/>
              </a:endParaRPr>
            </a:p>
          </p:txBody>
        </p:sp>
        <p:grpSp>
          <p:nvGrpSpPr>
            <p:cNvPr id="50197" name="Group 21"/>
            <p:cNvGrpSpPr>
              <a:grpSpLocks/>
            </p:cNvGrpSpPr>
            <p:nvPr/>
          </p:nvGrpSpPr>
          <p:grpSpPr bwMode="auto">
            <a:xfrm>
              <a:off x="2562" y="1979"/>
              <a:ext cx="1099" cy="499"/>
              <a:chOff x="2744" y="1842"/>
              <a:chExt cx="1099" cy="499"/>
            </a:xfrm>
          </p:grpSpPr>
          <p:sp>
            <p:nvSpPr>
              <p:cNvPr id="50180" name="AutoShape 4"/>
              <p:cNvSpPr>
                <a:spLocks noChangeArrowheads="1"/>
              </p:cNvSpPr>
              <p:nvPr/>
            </p:nvSpPr>
            <p:spPr bwMode="auto">
              <a:xfrm rot="-1695155">
                <a:off x="2835" y="1842"/>
                <a:ext cx="1008" cy="288"/>
              </a:xfrm>
              <a:custGeom>
                <a:avLst/>
                <a:gdLst>
                  <a:gd name="G0" fmla="+- 15961 0 0"/>
                  <a:gd name="G1" fmla="+- 8890 0 0"/>
                  <a:gd name="G2" fmla="+- 21600 0 8890"/>
                  <a:gd name="G3" fmla="+- 10800 0 8890"/>
                  <a:gd name="G4" fmla="+- 21600 0 15961"/>
                  <a:gd name="G5" fmla="*/ G4 G3 10800"/>
                  <a:gd name="G6" fmla="+- 21600 0 G5"/>
                  <a:gd name="T0" fmla="*/ 15961 w 21600"/>
                  <a:gd name="T1" fmla="*/ 0 h 21600"/>
                  <a:gd name="T2" fmla="*/ 0 w 21600"/>
                  <a:gd name="T3" fmla="*/ 10800 h 21600"/>
                  <a:gd name="T4" fmla="*/ 15961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5961" y="0"/>
                    </a:moveTo>
                    <a:lnTo>
                      <a:pt x="15961" y="8890"/>
                    </a:lnTo>
                    <a:lnTo>
                      <a:pt x="3375" y="8890"/>
                    </a:lnTo>
                    <a:lnTo>
                      <a:pt x="3375" y="12710"/>
                    </a:lnTo>
                    <a:lnTo>
                      <a:pt x="15961" y="12710"/>
                    </a:lnTo>
                    <a:lnTo>
                      <a:pt x="15961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8890"/>
                    </a:moveTo>
                    <a:lnTo>
                      <a:pt x="1350" y="12710"/>
                    </a:lnTo>
                    <a:lnTo>
                      <a:pt x="2700" y="12710"/>
                    </a:lnTo>
                    <a:lnTo>
                      <a:pt x="2700" y="8890"/>
                    </a:lnTo>
                    <a:close/>
                  </a:path>
                  <a:path w="21600" h="21600">
                    <a:moveTo>
                      <a:pt x="0" y="8890"/>
                    </a:moveTo>
                    <a:lnTo>
                      <a:pt x="0" y="12710"/>
                    </a:lnTo>
                    <a:lnTo>
                      <a:pt x="675" y="12710"/>
                    </a:lnTo>
                    <a:lnTo>
                      <a:pt x="675" y="889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50196" name="Oval 20"/>
              <p:cNvSpPr>
                <a:spLocks noChangeArrowheads="1"/>
              </p:cNvSpPr>
              <p:nvPr/>
            </p:nvSpPr>
            <p:spPr bwMode="auto">
              <a:xfrm>
                <a:off x="2744" y="2069"/>
                <a:ext cx="318" cy="27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50202" name="Group 26"/>
          <p:cNvGrpSpPr>
            <a:grpSpLocks/>
          </p:cNvGrpSpPr>
          <p:nvPr/>
        </p:nvGrpSpPr>
        <p:grpSpPr bwMode="auto">
          <a:xfrm>
            <a:off x="4211638" y="3213100"/>
            <a:ext cx="3673475" cy="1560513"/>
            <a:chOff x="2653" y="2024"/>
            <a:chExt cx="2314" cy="983"/>
          </a:xfrm>
        </p:grpSpPr>
        <p:sp>
          <p:nvSpPr>
            <p:cNvPr id="50181" name="Line 5"/>
            <p:cNvSpPr>
              <a:spLocks noChangeShapeType="1"/>
            </p:cNvSpPr>
            <p:nvPr/>
          </p:nvSpPr>
          <p:spPr bwMode="auto">
            <a:xfrm>
              <a:off x="2699" y="2614"/>
              <a:ext cx="1812" cy="393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>
                <a:latin typeface="+mn-lt"/>
              </a:endParaRPr>
            </a:p>
          </p:txBody>
        </p:sp>
        <p:sp>
          <p:nvSpPr>
            <p:cNvPr id="50195" name="Oval 19"/>
            <p:cNvSpPr>
              <a:spLocks noChangeArrowheads="1"/>
            </p:cNvSpPr>
            <p:nvPr/>
          </p:nvSpPr>
          <p:spPr bwMode="auto">
            <a:xfrm>
              <a:off x="2653" y="2523"/>
              <a:ext cx="182" cy="182"/>
            </a:xfrm>
            <a:prstGeom prst="ellipse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2549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+mn-lt"/>
              </a:endParaRPr>
            </a:p>
          </p:txBody>
        </p:sp>
        <p:grpSp>
          <p:nvGrpSpPr>
            <p:cNvPr id="50199" name="Group 23"/>
            <p:cNvGrpSpPr>
              <a:grpSpLocks/>
            </p:cNvGrpSpPr>
            <p:nvPr/>
          </p:nvGrpSpPr>
          <p:grpSpPr bwMode="auto">
            <a:xfrm>
              <a:off x="3515" y="2024"/>
              <a:ext cx="1452" cy="784"/>
              <a:chOff x="3515" y="2024"/>
              <a:chExt cx="1452" cy="784"/>
            </a:xfrm>
          </p:grpSpPr>
          <p:graphicFrame>
            <p:nvGraphicFramePr>
              <p:cNvPr id="50183" name="Object 7"/>
              <p:cNvGraphicFramePr>
                <a:graphicFrameLocks noChangeAspect="1"/>
              </p:cNvGraphicFramePr>
              <p:nvPr/>
            </p:nvGraphicFramePr>
            <p:xfrm>
              <a:off x="3515" y="2024"/>
              <a:ext cx="784" cy="7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303" name="Equation" r:id="rId3" imgW="203024" imgH="203024" progId="Equation.3">
                      <p:embed/>
                    </p:oleObj>
                  </mc:Choice>
                  <mc:Fallback>
                    <p:oleObj name="Equation" r:id="rId3" imgW="203024" imgH="203024" progId="Equation.3">
                      <p:embed/>
                      <p:pic>
                        <p:nvPicPr>
                          <p:cNvPr id="0" name="Picture 1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15" y="2024"/>
                            <a:ext cx="784" cy="78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0198" name="Text Box 22"/>
              <p:cNvSpPr txBox="1">
                <a:spLocks noChangeArrowheads="1"/>
              </p:cNvSpPr>
              <p:nvPr/>
            </p:nvSpPr>
            <p:spPr bwMode="auto">
              <a:xfrm>
                <a:off x="3969" y="2341"/>
                <a:ext cx="998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ru-RU" sz="3600" b="1" dirty="0">
                    <a:solidFill>
                      <a:srgbClr val="00863D"/>
                    </a:solidFill>
                    <a:latin typeface="+mn-lt"/>
                  </a:rPr>
                  <a:t>мезон</a:t>
                </a:r>
                <a:endParaRPr lang="ru-RU" sz="2400" b="1" dirty="0">
                  <a:solidFill>
                    <a:srgbClr val="00863D"/>
                  </a:solidFill>
                  <a:latin typeface="+mn-lt"/>
                </a:endParaRPr>
              </a:p>
            </p:txBody>
          </p: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34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0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2" name="WordArt 12"/>
          <p:cNvSpPr>
            <a:spLocks noChangeArrowheads="1" noChangeShapeType="1" noTextEdit="1"/>
          </p:cNvSpPr>
          <p:nvPr/>
        </p:nvSpPr>
        <p:spPr bwMode="auto">
          <a:xfrm>
            <a:off x="1333500" y="3605213"/>
            <a:ext cx="3167063" cy="903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Comic Sans MS"/>
              </a:rPr>
              <a:t>При малой </a:t>
            </a:r>
          </a:p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Comic Sans MS"/>
              </a:rPr>
              <a:t>энергии мезона</a:t>
            </a:r>
          </a:p>
        </p:txBody>
      </p:sp>
      <p:sp>
        <p:nvSpPr>
          <p:cNvPr id="51213" name="WordArt 13"/>
          <p:cNvSpPr>
            <a:spLocks noChangeArrowheads="1" noChangeShapeType="1" noTextEdit="1"/>
          </p:cNvSpPr>
          <p:nvPr/>
        </p:nvSpPr>
        <p:spPr bwMode="auto">
          <a:xfrm>
            <a:off x="1549400" y="4724400"/>
            <a:ext cx="3094038" cy="992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Comic Sans MS"/>
              </a:rPr>
              <a:t>При высокой </a:t>
            </a:r>
          </a:p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Comic Sans MS"/>
              </a:rPr>
              <a:t>энергии мезона</a:t>
            </a:r>
          </a:p>
        </p:txBody>
      </p:sp>
      <p:grpSp>
        <p:nvGrpSpPr>
          <p:cNvPr id="51242" name="Group 42"/>
          <p:cNvGrpSpPr>
            <a:grpSpLocks/>
          </p:cNvGrpSpPr>
          <p:nvPr/>
        </p:nvGrpSpPr>
        <p:grpSpPr bwMode="auto">
          <a:xfrm>
            <a:off x="3852863" y="908050"/>
            <a:ext cx="4535487" cy="1728788"/>
            <a:chOff x="930" y="1570"/>
            <a:chExt cx="2857" cy="1089"/>
          </a:xfrm>
        </p:grpSpPr>
        <p:grpSp>
          <p:nvGrpSpPr>
            <p:cNvPr id="51220" name="Group 20"/>
            <p:cNvGrpSpPr>
              <a:grpSpLocks/>
            </p:cNvGrpSpPr>
            <p:nvPr/>
          </p:nvGrpSpPr>
          <p:grpSpPr bwMode="auto">
            <a:xfrm>
              <a:off x="1020" y="2162"/>
              <a:ext cx="1016" cy="366"/>
              <a:chOff x="240" y="1872"/>
              <a:chExt cx="1680" cy="528"/>
            </a:xfrm>
          </p:grpSpPr>
          <p:sp>
            <p:nvSpPr>
              <p:cNvPr id="51221" name="Oval 21"/>
              <p:cNvSpPr>
                <a:spLocks noChangeArrowheads="1"/>
              </p:cNvSpPr>
              <p:nvPr/>
            </p:nvSpPr>
            <p:spPr bwMode="auto">
              <a:xfrm>
                <a:off x="1296" y="1872"/>
                <a:ext cx="624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222" name="Line 22"/>
              <p:cNvSpPr>
                <a:spLocks noChangeShapeType="1"/>
              </p:cNvSpPr>
              <p:nvPr/>
            </p:nvSpPr>
            <p:spPr bwMode="auto">
              <a:xfrm flipH="1">
                <a:off x="240" y="1872"/>
                <a:ext cx="13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223" name="Line 23"/>
              <p:cNvSpPr>
                <a:spLocks noChangeShapeType="1"/>
              </p:cNvSpPr>
              <p:nvPr/>
            </p:nvSpPr>
            <p:spPr bwMode="auto">
              <a:xfrm flipH="1">
                <a:off x="288" y="2400"/>
                <a:ext cx="13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224" name="Line 24"/>
              <p:cNvSpPr>
                <a:spLocks noChangeShapeType="1"/>
              </p:cNvSpPr>
              <p:nvPr/>
            </p:nvSpPr>
            <p:spPr bwMode="auto">
              <a:xfrm>
                <a:off x="768" y="201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225" name="Line 25"/>
              <p:cNvSpPr>
                <a:spLocks noChangeShapeType="1"/>
              </p:cNvSpPr>
              <p:nvPr/>
            </p:nvSpPr>
            <p:spPr bwMode="auto">
              <a:xfrm>
                <a:off x="768" y="225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226" name="Line 26"/>
              <p:cNvSpPr>
                <a:spLocks noChangeShapeType="1"/>
              </p:cNvSpPr>
              <p:nvPr/>
            </p:nvSpPr>
            <p:spPr bwMode="auto">
              <a:xfrm flipH="1">
                <a:off x="1008" y="2160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930" y="1888"/>
              <a:ext cx="94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ru-RU" sz="2800" b="1">
                  <a:latin typeface="Comic Sans MS" pitchFamily="66" charset="0"/>
                </a:rPr>
                <a:t>протон</a:t>
              </a:r>
            </a:p>
          </p:txBody>
        </p:sp>
        <p:sp>
          <p:nvSpPr>
            <p:cNvPr id="51229" name="Text Box 29"/>
            <p:cNvSpPr txBox="1">
              <a:spLocks noChangeArrowheads="1"/>
            </p:cNvSpPr>
            <p:nvPr/>
          </p:nvSpPr>
          <p:spPr bwMode="auto">
            <a:xfrm>
              <a:off x="2226" y="1570"/>
              <a:ext cx="123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2800" b="1">
                  <a:latin typeface="Comic Sans MS" pitchFamily="66" charset="0"/>
                </a:rPr>
                <a:t>нейтрон</a:t>
              </a:r>
              <a:endParaRPr lang="ru-RU" b="1">
                <a:latin typeface="Comic Sans MS" pitchFamily="66" charset="0"/>
              </a:endParaRPr>
            </a:p>
          </p:txBody>
        </p:sp>
        <p:grpSp>
          <p:nvGrpSpPr>
            <p:cNvPr id="51230" name="Group 30"/>
            <p:cNvGrpSpPr>
              <a:grpSpLocks/>
            </p:cNvGrpSpPr>
            <p:nvPr/>
          </p:nvGrpSpPr>
          <p:grpSpPr bwMode="auto">
            <a:xfrm>
              <a:off x="2037" y="1947"/>
              <a:ext cx="763" cy="346"/>
              <a:chOff x="2744" y="1842"/>
              <a:chExt cx="1099" cy="499"/>
            </a:xfrm>
          </p:grpSpPr>
          <p:sp>
            <p:nvSpPr>
              <p:cNvPr id="51231" name="AutoShape 31"/>
              <p:cNvSpPr>
                <a:spLocks noChangeArrowheads="1"/>
              </p:cNvSpPr>
              <p:nvPr/>
            </p:nvSpPr>
            <p:spPr bwMode="auto">
              <a:xfrm rot="-1695155">
                <a:off x="2835" y="1842"/>
                <a:ext cx="1008" cy="288"/>
              </a:xfrm>
              <a:custGeom>
                <a:avLst/>
                <a:gdLst>
                  <a:gd name="G0" fmla="+- 15961 0 0"/>
                  <a:gd name="G1" fmla="+- 8890 0 0"/>
                  <a:gd name="G2" fmla="+- 21600 0 8890"/>
                  <a:gd name="G3" fmla="+- 10800 0 8890"/>
                  <a:gd name="G4" fmla="+- 21600 0 15961"/>
                  <a:gd name="G5" fmla="*/ G4 G3 10800"/>
                  <a:gd name="G6" fmla="+- 21600 0 G5"/>
                  <a:gd name="T0" fmla="*/ 15961 w 21600"/>
                  <a:gd name="T1" fmla="*/ 0 h 21600"/>
                  <a:gd name="T2" fmla="*/ 0 w 21600"/>
                  <a:gd name="T3" fmla="*/ 10800 h 21600"/>
                  <a:gd name="T4" fmla="*/ 15961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5961" y="0"/>
                    </a:moveTo>
                    <a:lnTo>
                      <a:pt x="15961" y="8890"/>
                    </a:lnTo>
                    <a:lnTo>
                      <a:pt x="3375" y="8890"/>
                    </a:lnTo>
                    <a:lnTo>
                      <a:pt x="3375" y="12710"/>
                    </a:lnTo>
                    <a:lnTo>
                      <a:pt x="15961" y="12710"/>
                    </a:lnTo>
                    <a:lnTo>
                      <a:pt x="15961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8890"/>
                    </a:moveTo>
                    <a:lnTo>
                      <a:pt x="1350" y="12710"/>
                    </a:lnTo>
                    <a:lnTo>
                      <a:pt x="2700" y="12710"/>
                    </a:lnTo>
                    <a:lnTo>
                      <a:pt x="2700" y="8890"/>
                    </a:lnTo>
                    <a:close/>
                  </a:path>
                  <a:path w="21600" h="21600">
                    <a:moveTo>
                      <a:pt x="0" y="8890"/>
                    </a:moveTo>
                    <a:lnTo>
                      <a:pt x="0" y="12710"/>
                    </a:lnTo>
                    <a:lnTo>
                      <a:pt x="675" y="12710"/>
                    </a:lnTo>
                    <a:lnTo>
                      <a:pt x="675" y="889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232" name="Oval 32"/>
              <p:cNvSpPr>
                <a:spLocks noChangeArrowheads="1"/>
              </p:cNvSpPr>
              <p:nvPr/>
            </p:nvSpPr>
            <p:spPr bwMode="auto">
              <a:xfrm>
                <a:off x="2744" y="2069"/>
                <a:ext cx="318" cy="27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1234" name="Line 34"/>
            <p:cNvSpPr>
              <a:spLocks noChangeShapeType="1"/>
            </p:cNvSpPr>
            <p:nvPr/>
          </p:nvSpPr>
          <p:spPr bwMode="auto">
            <a:xfrm>
              <a:off x="2126" y="2387"/>
              <a:ext cx="1196" cy="27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35" name="Oval 35"/>
            <p:cNvSpPr>
              <a:spLocks noChangeArrowheads="1"/>
            </p:cNvSpPr>
            <p:nvPr/>
          </p:nvSpPr>
          <p:spPr bwMode="auto">
            <a:xfrm>
              <a:off x="2096" y="2325"/>
              <a:ext cx="120" cy="125"/>
            </a:xfrm>
            <a:prstGeom prst="ellipse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2549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51237" name="Object 37"/>
            <p:cNvGraphicFramePr>
              <a:graphicFrameLocks noChangeAspect="1"/>
            </p:cNvGraphicFramePr>
            <p:nvPr/>
          </p:nvGraphicFramePr>
          <p:xfrm>
            <a:off x="2664" y="1979"/>
            <a:ext cx="518" cy="5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57" name="Equation" r:id="rId3" imgW="203024" imgH="203024" progId="Equation.3">
                    <p:embed/>
                  </p:oleObj>
                </mc:Choice>
                <mc:Fallback>
                  <p:oleObj name="Equation" r:id="rId3" imgW="203024" imgH="203024" progId="Equation.3">
                    <p:embed/>
                    <p:pic>
                      <p:nvPicPr>
                        <p:cNvPr id="0" name="Picture 1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4" y="1979"/>
                          <a:ext cx="518" cy="54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38" name="Text Box 38"/>
            <p:cNvSpPr txBox="1">
              <a:spLocks noChangeArrowheads="1"/>
            </p:cNvSpPr>
            <p:nvPr/>
          </p:nvSpPr>
          <p:spPr bwMode="auto">
            <a:xfrm>
              <a:off x="2964" y="2199"/>
              <a:ext cx="82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2800" b="1">
                  <a:latin typeface="Comic Sans MS" pitchFamily="66" charset="0"/>
                </a:rPr>
                <a:t>мезон</a:t>
              </a:r>
              <a:endParaRPr lang="ru-RU" b="1">
                <a:latin typeface="Comic Sans MS" pitchFamily="66" charset="0"/>
              </a:endParaRPr>
            </a:p>
          </p:txBody>
        </p:sp>
      </p:grpSp>
      <p:sp>
        <p:nvSpPr>
          <p:cNvPr id="51240" name="WordArt 40"/>
          <p:cNvSpPr>
            <a:spLocks noChangeArrowheads="1" noChangeShapeType="1" noTextEdit="1"/>
          </p:cNvSpPr>
          <p:nvPr/>
        </p:nvSpPr>
        <p:spPr bwMode="auto">
          <a:xfrm>
            <a:off x="971550" y="2060575"/>
            <a:ext cx="4105275" cy="136842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0"/>
              </a:avLst>
            </a:prstTxWarp>
          </a:bodyPr>
          <a:lstStyle/>
          <a:p>
            <a:r>
              <a:rPr lang="ru-RU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45791" dir="2021404" algn="ctr" rotWithShape="0">
                    <a:srgbClr val="808080"/>
                  </a:outerShdw>
                </a:effectLst>
                <a:latin typeface="Comic Sans MS"/>
              </a:rPr>
              <a:t>Величина</a:t>
            </a:r>
          </a:p>
          <a:p>
            <a:r>
              <a:rPr lang="ru-RU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45791" dir="2021404" algn="ctr" rotWithShape="0">
                    <a:srgbClr val="808080"/>
                  </a:outerShdw>
                </a:effectLst>
                <a:latin typeface="Comic Sans MS"/>
              </a:rPr>
              <a:t>времени жизни</a:t>
            </a:r>
          </a:p>
        </p:txBody>
      </p:sp>
      <p:grpSp>
        <p:nvGrpSpPr>
          <p:cNvPr id="51256" name="Group 56"/>
          <p:cNvGrpSpPr>
            <a:grpSpLocks/>
          </p:cNvGrpSpPr>
          <p:nvPr/>
        </p:nvGrpSpPr>
        <p:grpSpPr bwMode="auto">
          <a:xfrm>
            <a:off x="4960937" y="3600452"/>
            <a:ext cx="2730499" cy="844551"/>
            <a:chOff x="2673" y="2103"/>
            <a:chExt cx="1720" cy="532"/>
          </a:xfrm>
        </p:grpSpPr>
        <p:sp>
          <p:nvSpPr>
            <p:cNvPr id="51250" name="Rectangle 50"/>
            <p:cNvSpPr>
              <a:spLocks noChangeArrowheads="1"/>
            </p:cNvSpPr>
            <p:nvPr/>
          </p:nvSpPr>
          <p:spPr bwMode="auto">
            <a:xfrm>
              <a:off x="3560" y="2160"/>
              <a:ext cx="833" cy="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900" b="1" dirty="0">
                  <a:solidFill>
                    <a:srgbClr val="000000"/>
                  </a:solidFill>
                  <a:latin typeface="Times New Roman" pitchFamily="18" charset="0"/>
                </a:rPr>
                <a:t>26 </a:t>
              </a:r>
              <a:r>
                <a:rPr lang="ru-RU" sz="4100" b="1" dirty="0" err="1">
                  <a:solidFill>
                    <a:srgbClr val="000000"/>
                  </a:solidFill>
                  <a:latin typeface="Times New Roman" pitchFamily="18" charset="0"/>
                </a:rPr>
                <a:t>нс</a:t>
              </a:r>
              <a:endParaRPr lang="ru-RU" sz="1200" b="1" dirty="0"/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3198" y="2103"/>
              <a:ext cx="233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3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/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2673" y="2103"/>
              <a:ext cx="25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30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ru-RU"/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2934" y="2103"/>
              <a:ext cx="186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300" dirty="0">
                  <a:solidFill>
                    <a:srgbClr val="000000"/>
                  </a:solidFill>
                  <a:latin typeface="Symbol" pitchFamily="18" charset="2"/>
                </a:rPr>
                <a:t>t</a:t>
              </a:r>
              <a:endParaRPr lang="ru-RU" dirty="0"/>
            </a:p>
          </p:txBody>
        </p:sp>
      </p:grpSp>
      <p:grpSp>
        <p:nvGrpSpPr>
          <p:cNvPr id="51262" name="Group 62"/>
          <p:cNvGrpSpPr>
            <a:grpSpLocks/>
          </p:cNvGrpSpPr>
          <p:nvPr/>
        </p:nvGrpSpPr>
        <p:grpSpPr bwMode="auto">
          <a:xfrm>
            <a:off x="4999038" y="4537078"/>
            <a:ext cx="3201987" cy="844551"/>
            <a:chOff x="2989" y="2858"/>
            <a:chExt cx="2017" cy="532"/>
          </a:xfrm>
        </p:grpSpPr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3876" y="2915"/>
              <a:ext cx="1130" cy="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900" b="1" dirty="0">
                  <a:solidFill>
                    <a:srgbClr val="000000"/>
                  </a:solidFill>
                  <a:latin typeface="Times New Roman" pitchFamily="18" charset="0"/>
                </a:rPr>
                <a:t>36,4 </a:t>
              </a:r>
              <a:r>
                <a:rPr lang="ru-RU" sz="4100" b="1" dirty="0" err="1">
                  <a:solidFill>
                    <a:srgbClr val="000000"/>
                  </a:solidFill>
                  <a:latin typeface="Times New Roman" pitchFamily="18" charset="0"/>
                </a:rPr>
                <a:t>нс</a:t>
              </a:r>
              <a:endParaRPr lang="ru-RU" sz="1200" b="1" dirty="0"/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3514" y="2858"/>
              <a:ext cx="233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3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/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2989" y="2858"/>
              <a:ext cx="25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30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ru-RU"/>
            </a:p>
          </p:txBody>
        </p:sp>
        <p:sp>
          <p:nvSpPr>
            <p:cNvPr id="51261" name="Rectangle 61"/>
            <p:cNvSpPr>
              <a:spLocks noChangeArrowheads="1"/>
            </p:cNvSpPr>
            <p:nvPr/>
          </p:nvSpPr>
          <p:spPr bwMode="auto">
            <a:xfrm>
              <a:off x="3250" y="2858"/>
              <a:ext cx="186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300" dirty="0">
                  <a:solidFill>
                    <a:srgbClr val="000000"/>
                  </a:solidFill>
                  <a:latin typeface="Symbol" pitchFamily="18" charset="2"/>
                </a:rPr>
                <a:t>t</a:t>
              </a:r>
              <a:endParaRPr lang="ru-RU" dirty="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2" grpId="0"/>
      <p:bldP spid="512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WordArt 2"/>
          <p:cNvSpPr>
            <a:spLocks noChangeArrowheads="1" noChangeShapeType="1" noTextEdit="1"/>
          </p:cNvSpPr>
          <p:nvPr/>
        </p:nvSpPr>
        <p:spPr bwMode="auto">
          <a:xfrm>
            <a:off x="900113" y="692150"/>
            <a:ext cx="7056437" cy="72072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0"/>
              </a:avLst>
            </a:prstTxWarp>
          </a:bodyPr>
          <a:lstStyle/>
          <a:p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Образование ядра дейтерия</a:t>
            </a:r>
          </a:p>
        </p:txBody>
      </p:sp>
      <p:sp>
        <p:nvSpPr>
          <p:cNvPr id="105476" name="AutoShape 4"/>
          <p:cNvSpPr>
            <a:spLocks noChangeArrowheads="1"/>
          </p:cNvSpPr>
          <p:nvPr/>
        </p:nvSpPr>
        <p:spPr bwMode="auto">
          <a:xfrm rot="4448129">
            <a:off x="4379913" y="2065337"/>
            <a:ext cx="2235200" cy="30892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4787900" y="3213100"/>
            <a:ext cx="1812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4800" b="1" i="1">
                <a:latin typeface="+mn-lt"/>
              </a:rPr>
              <a:t>Е</a:t>
            </a:r>
            <a:r>
              <a:rPr lang="ru-RU" sz="4800" b="1" i="1" baseline="-25000">
                <a:latin typeface="+mn-lt"/>
              </a:rPr>
              <a:t>связи</a:t>
            </a:r>
            <a:endParaRPr lang="ru-RU" sz="3200">
              <a:latin typeface="+mn-lt"/>
            </a:endParaRPr>
          </a:p>
        </p:txBody>
      </p:sp>
      <p:sp>
        <p:nvSpPr>
          <p:cNvPr id="105479" name="Text Box 7"/>
          <p:cNvSpPr txBox="1">
            <a:spLocks noChangeArrowheads="1"/>
          </p:cNvSpPr>
          <p:nvPr/>
        </p:nvSpPr>
        <p:spPr bwMode="auto">
          <a:xfrm>
            <a:off x="5003800" y="1700213"/>
            <a:ext cx="2417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600" b="1">
                <a:latin typeface="+mn-lt"/>
              </a:rPr>
              <a:t>дейтерий</a:t>
            </a:r>
            <a:endParaRPr lang="ru-RU" sz="2400" b="1">
              <a:latin typeface="+mn-lt"/>
            </a:endParaRPr>
          </a:p>
        </p:txBody>
      </p:sp>
      <p:sp>
        <p:nvSpPr>
          <p:cNvPr id="105481" name="Oval 9"/>
          <p:cNvSpPr>
            <a:spLocks noChangeArrowheads="1"/>
          </p:cNvSpPr>
          <p:nvPr/>
        </p:nvSpPr>
        <p:spPr bwMode="auto">
          <a:xfrm>
            <a:off x="4602163" y="2420938"/>
            <a:ext cx="1343025" cy="936625"/>
          </a:xfrm>
          <a:prstGeom prst="ellipse">
            <a:avLst/>
          </a:prstGeom>
          <a:solidFill>
            <a:srgbClr val="66FFFF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105482" name="AutoShape 10"/>
          <p:cNvSpPr>
            <a:spLocks noChangeArrowheads="1"/>
          </p:cNvSpPr>
          <p:nvPr/>
        </p:nvSpPr>
        <p:spPr bwMode="auto">
          <a:xfrm>
            <a:off x="4673600" y="2565400"/>
            <a:ext cx="696913" cy="671513"/>
          </a:xfrm>
          <a:prstGeom prst="flowChartOr">
            <a:avLst/>
          </a:prstGeom>
          <a:solidFill>
            <a:srgbClr val="CC3300"/>
          </a:solidFill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105483" name="Oval 11"/>
          <p:cNvSpPr>
            <a:spLocks noChangeArrowheads="1"/>
          </p:cNvSpPr>
          <p:nvPr/>
        </p:nvSpPr>
        <p:spPr bwMode="auto">
          <a:xfrm>
            <a:off x="5178425" y="2565400"/>
            <a:ext cx="717550" cy="66516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105485" name="AutoShape 13"/>
          <p:cNvSpPr>
            <a:spLocks noChangeArrowheads="1"/>
          </p:cNvSpPr>
          <p:nvPr/>
        </p:nvSpPr>
        <p:spPr bwMode="auto">
          <a:xfrm>
            <a:off x="2873375" y="2060575"/>
            <a:ext cx="698500" cy="615950"/>
          </a:xfrm>
          <a:prstGeom prst="flowChartOr">
            <a:avLst/>
          </a:prstGeom>
          <a:solidFill>
            <a:srgbClr val="CC3300"/>
          </a:solidFill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105486" name="AutoShape 14"/>
          <p:cNvSpPr>
            <a:spLocks noChangeArrowheads="1"/>
          </p:cNvSpPr>
          <p:nvPr/>
        </p:nvSpPr>
        <p:spPr bwMode="auto">
          <a:xfrm rot="1582806">
            <a:off x="3438525" y="2627313"/>
            <a:ext cx="1306513" cy="355600"/>
          </a:xfrm>
          <a:prstGeom prst="rightArrow">
            <a:avLst>
              <a:gd name="adj1" fmla="val 24565"/>
              <a:gd name="adj2" fmla="val 127505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105487" name="Oval 15"/>
          <p:cNvSpPr>
            <a:spLocks noChangeArrowheads="1"/>
          </p:cNvSpPr>
          <p:nvPr/>
        </p:nvSpPr>
        <p:spPr bwMode="auto">
          <a:xfrm>
            <a:off x="2767013" y="3440113"/>
            <a:ext cx="650875" cy="611187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105488" name="AutoShape 16"/>
          <p:cNvSpPr>
            <a:spLocks noChangeArrowheads="1"/>
          </p:cNvSpPr>
          <p:nvPr/>
        </p:nvSpPr>
        <p:spPr bwMode="auto">
          <a:xfrm rot="-1175631">
            <a:off x="3335338" y="3232150"/>
            <a:ext cx="1379537" cy="304800"/>
          </a:xfrm>
          <a:prstGeom prst="rightArrow">
            <a:avLst>
              <a:gd name="adj1" fmla="val 24519"/>
              <a:gd name="adj2" fmla="val 135257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105489" name="Rectangle 17"/>
          <p:cNvSpPr>
            <a:spLocks noChangeArrowheads="1"/>
          </p:cNvSpPr>
          <p:nvPr/>
        </p:nvSpPr>
        <p:spPr bwMode="auto">
          <a:xfrm>
            <a:off x="2297113" y="1341438"/>
            <a:ext cx="17973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600" b="1">
                <a:latin typeface="+mn-lt"/>
              </a:rPr>
              <a:t>протон</a:t>
            </a:r>
          </a:p>
        </p:txBody>
      </p:sp>
      <p:sp>
        <p:nvSpPr>
          <p:cNvPr id="105490" name="Rectangle 18"/>
          <p:cNvSpPr>
            <a:spLocks noChangeArrowheads="1"/>
          </p:cNvSpPr>
          <p:nvPr/>
        </p:nvSpPr>
        <p:spPr bwMode="auto">
          <a:xfrm>
            <a:off x="2297113" y="4076700"/>
            <a:ext cx="2216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ru-RU" sz="3600" b="1">
                <a:latin typeface="+mn-lt"/>
              </a:rPr>
              <a:t>нейтрон</a:t>
            </a:r>
          </a:p>
        </p:txBody>
      </p:sp>
      <p:sp>
        <p:nvSpPr>
          <p:cNvPr id="105491" name="WordArt 19"/>
          <p:cNvSpPr>
            <a:spLocks noChangeArrowheads="1" noChangeShapeType="1" noTextEdit="1"/>
          </p:cNvSpPr>
          <p:nvPr/>
        </p:nvSpPr>
        <p:spPr bwMode="auto">
          <a:xfrm>
            <a:off x="1476375" y="5084763"/>
            <a:ext cx="6119813" cy="1136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+mn-lt"/>
              </a:rPr>
              <a:t>Ядро дейтерия легче,</a:t>
            </a:r>
          </a:p>
          <a:p>
            <a:r>
              <a:rPr lang="ru-RU" sz="36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+mn-lt"/>
              </a:rPr>
              <a:t>чем протон и нейтрон вместе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36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9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6" name="Line 10"/>
          <p:cNvSpPr>
            <a:spLocks noChangeShapeType="1"/>
          </p:cNvSpPr>
          <p:nvPr/>
        </p:nvSpPr>
        <p:spPr bwMode="auto">
          <a:xfrm flipV="1">
            <a:off x="2940050" y="765175"/>
            <a:ext cx="3503613" cy="7969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27" name="AutoShape 11"/>
          <p:cNvSpPr>
            <a:spLocks noChangeArrowheads="1"/>
          </p:cNvSpPr>
          <p:nvPr/>
        </p:nvSpPr>
        <p:spPr bwMode="auto">
          <a:xfrm>
            <a:off x="4230688" y="1193800"/>
            <a:ext cx="857250" cy="687388"/>
          </a:xfrm>
          <a:prstGeom prst="upArrowCallout">
            <a:avLst>
              <a:gd name="adj1" fmla="val 13984"/>
              <a:gd name="adj2" fmla="val 21466"/>
              <a:gd name="adj3" fmla="val 47583"/>
              <a:gd name="adj4" fmla="val 1369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979613" y="3155950"/>
            <a:ext cx="1858962" cy="571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23" name="AutoShape 7"/>
          <p:cNvSpPr>
            <a:spLocks noChangeArrowheads="1"/>
          </p:cNvSpPr>
          <p:nvPr/>
        </p:nvSpPr>
        <p:spPr bwMode="auto">
          <a:xfrm>
            <a:off x="1979613" y="1533525"/>
            <a:ext cx="1858962" cy="1622425"/>
          </a:xfrm>
          <a:prstGeom prst="flowChartExtra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31" name="Oval 15"/>
          <p:cNvSpPr>
            <a:spLocks noChangeArrowheads="1"/>
          </p:cNvSpPr>
          <p:nvPr/>
        </p:nvSpPr>
        <p:spPr bwMode="auto">
          <a:xfrm>
            <a:off x="2268538" y="2635250"/>
            <a:ext cx="523875" cy="49053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32" name="AutoShape 16"/>
          <p:cNvSpPr>
            <a:spLocks noChangeArrowheads="1"/>
          </p:cNvSpPr>
          <p:nvPr/>
        </p:nvSpPr>
        <p:spPr bwMode="auto">
          <a:xfrm>
            <a:off x="2995613" y="2635250"/>
            <a:ext cx="496887" cy="495300"/>
          </a:xfrm>
          <a:prstGeom prst="flowChartOr">
            <a:avLst/>
          </a:prstGeom>
          <a:solidFill>
            <a:srgbClr val="CC3300"/>
          </a:solidFill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35" name="Rectangle 19"/>
          <p:cNvSpPr>
            <a:spLocks noChangeArrowheads="1"/>
          </p:cNvSpPr>
          <p:nvPr/>
        </p:nvSpPr>
        <p:spPr bwMode="auto">
          <a:xfrm>
            <a:off x="5521325" y="2401888"/>
            <a:ext cx="1858963" cy="571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36" name="AutoShape 20"/>
          <p:cNvSpPr>
            <a:spLocks noChangeArrowheads="1"/>
          </p:cNvSpPr>
          <p:nvPr/>
        </p:nvSpPr>
        <p:spPr bwMode="auto">
          <a:xfrm>
            <a:off x="5521325" y="781050"/>
            <a:ext cx="1858963" cy="1620838"/>
          </a:xfrm>
          <a:prstGeom prst="flowChartExtra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440" name="Text Box 24"/>
          <p:cNvSpPr txBox="1">
            <a:spLocks noChangeArrowheads="1"/>
          </p:cNvSpPr>
          <p:nvPr/>
        </p:nvSpPr>
        <p:spPr bwMode="auto">
          <a:xfrm>
            <a:off x="1114425" y="3573463"/>
            <a:ext cx="56165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600" b="1" dirty="0">
                <a:latin typeface="Comic Sans MS" pitchFamily="66" charset="0"/>
              </a:rPr>
              <a:t>Дефицит массы вызван выделившейся энергией связи</a:t>
            </a:r>
            <a:endParaRPr lang="ru-RU" sz="2400" b="1" dirty="0">
              <a:latin typeface="Comic Sans MS" pitchFamily="66" charset="0"/>
            </a:endParaRPr>
          </a:p>
        </p:txBody>
      </p:sp>
      <p:grpSp>
        <p:nvGrpSpPr>
          <p:cNvPr id="60458" name="Group 42"/>
          <p:cNvGrpSpPr>
            <a:grpSpLocks/>
          </p:cNvGrpSpPr>
          <p:nvPr/>
        </p:nvGrpSpPr>
        <p:grpSpPr bwMode="auto">
          <a:xfrm>
            <a:off x="5075238" y="4365625"/>
            <a:ext cx="3025775" cy="863600"/>
            <a:chOff x="2880" y="2795"/>
            <a:chExt cx="1906" cy="544"/>
          </a:xfrm>
        </p:grpSpPr>
        <p:sp>
          <p:nvSpPr>
            <p:cNvPr id="60448" name="AutoShape 32"/>
            <p:cNvSpPr>
              <a:spLocks noChangeArrowheads="1"/>
            </p:cNvSpPr>
            <p:nvPr/>
          </p:nvSpPr>
          <p:spPr bwMode="auto">
            <a:xfrm>
              <a:off x="2880" y="2795"/>
              <a:ext cx="1906" cy="54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0449" name="Group 33"/>
            <p:cNvGrpSpPr>
              <a:grpSpLocks/>
            </p:cNvGrpSpPr>
            <p:nvPr/>
          </p:nvGrpSpPr>
          <p:grpSpPr bwMode="auto">
            <a:xfrm>
              <a:off x="3289" y="2806"/>
              <a:ext cx="1295" cy="487"/>
              <a:chOff x="2660" y="2251"/>
              <a:chExt cx="1453" cy="601"/>
            </a:xfrm>
          </p:grpSpPr>
          <p:sp>
            <p:nvSpPr>
              <p:cNvPr id="60450" name="Rectangle 34"/>
              <p:cNvSpPr>
                <a:spLocks noChangeArrowheads="1"/>
              </p:cNvSpPr>
              <p:nvPr/>
            </p:nvSpPr>
            <p:spPr bwMode="auto">
              <a:xfrm>
                <a:off x="3221" y="2272"/>
                <a:ext cx="892" cy="5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900" b="1" i="1">
                    <a:solidFill>
                      <a:srgbClr val="000000"/>
                    </a:solidFill>
                    <a:latin typeface="Times New Roman" pitchFamily="18" charset="0"/>
                  </a:rPr>
                  <a:t>  </a:t>
                </a:r>
                <a:r>
                  <a:rPr lang="en-US" sz="4900" b="1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r>
                  <a:rPr lang="ru-RU" sz="4900" b="1" i="1">
                    <a:solidFill>
                      <a:srgbClr val="000000"/>
                    </a:solidFill>
                    <a:latin typeface="Times New Roman" pitchFamily="18" charset="0"/>
                  </a:rPr>
                  <a:t>с</a:t>
                </a:r>
                <a:r>
                  <a:rPr lang="ru-RU" sz="4500" b="1" baseline="300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</a:p>
            </p:txBody>
          </p:sp>
          <p:sp>
            <p:nvSpPr>
              <p:cNvPr id="60451" name="Rectangle 35"/>
              <p:cNvSpPr>
                <a:spLocks noChangeArrowheads="1"/>
              </p:cNvSpPr>
              <p:nvPr/>
            </p:nvSpPr>
            <p:spPr bwMode="auto">
              <a:xfrm>
                <a:off x="2660" y="2294"/>
                <a:ext cx="269" cy="5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500" b="1" i="1">
                    <a:solidFill>
                      <a:srgbClr val="000000"/>
                    </a:solidFill>
                    <a:latin typeface="Times New Roman" pitchFamily="18" charset="0"/>
                  </a:rPr>
                  <a:t>Е</a:t>
                </a:r>
                <a:endParaRPr lang="ru-RU" b="1" i="1"/>
              </a:p>
            </p:txBody>
          </p:sp>
          <p:sp>
            <p:nvSpPr>
              <p:cNvPr id="60452" name="Rectangle 36"/>
              <p:cNvSpPr>
                <a:spLocks noChangeArrowheads="1"/>
              </p:cNvSpPr>
              <p:nvPr/>
            </p:nvSpPr>
            <p:spPr bwMode="auto">
              <a:xfrm>
                <a:off x="2954" y="2251"/>
                <a:ext cx="22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5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ru-RU"/>
              </a:p>
            </p:txBody>
          </p:sp>
        </p:grpSp>
        <p:sp>
          <p:nvSpPr>
            <p:cNvPr id="60455" name="Rectangle 39"/>
            <p:cNvSpPr>
              <a:spLocks noChangeArrowheads="1"/>
            </p:cNvSpPr>
            <p:nvPr/>
          </p:nvSpPr>
          <p:spPr bwMode="auto">
            <a:xfrm>
              <a:off x="3742" y="2862"/>
              <a:ext cx="232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500">
                  <a:solidFill>
                    <a:srgbClr val="000000"/>
                  </a:solidFill>
                  <a:latin typeface="Times New Roman" pitchFamily="18" charset="0"/>
                </a:rPr>
                <a:t>Δ</a:t>
              </a:r>
              <a:endParaRPr lang="ru-RU" b="1" i="1"/>
            </a:p>
          </p:txBody>
        </p:sp>
        <p:sp>
          <p:nvSpPr>
            <p:cNvPr id="60456" name="Rectangle 40"/>
            <p:cNvSpPr>
              <a:spLocks noChangeArrowheads="1"/>
            </p:cNvSpPr>
            <p:nvPr/>
          </p:nvSpPr>
          <p:spPr bwMode="auto">
            <a:xfrm>
              <a:off x="3061" y="2840"/>
              <a:ext cx="232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500">
                  <a:solidFill>
                    <a:srgbClr val="000000"/>
                  </a:solidFill>
                  <a:latin typeface="Times New Roman" pitchFamily="18" charset="0"/>
                </a:rPr>
                <a:t>Δ</a:t>
              </a:r>
              <a:endParaRPr lang="ru-RU" b="1" i="1"/>
            </a:p>
          </p:txBody>
        </p:sp>
      </p:grpSp>
      <p:grpSp>
        <p:nvGrpSpPr>
          <p:cNvPr id="60459" name="Group 43"/>
          <p:cNvGrpSpPr>
            <a:grpSpLocks/>
          </p:cNvGrpSpPr>
          <p:nvPr/>
        </p:nvGrpSpPr>
        <p:grpSpPr bwMode="auto">
          <a:xfrm>
            <a:off x="5930900" y="1844675"/>
            <a:ext cx="1017588" cy="565150"/>
            <a:chOff x="3691" y="1112"/>
            <a:chExt cx="702" cy="406"/>
          </a:xfrm>
        </p:grpSpPr>
        <p:sp>
          <p:nvSpPr>
            <p:cNvPr id="60437" name="Oval 21"/>
            <p:cNvSpPr>
              <a:spLocks noChangeArrowheads="1"/>
            </p:cNvSpPr>
            <p:nvPr/>
          </p:nvSpPr>
          <p:spPr bwMode="auto">
            <a:xfrm>
              <a:off x="3764" y="1153"/>
              <a:ext cx="330" cy="3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8" name="AutoShape 22"/>
            <p:cNvSpPr>
              <a:spLocks noChangeArrowheads="1"/>
            </p:cNvSpPr>
            <p:nvPr/>
          </p:nvSpPr>
          <p:spPr bwMode="auto">
            <a:xfrm>
              <a:off x="3984" y="1153"/>
              <a:ext cx="312" cy="312"/>
            </a:xfrm>
            <a:prstGeom prst="flowChartOr">
              <a:avLst/>
            </a:prstGeom>
            <a:solidFill>
              <a:srgbClr val="CC3300"/>
            </a:solidFill>
            <a:ln w="762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42" name="Oval 26"/>
            <p:cNvSpPr>
              <a:spLocks noChangeArrowheads="1"/>
            </p:cNvSpPr>
            <p:nvPr/>
          </p:nvSpPr>
          <p:spPr bwMode="auto">
            <a:xfrm>
              <a:off x="3691" y="1112"/>
              <a:ext cx="702" cy="406"/>
            </a:xfrm>
            <a:prstGeom prst="ellipse">
              <a:avLst/>
            </a:prstGeom>
            <a:gradFill rotWithShape="1">
              <a:gsLst>
                <a:gs pos="0">
                  <a:srgbClr val="66FFFF">
                    <a:alpha val="48000"/>
                  </a:srgbClr>
                </a:gs>
                <a:gs pos="100000">
                  <a:srgbClr val="66FFFF">
                    <a:gamma/>
                    <a:shade val="46275"/>
                    <a:invGamma/>
                    <a:alpha val="46001"/>
                  </a:srgbClr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n19"/>
          <p:cNvPicPr>
            <a:picLocks noChangeAspect="1" noChangeArrowheads="1"/>
          </p:cNvPicPr>
          <p:nvPr/>
        </p:nvPicPr>
        <p:blipFill>
          <a:blip r:embed="rId2" cstate="print"/>
          <a:srcRect t="10941" b="1689"/>
          <a:stretch>
            <a:fillRect/>
          </a:stretch>
        </p:blipFill>
        <p:spPr bwMode="auto">
          <a:xfrm>
            <a:off x="2484438" y="692150"/>
            <a:ext cx="3954462" cy="3743325"/>
          </a:xfrm>
          <a:prstGeom prst="rect">
            <a:avLst/>
          </a:prstGeom>
          <a:noFill/>
        </p:spPr>
      </p:pic>
      <p:sp>
        <p:nvSpPr>
          <p:cNvPr id="62467" name="WordArt 3"/>
          <p:cNvSpPr>
            <a:spLocks noChangeArrowheads="1" noChangeShapeType="1" noTextEdit="1"/>
          </p:cNvSpPr>
          <p:nvPr/>
        </p:nvSpPr>
        <p:spPr bwMode="auto">
          <a:xfrm>
            <a:off x="1116013" y="4605355"/>
            <a:ext cx="7058025" cy="1395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Недостающая масса </a:t>
            </a:r>
          </a:p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превращается в эквивалентное </a:t>
            </a:r>
          </a:p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количество энергии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22" name="Group 2"/>
          <p:cNvGrpSpPr>
            <a:grpSpLocks/>
          </p:cNvGrpSpPr>
          <p:nvPr/>
        </p:nvGrpSpPr>
        <p:grpSpPr bwMode="auto">
          <a:xfrm>
            <a:off x="865187" y="1847081"/>
            <a:ext cx="7559675" cy="2085975"/>
            <a:chOff x="476" y="436"/>
            <a:chExt cx="4921" cy="1365"/>
          </a:xfrm>
        </p:grpSpPr>
        <p:pic>
          <p:nvPicPr>
            <p:cNvPr id="133123" name="Picture 3" descr="rasp1_2"/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60000"/>
            </a:blip>
            <a:srcRect l="15477" t="48958"/>
            <a:stretch>
              <a:fillRect/>
            </a:stretch>
          </p:blipFill>
          <p:spPr bwMode="auto">
            <a:xfrm>
              <a:off x="2426" y="436"/>
              <a:ext cx="2971" cy="1365"/>
            </a:xfrm>
            <a:prstGeom prst="rect">
              <a:avLst/>
            </a:prstGeom>
            <a:noFill/>
          </p:spPr>
        </p:pic>
        <p:pic>
          <p:nvPicPr>
            <p:cNvPr id="133124" name="Picture 4" descr="rasp1_2"/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60000"/>
            </a:blip>
            <a:srcRect l="10431" r="2994" b="50000"/>
            <a:stretch>
              <a:fillRect/>
            </a:stretch>
          </p:blipFill>
          <p:spPr bwMode="auto">
            <a:xfrm>
              <a:off x="476" y="527"/>
              <a:ext cx="2631" cy="1156"/>
            </a:xfrm>
            <a:prstGeom prst="rect">
              <a:avLst/>
            </a:prstGeom>
            <a:noFill/>
          </p:spPr>
        </p:pic>
      </p:grpSp>
      <p:sp>
        <p:nvSpPr>
          <p:cNvPr id="133126" name="WordArt 6"/>
          <p:cNvSpPr>
            <a:spLocks noChangeArrowheads="1" noChangeShapeType="1" noTextEdit="1"/>
          </p:cNvSpPr>
          <p:nvPr/>
        </p:nvSpPr>
        <p:spPr bwMode="auto">
          <a:xfrm>
            <a:off x="684213" y="4359176"/>
            <a:ext cx="7921625" cy="166211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120"/>
              </a:avLst>
            </a:prstTxWarp>
          </a:bodyPr>
          <a:lstStyle/>
          <a:p>
            <a:pPr algn="ctr"/>
            <a:r>
              <a:rPr lang="ru-RU" sz="3600" kern="10" dirty="0">
                <a:ln w="317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/>
                </a:solidFill>
                <a:latin typeface="+mn-lt"/>
              </a:rPr>
              <a:t>Кинетическая энергия микрочастиц</a:t>
            </a:r>
          </a:p>
          <a:p>
            <a:pPr algn="ctr"/>
            <a:r>
              <a:rPr lang="ru-RU" sz="3600" kern="10" dirty="0">
                <a:ln w="317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/>
                </a:solidFill>
                <a:latin typeface="+mn-lt"/>
              </a:rPr>
              <a:t>может переходить в эквивалентную ей </a:t>
            </a:r>
          </a:p>
          <a:p>
            <a:pPr algn="ctr"/>
            <a:r>
              <a:rPr lang="ru-RU" sz="3600" kern="10" dirty="0">
                <a:ln w="317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/>
                </a:solidFill>
                <a:latin typeface="+mn-lt"/>
              </a:rPr>
              <a:t>массу новых частиц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6372" y="44624"/>
            <a:ext cx="86081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Возможен и обратный процесс, в результате которого сумма масс родившихся элементарных частиц будет больше, чем масса покоя исходных частиц. 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2" name="Picture 6"/>
          <p:cNvPicPr>
            <a:picLocks noChangeAspect="1" noChangeArrowheads="1"/>
          </p:cNvPicPr>
          <p:nvPr/>
        </p:nvPicPr>
        <p:blipFill>
          <a:blip r:embed="rId3" cstate="print">
            <a:lum bright="18000" contrast="36000"/>
          </a:blip>
          <a:srcRect/>
          <a:stretch>
            <a:fillRect/>
          </a:stretch>
        </p:blipFill>
        <p:spPr bwMode="auto">
          <a:xfrm>
            <a:off x="395536" y="134094"/>
            <a:ext cx="2503488" cy="3671888"/>
          </a:xfrm>
          <a:prstGeom prst="rect">
            <a:avLst/>
          </a:prstGeom>
          <a:noFill/>
        </p:spPr>
      </p:pic>
      <p:pic>
        <p:nvPicPr>
          <p:cNvPr id="142343" name="Picture 7"/>
          <p:cNvPicPr>
            <a:picLocks noChangeAspect="1" noChangeArrowheads="1"/>
          </p:cNvPicPr>
          <p:nvPr/>
        </p:nvPicPr>
        <p:blipFill>
          <a:blip r:embed="rId4" cstate="print">
            <a:lum bright="6000" contrast="24000"/>
          </a:blip>
          <a:srcRect/>
          <a:stretch>
            <a:fillRect/>
          </a:stretch>
        </p:blipFill>
        <p:spPr bwMode="auto">
          <a:xfrm>
            <a:off x="3043486" y="116632"/>
            <a:ext cx="4105275" cy="3690937"/>
          </a:xfrm>
          <a:prstGeom prst="rect">
            <a:avLst/>
          </a:prstGeom>
          <a:noFill/>
        </p:spPr>
      </p:pic>
      <p:sp>
        <p:nvSpPr>
          <p:cNvPr id="142344" name="WordArt 8"/>
          <p:cNvSpPr>
            <a:spLocks noChangeArrowheads="1" noChangeShapeType="1" noTextEdit="1"/>
          </p:cNvSpPr>
          <p:nvPr/>
        </p:nvSpPr>
        <p:spPr bwMode="auto">
          <a:xfrm>
            <a:off x="449511" y="4228266"/>
            <a:ext cx="2520950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Отклонение</a:t>
            </a:r>
          </a:p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луча света</a:t>
            </a:r>
          </a:p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вблизи</a:t>
            </a:r>
          </a:p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большой массы</a:t>
            </a:r>
          </a:p>
        </p:txBody>
      </p:sp>
      <p:sp>
        <p:nvSpPr>
          <p:cNvPr id="142345" name="WordArt 9"/>
          <p:cNvSpPr>
            <a:spLocks noChangeArrowheads="1" noChangeShapeType="1" noTextEdit="1"/>
          </p:cNvSpPr>
          <p:nvPr/>
        </p:nvSpPr>
        <p:spPr bwMode="auto">
          <a:xfrm>
            <a:off x="3762624" y="4239369"/>
            <a:ext cx="2520950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Прецессия</a:t>
            </a:r>
          </a:p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орбиты планеты</a:t>
            </a:r>
          </a:p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Меркурия</a:t>
            </a:r>
          </a:p>
          <a:p>
            <a:pPr algn="ctr"/>
            <a:r>
              <a:rPr lang="ru-RU" sz="36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</a:rPr>
              <a:t>вокруг Солнца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120" y="3799638"/>
            <a:ext cx="200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kern="10" dirty="0" err="1" smtClean="0">
                <a:ln w="9525">
                  <a:solidFill>
                    <a:srgbClr val="003B68"/>
                  </a:solidFill>
                  <a:round/>
                  <a:headEnd/>
                  <a:tailEnd/>
                </a:ln>
                <a:solidFill>
                  <a:srgbClr val="003B68"/>
                </a:solidFill>
                <a:latin typeface="+mn-lt"/>
              </a:rPr>
              <a:t>Эдингтон</a:t>
            </a:r>
            <a:r>
              <a:rPr lang="ru-RU" kern="10" dirty="0" smtClean="0">
                <a:ln w="9525">
                  <a:solidFill>
                    <a:srgbClr val="003B68"/>
                  </a:solidFill>
                  <a:round/>
                  <a:headEnd/>
                  <a:tailEnd/>
                </a:ln>
                <a:solidFill>
                  <a:srgbClr val="003B68"/>
                </a:solidFill>
                <a:latin typeface="+mn-lt"/>
              </a:rPr>
              <a:t>, 1919 г.</a:t>
            </a:r>
            <a:endParaRPr lang="ru-RU" dirty="0">
              <a:ln w="9525">
                <a:solidFill>
                  <a:srgbClr val="003B68"/>
                </a:solidFill>
                <a:round/>
                <a:headEnd/>
                <a:tailEnd/>
              </a:ln>
              <a:solidFill>
                <a:srgbClr val="003B68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40</a:t>
            </a:fld>
            <a:endParaRPr lang="ru-RU">
              <a:latin typeface="+mn-lt"/>
            </a:endParaRPr>
          </a:p>
        </p:txBody>
      </p:sp>
      <p:pic>
        <p:nvPicPr>
          <p:cNvPr id="266242" name="Picture 2" descr="https://upload.wikimedia.org/wikipedia/commons/8/89/Precessing_Kepler_orbit_280frames_e0.6_smaller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31542"/>
            <a:ext cx="2771800" cy="241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WordArt 2"/>
          <p:cNvSpPr>
            <a:spLocks noChangeArrowheads="1" noChangeShapeType="1" noTextEdit="1"/>
          </p:cNvSpPr>
          <p:nvPr/>
        </p:nvSpPr>
        <p:spPr bwMode="auto">
          <a:xfrm>
            <a:off x="5652120" y="3284984"/>
            <a:ext cx="2663825" cy="1944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Bookman Old Style"/>
              </a:rPr>
              <a:t>Эксперимент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Bookman Old Style"/>
              </a:rPr>
              <a:t>2002 г.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Bookman Old Style"/>
              </a:rPr>
              <a:t>подтвердил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Bookman Old Style"/>
              </a:rPr>
              <a:t>ОТО с высокой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Bookman Old Style"/>
              </a:rPr>
              <a:t>точностью</a:t>
            </a:r>
          </a:p>
        </p:txBody>
      </p:sp>
      <p:grpSp>
        <p:nvGrpSpPr>
          <p:cNvPr id="160771" name="Group 3"/>
          <p:cNvGrpSpPr>
            <a:grpSpLocks/>
          </p:cNvGrpSpPr>
          <p:nvPr/>
        </p:nvGrpSpPr>
        <p:grpSpPr bwMode="auto">
          <a:xfrm>
            <a:off x="611188" y="476250"/>
            <a:ext cx="4537075" cy="5400675"/>
            <a:chOff x="385" y="436"/>
            <a:chExt cx="2700" cy="3204"/>
          </a:xfrm>
        </p:grpSpPr>
        <p:pic>
          <p:nvPicPr>
            <p:cNvPr id="160772" name="Picture 4" descr="Общая теория относительности в очередной раз подтверждена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436"/>
              <a:ext cx="2700" cy="32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160773" name="Rectangle 5"/>
            <p:cNvSpPr>
              <a:spLocks noChangeArrowheads="1"/>
            </p:cNvSpPr>
            <p:nvPr/>
          </p:nvSpPr>
          <p:spPr bwMode="auto">
            <a:xfrm>
              <a:off x="385" y="3391"/>
              <a:ext cx="1731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dirty="0">
                  <a:solidFill>
                    <a:srgbClr val="FFFFCC"/>
                  </a:solidFill>
                </a:rPr>
                <a:t>Лето 2002 г</a:t>
              </a:r>
              <a:r>
                <a:rPr lang="en-US" dirty="0">
                  <a:solidFill>
                    <a:srgbClr val="FFFFCC"/>
                  </a:solidFill>
                </a:rPr>
                <a:t>.</a:t>
              </a:r>
              <a:r>
                <a:rPr lang="ru-RU" dirty="0">
                  <a:solidFill>
                    <a:srgbClr val="FFFFCC"/>
                  </a:solidFill>
                </a:rPr>
                <a:t> зонд </a:t>
              </a:r>
              <a:r>
                <a:rPr lang="ru-RU" dirty="0" err="1">
                  <a:solidFill>
                    <a:srgbClr val="FFFFCC"/>
                  </a:solidFill>
                </a:rPr>
                <a:t>Cassini</a:t>
              </a:r>
              <a:r>
                <a:rPr lang="ru-RU" dirty="0"/>
                <a:t> 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41</a:t>
            </a:fld>
            <a:endParaRPr lang="ru-RU"/>
          </a:p>
        </p:txBody>
      </p:sp>
      <p:pic>
        <p:nvPicPr>
          <p:cNvPr id="265218" name="Picture 2" descr="Cassini-huygens anim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92696"/>
            <a:ext cx="260985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42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32656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</a:rPr>
              <a:t>Если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</a:rPr>
              <a:t>считать силой любую причину изменения состояния движения объектов,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</a:rPr>
              <a:t>кривизна пространства играет роль, эквивалентную силе.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</a:rPr>
              <a:t> </a:t>
            </a:r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</a:rPr>
              <a:t>Общая 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</a:rPr>
              <a:t>теория относительности утверждает, что причиной гравитационного притяжения всех тел является кривизна четырехмерного пространства-времени.</a:t>
            </a:r>
            <a:r>
              <a:rPr lang="ru-RU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</a:rPr>
              <a:t> </a:t>
            </a:r>
            <a:endParaRPr lang="ru-RU" sz="28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4149080"/>
            <a:ext cx="70567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</a:rPr>
              <a:t>«Вещество </a:t>
            </a:r>
            <a:r>
              <a:rPr lang="ru-RU" sz="2800" b="1" dirty="0">
                <a:solidFill>
                  <a:srgbClr val="00863D"/>
                </a:solidFill>
                <a:latin typeface="+mn-lt"/>
                <a:ea typeface="Calibri" panose="020F0502020204030204" pitchFamily="34" charset="0"/>
              </a:rPr>
              <a:t>диктует пространству, как ему искривляться, а искривленное пространство указывает веществу, как ему двигаться». </a:t>
            </a:r>
            <a:r>
              <a:rPr lang="ru-RU" sz="2800" b="1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</a:rPr>
              <a:t>Д. Уилер</a:t>
            </a:r>
            <a:endParaRPr lang="ru-RU" sz="2800" b="1" dirty="0">
              <a:solidFill>
                <a:srgbClr val="00863D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9489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WordArt 2"/>
          <p:cNvSpPr>
            <a:spLocks noChangeArrowheads="1" noChangeShapeType="1" noTextEdit="1"/>
          </p:cNvSpPr>
          <p:nvPr/>
        </p:nvSpPr>
        <p:spPr bwMode="auto">
          <a:xfrm>
            <a:off x="5004048" y="1484784"/>
            <a:ext cx="3889375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rgbClr val="00421C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Bookman Old Style"/>
              </a:rPr>
              <a:t>Вращение</a:t>
            </a:r>
          </a:p>
          <a:p>
            <a:r>
              <a:rPr lang="ru-RU" sz="3600" kern="10" dirty="0">
                <a:ln w="9525">
                  <a:solidFill>
                    <a:srgbClr val="00421C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Bookman Old Style"/>
              </a:rPr>
              <a:t>большой массы</a:t>
            </a:r>
          </a:p>
          <a:p>
            <a:r>
              <a:rPr lang="ru-RU" sz="3600" kern="10" dirty="0">
                <a:ln w="9525">
                  <a:solidFill>
                    <a:srgbClr val="00421C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Bookman Old Style"/>
              </a:rPr>
              <a:t>вызывает закручивание</a:t>
            </a:r>
          </a:p>
          <a:p>
            <a:r>
              <a:rPr lang="ru-RU" sz="3600" kern="10" dirty="0">
                <a:ln w="9525">
                  <a:solidFill>
                    <a:srgbClr val="00421C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Bookman Old Style"/>
              </a:rPr>
              <a:t>пространства-времени</a:t>
            </a:r>
          </a:p>
        </p:txBody>
      </p:sp>
      <p:sp>
        <p:nvSpPr>
          <p:cNvPr id="146438" name="WordArt 6"/>
          <p:cNvSpPr>
            <a:spLocks noChangeArrowheads="1" noChangeShapeType="1" noTextEdit="1"/>
          </p:cNvSpPr>
          <p:nvPr/>
        </p:nvSpPr>
        <p:spPr bwMode="auto">
          <a:xfrm>
            <a:off x="1979712" y="4509120"/>
            <a:ext cx="5257800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317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Arial"/>
                <a:cs typeface="Arial"/>
              </a:rPr>
              <a:t>В 2007 г. ученые НАСА обнаружили</a:t>
            </a:r>
          </a:p>
          <a:p>
            <a:r>
              <a:rPr lang="ru-RU" sz="3600" kern="10" dirty="0">
                <a:ln w="317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Arial"/>
                <a:cs typeface="Arial"/>
              </a:rPr>
              <a:t>эффект закручивания пространства</a:t>
            </a:r>
          </a:p>
          <a:p>
            <a:r>
              <a:rPr lang="ru-RU" sz="3600" kern="10" dirty="0">
                <a:ln w="317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Arial"/>
                <a:cs typeface="Arial"/>
              </a:rPr>
              <a:t>вокруг Земли по движению спутника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43</a:t>
            </a:fld>
            <a:endParaRPr lang="ru-RU"/>
          </a:p>
        </p:txBody>
      </p:sp>
      <p:pic>
        <p:nvPicPr>
          <p:cNvPr id="267270" name="Picture 6" descr="rw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4572000" cy="28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44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872" y="908720"/>
            <a:ext cx="835292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классическом естествознании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для плоского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ПВК: </a:t>
            </a:r>
          </a:p>
          <a:p>
            <a:pPr marL="360000" algn="just">
              <a:spcBef>
                <a:spcPts val="1200"/>
              </a:spcBef>
              <a:buAutoNum type="arabicParenR"/>
            </a:pPr>
            <a:r>
              <a:rPr lang="ru-RU" sz="2800" b="1" dirty="0" smtClean="0">
                <a:solidFill>
                  <a:srgbClr val="0000FF"/>
                </a:solidFill>
                <a:latin typeface="+mn-lt"/>
              </a:rPr>
              <a:t> сохранение </a:t>
            </a:r>
            <a:r>
              <a:rPr lang="ru-RU" sz="2800" b="1" dirty="0">
                <a:solidFill>
                  <a:srgbClr val="0000FF"/>
                </a:solidFill>
                <a:latin typeface="+mn-lt"/>
              </a:rPr>
              <a:t>энергии определяется </a:t>
            </a:r>
            <a:r>
              <a:rPr lang="ru-RU" sz="2800" b="1" dirty="0" smtClean="0">
                <a:solidFill>
                  <a:srgbClr val="0000FF"/>
                </a:solidFill>
                <a:latin typeface="+mn-lt"/>
              </a:rPr>
              <a:t>однородностью </a:t>
            </a:r>
            <a:r>
              <a:rPr lang="ru-RU" sz="2800" b="1" dirty="0">
                <a:solidFill>
                  <a:srgbClr val="0000FF"/>
                </a:solidFill>
                <a:latin typeface="+mn-lt"/>
              </a:rPr>
              <a:t>времени, </a:t>
            </a:r>
            <a:endParaRPr lang="ru-RU" sz="2800" b="1" dirty="0" smtClean="0">
              <a:solidFill>
                <a:srgbClr val="0000FF"/>
              </a:solidFill>
              <a:latin typeface="+mn-lt"/>
            </a:endParaRPr>
          </a:p>
          <a:p>
            <a:pPr marL="360000" algn="just">
              <a:spcBef>
                <a:spcPts val="1200"/>
              </a:spcBef>
              <a:buAutoNum type="arabicParenR"/>
            </a:pPr>
            <a:r>
              <a:rPr lang="ru-RU" sz="2800" b="1" dirty="0" smtClean="0">
                <a:solidFill>
                  <a:srgbClr val="00863D"/>
                </a:solidFill>
                <a:latin typeface="+mn-lt"/>
              </a:rPr>
              <a:t> сохранение </a:t>
            </a:r>
            <a:r>
              <a:rPr lang="ru-RU" sz="2800" b="1" dirty="0">
                <a:solidFill>
                  <a:srgbClr val="00863D"/>
                </a:solidFill>
                <a:latin typeface="+mn-lt"/>
              </a:rPr>
              <a:t>импульса определяется однородностью пространства, </a:t>
            </a:r>
            <a:endParaRPr lang="ru-RU" sz="2800" b="1" dirty="0" smtClean="0">
              <a:solidFill>
                <a:srgbClr val="00863D"/>
              </a:solidFill>
              <a:latin typeface="+mn-lt"/>
            </a:endParaRPr>
          </a:p>
          <a:p>
            <a:pPr marL="360000" algn="just">
              <a:spcBef>
                <a:spcPts val="1200"/>
              </a:spcBef>
              <a:buAutoNum type="arabicParenR"/>
            </a:pP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 сохранение 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момента импульса определяется изотропностью пространства. </a:t>
            </a:r>
          </a:p>
        </p:txBody>
      </p:sp>
    </p:spTree>
    <p:extLst>
      <p:ext uri="{BB962C8B-B14F-4D97-AF65-F5344CB8AC3E}">
        <p14:creationId xmlns:p14="http://schemas.microsoft.com/office/powerpoint/2010/main" val="3369884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45</a:t>
            </a:fld>
            <a:endParaRPr lang="ru-RU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3872" y="116632"/>
            <a:ext cx="83529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Для </a:t>
            </a:r>
            <a:r>
              <a:rPr lang="ru-RU" sz="2800" b="1" dirty="0">
                <a:solidFill>
                  <a:srgbClr val="C00000"/>
                </a:solidFill>
                <a:latin typeface="+mn-lt"/>
              </a:rPr>
              <a:t>искривленного пространства-времени нет больше </a:t>
            </a:r>
            <a:r>
              <a:rPr lang="ru-RU" sz="2800" b="1" dirty="0" err="1">
                <a:solidFill>
                  <a:srgbClr val="C00000"/>
                </a:solidFill>
                <a:latin typeface="+mn-lt"/>
              </a:rPr>
              <a:t>изотропности</a:t>
            </a:r>
            <a:r>
              <a:rPr lang="ru-RU" sz="2800" b="1" dirty="0">
                <a:solidFill>
                  <a:srgbClr val="C00000"/>
                </a:solidFill>
                <a:latin typeface="+mn-lt"/>
              </a:rPr>
              <a:t> и однородности, так как </a:t>
            </a:r>
            <a:r>
              <a:rPr lang="ru-RU" sz="2800" b="1" u="sng" dirty="0">
                <a:solidFill>
                  <a:srgbClr val="C00000"/>
                </a:solidFill>
                <a:latin typeface="+mn-lt"/>
              </a:rPr>
              <a:t>кривизна может изменяться от точки к точке. </a:t>
            </a:r>
            <a:endParaRPr lang="ru-RU" sz="2800" b="1" u="sng" dirty="0" smtClean="0">
              <a:solidFill>
                <a:srgbClr val="C00000"/>
              </a:solidFill>
              <a:latin typeface="+mn-lt"/>
            </a:endParaRPr>
          </a:p>
          <a:p>
            <a:pPr algn="just"/>
            <a:r>
              <a:rPr lang="ru-RU" sz="2800" b="1" dirty="0" smtClean="0">
                <a:solidFill>
                  <a:srgbClr val="0000FF"/>
                </a:solidFill>
                <a:latin typeface="+mn-lt"/>
              </a:rPr>
              <a:t>Отсюда </a:t>
            </a:r>
            <a:r>
              <a:rPr lang="ru-RU" sz="2800" b="1" dirty="0">
                <a:solidFill>
                  <a:srgbClr val="0000FF"/>
                </a:solidFill>
                <a:latin typeface="+mn-lt"/>
              </a:rPr>
              <a:t>возникают сомнения: существуют ли вообще в ОТО законы сохранения энергии-импульса? </a:t>
            </a:r>
            <a:endParaRPr lang="ru-RU" sz="2800" b="1" dirty="0" smtClean="0">
              <a:solidFill>
                <a:srgbClr val="0000FF"/>
              </a:solidFill>
              <a:latin typeface="+mn-lt"/>
            </a:endParaRPr>
          </a:p>
          <a:p>
            <a:pPr algn="just"/>
            <a:r>
              <a:rPr lang="ru-RU" sz="2800" b="1" dirty="0" smtClean="0">
                <a:solidFill>
                  <a:srgbClr val="00863D"/>
                </a:solidFill>
                <a:latin typeface="+mn-lt"/>
              </a:rPr>
              <a:t>Сам </a:t>
            </a:r>
            <a:r>
              <a:rPr lang="ru-RU" sz="2800" b="1" dirty="0">
                <a:solidFill>
                  <a:srgbClr val="00863D"/>
                </a:solidFill>
                <a:latin typeface="+mn-lt"/>
              </a:rPr>
              <a:t>А</a:t>
            </a:r>
            <a:r>
              <a:rPr lang="ru-RU" sz="2800" b="1" dirty="0" smtClean="0">
                <a:solidFill>
                  <a:srgbClr val="00863D"/>
                </a:solidFill>
                <a:latin typeface="+mn-lt"/>
              </a:rPr>
              <a:t>. Эйнштейн </a:t>
            </a:r>
            <a:r>
              <a:rPr lang="ru-RU" sz="2800" b="1" dirty="0">
                <a:solidFill>
                  <a:srgbClr val="00863D"/>
                </a:solidFill>
                <a:latin typeface="+mn-lt"/>
              </a:rPr>
              <a:t>допускал </a:t>
            </a:r>
            <a:r>
              <a:rPr lang="ru-RU" sz="2800" b="1" dirty="0" err="1">
                <a:solidFill>
                  <a:srgbClr val="00863D"/>
                </a:solidFill>
                <a:latin typeface="+mn-lt"/>
              </a:rPr>
              <a:t>несохранение</a:t>
            </a:r>
            <a:r>
              <a:rPr lang="ru-RU" sz="2800" b="1" dirty="0">
                <a:solidFill>
                  <a:srgbClr val="00863D"/>
                </a:solidFill>
                <a:latin typeface="+mn-lt"/>
              </a:rPr>
              <a:t> энергии локально, но так, чтобы в </a:t>
            </a:r>
            <a:r>
              <a:rPr lang="ru-RU" sz="2800" b="1" dirty="0" err="1" smtClean="0">
                <a:solidFill>
                  <a:srgbClr val="00863D"/>
                </a:solidFill>
                <a:latin typeface="+mn-lt"/>
              </a:rPr>
              <a:t>макропределах</a:t>
            </a:r>
            <a:r>
              <a:rPr lang="ru-RU" sz="2800" b="1" dirty="0" smtClean="0">
                <a:solidFill>
                  <a:srgbClr val="00863D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00863D"/>
                </a:solidFill>
                <a:latin typeface="+mn-lt"/>
              </a:rPr>
              <a:t>законы сохранения восстанавливались. </a:t>
            </a:r>
            <a:endParaRPr lang="ru-RU" sz="2800" b="1" dirty="0" smtClean="0">
              <a:solidFill>
                <a:srgbClr val="00863D"/>
              </a:solidFill>
              <a:latin typeface="+mn-lt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Полемика 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по этому поводу не привела к однозначности, вопрос остается дискуссионным для </a:t>
            </a: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современного естествознания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. </a:t>
            </a:r>
            <a:endParaRPr lang="ru-RU" sz="2800" b="1" dirty="0" smtClean="0">
              <a:solidFill>
                <a:srgbClr val="7030A0"/>
              </a:solidFill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098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WordArt 2"/>
          <p:cNvSpPr>
            <a:spLocks noChangeArrowheads="1" noChangeShapeType="1" noTextEdit="1"/>
          </p:cNvSpPr>
          <p:nvPr/>
        </p:nvSpPr>
        <p:spPr bwMode="auto">
          <a:xfrm>
            <a:off x="755576" y="4221088"/>
            <a:ext cx="7532687" cy="161766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002060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+mn-lt"/>
              </a:rPr>
              <a:t>Эксперименты полностью подтвердили</a:t>
            </a:r>
          </a:p>
          <a:p>
            <a:pPr algn="ctr"/>
            <a:r>
              <a:rPr lang="ru-RU" sz="3600" kern="10" dirty="0">
                <a:ln w="19050">
                  <a:solidFill>
                    <a:srgbClr val="002060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+mn-lt"/>
              </a:rPr>
              <a:t>теорию относительности А. Эйнштейна</a:t>
            </a:r>
          </a:p>
        </p:txBody>
      </p:sp>
      <p:grpSp>
        <p:nvGrpSpPr>
          <p:cNvPr id="106503" name="Group 7"/>
          <p:cNvGrpSpPr>
            <a:grpSpLocks/>
          </p:cNvGrpSpPr>
          <p:nvPr/>
        </p:nvGrpSpPr>
        <p:grpSpPr bwMode="auto">
          <a:xfrm>
            <a:off x="345976" y="745995"/>
            <a:ext cx="3313112" cy="1040295"/>
            <a:chOff x="2925" y="1661"/>
            <a:chExt cx="2087" cy="544"/>
          </a:xfrm>
        </p:grpSpPr>
        <p:sp>
          <p:nvSpPr>
            <p:cNvPr id="106501" name="WordArt 5"/>
            <p:cNvSpPr>
              <a:spLocks noChangeArrowheads="1" noChangeShapeType="1" noTextEdit="1"/>
            </p:cNvSpPr>
            <p:nvPr/>
          </p:nvSpPr>
          <p:spPr bwMode="auto">
            <a:xfrm>
              <a:off x="2925" y="1800"/>
              <a:ext cx="1734" cy="40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FF8200"/>
                      </a:gs>
                      <a:gs pos="10001">
                        <a:srgbClr val="FF0000"/>
                      </a:gs>
                      <a:gs pos="35001">
                        <a:srgbClr val="BA0066"/>
                      </a:gs>
                      <a:gs pos="70000">
                        <a:srgbClr val="66008F"/>
                      </a:gs>
                      <a:gs pos="100000">
                        <a:srgbClr val="000082"/>
                      </a:gs>
                    </a:gsLst>
                    <a:lin ang="5400000" scaled="1"/>
                  </a:gradFill>
                  <a:latin typeface="Arial Black"/>
                </a:rPr>
                <a:t>Е = </a:t>
              </a:r>
              <a:r>
                <a:rPr lang="en-US" sz="3600" b="1" kern="10" dirty="0"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FF8200"/>
                      </a:gs>
                      <a:gs pos="10001">
                        <a:srgbClr val="FF0000"/>
                      </a:gs>
                      <a:gs pos="35001">
                        <a:srgbClr val="BA0066"/>
                      </a:gs>
                      <a:gs pos="70000">
                        <a:srgbClr val="66008F"/>
                      </a:gs>
                      <a:gs pos="100000">
                        <a:srgbClr val="000082"/>
                      </a:gs>
                    </a:gsLst>
                    <a:lin ang="5400000" scaled="1"/>
                  </a:gradFill>
                  <a:latin typeface="Arial Black"/>
                </a:rPr>
                <a:t>m C</a:t>
              </a:r>
              <a:endParaRPr lang="ru-RU" sz="3600" b="1" kern="10" dirty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 Black"/>
              </a:endParaRPr>
            </a:p>
          </p:txBody>
        </p:sp>
        <p:sp>
          <p:nvSpPr>
            <p:cNvPr id="106502" name="WordArt 6"/>
            <p:cNvSpPr>
              <a:spLocks noChangeArrowheads="1" noChangeShapeType="1" noTextEdit="1"/>
            </p:cNvSpPr>
            <p:nvPr/>
          </p:nvSpPr>
          <p:spPr bwMode="auto">
            <a:xfrm>
              <a:off x="4757" y="1661"/>
              <a:ext cx="255" cy="2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FF8200"/>
                      </a:gs>
                      <a:gs pos="10001">
                        <a:srgbClr val="FF0000"/>
                      </a:gs>
                      <a:gs pos="35001">
                        <a:srgbClr val="BA0066"/>
                      </a:gs>
                      <a:gs pos="70000">
                        <a:srgbClr val="66008F"/>
                      </a:gs>
                      <a:gs pos="100000">
                        <a:srgbClr val="000082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2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2388" y="222775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Объединение массы и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энергии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66246" name="Picture 6" descr="100 лет теории относительности | Культура и стиль жизни в Германии и Европе  | DW | 25.11.2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30" y="1479172"/>
            <a:ext cx="4748211" cy="267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Picture 4" descr="08185755"/>
          <p:cNvPicPr>
            <a:picLocks noChangeAspect="1" noChangeArrowheads="1"/>
          </p:cNvPicPr>
          <p:nvPr/>
        </p:nvPicPr>
        <p:blipFill>
          <a:blip r:embed="rId3" cstate="print"/>
          <a:srcRect l="1689" t="4051" r="2754" b="2748"/>
          <a:stretch>
            <a:fillRect/>
          </a:stretch>
        </p:blipFill>
        <p:spPr bwMode="auto">
          <a:xfrm>
            <a:off x="4321175" y="908050"/>
            <a:ext cx="3130550" cy="23479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4933" name="WordArt 5"/>
          <p:cNvSpPr>
            <a:spLocks noChangeArrowheads="1" noChangeShapeType="1" noTextEdit="1"/>
          </p:cNvSpPr>
          <p:nvPr/>
        </p:nvSpPr>
        <p:spPr bwMode="auto">
          <a:xfrm>
            <a:off x="1763713" y="5949950"/>
            <a:ext cx="51133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421C"/>
                </a:solidFill>
                <a:latin typeface="Arial Black"/>
              </a:rPr>
              <a:t>"Четвертое измерение"</a:t>
            </a:r>
          </a:p>
        </p:txBody>
      </p:sp>
      <p:sp>
        <p:nvSpPr>
          <p:cNvPr id="124936" name="WordArt 8"/>
          <p:cNvSpPr>
            <a:spLocks noChangeArrowheads="1" noChangeShapeType="1" noTextEdit="1"/>
          </p:cNvSpPr>
          <p:nvPr/>
        </p:nvSpPr>
        <p:spPr bwMode="auto">
          <a:xfrm>
            <a:off x="1388040" y="2418458"/>
            <a:ext cx="1892996" cy="4881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ru-RU" sz="3600" b="1" kern="10" dirty="0">
                <a:ln w="317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Arial"/>
                <a:cs typeface="Arial"/>
              </a:rPr>
              <a:t>Збигнев</a:t>
            </a:r>
          </a:p>
          <a:p>
            <a:pPr algn="r"/>
            <a:r>
              <a:rPr lang="ru-RU" sz="3600" b="1" kern="10" dirty="0">
                <a:ln w="317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Arial"/>
                <a:cs typeface="Arial"/>
              </a:rPr>
              <a:t>Р ы б ч и н с к </a:t>
            </a:r>
            <a:r>
              <a:rPr lang="ru-RU" sz="3600" b="1" kern="10" dirty="0" smtClean="0">
                <a:ln w="317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Arial"/>
                <a:cs typeface="Arial"/>
              </a:rPr>
              <a:t>и й</a:t>
            </a:r>
            <a:endParaRPr lang="ru-RU" sz="3600" b="1" kern="10" dirty="0">
              <a:ln w="3175">
                <a:solidFill>
                  <a:schemeClr val="tx2"/>
                </a:solidFill>
                <a:round/>
                <a:headEnd/>
                <a:tailEnd/>
              </a:ln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124937" name="WordArt 9"/>
          <p:cNvSpPr>
            <a:spLocks noChangeArrowheads="1" noChangeShapeType="1" noTextEdit="1"/>
          </p:cNvSpPr>
          <p:nvPr/>
        </p:nvSpPr>
        <p:spPr bwMode="auto">
          <a:xfrm>
            <a:off x="1403350" y="3357563"/>
            <a:ext cx="5832475" cy="172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Comic Sans MS"/>
              </a:rPr>
              <a:t>Отражение идей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Comic Sans MS"/>
              </a:rPr>
              <a:t>теории относительности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863D"/>
                </a:solidFill>
                <a:latin typeface="Comic Sans MS"/>
              </a:rPr>
              <a:t>в гуманитарной культуре</a:t>
            </a:r>
          </a:p>
        </p:txBody>
      </p:sp>
      <p:pic>
        <p:nvPicPr>
          <p:cNvPr id="124938" name="Picture 10" descr="08185341"/>
          <p:cNvPicPr>
            <a:picLocks noChangeAspect="1" noChangeArrowheads="1"/>
          </p:cNvPicPr>
          <p:nvPr/>
        </p:nvPicPr>
        <p:blipFill>
          <a:blip r:embed="rId4" cstate="print"/>
          <a:srcRect l="648" t="2568" b="1447"/>
          <a:stretch>
            <a:fillRect/>
          </a:stretch>
        </p:blipFill>
        <p:spPr bwMode="auto">
          <a:xfrm>
            <a:off x="4321175" y="3216275"/>
            <a:ext cx="3130550" cy="24447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4939" name="Picture 11" descr="08185516"/>
          <p:cNvPicPr>
            <a:picLocks noChangeAspect="1" noChangeArrowheads="1"/>
          </p:cNvPicPr>
          <p:nvPr/>
        </p:nvPicPr>
        <p:blipFill>
          <a:blip r:embed="rId5" cstate="print">
            <a:lum bright="12000" contrast="18000"/>
          </a:blip>
          <a:srcRect l="648" t="5382" r="1689" b="1447"/>
          <a:stretch>
            <a:fillRect/>
          </a:stretch>
        </p:blipFill>
        <p:spPr bwMode="auto">
          <a:xfrm>
            <a:off x="971550" y="3254375"/>
            <a:ext cx="3062288" cy="2406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/>
              <a:pPr/>
              <a:t>47</a:t>
            </a:fld>
            <a:endParaRPr lang="ru-RU"/>
          </a:p>
        </p:txBody>
      </p:sp>
      <p:pic>
        <p:nvPicPr>
          <p:cNvPr id="269314" name="Picture 2" descr="Иное измерение Збигнева Рыбчинского. Легендарного отца стиля MTV. ( Мое  личное открытие 5++!). Обсуждение на LiveInternet - Российский Сервис  Онлайн-Дневников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963" y="300622"/>
            <a:ext cx="1959446" cy="195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 animBg="1"/>
      <p:bldP spid="12493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z="2800" smtClean="0">
                <a:latin typeface="+mn-lt"/>
              </a:rPr>
              <a:pPr/>
              <a:t>48</a:t>
            </a:fld>
            <a:endParaRPr lang="ru-RU" sz="280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980728"/>
            <a:ext cx="8003232" cy="2782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выводы из ОТО. (1915)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Искривление пространства (вблизи тяготеющих масс)</a:t>
            </a: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Замедление времени (вблизи тяготеющих масс)</a:t>
            </a:r>
            <a:endParaRPr lang="ru-RU" sz="2800" b="1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139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49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4624"/>
            <a:ext cx="8784976" cy="6854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Важные моменты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для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современного естествознания </a:t>
            </a:r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800" b="1" dirty="0" smtClean="0">
                <a:solidFill>
                  <a:srgbClr val="0000FF"/>
                </a:solidFill>
                <a:latin typeface="+mn-lt"/>
              </a:rPr>
              <a:t>В </a:t>
            </a:r>
            <a:r>
              <a:rPr lang="ru-RU" sz="2800" b="1" dirty="0">
                <a:solidFill>
                  <a:srgbClr val="0000FF"/>
                </a:solidFill>
                <a:latin typeface="+mn-lt"/>
              </a:rPr>
              <a:t>эволюции естествознания прослеживается сосуществование двух концепций пространства, времени и движения - </a:t>
            </a:r>
            <a:r>
              <a:rPr lang="ru-RU" sz="2800" b="1" u="sng" dirty="0">
                <a:solidFill>
                  <a:srgbClr val="0000FF"/>
                </a:solidFill>
                <a:latin typeface="+mn-lt"/>
              </a:rPr>
              <a:t>субстанциональной и </a:t>
            </a:r>
            <a:r>
              <a:rPr lang="ru-RU" sz="2800" b="1" u="sng" dirty="0" smtClean="0">
                <a:solidFill>
                  <a:srgbClr val="0000FF"/>
                </a:solidFill>
                <a:latin typeface="+mn-lt"/>
              </a:rPr>
              <a:t>реляционной</a:t>
            </a:r>
            <a:r>
              <a:rPr lang="ru-RU" sz="2800" b="1" dirty="0" smtClean="0">
                <a:solidFill>
                  <a:srgbClr val="0000FF"/>
                </a:solidFill>
                <a:latin typeface="+mn-lt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800" b="1" dirty="0" smtClean="0">
                <a:solidFill>
                  <a:srgbClr val="00863D"/>
                </a:solidFill>
                <a:latin typeface="+mn-lt"/>
              </a:rPr>
              <a:t>Развитием </a:t>
            </a:r>
            <a:r>
              <a:rPr lang="ru-RU" sz="2800" b="1" dirty="0">
                <a:solidFill>
                  <a:srgbClr val="00863D"/>
                </a:solidFill>
                <a:latin typeface="+mn-lt"/>
              </a:rPr>
              <a:t>идеи независимости всех процессов движения от выбора системы отсчета явилась </a:t>
            </a:r>
            <a:r>
              <a:rPr lang="ru-RU" sz="2800" b="1" u="sng" dirty="0">
                <a:solidFill>
                  <a:srgbClr val="00863D"/>
                </a:solidFill>
                <a:latin typeface="+mn-lt"/>
              </a:rPr>
              <a:t>специальная теория относительности</a:t>
            </a:r>
            <a:r>
              <a:rPr lang="ru-RU" sz="2800" b="1" dirty="0">
                <a:solidFill>
                  <a:srgbClr val="00863D"/>
                </a:solidFill>
                <a:latin typeface="+mn-lt"/>
              </a:rPr>
              <a:t>.</a:t>
            </a:r>
            <a:r>
              <a:rPr lang="ru-RU" sz="2800" dirty="0">
                <a:solidFill>
                  <a:srgbClr val="00863D"/>
                </a:solidFill>
                <a:latin typeface="+mn-lt"/>
              </a:rPr>
              <a:t> </a:t>
            </a:r>
            <a:endParaRPr lang="ru-RU" sz="2800" dirty="0" smtClean="0">
              <a:solidFill>
                <a:srgbClr val="00863D"/>
              </a:solidFill>
              <a:latin typeface="+mn-lt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800" b="1" u="sng" dirty="0" smtClean="0">
                <a:solidFill>
                  <a:srgbClr val="5D2884"/>
                </a:solidFill>
                <a:latin typeface="+mn-lt"/>
              </a:rPr>
              <a:t>Общая </a:t>
            </a:r>
            <a:r>
              <a:rPr lang="ru-RU" sz="2800" b="1" u="sng" dirty="0">
                <a:solidFill>
                  <a:srgbClr val="5D2884"/>
                </a:solidFill>
                <a:latin typeface="+mn-lt"/>
              </a:rPr>
              <a:t>теория относительности</a:t>
            </a:r>
            <a:r>
              <a:rPr lang="ru-RU" sz="2800" b="1" dirty="0">
                <a:solidFill>
                  <a:srgbClr val="5D2884"/>
                </a:solidFill>
                <a:latin typeface="+mn-lt"/>
              </a:rPr>
              <a:t> вносит еще более значимые концептуальные изменения в понимание связи пространства-времени с движением массивных тел.</a:t>
            </a:r>
            <a:r>
              <a:rPr lang="ru-RU" sz="2800" dirty="0">
                <a:solidFill>
                  <a:srgbClr val="5D2884"/>
                </a:solidFill>
                <a:latin typeface="+mn-lt"/>
              </a:rPr>
              <a:t> </a:t>
            </a:r>
            <a:endParaRPr lang="ru-RU" sz="2800" dirty="0" smtClean="0">
              <a:solidFill>
                <a:srgbClr val="5D288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8739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50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64704"/>
            <a:ext cx="8784976" cy="4319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00FF"/>
                </a:solidFill>
                <a:latin typeface="+mn-lt"/>
              </a:rPr>
              <a:t>4. </a:t>
            </a:r>
            <a:r>
              <a:rPr lang="ru-RU" sz="2800" b="1" u="sng" dirty="0" smtClean="0">
                <a:solidFill>
                  <a:srgbClr val="0000FF"/>
                </a:solidFill>
                <a:latin typeface="+mn-lt"/>
              </a:rPr>
              <a:t>Общая теория относительности</a:t>
            </a:r>
            <a:r>
              <a:rPr lang="ru-RU" sz="2800" b="1" dirty="0" smtClean="0">
                <a:solidFill>
                  <a:srgbClr val="0000FF"/>
                </a:solidFill>
                <a:latin typeface="+mn-lt"/>
              </a:rPr>
              <a:t> ближе к реляционной концепци</a:t>
            </a:r>
            <a:r>
              <a:rPr lang="ru-RU" sz="2800" dirty="0" smtClean="0">
                <a:solidFill>
                  <a:srgbClr val="0000FF"/>
                </a:solidFill>
                <a:latin typeface="+mn-lt"/>
              </a:rPr>
              <a:t>и, связывающей течение (и измерение) времени с общим движением материального мира.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863D"/>
                </a:solidFill>
                <a:latin typeface="+mn-lt"/>
              </a:rPr>
              <a:t>5. </a:t>
            </a:r>
            <a:r>
              <a:rPr lang="ru-RU" sz="2800" b="1" u="sng" dirty="0" smtClean="0">
                <a:solidFill>
                  <a:srgbClr val="00863D"/>
                </a:solidFill>
                <a:latin typeface="+mn-lt"/>
              </a:rPr>
              <a:t>Квантовые </a:t>
            </a:r>
            <a:r>
              <a:rPr lang="ru-RU" sz="2800" b="1" u="sng" dirty="0">
                <a:solidFill>
                  <a:srgbClr val="00863D"/>
                </a:solidFill>
                <a:latin typeface="+mn-lt"/>
              </a:rPr>
              <a:t>аспекты</a:t>
            </a:r>
            <a:r>
              <a:rPr lang="ru-RU" sz="2800" b="1" dirty="0">
                <a:solidFill>
                  <a:srgbClr val="00863D"/>
                </a:solidFill>
                <a:latin typeface="+mn-lt"/>
              </a:rPr>
              <a:t> теории пространства-времени выражаются в возможности проявления в нашем трехмерном мире некоторых эффектов, связанных с более высокими пространственными измерениями</a:t>
            </a:r>
            <a:r>
              <a:rPr lang="ru-RU" sz="2800" b="1" dirty="0" smtClean="0">
                <a:solidFill>
                  <a:srgbClr val="00863D"/>
                </a:solidFill>
                <a:latin typeface="+mn-lt"/>
              </a:rPr>
              <a:t>.</a:t>
            </a:r>
            <a:endParaRPr lang="ru-RU" sz="2800" dirty="0">
              <a:solidFill>
                <a:srgbClr val="00863D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7389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51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8640960" cy="3063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Контроль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28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Согласно теории относительности, вблизи тяжелых предметов время … </a:t>
            </a:r>
          </a:p>
          <a:p>
            <a:pPr marL="360000" lvl="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8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меняется </a:t>
            </a:r>
          </a:p>
          <a:p>
            <a:pPr marL="360000" lvl="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</a:rPr>
              <a:t> замедляется</a:t>
            </a:r>
          </a:p>
          <a:p>
            <a:pPr marL="360000" lvl="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ускоряется </a:t>
            </a:r>
            <a:endParaRPr lang="ru-RU" sz="2800" dirty="0">
              <a:solidFill>
                <a:srgbClr val="0000FF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29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52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32656"/>
            <a:ext cx="8640960" cy="5829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Контроль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Две ракеты движутся с одинаковыми (по модулю) скоростями по очень близко расположенным параллельным курсам. Первая ракета приближается к наблюдателю, а вторая удаляется от него. В момент встречи (считать в одной точке) на них вспыхнули лампочки. Какую вспышку наблюдатель увидит раньше? </a:t>
            </a: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одновременно</a:t>
            </a: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раньше</a:t>
            </a:r>
            <a:r>
              <a:rPr lang="ru-RU" sz="2800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которая приближается </a:t>
            </a:r>
          </a:p>
          <a:p>
            <a:pPr marL="360000" lvl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раньше</a:t>
            </a:r>
            <a:r>
              <a:rPr lang="ru-RU" sz="2800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которая удаляется </a:t>
            </a:r>
          </a:p>
        </p:txBody>
      </p:sp>
    </p:spTree>
    <p:extLst>
      <p:ext uri="{BB962C8B-B14F-4D97-AF65-F5344CB8AC3E}">
        <p14:creationId xmlns:p14="http://schemas.microsoft.com/office/powerpoint/2010/main" val="2358568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53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80876"/>
            <a:ext cx="8640960" cy="444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Контроль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 появлением специальной теории относительности возникло утверждения …</a:t>
            </a:r>
          </a:p>
          <a:p>
            <a:pPr marL="360000" lvl="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</a:rPr>
              <a:t> абсолютное </a:t>
            </a:r>
            <a:r>
              <a:rPr lang="ru-RU" sz="2800" dirty="0">
                <a:solidFill>
                  <a:srgbClr val="0000FF"/>
                </a:solidFill>
                <a:latin typeface="+mn-lt"/>
              </a:rPr>
              <a:t>время не имеет физического смысла </a:t>
            </a: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пространство </a:t>
            </a:r>
            <a:r>
              <a:rPr lang="ru-RU" sz="28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конечно </a:t>
            </a: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существует </a:t>
            </a:r>
            <a:r>
              <a:rPr lang="ru-RU" sz="28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релятивистское и гравитационное замедление времени </a:t>
            </a:r>
          </a:p>
          <a:p>
            <a:pPr marL="360000" lvl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</a:rPr>
              <a:t> время </a:t>
            </a:r>
            <a:r>
              <a:rPr lang="ru-RU" sz="2800" dirty="0">
                <a:solidFill>
                  <a:srgbClr val="0000FF"/>
                </a:solidFill>
                <a:latin typeface="+mn-lt"/>
              </a:rPr>
              <a:t>всегда относительно </a:t>
            </a:r>
          </a:p>
        </p:txBody>
      </p:sp>
    </p:spTree>
    <p:extLst>
      <p:ext uri="{BB962C8B-B14F-4D97-AF65-F5344CB8AC3E}">
        <p14:creationId xmlns:p14="http://schemas.microsoft.com/office/powerpoint/2010/main" val="882586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54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688569"/>
            <a:ext cx="864096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Контроль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Согласно общей теории относительности пространство искривляется под действием …</a:t>
            </a: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гравитации</a:t>
            </a: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скорости </a:t>
            </a:r>
            <a:endParaRPr lang="ru-RU" sz="2800" dirty="0">
              <a:solidFill>
                <a:srgbClr val="00863D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времени </a:t>
            </a:r>
            <a:endParaRPr lang="ru-RU" sz="2800" dirty="0">
              <a:solidFill>
                <a:srgbClr val="00863D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вакуума </a:t>
            </a:r>
            <a:endParaRPr lang="ru-RU" sz="2800" dirty="0">
              <a:solidFill>
                <a:srgbClr val="00863D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сил </a:t>
            </a:r>
            <a:r>
              <a:rPr lang="ru-RU" sz="2800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инерции </a:t>
            </a:r>
          </a:p>
        </p:txBody>
      </p:sp>
    </p:spTree>
    <p:extLst>
      <p:ext uri="{BB962C8B-B14F-4D97-AF65-F5344CB8AC3E}">
        <p14:creationId xmlns:p14="http://schemas.microsoft.com/office/powerpoint/2010/main" val="1168115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55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36222"/>
            <a:ext cx="8640960" cy="5368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Контроль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Какая геометрия (названная именем этого математика) лежит в основе общей теории относительности (теории тяготения) Эйнштейна … </a:t>
            </a: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Лобачевского </a:t>
            </a:r>
            <a:endParaRPr lang="ru-RU" sz="2800" dirty="0">
              <a:solidFill>
                <a:srgbClr val="0000FF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Минковского </a:t>
            </a:r>
            <a:endParaRPr lang="ru-RU" sz="2800" dirty="0">
              <a:solidFill>
                <a:srgbClr val="0000FF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Евклида </a:t>
            </a: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Римана</a:t>
            </a:r>
            <a:endParaRPr lang="ru-RU" sz="2800" dirty="0">
              <a:solidFill>
                <a:srgbClr val="0000FF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Декарта </a:t>
            </a:r>
            <a:endParaRPr lang="ru-RU" sz="2800" dirty="0">
              <a:solidFill>
                <a:srgbClr val="0000FF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Гильберта </a:t>
            </a:r>
            <a:endParaRPr lang="ru-RU" sz="2800" dirty="0">
              <a:solidFill>
                <a:srgbClr val="0000FF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29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35B66-0345-4DDA-ABC3-635AD53E6001}" type="slidenum">
              <a:rPr lang="ru-RU" smtClean="0">
                <a:latin typeface="+mn-lt"/>
              </a:rPr>
              <a:pPr/>
              <a:t>56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48680"/>
            <a:ext cx="8640960" cy="49077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Контроль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Следствиями общей теории относительности являются … </a:t>
            </a:r>
          </a:p>
          <a:p>
            <a:pPr marL="360000" lvl="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нарушение </a:t>
            </a:r>
            <a:r>
              <a:rPr lang="ru-RU" sz="2800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причинно-следственной связи в искривленном пространстве времени </a:t>
            </a:r>
          </a:p>
          <a:p>
            <a:pPr marL="3600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</a:rPr>
              <a:t> замедление </a:t>
            </a:r>
            <a:r>
              <a:rPr lang="ru-RU" sz="2800" dirty="0">
                <a:solidFill>
                  <a:srgbClr val="00863D"/>
                </a:solidFill>
                <a:latin typeface="+mn-lt"/>
              </a:rPr>
              <a:t>времени в гравитационном поле </a:t>
            </a:r>
            <a:endParaRPr lang="ru-RU" sz="2800" dirty="0">
              <a:solidFill>
                <a:srgbClr val="00863D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увеличение </a:t>
            </a:r>
            <a:r>
              <a:rPr lang="ru-RU" sz="2800" dirty="0">
                <a:solidFill>
                  <a:srgbClr val="00863D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частоты электромагнитных волн в гравитационном поле </a:t>
            </a:r>
          </a:p>
          <a:p>
            <a:pPr marL="360000" lvl="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800" dirty="0" smtClean="0">
                <a:solidFill>
                  <a:srgbClr val="00863D"/>
                </a:solidFill>
                <a:latin typeface="+mn-lt"/>
              </a:rPr>
              <a:t> искривление </a:t>
            </a:r>
            <a:r>
              <a:rPr lang="ru-RU" sz="2800" dirty="0">
                <a:solidFill>
                  <a:srgbClr val="00863D"/>
                </a:solidFill>
                <a:latin typeface="+mn-lt"/>
              </a:rPr>
              <a:t>луча света в гравитационном поле </a:t>
            </a:r>
          </a:p>
        </p:txBody>
      </p:sp>
    </p:spTree>
    <p:extLst>
      <p:ext uri="{BB962C8B-B14F-4D97-AF65-F5344CB8AC3E}">
        <p14:creationId xmlns:p14="http://schemas.microsoft.com/office/powerpoint/2010/main" val="23633644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4822</TotalTime>
  <Words>1765</Words>
  <Application>Microsoft Office PowerPoint</Application>
  <PresentationFormat>Экран (4:3)</PresentationFormat>
  <Paragraphs>395</Paragraphs>
  <Slides>56</Slides>
  <Notes>24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70" baseType="lpstr">
      <vt:lpstr>AJDAFH+TimesNewRoman,Bold</vt:lpstr>
      <vt:lpstr>Arial</vt:lpstr>
      <vt:lpstr>Arial Black</vt:lpstr>
      <vt:lpstr>Bookman Old Style</vt:lpstr>
      <vt:lpstr>Calibri</vt:lpstr>
      <vt:lpstr>Cambria Math</vt:lpstr>
      <vt:lpstr>Comic Sans MS</vt:lpstr>
      <vt:lpstr>Symbol</vt:lpstr>
      <vt:lpstr>Times New Roman</vt:lpstr>
      <vt:lpstr>Verdana</vt:lpstr>
      <vt:lpstr>Wingdings</vt:lpstr>
      <vt:lpstr>Default Design</vt:lpstr>
      <vt:lpstr>Equation</vt:lpstr>
      <vt:lpstr>Document</vt:lpstr>
      <vt:lpstr>Лекция 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Slava;Т.Н. Мельникова</dc:creator>
  <cp:lastModifiedBy>Мельникова Тамара Николаевна</cp:lastModifiedBy>
  <cp:revision>202</cp:revision>
  <dcterms:created xsi:type="dcterms:W3CDTF">2007-08-16T17:48:31Z</dcterms:created>
  <dcterms:modified xsi:type="dcterms:W3CDTF">2024-11-09T07:56:32Z</dcterms:modified>
</cp:coreProperties>
</file>