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6"/>
  </p:notesMasterIdLst>
  <p:sldIdLst>
    <p:sldId id="604" r:id="rId2"/>
    <p:sldId id="765" r:id="rId3"/>
    <p:sldId id="719" r:id="rId4"/>
    <p:sldId id="766" r:id="rId5"/>
    <p:sldId id="720" r:id="rId6"/>
    <p:sldId id="642" r:id="rId7"/>
    <p:sldId id="721" r:id="rId8"/>
    <p:sldId id="718" r:id="rId9"/>
    <p:sldId id="722" r:id="rId10"/>
    <p:sldId id="725" r:id="rId11"/>
    <p:sldId id="767" r:id="rId12"/>
    <p:sldId id="643" r:id="rId13"/>
    <p:sldId id="724" r:id="rId14"/>
    <p:sldId id="723" r:id="rId15"/>
    <p:sldId id="772" r:id="rId16"/>
    <p:sldId id="768" r:id="rId17"/>
    <p:sldId id="769" r:id="rId18"/>
    <p:sldId id="644" r:id="rId19"/>
    <p:sldId id="645" r:id="rId20"/>
    <p:sldId id="745" r:id="rId21"/>
    <p:sldId id="646" r:id="rId22"/>
    <p:sldId id="647" r:id="rId23"/>
    <p:sldId id="648" r:id="rId24"/>
    <p:sldId id="649" r:id="rId25"/>
    <p:sldId id="650" r:id="rId26"/>
    <p:sldId id="651" r:id="rId27"/>
    <p:sldId id="652" r:id="rId28"/>
    <p:sldId id="653" r:id="rId29"/>
    <p:sldId id="654" r:id="rId30"/>
    <p:sldId id="655" r:id="rId31"/>
    <p:sldId id="656" r:id="rId32"/>
    <p:sldId id="774" r:id="rId33"/>
    <p:sldId id="775" r:id="rId34"/>
    <p:sldId id="776" r:id="rId35"/>
    <p:sldId id="777" r:id="rId36"/>
    <p:sldId id="744" r:id="rId37"/>
    <p:sldId id="746" r:id="rId38"/>
    <p:sldId id="748" r:id="rId39"/>
    <p:sldId id="749" r:id="rId40"/>
    <p:sldId id="756" r:id="rId41"/>
    <p:sldId id="750" r:id="rId42"/>
    <p:sldId id="751" r:id="rId43"/>
    <p:sldId id="752" r:id="rId44"/>
    <p:sldId id="754" r:id="rId45"/>
    <p:sldId id="755" r:id="rId46"/>
    <p:sldId id="771" r:id="rId47"/>
    <p:sldId id="757" r:id="rId48"/>
    <p:sldId id="758" r:id="rId49"/>
    <p:sldId id="759" r:id="rId50"/>
    <p:sldId id="760" r:id="rId51"/>
    <p:sldId id="761" r:id="rId52"/>
    <p:sldId id="762" r:id="rId53"/>
    <p:sldId id="773" r:id="rId54"/>
    <p:sldId id="743" r:id="rId5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6600"/>
    <a:srgbClr val="0000FF"/>
    <a:srgbClr val="993300"/>
    <a:srgbClr val="003300"/>
    <a:srgbClr val="990099"/>
    <a:srgbClr val="000099"/>
    <a:srgbClr val="6600CC"/>
    <a:srgbClr val="007600"/>
    <a:srgbClr val="463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5645" autoAdjust="0"/>
  </p:normalViewPr>
  <p:slideViewPr>
    <p:cSldViewPr>
      <p:cViewPr varScale="1">
        <p:scale>
          <a:sx n="109" d="100"/>
          <a:sy n="109" d="100"/>
        </p:scale>
        <p:origin x="16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B3688-3564-4C85-94A0-81C3340DC2CC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BDC9D-FECC-4C26-8F22-5BFF1F78CF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924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BDC9D-FECC-4C26-8F22-5BFF1F78CFD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58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BDC9D-FECC-4C26-8F22-5BFF1F78CFD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39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BDC9D-FECC-4C26-8F22-5BFF1F78CFD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578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69437-EBAF-4DFD-B8BF-83FD0213178D}" type="slidenum">
              <a:rPr lang="ru-RU"/>
              <a:pPr/>
              <a:t>54</a:t>
            </a:fld>
            <a:endParaRPr lang="ru-RU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907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46E0D-FD18-4849-8AA1-88306AC13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6817F-EF64-44B5-8160-A9A328FA0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5950A-2EC3-4AA5-BD3A-FE8C5C629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3107D-6CA8-4013-B2BC-F70AA8D91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0505E-28FC-4B27-90A9-2719463519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DD646-086F-497B-90F3-151C5DC84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A9A8C-B690-479B-B001-CA417D0599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ACA9C-4724-4219-82EC-66D5A567A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F1919-606F-442A-A958-C76D4CA87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B3F87-3C2B-4B55-AA19-4489BB926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C23A7-95B3-4FE0-8550-682CC1672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A9E5986-8278-4050-B1BB-C5958A52BA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gif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jpeg"/><Relationship Id="rId4" Type="http://schemas.openxmlformats.org/officeDocument/2006/relationships/image" Target="../media/image7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92725" y="100013"/>
            <a:ext cx="2419350" cy="595312"/>
          </a:xfrm>
        </p:spPr>
        <p:txBody>
          <a:bodyPr/>
          <a:lstStyle/>
          <a:p>
            <a:pPr algn="l"/>
            <a:r>
              <a:rPr lang="ru-RU" sz="3600" b="1" dirty="0">
                <a:solidFill>
                  <a:schemeClr val="tx1"/>
                </a:solidFill>
              </a:rPr>
              <a:t>Лекция 4</a:t>
            </a:r>
            <a:endParaRPr lang="ru-RU" sz="4000" dirty="0">
              <a:solidFill>
                <a:schemeClr val="tx1"/>
              </a:solidFill>
            </a:endParaRPr>
          </a:p>
        </p:txBody>
      </p:sp>
      <p:cxnSp>
        <p:nvCxnSpPr>
          <p:cNvPr id="2053" name="AutoShape 5"/>
          <p:cNvCxnSpPr>
            <a:cxnSpLocks noChangeShapeType="1"/>
            <a:stCxn id="2050" idx="3"/>
            <a:endCxn id="2054" idx="3"/>
          </p:cNvCxnSpPr>
          <p:nvPr/>
        </p:nvCxnSpPr>
        <p:spPr bwMode="auto">
          <a:xfrm>
            <a:off x="7712075" y="397669"/>
            <a:ext cx="1044575" cy="2521050"/>
          </a:xfrm>
          <a:prstGeom prst="bentConnector3">
            <a:avLst>
              <a:gd name="adj1" fmla="val 121884"/>
            </a:avLst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cxn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227013" y="1193991"/>
            <a:ext cx="8529637" cy="3449455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6513" y="333375"/>
            <a:ext cx="5327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 dirty="0">
                <a:latin typeface="Verdana" pitchFamily="34" charset="0"/>
              </a:rPr>
              <a:t>Сегодня: </a:t>
            </a:r>
            <a:fld id="{57847B8B-DDAA-4089-ADBF-EB9BBDB5F3FC}" type="datetime2">
              <a:rPr lang="ru-RU" sz="1600" b="1" i="1">
                <a:latin typeface="Verdana" pitchFamily="34" charset="0"/>
              </a:rPr>
              <a:pPr>
                <a:spcBef>
                  <a:spcPct val="50000"/>
                </a:spcBef>
              </a:pPr>
              <a:t>вторник, 1 октября 2024 г.</a:t>
            </a:fld>
            <a:endParaRPr lang="ru-RU" sz="1600" b="1" i="1" dirty="0">
              <a:latin typeface="Verdana" pitchFamily="34" charset="0"/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2725848" y="5965825"/>
            <a:ext cx="61859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ru-RU" sz="2400" b="1" dirty="0">
                <a:latin typeface="+mn-lt"/>
              </a:rPr>
              <a:t>Мельникова Тамара Николаевна</a:t>
            </a:r>
          </a:p>
          <a:p>
            <a:r>
              <a:rPr lang="ru-RU" sz="2400" dirty="0">
                <a:latin typeface="+mn-lt"/>
              </a:rPr>
              <a:t>Старший преподаватель ОЭФ ИЯТШ ТПУ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7158" y="1357298"/>
            <a:ext cx="8215370" cy="3143272"/>
          </a:xfrm>
          <a:effectLst/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Тема:</a:t>
            </a:r>
          </a:p>
          <a:p>
            <a:pPr algn="r">
              <a:spcBef>
                <a:spcPts val="0"/>
              </a:spcBef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</a:p>
          <a:p>
            <a:pPr algn="r"/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Развитие естествознания </a:t>
            </a:r>
          </a:p>
          <a:p>
            <a:pPr algn="r"/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В России, в мире.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 bwMode="auto">
          <a:xfrm>
            <a:off x="778256" y="591277"/>
            <a:ext cx="7929618" cy="11486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Естествознание в России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85720" y="1866983"/>
            <a:ext cx="8569325" cy="561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Blip>
                <a:blip r:embed="rId2"/>
              </a:buBlip>
            </a:pPr>
            <a:r>
              <a:rPr lang="ru-RU" sz="2800" b="1" dirty="0"/>
              <a:t>Татаро-монгольское иго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6479" y="674648"/>
            <a:ext cx="643317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На 3 века позднее, </a:t>
            </a:r>
          </a:p>
          <a:p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чем в Европе и на Востоке!!!!!!!</a:t>
            </a:r>
            <a:endParaRPr lang="ru-RU" sz="32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7687" y="5374386"/>
            <a:ext cx="8569325" cy="107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Blip>
                <a:blip r:embed="rId2"/>
              </a:buBlip>
            </a:pPr>
            <a:r>
              <a:rPr lang="ru-RU" sz="2800" b="1" dirty="0"/>
              <a:t>Аристократы России развивали культуру и не стремились к научным исследованиям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7687" y="3630927"/>
            <a:ext cx="8569325" cy="159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Blip>
                <a:blip r:embed="rId2"/>
              </a:buBlip>
            </a:pPr>
            <a:r>
              <a:rPr lang="ru-RU" sz="2800" b="1" dirty="0"/>
              <a:t>Российское духовенство не несло своим верующим научные знания</a:t>
            </a:r>
            <a:r>
              <a:rPr lang="ru-RU" altLang="ru-RU" sz="2800" b="1" dirty="0">
                <a:latin typeface="+mn-lt"/>
              </a:rPr>
              <a:t>, в отличие от католических священников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85719" y="2915452"/>
            <a:ext cx="8569325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Blip>
                <a:blip r:embed="rId2"/>
              </a:buBlip>
            </a:pPr>
            <a:r>
              <a:rPr lang="ru-RU" sz="2800" b="1" dirty="0"/>
              <a:t>Затянувшийся период крепостного права</a:t>
            </a:r>
          </a:p>
        </p:txBody>
      </p:sp>
      <p:pic>
        <p:nvPicPr>
          <p:cNvPr id="11" name="Picture 2" descr="Почему татаро-монгольское иго не распространилось на Европу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9249"/>
            <a:ext cx="2941984" cy="136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07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6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27584" y="398260"/>
            <a:ext cx="76328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Основные этапы становления науки в России: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Номер слайда 1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34380" y="1607007"/>
            <a:ext cx="8219256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 этап: 16-17 вв. – правление Петра;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34380" y="2349461"/>
            <a:ext cx="8219256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B50B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этап: 18 век – начало 20 века (до 1917 г.);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534380" y="3501008"/>
            <a:ext cx="8219256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 этап: вторая половина 20 век – начало 21 века</a:t>
            </a:r>
          </a:p>
        </p:txBody>
      </p:sp>
    </p:spTree>
    <p:extLst>
      <p:ext uri="{BB962C8B-B14F-4D97-AF65-F5344CB8AC3E}">
        <p14:creationId xmlns:p14="http://schemas.microsoft.com/office/powerpoint/2010/main" val="206635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27584" y="705353"/>
            <a:ext cx="7632848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ru-RU" sz="2800" b="1" dirty="0">
                <a:solidFill>
                  <a:srgbClr val="CC3300"/>
                </a:solidFill>
                <a:latin typeface="Comic Sans MS" panose="030F0702030302020204" pitchFamily="66" charset="0"/>
              </a:rPr>
              <a:t>Начало развития естествознания в России приходится на эпоху </a:t>
            </a:r>
            <a:r>
              <a:rPr lang="ru-RU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Петра </a:t>
            </a:r>
            <a:r>
              <a:rPr lang="en-US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ru-RU" sz="2800" b="1" dirty="0">
                <a:solidFill>
                  <a:srgbClr val="CC3300"/>
                </a:solidFill>
                <a:latin typeface="Comic Sans MS" panose="030F0702030302020204" pitchFamily="66" charset="0"/>
              </a:rPr>
              <a:t>, как необходимое </a:t>
            </a:r>
            <a:r>
              <a:rPr lang="ru-RU" sz="2800" b="1" u="sng" dirty="0">
                <a:solidFill>
                  <a:srgbClr val="CC3300"/>
                </a:solidFill>
                <a:latin typeface="Comic Sans MS" panose="030F0702030302020204" pitchFamily="66" charset="0"/>
              </a:rPr>
              <a:t>условие его реформ</a:t>
            </a:r>
            <a:r>
              <a:rPr lang="ru-RU" sz="2800" b="1" dirty="0">
                <a:solidFill>
                  <a:srgbClr val="CC330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8" name="Номер слайда 1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9" name="Picture 2" descr="Император Петр Первый. Биографическая справка - РИА Новости, 07.05.2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76694"/>
            <a:ext cx="1944216" cy="260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732975" y="3308791"/>
            <a:ext cx="3477235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strike="noStrike" cap="none" normalizeH="0" baseline="0" dirty="0">
                <a:ln>
                  <a:noFill/>
                </a:ln>
                <a:solidFill>
                  <a:srgbClr val="003E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Пётр I Алексеевич</a:t>
            </a:r>
            <a:r>
              <a:rPr kumimoji="0" lang="ru-RU" altLang="ru-RU" sz="2400" b="0" i="0" strike="noStrike" cap="none" normalizeH="0" baseline="0" dirty="0">
                <a:ln>
                  <a:noFill/>
                </a:ln>
                <a:solidFill>
                  <a:srgbClr val="003E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strike="noStrike" cap="none" normalizeH="0" baseline="0" dirty="0">
                <a:ln>
                  <a:noFill/>
                </a:ln>
                <a:solidFill>
                  <a:srgbClr val="003E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прозванный </a:t>
            </a:r>
            <a:r>
              <a:rPr kumimoji="0" lang="ru-RU" altLang="ru-RU" sz="2400" b="1" i="0" strike="noStrike" cap="none" normalizeH="0" baseline="0" dirty="0">
                <a:ln>
                  <a:noFill/>
                </a:ln>
                <a:solidFill>
                  <a:srgbClr val="003E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Великим</a:t>
            </a:r>
            <a:r>
              <a:rPr kumimoji="0" lang="ru-RU" altLang="ru-RU" sz="2400" b="0" i="0" strike="noStrike" cap="none" normalizeH="0" baseline="0" dirty="0">
                <a:ln>
                  <a:noFill/>
                </a:ln>
                <a:solidFill>
                  <a:srgbClr val="003E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strike="noStrike" cap="none" normalizeH="0" baseline="0" dirty="0">
                <a:ln>
                  <a:noFill/>
                </a:ln>
                <a:solidFill>
                  <a:srgbClr val="003E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(</a:t>
            </a:r>
            <a:r>
              <a:rPr lang="ru-RU" altLang="ru-RU" sz="2400" dirty="0">
                <a:solidFill>
                  <a:srgbClr val="003E00"/>
                </a:solidFill>
                <a:latin typeface="Comic Sans MS" panose="030F0702030302020204" pitchFamily="66" charset="0"/>
              </a:rPr>
              <a:t>1672 – 1725 </a:t>
            </a:r>
            <a:r>
              <a:rPr lang="ru-RU" altLang="ru-RU" sz="2400" dirty="0" err="1">
                <a:solidFill>
                  <a:srgbClr val="003E00"/>
                </a:solidFill>
                <a:latin typeface="Comic Sans MS" panose="030F0702030302020204" pitchFamily="66" charset="0"/>
              </a:rPr>
              <a:t>гг</a:t>
            </a:r>
            <a:r>
              <a:rPr kumimoji="0" lang="ru-RU" altLang="ru-RU" sz="2400" b="0" i="0" strike="noStrike" cap="none" normalizeH="0" baseline="0" dirty="0">
                <a:ln>
                  <a:noFill/>
                </a:ln>
                <a:solidFill>
                  <a:srgbClr val="003E00"/>
                </a:solidFill>
                <a:effectLst/>
                <a:latin typeface="Comic Sans MS" panose="030F0702030302020204" pitchFamily="66" charset="0"/>
                <a:cs typeface="Arial" panose="020B0604020202020204" pitchFamily="34" charset="0"/>
              </a:rPr>
              <a:t>) </a:t>
            </a:r>
            <a:endParaRPr kumimoji="0" lang="ru-RU" altLang="ru-RU" sz="2400" b="0" i="0" strike="noStrike" cap="none" normalizeH="0" baseline="0" dirty="0">
              <a:ln>
                <a:noFill/>
              </a:ln>
              <a:solidFill>
                <a:srgbClr val="003E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67544" y="5334307"/>
            <a:ext cx="8219256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Последний царь всея Руси (с 1682 года) и первый император Всероссийский (с 1721 года).</a:t>
            </a:r>
            <a:r>
              <a:rPr kumimoji="0" lang="ru-RU" altLang="ru-RU" sz="2400" b="1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1298" y="53674"/>
            <a:ext cx="51828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B50B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1 этап: Петровская эпоха. </a:t>
            </a:r>
            <a:endParaRPr lang="ru-RU" sz="2800" b="1" dirty="0">
              <a:solidFill>
                <a:srgbClr val="B50B4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020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15616" y="476672"/>
            <a:ext cx="7283152" cy="407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Реформы Петра I: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укрепление государства, 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развивается промышленность, 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прогресс в науке и технике, 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появились университеты, училища, 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приглашались иностранные учёные, 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светское образование,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развивалась навигация.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797152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</a:rPr>
              <a:t>Первое место - естественные науки, инженерное дело, математика, фортификация</a:t>
            </a:r>
            <a:endParaRPr lang="ru-RU" sz="2800" b="1" dirty="0">
              <a:solidFill>
                <a:srgbClr val="003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73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360318" y="4283804"/>
            <a:ext cx="2519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1711 – 1765 гг.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4628763"/>
            <a:ext cx="3345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Учение о теплоте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5151983"/>
            <a:ext cx="3523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Физическая химия</a:t>
            </a:r>
            <a:endParaRPr lang="ru-RU" sz="28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69123" y="3934470"/>
            <a:ext cx="2308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М.В. Ломоносов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1" name="Picture 2" descr="ВЕЛИКИЙ РУССКИЙ УЧЁНЫЙ М.В. ЛОМОНОС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123" y="1001774"/>
            <a:ext cx="2296498" cy="286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20588" y="1248558"/>
            <a:ext cx="6408042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Сформулирован закон сохранения массы вещества, корпускулярная теория. 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Три агрегатных состояния вещества: жидкое, твёрдое и газообразное.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Развивается учение об электричестве (в трудах Ломоносова и </a:t>
            </a:r>
            <a:r>
              <a:rPr lang="ru-RU" sz="24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Рихмана</a:t>
            </a: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49902"/>
            <a:ext cx="8496943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345" marR="93345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B50B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этап: с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 века – начало 20 века (до 1917 года)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84168" y="5722005"/>
            <a:ext cx="21044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7600"/>
                </a:solidFill>
                <a:latin typeface="Comic Sans MS" panose="030F0702030302020204" pitchFamily="66" charset="0"/>
              </a:rPr>
              <a:t>Геофизика</a:t>
            </a:r>
            <a:endParaRPr lang="ru-RU" sz="2800" dirty="0">
              <a:solidFill>
                <a:srgbClr val="0076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411760" y="5182255"/>
            <a:ext cx="6491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В.И. Вернадский: «Ломоносов как ученый неоценен до сих пор».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98902" y="116632"/>
            <a:ext cx="694509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1761 г. - редкое событие – «прохождение Венеры по диску Солнца». </a:t>
            </a:r>
          </a:p>
        </p:txBody>
      </p:sp>
      <p:pic>
        <p:nvPicPr>
          <p:cNvPr id="14" name="Picture 4" descr="Вернадский Владимир Иванович | Геологический портал GeoKni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00" y="4431091"/>
            <a:ext cx="1755902" cy="208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32250" y="6548834"/>
            <a:ext cx="1871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/>
              <a:t>В.И. Вернадский</a:t>
            </a:r>
            <a:r>
              <a:rPr lang="ru-RU" sz="1600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1628800"/>
            <a:ext cx="6120680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354330" algn="l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«Планета Венера окружена знатною воздушною атмосферою, таковою (лишь бы не большею), какова обвивается около нашего шара земного».</a:t>
            </a:r>
          </a:p>
          <a:p>
            <a:pPr marL="95250" marR="95250" indent="354330" algn="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М. Ломоносов</a:t>
            </a:r>
          </a:p>
        </p:txBody>
      </p:sp>
      <p:pic>
        <p:nvPicPr>
          <p:cNvPr id="1030" name="Picture 6" descr="https://upload.wikimedia.org/wikipedia/commons/thumb/f/f8/Transit_of_Venus_2012_from_Moscow.jpg/1024px-Transit_of_Venus_2012_from_Mosco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90" y="116632"/>
            <a:ext cx="1979712" cy="152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pload.wikimedia.org/wikipedia/commons/thumb/b/bc/Transit_diagram_angles.png/300px-Transit_diagram_angl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2009904"/>
            <a:ext cx="28575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371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60648"/>
            <a:ext cx="5368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</a:rPr>
              <a:t>Крупные российские учёные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4827" y="3046600"/>
            <a:ext cx="1990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Calibri" panose="020F0502020204030204" pitchFamily="34" charset="0"/>
              </a:rPr>
              <a:t>Н.Лобачевский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 – геометрия</a:t>
            </a:r>
            <a:endParaRPr lang="ru-RU" b="1" dirty="0"/>
          </a:p>
        </p:txBody>
      </p:sp>
      <p:pic>
        <p:nvPicPr>
          <p:cNvPr id="2050" name="Picture 2" descr="Несправедливо забытые. Лобачевский | Блог репетитора по математике | Яндекс  Дзе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4"/>
          <a:stretch/>
        </p:blipFill>
        <p:spPr bwMode="auto">
          <a:xfrm>
            <a:off x="495988" y="990935"/>
            <a:ext cx="1527288" cy="193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619215" y="3052480"/>
            <a:ext cx="159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Calibri" panose="020F0502020204030204" pitchFamily="34" charset="0"/>
              </a:rPr>
              <a:t>И.Павлов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 – физиология</a:t>
            </a:r>
            <a:endParaRPr lang="ru-RU" b="1" dirty="0"/>
          </a:p>
        </p:txBody>
      </p:sp>
      <p:pic>
        <p:nvPicPr>
          <p:cNvPr id="2054" name="Picture 6" descr="Иван Петрович Павлов - первый среди российских ученых Нобелевский лауреат -  Институт физиологии им. И.П. Павлов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19" y="980728"/>
            <a:ext cx="1537069" cy="19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635542" y="2948306"/>
            <a:ext cx="22890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Calibri" panose="020F0502020204030204" pitchFamily="34" charset="0"/>
              </a:rPr>
              <a:t>Н.Пирогов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 – анатомия, военная хирургия</a:t>
            </a:r>
            <a:endParaRPr lang="ru-RU" b="1" dirty="0"/>
          </a:p>
        </p:txBody>
      </p:sp>
      <p:pic>
        <p:nvPicPr>
          <p:cNvPr id="2056" name="Picture 8" descr="Николай Иванович Пирогов: вклад хирурга в военную и гражданскую  анестезиологию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7"/>
          <a:stretch/>
        </p:blipFill>
        <p:spPr bwMode="auto">
          <a:xfrm>
            <a:off x="4914770" y="976902"/>
            <a:ext cx="1608113" cy="194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Леонард Эйлер - великий математик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7" b="11200"/>
          <a:stretch/>
        </p:blipFill>
        <p:spPr bwMode="auto">
          <a:xfrm>
            <a:off x="7106927" y="990935"/>
            <a:ext cx="1724165" cy="193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134513" y="3046600"/>
            <a:ext cx="159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Calibri" panose="020F0502020204030204" pitchFamily="34" charset="0"/>
              </a:rPr>
              <a:t>Л.Эйлер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 – математик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08519" y="4123021"/>
            <a:ext cx="914501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1724 г. - открыта Петербургская академия наук. </a:t>
            </a:r>
          </a:p>
          <a:p>
            <a:pPr indent="44958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Приглашены многие известные учёные Европы – Г. Миллер и знаменитый математик Л. Эйлер. </a:t>
            </a:r>
            <a:endParaRPr lang="ru-RU" sz="2400" b="1" dirty="0">
              <a:solidFill>
                <a:srgbClr val="0000FF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570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08518" y="353230"/>
            <a:ext cx="793122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России появились школы: </a:t>
            </a:r>
          </a:p>
          <a:p>
            <a:endParaRPr lang="ru-RU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0000FF"/>
                </a:solidFill>
                <a:latin typeface="Comic Sans MS" panose="030F0702030302020204" pitchFamily="66" charset="0"/>
              </a:rPr>
              <a:t>математиков:</a:t>
            </a:r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Н.И. Лобачевского, П.Л. Чебышёва – Маркова, М.В. Остроградского;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007600"/>
                </a:solidFill>
                <a:latin typeface="Comic Sans MS" panose="030F0702030302020204" pitchFamily="66" charset="0"/>
              </a:rPr>
              <a:t>физиков:</a:t>
            </a:r>
            <a:r>
              <a:rPr lang="ru-RU" sz="2400" b="1" dirty="0">
                <a:solidFill>
                  <a:srgbClr val="007600"/>
                </a:solidFill>
                <a:latin typeface="Comic Sans MS" panose="030F0702030302020204" pitchFamily="66" charset="0"/>
              </a:rPr>
              <a:t> А.Г. Столетова и А.С. Попова;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000099"/>
                </a:solidFill>
                <a:latin typeface="Comic Sans MS" panose="030F0702030302020204" pitchFamily="66" charset="0"/>
              </a:rPr>
              <a:t>химиков:</a:t>
            </a:r>
            <a:r>
              <a:rPr lang="ru-RU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А.М. Бутлерова – В.В. Марковникова, Н.Н. Зинина, Ф.Ф. </a:t>
            </a:r>
            <a:r>
              <a:rPr lang="ru-RU" sz="2400" b="1" dirty="0" err="1">
                <a:solidFill>
                  <a:srgbClr val="000099"/>
                </a:solidFill>
                <a:latin typeface="Comic Sans MS" panose="030F0702030302020204" pitchFamily="66" charset="0"/>
              </a:rPr>
              <a:t>Бельштейна</a:t>
            </a:r>
            <a:r>
              <a:rPr lang="ru-RU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;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C00000"/>
                </a:solidFill>
                <a:latin typeface="Comic Sans MS" panose="030F0702030302020204" pitchFamily="66" charset="0"/>
              </a:rPr>
              <a:t>врачей: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С.П. Боткина и Н.И. Пирогова;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0000FF"/>
                </a:solidFill>
                <a:latin typeface="Comic Sans MS" panose="030F0702030302020204" pitchFamily="66" charset="0"/>
              </a:rPr>
              <a:t>историков:</a:t>
            </a:r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Н.М. Карамзина, С.М. Соловьева, В.О. Ключевского;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003E00"/>
                </a:solidFill>
                <a:latin typeface="Comic Sans MS" panose="030F0702030302020204" pitchFamily="66" charset="0"/>
              </a:rPr>
              <a:t>физиологов: </a:t>
            </a:r>
            <a:r>
              <a:rPr lang="ru-RU" sz="2400" b="1" dirty="0">
                <a:solidFill>
                  <a:srgbClr val="003E00"/>
                </a:solidFill>
                <a:latin typeface="Comic Sans MS" panose="030F0702030302020204" pitchFamily="66" charset="0"/>
              </a:rPr>
              <a:t>И.М. Сеченова, И.И. Мечникова;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463035"/>
                </a:solidFill>
                <a:latin typeface="Comic Sans MS" panose="030F0702030302020204" pitchFamily="66" charset="0"/>
              </a:rPr>
              <a:t>биологов:</a:t>
            </a:r>
            <a:r>
              <a:rPr lang="ru-RU" sz="2400" b="1" dirty="0">
                <a:solidFill>
                  <a:srgbClr val="463035"/>
                </a:solidFill>
                <a:latin typeface="Comic Sans MS" panose="030F0702030302020204" pitchFamily="66" charset="0"/>
              </a:rPr>
              <a:t> К.А. Тимирязева.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9</a:t>
            </a:fld>
            <a:endParaRPr lang="ru-RU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226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01975" y="240298"/>
            <a:ext cx="8841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1755 г. – основан Московский университет,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10</a:t>
            </a:fld>
            <a:endParaRPr lang="ru-RU">
              <a:latin typeface="+mn-lt"/>
            </a:endParaRPr>
          </a:p>
        </p:txBody>
      </p:sp>
      <p:pic>
        <p:nvPicPr>
          <p:cNvPr id="7170" name="Picture 2" descr="Moscow University, 1820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59917"/>
            <a:ext cx="3635896" cy="237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upload.wikimedia.org/wikipedia/commons/8/8d/%D0%9C%D0%BE%D1%81%D0%BA%D0%BE%D0%B2%D1%81%D0%BA%D0%B8%D0%B9_%D1%83%D0%BD%D0%B8%D0%B2%D0%B5%D1%80%D1%81%D0%B8%D1%82%D0%B5%D1%82_%D0%B8_%D1%80%D0%B5%D0%BA%D0%B0_%D0%9D%D0%B5%D0%B3%D0%BB%D0%B8%D0%BD%D0%BD%D0%B0%D1%8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514" y="699755"/>
            <a:ext cx="3423372" cy="245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upload.wikimedia.org/wikipedia/commons/a/ad/%D0%9F%D1%80%D0%BE%D1%84%D0%B5%D1%81%D1%81%D0%BE%D1%80%D0%B0_%D1%83%D0%B2%D0%BE%D0%BB%D0%B8%D0%B2%D1%88%D0%B8%D0%B5%D1%81%D1%8F_%D0%B8%D0%B7_%D0%9C%D0%BE%D1%81%D0%BA%D0%BE%D0%B2%D1%81%D0%BA%D0%BE%D0%B3%D0%BE_%D1%83%D0%BD%D0%B8%D0%B2%D0%B5%D1%80%D1%81%D0%B8%D1%82%D0%B5%D1%82%D0%B0_%D0%B2_19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524" y="3251021"/>
            <a:ext cx="3918471" cy="294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6199671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Arial" panose="020B0604020202020204" pitchFamily="34" charset="0"/>
              </a:rPr>
              <a:t>Профессора Московского университета, подавшие в отставку в знак протеста против произвола властей. </a:t>
            </a:r>
            <a:endParaRPr lang="ru-RU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34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67544" y="620688"/>
            <a:ext cx="793122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Возникли университеты в Дерпте (1802), Вильно (1803), Казани и Харькове (1804), Санкт-Петербурге (1819),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latin typeface="Comic Sans MS" panose="030F0702030302020204" pitchFamily="66" charset="0"/>
              </a:rPr>
              <a:t>К концу </a:t>
            </a:r>
            <a:r>
              <a:rPr lang="en-US" sz="2800" b="1" dirty="0">
                <a:solidFill>
                  <a:srgbClr val="003E00"/>
                </a:solidFill>
                <a:latin typeface="Comic Sans MS" panose="030F0702030302020204" pitchFamily="66" charset="0"/>
              </a:rPr>
              <a:t>XIX </a:t>
            </a:r>
            <a:r>
              <a:rPr lang="ru-RU" sz="2800" b="1" dirty="0">
                <a:solidFill>
                  <a:srgbClr val="003E00"/>
                </a:solidFill>
                <a:latin typeface="Comic Sans MS" panose="030F0702030302020204" pitchFamily="66" charset="0"/>
              </a:rPr>
              <a:t>века состав университетов пополнился Варшавским, Киевским, Одесским и </a:t>
            </a:r>
            <a:r>
              <a:rPr lang="ru-RU" sz="2800" b="1" u="sng" dirty="0">
                <a:solidFill>
                  <a:srgbClr val="003E00"/>
                </a:solidFill>
                <a:latin typeface="Comic Sans MS" panose="030F0702030302020204" pitchFamily="66" charset="0"/>
              </a:rPr>
              <a:t>Томским</a:t>
            </a:r>
            <a:r>
              <a:rPr lang="ru-RU" sz="2800" b="1" dirty="0">
                <a:solidFill>
                  <a:srgbClr val="003E00"/>
                </a:solidFill>
                <a:latin typeface="Comic Sans MS" panose="030F0702030302020204" pitchFamily="66" charset="0"/>
              </a:rPr>
              <a:t>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11</a:t>
            </a:fld>
            <a:endParaRPr lang="ru-RU">
              <a:latin typeface="+mn-lt"/>
            </a:endParaRPr>
          </a:p>
        </p:txBody>
      </p:sp>
      <p:pic>
        <p:nvPicPr>
          <p:cNvPr id="8194" name="Picture 2" descr="Ленина-30-DSN574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76756"/>
            <a:ext cx="4032448" cy="294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20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934939" y="2060848"/>
            <a:ext cx="1620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Б.С. Якоби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39552" y="5324698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Д.И. Менделеев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55776" y="364472"/>
            <a:ext cx="613102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В 1836 г. Якоби открыл гальванопластику (покрытия).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98304" y="3760379"/>
            <a:ext cx="64456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ts val="0"/>
              </a:spcBef>
            </a:pPr>
            <a:r>
              <a:rPr lang="ru-RU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Периодический закон: свойства элементов зависят от числа частиц в атоме элемента. (1869 г.)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2682" y="5843612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600" b="1" dirty="0">
                <a:solidFill>
                  <a:srgbClr val="003E00"/>
                </a:solidFill>
                <a:latin typeface="Comic Sans MS" panose="030F0702030302020204" pitchFamily="66" charset="0"/>
              </a:rPr>
              <a:t>Огромное значение в развитии атомной физики и квантовой химии!!!</a:t>
            </a:r>
            <a:endParaRPr lang="en-US" sz="2600" b="1" dirty="0">
              <a:solidFill>
                <a:srgbClr val="003E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12</a:t>
            </a:fld>
            <a:endParaRPr lang="ru-RU">
              <a:latin typeface="+mn-lt"/>
            </a:endParaRPr>
          </a:p>
        </p:txBody>
      </p:sp>
      <p:pic>
        <p:nvPicPr>
          <p:cNvPr id="5122" name="Picture 2" descr="Б.С. Якоб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01" y="116632"/>
            <a:ext cx="14763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Дмитрий Иванович Менделеев. Этюды об ученых :: Класс!ная физ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30" y="2657432"/>
            <a:ext cx="1809794" cy="247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АЛЕКСАНДР МИХАЙЛОВИЧ БУТЛЕРО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556" y="1412776"/>
            <a:ext cx="1495420" cy="196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534253" y="3381041"/>
            <a:ext cx="19981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+mn-lt"/>
              </a:rPr>
              <a:t>А.М. Бутлеров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957124" y="2036472"/>
            <a:ext cx="37751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600" b="1" dirty="0">
                <a:solidFill>
                  <a:srgbClr val="007600"/>
                </a:solidFill>
                <a:latin typeface="Comic Sans MS" panose="030F0702030302020204" pitchFamily="66" charset="0"/>
              </a:rPr>
              <a:t>Теория химического строения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05374" y="476672"/>
            <a:ext cx="793122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7600"/>
                </a:solidFill>
                <a:latin typeface="Comic Sans MS" panose="030F0702030302020204" pitchFamily="66" charset="0"/>
              </a:rPr>
              <a:t>Дальнейшее развитие естествознания связано с политическими трудностями.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13</a:t>
            </a:fld>
            <a:endParaRPr lang="ru-RU"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3212976"/>
            <a:ext cx="885698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Революции 1905 и 1917 </a:t>
            </a:r>
            <a:r>
              <a:rPr lang="ru-RU" sz="2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гг</a:t>
            </a:r>
            <a:r>
              <a:rPr lang="ru-RU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, кровопролитные гражданская и отечественная войны тормозили развитие научной мысли.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4624"/>
            <a:ext cx="91085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 этап: Вторая половина 20 века – начало 21 века.</a:t>
            </a:r>
            <a:endParaRPr lang="ru-RU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194" name="Picture 2" descr="Картина Войцеха Коссака «Кровавое воскресенье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39" y="1340768"/>
            <a:ext cx="3468389" cy="187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392139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</a:rPr>
              <a:t>Картина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</a:rPr>
              <a:t>Войцеха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</a:rPr>
              <a:t>Коссака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</a:rPr>
              <a:t> «Кровавое воскресенье»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6" name="Picture 4" descr="Революция 1917 года: все, что нужно для ЕГЭ/ОГЭ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287" y="1440729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События Гражданской войны: историческая правда России от РВИО - История  Росси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863" y="4447526"/>
            <a:ext cx="2218389" cy="181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Великая Отечественная война: Чудо и сказки | Православие и мир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06172"/>
            <a:ext cx="2262874" cy="181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5916471"/>
            <a:ext cx="91085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Только после 1945 года учёные смогли вернуться в лаборатории. </a:t>
            </a:r>
          </a:p>
        </p:txBody>
      </p:sp>
    </p:spTree>
    <p:extLst>
      <p:ext uri="{BB962C8B-B14F-4D97-AF65-F5344CB8AC3E}">
        <p14:creationId xmlns:p14="http://schemas.microsoft.com/office/powerpoint/2010/main" val="367230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3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91682" y="260648"/>
            <a:ext cx="72007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Наука в СССР — научные направления, развиваемые учёными из СССР в 1922—1991 годах.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14</a:t>
            </a:fld>
            <a:endParaRPr lang="ru-RU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2680" y="3734845"/>
            <a:ext cx="8759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7600"/>
                </a:solidFill>
                <a:latin typeface="Comic Sans MS" panose="030F0702030302020204" pitchFamily="66" charset="0"/>
              </a:rPr>
              <a:t>В СССР развивались наукоёмкие отрасли промышленности: ядерная энергетика, авиационная промышленность, космонавтика, вычислительная техника.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7848" y="2422969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Наиболее были развиты технические науки и естественнонаучные дисциплины, имелись значительные достижения и в гуманитарных науках.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2681" y="5397023"/>
            <a:ext cx="8615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463035"/>
                </a:solidFill>
                <a:latin typeface="Comic Sans MS" panose="030F0702030302020204" pitchFamily="66" charset="0"/>
              </a:rPr>
              <a:t>7 советских учёных в 1950—1970-х годах стали лауреатами Нобелевской премии по физике, 1 по химии и 1 по экономике.</a:t>
            </a:r>
          </a:p>
        </p:txBody>
      </p:sp>
      <p:pic>
        <p:nvPicPr>
          <p:cNvPr id="9218" name="Picture 2" descr="Петр Николаевич Лебеде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80" y="0"/>
            <a:ext cx="1432731" cy="191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53606" y="1995321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292929"/>
                </a:solidFill>
                <a:latin typeface="Comic Sans MS" panose="030F0702030302020204" pitchFamily="66" charset="0"/>
              </a:rPr>
              <a:t>П.Н. Лебедев</a:t>
            </a:r>
            <a:endParaRPr lang="ru-RU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00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15</a:t>
            </a:fld>
            <a:endParaRPr lang="ru-RU" dirty="0"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404664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Comic Sans MS" panose="030F0702030302020204" pitchFamily="66" charset="0"/>
              </a:rPr>
              <a:t>За два года, в 1918—1919 годах в советской России было создано 33 крупных для того времени научно-исследовательских института, в числе которых такие известные, как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Центральный аэрогидродинамический институт (ЦАГИ),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7600"/>
                </a:solidFill>
                <a:latin typeface="Comic Sans MS" panose="030F0702030302020204" pitchFamily="66" charset="0"/>
              </a:rPr>
              <a:t>Физико-технический институт им. А.Ф. Иоффе РАН,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993300"/>
                </a:solidFill>
                <a:latin typeface="Comic Sans MS" panose="030F0702030302020204" pitchFamily="66" charset="0"/>
              </a:rPr>
              <a:t>Государственный оптический институт (ГОИ),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Институт изучения мозга и психической деятельности,</a:t>
            </a:r>
            <a:r>
              <a:rPr lang="ru-RU" sz="2400" b="1" dirty="0">
                <a:latin typeface="Comic Sans MS" panose="030F0702030302020204" pitchFamily="66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6600CC"/>
                </a:solidFill>
                <a:latin typeface="Comic Sans MS" panose="030F0702030302020204" pitchFamily="66" charset="0"/>
              </a:rPr>
              <a:t>Рентгенологический и радиологический институт,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Институт по изучению Севера. </a:t>
            </a:r>
          </a:p>
          <a:p>
            <a:pPr algn="just"/>
            <a:endParaRPr lang="ru-RU" sz="2400" b="1" dirty="0">
              <a:latin typeface="Comic Sans MS" panose="030F0702030302020204" pitchFamily="66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 1923 году количество исследовательских институтов в стране достигло 55, а к 1927 году их стало более 90</a:t>
            </a:r>
          </a:p>
        </p:txBody>
      </p:sp>
    </p:spTree>
    <p:extLst>
      <p:ext uri="{BB962C8B-B14F-4D97-AF65-F5344CB8AC3E}">
        <p14:creationId xmlns:p14="http://schemas.microsoft.com/office/powerpoint/2010/main" val="217606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32680" y="260648"/>
            <a:ext cx="8975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советский период успешно развивалась физика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16</a:t>
            </a:fld>
            <a:endParaRPr lang="ru-RU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3367" y="2852936"/>
            <a:ext cx="87597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7600"/>
                </a:solidFill>
                <a:latin typeface="Comic Sans MS" panose="030F0702030302020204" pitchFamily="66" charset="0"/>
              </a:rPr>
              <a:t>Все физики-ядерщики старшего поколения (И. В. Курчатов, Ю. Б. Харитон и другие) вышли из школы А. Ф. Иоффе — первого директора и организатора физико-технического института.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511" y="1330194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Основателем и руководителем самой большой школы советских физиков в начале ХХ в. был А.Ф. Иоффе (1880—1960).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511" y="4891335"/>
            <a:ext cx="87597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463035"/>
                </a:solidFill>
                <a:latin typeface="Comic Sans MS" panose="030F0702030302020204" pitchFamily="66" charset="0"/>
              </a:rPr>
              <a:t>К этой школе принадлежит Нобелевский лауреат 2000 г. Ж. Алферов. </a:t>
            </a:r>
          </a:p>
        </p:txBody>
      </p:sp>
    </p:spTree>
    <p:extLst>
      <p:ext uri="{BB962C8B-B14F-4D97-AF65-F5344CB8AC3E}">
        <p14:creationId xmlns:p14="http://schemas.microsoft.com/office/powerpoint/2010/main" val="365168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17</a:t>
            </a:fld>
            <a:endParaRPr lang="ru-RU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43336"/>
            <a:ext cx="87597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2500" b="1" dirty="0">
                <a:solidFill>
                  <a:srgbClr val="CC0000"/>
                </a:solidFill>
                <a:latin typeface="Comic Sans MS" panose="030F0702030302020204" pitchFamily="66" charset="0"/>
              </a:rPr>
              <a:t>Несмотря на то что медицина, биология часто подвергались в советское время несправедливой критике, эти отрасли представлены в России учеными мирового уровня: 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rgbClr val="0000FF"/>
                </a:solidFill>
                <a:latin typeface="Comic Sans MS" panose="030F0702030302020204" pitchFamily="66" charset="0"/>
              </a:rPr>
              <a:t>Н.В. Тимофеев-Ресовский (1890—1981) — известен работами в области генетики и экологии, 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rgbClr val="007600"/>
                </a:solidFill>
                <a:latin typeface="Comic Sans MS" panose="030F0702030302020204" pitchFamily="66" charset="0"/>
              </a:rPr>
              <a:t>С.С. Четвериков (1880—1959) — сформулировал основные положения популяционной генетики, 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Г.Ф. </a:t>
            </a:r>
            <a:r>
              <a:rPr lang="ru-RU" sz="2500" b="1" dirty="0" err="1">
                <a:solidFill>
                  <a:srgbClr val="000099"/>
                </a:solidFill>
                <a:latin typeface="Comic Sans MS" panose="030F0702030302020204" pitchFamily="66" charset="0"/>
              </a:rPr>
              <a:t>Гаузе</a:t>
            </a:r>
            <a:r>
              <a:rPr lang="ru-RU" sz="25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(1910—1986) — сформулировал закон, получивший название «закон </a:t>
            </a:r>
            <a:r>
              <a:rPr lang="ru-RU" sz="2500" b="1" dirty="0" err="1">
                <a:solidFill>
                  <a:srgbClr val="000099"/>
                </a:solidFill>
                <a:latin typeface="Comic Sans MS" panose="030F0702030302020204" pitchFamily="66" charset="0"/>
              </a:rPr>
              <a:t>Гаузе</a:t>
            </a:r>
            <a:r>
              <a:rPr lang="ru-RU" sz="2500" b="1" dirty="0">
                <a:solidFill>
                  <a:srgbClr val="000099"/>
                </a:solidFill>
                <a:latin typeface="Comic Sans MS" panose="030F0702030302020204" pitchFamily="66" charset="0"/>
              </a:rPr>
              <a:t>» (два разных вида не могут занимать одну экологическую нишу), </a:t>
            </a: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rgbClr val="463035"/>
                </a:solidFill>
                <a:latin typeface="Comic Sans MS" panose="030F0702030302020204" pitchFamily="66" charset="0"/>
              </a:rPr>
              <a:t>В.О. Ковалевский (1827—1883) — заложил основы эволюционной палеонтологии и многие другие. </a:t>
            </a: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 bwMode="auto">
          <a:xfrm>
            <a:off x="6705600" y="63976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17</a:t>
            </a:fld>
            <a:endParaRPr lang="ru-RU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957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2195736" y="133330"/>
            <a:ext cx="4618856" cy="438150"/>
          </a:xfrm>
        </p:spPr>
        <p:txBody>
          <a:bodyPr/>
          <a:lstStyle/>
          <a:p>
            <a:pPr eaLnBrk="1" hangingPunct="1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Естествознание в Мире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2844" y="1412776"/>
            <a:ext cx="86407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1. </a:t>
            </a:r>
            <a:r>
              <a:rPr lang="ru-RU" sz="2600" b="1" i="1" u="sng" dirty="0">
                <a:solidFill>
                  <a:srgbClr val="000099"/>
                </a:solidFill>
                <a:latin typeface="Comic Sans MS" panose="030F0702030302020204" pitchFamily="66" charset="0"/>
              </a:rPr>
              <a:t>Закон сохранения импульса</a:t>
            </a:r>
            <a:r>
              <a:rPr lang="ru-RU" sz="2600" b="1" u="sng" dirty="0">
                <a:solidFill>
                  <a:srgbClr val="000099"/>
                </a:solidFill>
                <a:latin typeface="Comic Sans MS" panose="030F0702030302020204" pitchFamily="66" charset="0"/>
              </a:rPr>
              <a:t> </a:t>
            </a:r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(</a:t>
            </a:r>
            <a:r>
              <a:rPr lang="ru-RU" sz="2600" b="1" i="1" dirty="0">
                <a:solidFill>
                  <a:srgbClr val="000099"/>
                </a:solidFill>
                <a:latin typeface="Comic Sans MS" panose="030F0702030302020204" pitchFamily="66" charset="0"/>
              </a:rPr>
              <a:t>Р</a:t>
            </a:r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): </a:t>
            </a:r>
            <a:r>
              <a:rPr lang="en-US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P</a:t>
            </a:r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= </a:t>
            </a:r>
            <a:r>
              <a:rPr lang="en-US" sz="2600" b="1" i="1" dirty="0">
                <a:solidFill>
                  <a:srgbClr val="000099"/>
                </a:solidFill>
                <a:latin typeface="Comic Sans MS" panose="030F0702030302020204" pitchFamily="66" charset="0"/>
              </a:rPr>
              <a:t>m</a:t>
            </a:r>
            <a:r>
              <a:rPr lang="en-US" sz="3000" b="1" dirty="0">
                <a:solidFill>
                  <a:srgbClr val="000099"/>
                </a:solidFill>
                <a:latin typeface="Comic Sans MS" panose="030F0702030302020204" pitchFamily="66" charset="0"/>
                <a:sym typeface="Symbol" pitchFamily="18" charset="2"/>
              </a:rPr>
              <a:t></a:t>
            </a:r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</a:t>
            </a:r>
          </a:p>
          <a:p>
            <a:pPr algn="l"/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    </a:t>
            </a:r>
            <a:r>
              <a:rPr lang="ru-RU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В закрытой системе полный импульс сохраняется.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52" y="4293096"/>
            <a:ext cx="864396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600" b="1" dirty="0">
                <a:solidFill>
                  <a:srgbClr val="007600"/>
                </a:solidFill>
                <a:latin typeface="Comic Sans MS" panose="030F0702030302020204" pitchFamily="66" charset="0"/>
              </a:rPr>
              <a:t>2. </a:t>
            </a:r>
            <a:r>
              <a:rPr lang="ru-RU" sz="2600" b="1" i="1" u="sng" dirty="0">
                <a:solidFill>
                  <a:srgbClr val="007600"/>
                </a:solidFill>
                <a:latin typeface="Comic Sans MS" panose="030F0702030302020204" pitchFamily="66" charset="0"/>
              </a:rPr>
              <a:t>Закон сохранения энергии</a:t>
            </a:r>
            <a:r>
              <a:rPr lang="ru-RU" sz="2600" b="1" i="1" dirty="0">
                <a:solidFill>
                  <a:srgbClr val="007600"/>
                </a:solidFill>
                <a:latin typeface="Comic Sans MS" panose="030F0702030302020204" pitchFamily="66" charset="0"/>
              </a:rPr>
              <a:t>. </a:t>
            </a:r>
            <a:endParaRPr lang="ru-RU" sz="2600" b="1" dirty="0">
              <a:solidFill>
                <a:srgbClr val="007600"/>
              </a:solidFill>
              <a:latin typeface="Comic Sans MS" panose="030F0702030302020204" pitchFamily="66" charset="0"/>
            </a:endParaRPr>
          </a:p>
          <a:p>
            <a:pPr algn="l"/>
            <a:r>
              <a:rPr lang="ru-RU" sz="2600" b="1" dirty="0">
                <a:solidFill>
                  <a:srgbClr val="007600"/>
                </a:solidFill>
                <a:latin typeface="Comic Sans MS" panose="030F0702030302020204" pitchFamily="66" charset="0"/>
              </a:rPr>
              <a:t>    Энергия не возникает из ничего и не исчезает, она переходит из одного вида энергии в другой.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571480"/>
            <a:ext cx="4786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/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Конец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XVIII 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– начало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XIX 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68561" y="2636640"/>
            <a:ext cx="735811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ln w="1905"/>
                <a:solidFill>
                  <a:srgbClr val="00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Закрытая система </a:t>
            </a:r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– </a:t>
            </a:r>
            <a:r>
              <a:rPr lang="ru-RU" sz="2600" b="1" dirty="0" err="1">
                <a:solidFill>
                  <a:srgbClr val="000099"/>
                </a:solidFill>
                <a:latin typeface="Comic Sans MS" panose="030F0702030302020204" pitchFamily="66" charset="0"/>
              </a:rPr>
              <a:t>система</a:t>
            </a:r>
            <a:r>
              <a:rPr lang="ru-RU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, которая не обменивается с окружающей средой ни энергией, ни массой, ни информацией.</a:t>
            </a:r>
            <a:endParaRPr lang="ru-RU" sz="2600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42136" y="5647487"/>
            <a:ext cx="591700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dirty="0">
                <a:solidFill>
                  <a:srgbClr val="007600"/>
                </a:solidFill>
                <a:latin typeface="Comic Sans MS" panose="030F0702030302020204" pitchFamily="66" charset="0"/>
              </a:rPr>
              <a:t>Ломоносов, Майер и Гельмгольц.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409134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18</a:t>
            </a:fld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5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1071538" y="4071942"/>
            <a:ext cx="7215238" cy="1785950"/>
          </a:xfrm>
          <a:prstGeom prst="round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322" name="Picture 10" descr="Р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240" y="404664"/>
            <a:ext cx="1757596" cy="1721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1538" y="4286256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Законы сохранения являются фундаментальными!!!!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857232"/>
            <a:ext cx="585791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3. </a:t>
            </a:r>
            <a:r>
              <a:rPr lang="ru-RU" sz="2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Закон сохранения момента </a:t>
            </a:r>
            <a:r>
              <a:rPr lang="ru-RU" sz="2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импульса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lang="en-US" sz="2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):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l"/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– момент импульса:             </a:t>
            </a:r>
          </a:p>
          <a:p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= [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 P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] </a:t>
            </a:r>
          </a:p>
          <a:p>
            <a:pPr algn="l"/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закрытой системе суммарный момент импульса сохраняется.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11266" name="Picture 2" descr="https://upload.wikimedia.org/wikipedia/commons/0/09/Torque_anima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283620"/>
            <a:ext cx="2095500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Text Box 12"/>
          <p:cNvSpPr txBox="1">
            <a:spLocks noChangeArrowheads="1"/>
          </p:cNvSpPr>
          <p:nvPr/>
        </p:nvSpPr>
        <p:spPr bwMode="auto">
          <a:xfrm>
            <a:off x="758864" y="3760225"/>
            <a:ext cx="17281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latin typeface="+mn-lt"/>
              </a:rPr>
              <a:t>Л. </a:t>
            </a:r>
            <a:r>
              <a:rPr lang="ru-RU" b="1" dirty="0" err="1">
                <a:latin typeface="+mn-lt"/>
              </a:rPr>
              <a:t>Гальвани</a:t>
            </a:r>
            <a:r>
              <a:rPr lang="ru-RU" b="1" dirty="0">
                <a:latin typeface="+mn-lt"/>
              </a:rPr>
              <a:t>,</a:t>
            </a:r>
          </a:p>
          <a:p>
            <a:pPr algn="l"/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(1737 — 1798)</a:t>
            </a:r>
            <a:endParaRPr lang="ru-RU" b="1" dirty="0"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331212"/>
            <a:ext cx="64323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Явление электрической индукции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5487312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E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Автономные источники электричества (аккумуляторы, батарейки).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20</a:t>
            </a:fld>
            <a:endParaRPr lang="ru-RU" dirty="0">
              <a:latin typeface="+mn-lt"/>
            </a:endParaRPr>
          </a:p>
        </p:txBody>
      </p:sp>
      <p:pic>
        <p:nvPicPr>
          <p:cNvPr id="6146" name="Picture 2" descr="Гальвани, Луиджи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45" y="1159436"/>
            <a:ext cx="1865631" cy="256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ольта Алессандро - Итальянский Ученый - Биограф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80928"/>
            <a:ext cx="2351945" cy="156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4240463" y="4451815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А. Вольта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94143" y="1115238"/>
            <a:ext cx="578425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Л. </a:t>
            </a:r>
            <a:r>
              <a:rPr lang="ru-RU" sz="2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Гальвани</a:t>
            </a:r>
            <a:r>
              <a:rPr lang="ru-RU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(17</a:t>
            </a:r>
            <a:r>
              <a:rPr lang="en-US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71</a:t>
            </a:r>
            <a:r>
              <a:rPr lang="ru-RU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г. ) и А. Вольта (1</a:t>
            </a:r>
            <a:r>
              <a:rPr lang="en-US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794</a:t>
            </a:r>
            <a:r>
              <a:rPr lang="ru-RU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г.) - явление электрической индукции</a:t>
            </a:r>
          </a:p>
        </p:txBody>
      </p:sp>
      <p:pic>
        <p:nvPicPr>
          <p:cNvPr id="12290" name="Picture 2" descr="Машина электрофорная - купить в Нижнем Новгороде от компании &amp;quot;Развитие  образования&amp;quot; - 51573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183" y="3484963"/>
            <a:ext cx="1715617" cy="193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733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 bwMode="auto">
          <a:xfrm>
            <a:off x="1871969" y="4772244"/>
            <a:ext cx="6143668" cy="1000132"/>
          </a:xfrm>
          <a:prstGeom prst="roundRect">
            <a:avLst/>
          </a:prstGeom>
          <a:solidFill>
            <a:srgbClr val="D6ECE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1038" name="Text Box 13"/>
          <p:cNvSpPr txBox="1">
            <a:spLocks noChangeArrowheads="1"/>
          </p:cNvSpPr>
          <p:nvPr/>
        </p:nvSpPr>
        <p:spPr bwMode="auto">
          <a:xfrm>
            <a:off x="899592" y="3999301"/>
            <a:ext cx="1871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М. Фарадей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3419872" y="548680"/>
                <a:ext cx="5571215" cy="1652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l">
                  <a:spcBef>
                    <a:spcPct val="20000"/>
                  </a:spcBef>
                </a:pPr>
                <a:r>
                  <a:rPr lang="ru-RU" sz="26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anose="030F0702030302020204" pitchFamily="66" charset="0"/>
                  </a:rPr>
                  <a:t>1831 г. - Закон электромагнитной индукции </a:t>
                </a:r>
                <a:endParaRPr lang="en-US" sz="2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endParaRPr>
              </a:p>
              <a:p>
                <a:pPr lvl="0" algn="l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6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600" b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𝛆</m:t>
                          </m:r>
                        </m:e>
                        <m:sub>
                          <m:r>
                            <a:rPr lang="en-US" sz="26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ru-RU" sz="26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6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ru-RU" sz="26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</m:t>
                          </m:r>
                          <m:r>
                            <a:rPr lang="ru-RU" sz="26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Ф</m:t>
                          </m:r>
                        </m:num>
                        <m:den>
                          <m:r>
                            <a:rPr lang="en-US" sz="2600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</m:t>
                          </m:r>
                          <m:r>
                            <a:rPr lang="en-US" sz="26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ru-RU" sz="26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6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ru-RU" sz="2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48680"/>
                <a:ext cx="5571215" cy="1652632"/>
              </a:xfrm>
              <a:prstGeom prst="rect">
                <a:avLst/>
              </a:prstGeom>
              <a:blipFill>
                <a:blip r:embed="rId2"/>
                <a:stretch>
                  <a:fillRect l="-2079" t="-36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4067944" y="2411619"/>
            <a:ext cx="446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Symbol" pitchFamily="18" charset="2"/>
              </a:rPr>
              <a:t></a:t>
            </a:r>
            <a:r>
              <a:rPr lang="en-US" sz="2400" b="1" i="1" baseline="-25000" dirty="0" err="1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ru-RU" sz="2400" b="1" baseline="-25000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– электродвижущая сила индукции</a:t>
            </a:r>
            <a:r>
              <a:rPr lang="en-US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lang="ru-RU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ЭДС</a:t>
            </a:r>
            <a:r>
              <a:rPr lang="en-US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r>
              <a:rPr lang="ru-RU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</a:p>
          <a:p>
            <a:pPr algn="l"/>
            <a:r>
              <a:rPr lang="ru-RU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Ф – магнитный поток.</a:t>
            </a:r>
            <a:endParaRPr lang="en-US" sz="2400" b="1" dirty="0">
              <a:solidFill>
                <a:srgbClr val="007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ru-RU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Symbol" pitchFamily="18" charset="2"/>
              </a:rPr>
              <a:t>Ф = </a:t>
            </a:r>
            <a:r>
              <a:rPr lang="en-US" sz="2400" b="1" dirty="0" err="1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Symbol" pitchFamily="18" charset="2"/>
              </a:rPr>
              <a:t>BScos</a:t>
            </a:r>
            <a:r>
              <a:rPr lang="en-US" sz="24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Symbol" pitchFamily="18" charset="2"/>
              </a:rPr>
              <a:t>.</a:t>
            </a:r>
            <a:endParaRPr lang="ru-RU" sz="2400" b="1" dirty="0">
              <a:solidFill>
                <a:srgbClr val="007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Symbol" pitchFamily="18" charset="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79142" y="4773722"/>
            <a:ext cx="592932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Начало создания электромоторов и электрогенераторов </a:t>
            </a:r>
            <a:endParaRPr lang="ru-RU" sz="2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88224" y="6314086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21</a:t>
            </a:fld>
            <a:endParaRPr lang="ru-RU">
              <a:latin typeface="+mn-lt"/>
            </a:endParaRPr>
          </a:p>
        </p:txBody>
      </p:sp>
      <p:pic>
        <p:nvPicPr>
          <p:cNvPr id="6150" name="Picture 6" descr="МАЙКЛ ФАРАД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81" y="894633"/>
            <a:ext cx="2345484" cy="283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Fentes_you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642918"/>
            <a:ext cx="2520696" cy="3563112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Спектры испускания и поглощения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7285057" y="2586018"/>
            <a:ext cx="1620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/>
              <a:t>О. Френель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39672" y="6300794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/>
              <a:t>Томас Юнг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86050" y="3286124"/>
            <a:ext cx="6009979" cy="707886"/>
          </a:xfrm>
          <a:prstGeom prst="rect">
            <a:avLst/>
          </a:prstGeom>
        </p:spPr>
        <p:txBody>
          <a:bodyPr wrap="none">
            <a:prstTxWarp prst="textWave4">
              <a:avLst/>
            </a:prstTxWarp>
            <a:spAutoFit/>
          </a:bodyPr>
          <a:lstStyle/>
          <a:p>
            <a:r>
              <a:rPr lang="ru-RU" sz="40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Волновая теория света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85984" y="4572008"/>
            <a:ext cx="342902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Интерференция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15074" y="4572008"/>
            <a:ext cx="264320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Дифракция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786182" y="5643578"/>
            <a:ext cx="378621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>
                <a:ln w="11430"/>
                <a:solidFill>
                  <a:srgbClr val="D09E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Поляризация</a:t>
            </a:r>
          </a:p>
        </p:txBody>
      </p:sp>
      <p:pic>
        <p:nvPicPr>
          <p:cNvPr id="18" name="Рисунок 17" descr="750px-Two-Slit_Diffrac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6134" y="774699"/>
            <a:ext cx="2857500" cy="2286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pic>
        <p:nvPicPr>
          <p:cNvPr id="7170" name="Picture 2" descr="ЮНГ Томас - биография, новости, фото, дата рождения, пресс-досье.  Персоналии ГлобалМСК.ру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2" y="4589399"/>
            <a:ext cx="1656850" cy="165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10 мая - день рождения Огюстена Жана Френел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615" y="976674"/>
            <a:ext cx="2437883" cy="156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_holograms.jpg"/>
          <p:cNvPicPr>
            <a:picLocks noChangeAspect="1"/>
          </p:cNvPicPr>
          <p:nvPr/>
        </p:nvPicPr>
        <p:blipFill>
          <a:blip r:embed="rId2" cstate="print"/>
          <a:srcRect l="3727" t="12422" r="3106" b="8075"/>
          <a:stretch>
            <a:fillRect/>
          </a:stretch>
        </p:blipFill>
        <p:spPr>
          <a:xfrm>
            <a:off x="2571736" y="1285860"/>
            <a:ext cx="4185634" cy="2679566"/>
          </a:xfrm>
          <a:prstGeom prst="rect">
            <a:avLst/>
          </a:prstGeom>
        </p:spPr>
      </p:pic>
      <p:pic>
        <p:nvPicPr>
          <p:cNvPr id="3" name="Рисунок 2" descr="15155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4143380"/>
            <a:ext cx="2971800" cy="22684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0100" y="357166"/>
            <a:ext cx="771530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3600" b="1" dirty="0">
                <a:ln w="50800"/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середине </a:t>
            </a:r>
            <a:r>
              <a:rPr lang="en-US" sz="3600" b="1" dirty="0">
                <a:ln w="50800"/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XX</a:t>
            </a:r>
            <a:r>
              <a:rPr lang="ru-RU" sz="3600" b="1" dirty="0">
                <a:ln w="50800"/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в. - голография</a:t>
            </a:r>
          </a:p>
        </p:txBody>
      </p:sp>
      <p:pic>
        <p:nvPicPr>
          <p:cNvPr id="6" name="Рисунок 5" descr="g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4071942"/>
            <a:ext cx="3197543" cy="241744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A9A8C-B690-479B-B001-CA417D05998F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1125"/>
            <a:ext cx="8229600" cy="438150"/>
          </a:xfrm>
        </p:spPr>
        <p:txBody>
          <a:bodyPr/>
          <a:lstStyle/>
          <a:p>
            <a:pPr eaLnBrk="1" hangingPunct="1"/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Спектры испускания и поглощения</a:t>
            </a:r>
          </a:p>
        </p:txBody>
      </p:sp>
      <p:graphicFrame>
        <p:nvGraphicFramePr>
          <p:cNvPr id="363523" name="Group 3"/>
          <p:cNvGraphicFramePr>
            <a:graphicFrameLocks noGrp="1"/>
          </p:cNvGraphicFramePr>
          <p:nvPr>
            <p:ph sz="half" idx="1"/>
          </p:nvPr>
        </p:nvGraphicFramePr>
        <p:xfrm>
          <a:off x="228600" y="685800"/>
          <a:ext cx="8748713" cy="6011863"/>
        </p:xfrm>
        <a:graphic>
          <a:graphicData uri="http://schemas.openxmlformats.org/drawingml/2006/table">
            <a:tbl>
              <a:tblPr/>
              <a:tblGrid>
                <a:gridCol w="874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1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323850" y="692150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b="1"/>
          </a:p>
        </p:txBody>
      </p:sp>
      <p:pic>
        <p:nvPicPr>
          <p:cNvPr id="16394" name="Picture 10" descr="PIC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758" b="12231"/>
          <a:stretch>
            <a:fillRect/>
          </a:stretch>
        </p:blipFill>
        <p:spPr bwMode="auto">
          <a:xfrm>
            <a:off x="250825" y="692150"/>
            <a:ext cx="4968875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508625" y="1628775"/>
            <a:ext cx="327660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ru-RU" sz="2000" b="1" dirty="0">
                <a:solidFill>
                  <a:srgbClr val="0070C0"/>
                </a:solidFill>
              </a:rPr>
              <a:t>Спектры испускания:             </a:t>
            </a:r>
            <a:r>
              <a:rPr lang="ru-RU" sz="2000" b="1" dirty="0"/>
              <a:t>1 – сплошной; </a:t>
            </a:r>
          </a:p>
          <a:p>
            <a:pPr algn="l"/>
            <a:r>
              <a:rPr lang="ru-RU" sz="2000" b="1" dirty="0"/>
              <a:t>2 – натрия; </a:t>
            </a:r>
          </a:p>
          <a:p>
            <a:pPr algn="l"/>
            <a:r>
              <a:rPr lang="ru-RU" sz="2000" b="1" dirty="0"/>
              <a:t>3 – водорода;           </a:t>
            </a:r>
          </a:p>
          <a:p>
            <a:pPr algn="l"/>
            <a:r>
              <a:rPr lang="ru-RU" sz="2000" b="1" dirty="0"/>
              <a:t>4 – гелия. </a:t>
            </a:r>
          </a:p>
          <a:p>
            <a:pPr algn="just"/>
            <a:endParaRPr lang="ru-RU" sz="2000" b="1" dirty="0"/>
          </a:p>
          <a:p>
            <a:pPr algn="l"/>
            <a:r>
              <a:rPr lang="ru-RU" sz="2000" b="1" dirty="0">
                <a:solidFill>
                  <a:srgbClr val="007033"/>
                </a:solidFill>
              </a:rPr>
              <a:t>Спектры поглощения: </a:t>
            </a:r>
          </a:p>
          <a:p>
            <a:pPr algn="just"/>
            <a:r>
              <a:rPr lang="ru-RU" sz="2000" b="1" dirty="0"/>
              <a:t>5 – солнечный; </a:t>
            </a:r>
          </a:p>
          <a:p>
            <a:pPr algn="l"/>
            <a:r>
              <a:rPr lang="ru-RU" sz="2000" b="1" dirty="0"/>
              <a:t>6 – натрия; </a:t>
            </a:r>
          </a:p>
          <a:p>
            <a:pPr algn="l"/>
            <a:r>
              <a:rPr lang="ru-RU" sz="2000" b="1" dirty="0"/>
              <a:t>7 – водорода; </a:t>
            </a:r>
            <a:r>
              <a:rPr lang="en-US" sz="2000" b="1" dirty="0"/>
              <a:t>    </a:t>
            </a:r>
            <a:endParaRPr lang="ru-RU" sz="2000" b="1" dirty="0"/>
          </a:p>
          <a:p>
            <a:pPr algn="l"/>
            <a:r>
              <a:rPr lang="ru-RU" sz="2000" b="1" dirty="0"/>
              <a:t>8 – гелия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Kirchhoff-Bunsen.Spectroscop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4005064"/>
            <a:ext cx="3810000" cy="2266950"/>
          </a:xfrm>
          <a:prstGeom prst="rect">
            <a:avLst/>
          </a:prstGeom>
        </p:spPr>
      </p:pic>
      <p:sp>
        <p:nvSpPr>
          <p:cNvPr id="20" name="Выноска со стрелкой вниз 19"/>
          <p:cNvSpPr/>
          <p:nvPr/>
        </p:nvSpPr>
        <p:spPr bwMode="auto">
          <a:xfrm>
            <a:off x="5429256" y="3717032"/>
            <a:ext cx="2887160" cy="1143008"/>
          </a:xfrm>
          <a:prstGeom prst="downArrowCallout">
            <a:avLst/>
          </a:prstGeom>
          <a:gradFill flip="none" rotWithShape="1">
            <a:gsLst>
              <a:gs pos="50000">
                <a:srgbClr val="9CB86E"/>
              </a:gs>
              <a:gs pos="100000">
                <a:srgbClr val="156B13"/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483776"/>
            <a:ext cx="3857652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</a:pPr>
            <a:r>
              <a:rPr lang="ru-RU" sz="2400" b="1" dirty="0">
                <a:solidFill>
                  <a:srgbClr val="A603AB"/>
                </a:solidFill>
                <a:latin typeface="Comic Sans MS" panose="030F0702030302020204" pitchFamily="66" charset="0"/>
              </a:rPr>
              <a:t>Спектр:</a:t>
            </a:r>
          </a:p>
          <a:p>
            <a:pPr lvl="0" algn="l">
              <a:spcBef>
                <a:spcPct val="20000"/>
              </a:spcBef>
            </a:pPr>
            <a:r>
              <a:rPr lang="ru-RU" sz="2400" b="1" dirty="0"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latin typeface="Comic Sans MS" panose="030F0702030302020204" pitchFamily="66" charset="0"/>
              </a:rPr>
              <a:t>   </a:t>
            </a:r>
            <a:r>
              <a:rPr lang="ru-RU" sz="2400" b="1" dirty="0">
                <a:ln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  <a:tileRect/>
                </a:gradFill>
                <a:latin typeface="Comic Sans MS" panose="030F0702030302020204" pitchFamily="66" charset="0"/>
              </a:rPr>
              <a:t>- сплошной (радуга)</a:t>
            </a:r>
          </a:p>
          <a:p>
            <a:pPr lvl="0" algn="l">
              <a:spcBef>
                <a:spcPct val="20000"/>
              </a:spcBef>
            </a:pPr>
            <a:r>
              <a:rPr lang="ru-RU" sz="24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0" scaled="0"/>
                </a:gradFill>
                <a:latin typeface="Comic Sans MS" panose="030F0702030302020204" pitchFamily="66" charset="0"/>
              </a:rPr>
              <a:t>   - и линейчатый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00166" y="214290"/>
            <a:ext cx="6715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ln>
                  <a:solidFill>
                    <a:srgbClr val="7030A0"/>
                  </a:solidFill>
                </a:ln>
                <a:solidFill>
                  <a:srgbClr val="B50B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Волновая теория – </a:t>
            </a:r>
          </a:p>
          <a:p>
            <a:pPr lvl="0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ln>
                  <a:solidFill>
                    <a:srgbClr val="7030A0"/>
                  </a:solidFill>
                </a:ln>
                <a:solidFill>
                  <a:srgbClr val="B50B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основа для развития спектроскопии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34076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n>
                  <a:solidFill>
                    <a:srgbClr val="7030A0"/>
                  </a:solidFill>
                </a:ln>
                <a:gradFill flip="none"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0" scaled="1"/>
                  <a:tileRect/>
                </a:gradFill>
                <a:latin typeface="Comic Sans MS" panose="030F0702030302020204" pitchFamily="66" charset="0"/>
              </a:rPr>
              <a:t>Спектр</a:t>
            </a:r>
            <a:r>
              <a:rPr lang="ru-RU" sz="2400" b="1" dirty="0">
                <a:ln>
                  <a:solidFill>
                    <a:srgbClr val="7030A0"/>
                  </a:solidFill>
                </a:ln>
                <a:gradFill flip="none"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0" scaled="1"/>
                  <a:tileRect/>
                </a:gradFill>
                <a:latin typeface="Comic Sans MS" panose="030F0702030302020204" pitchFamily="66" charset="0"/>
              </a:rPr>
              <a:t> – </a:t>
            </a:r>
            <a:r>
              <a:rPr lang="ru-RU" sz="2400" b="1" dirty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разложение света на составляющие</a:t>
            </a:r>
            <a:endParaRPr lang="ru-RU" sz="2400" dirty="0">
              <a:ln>
                <a:solidFill>
                  <a:srgbClr val="7030A0"/>
                </a:solidFill>
              </a:ln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83536" y="3762752"/>
            <a:ext cx="311755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</a:pPr>
            <a:r>
              <a:rPr lang="ru-RU" sz="26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Состав вещества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94194" y="6311897"/>
            <a:ext cx="68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spcBef>
                <a:spcPts val="0"/>
              </a:spcBef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Призма – главный прибор спектроскопа!!!!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86380" y="5143512"/>
            <a:ext cx="33505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Криминалистика, </a:t>
            </a:r>
          </a:p>
          <a:p>
            <a:r>
              <a:rPr lang="ru-RU" sz="2400" b="1" dirty="0">
                <a:latin typeface="Comic Sans MS" panose="030F0702030302020204" pitchFamily="66" charset="0"/>
              </a:rPr>
              <a:t>минералогия и т.д. 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sp>
        <p:nvSpPr>
          <p:cNvPr id="19" name="Стрелка углом 18"/>
          <p:cNvSpPr/>
          <p:nvPr/>
        </p:nvSpPr>
        <p:spPr bwMode="auto">
          <a:xfrm flipV="1">
            <a:off x="3714744" y="3483908"/>
            <a:ext cx="1357322" cy="857256"/>
          </a:xfrm>
          <a:prstGeom prst="bentArrow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22" name="Рисунок 21" descr="Light_dispersion_conceptual_wave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936" y="1214117"/>
            <a:ext cx="2926080" cy="219456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25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" grpId="0"/>
      <p:bldP spid="10" grpId="0"/>
      <p:bldP spid="12" grpId="0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32-конечная звезда 24"/>
          <p:cNvSpPr/>
          <p:nvPr/>
        </p:nvSpPr>
        <p:spPr bwMode="auto">
          <a:xfrm>
            <a:off x="1663562" y="4365104"/>
            <a:ext cx="5500726" cy="2205982"/>
          </a:xfrm>
          <a:prstGeom prst="star32">
            <a:avLst>
              <a:gd name="adj" fmla="val 41771"/>
            </a:avLst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27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23850" y="1723826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b="1">
              <a:latin typeface="Comic Sans MS" panose="030F0702030302020204" pitchFamily="66" charset="0"/>
            </a:endParaRP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236519" y="3680259"/>
            <a:ext cx="1620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Ш. Кулон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1763713" y="3668514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Г. Ом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708400" y="3668514"/>
            <a:ext cx="1620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Э.Х. </a:t>
            </a:r>
            <a:r>
              <a:rPr lang="ru-RU" sz="1600" b="1" dirty="0" err="1">
                <a:latin typeface="+mn-lt"/>
              </a:rPr>
              <a:t>Ленц</a:t>
            </a:r>
            <a:endParaRPr lang="ru-RU" sz="1600" b="1" dirty="0">
              <a:latin typeface="+mn-lt"/>
            </a:endParaRP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5219700" y="3668514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Х. Лоренц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7380288" y="3668514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Д. Максвелл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85033" y="4560154"/>
            <a:ext cx="48577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Д. Максвелл </a:t>
            </a:r>
          </a:p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(1860-1865 г.г.)</a:t>
            </a:r>
          </a:p>
          <a:p>
            <a:pPr lvl="0">
              <a:spcBef>
                <a:spcPts val="0"/>
              </a:spcBef>
            </a:pPr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7 уравнений - основа электродинамики!!!!!!</a:t>
            </a: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3608" y="18938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ts val="0"/>
              </a:spcBef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XIX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в. - законы электромагнетизма: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47664" y="795514"/>
            <a:ext cx="592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Кулона, Ома, Ленца, сила Лоренца, постоянного тока, Фарадея.</a:t>
            </a:r>
            <a:endParaRPr lang="ru-RU" sz="2400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26</a:t>
            </a:fld>
            <a:endParaRPr lang="ru-RU">
              <a:latin typeface="+mn-lt"/>
            </a:endParaRPr>
          </a:p>
        </p:txBody>
      </p:sp>
      <p:pic>
        <p:nvPicPr>
          <p:cNvPr id="3074" name="Picture 2" descr="Де Кулон Шарль Огюстен (Charles-Augustin de Coulomb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19" y="1882215"/>
            <a:ext cx="1138237" cy="170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Георг Симон Ом известный немецкий физик биография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74" y="1908898"/>
            <a:ext cx="1290823" cy="160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Э.Х. Ленц. Этюды об ученых :: Класс!ная физи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324" y="1863704"/>
            <a:ext cx="1263376" cy="165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Лоренц Хендрик Антон (Hendrik Antoon Lorentz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760" y="1820546"/>
            <a:ext cx="1124057" cy="168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Джеймс Максвелл. Этюды об ученых :: Класс!ная физи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191" y="1820547"/>
            <a:ext cx="1248609" cy="17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двумя скругленными противолежащими углами 8"/>
          <p:cNvSpPr/>
          <p:nvPr/>
        </p:nvSpPr>
        <p:spPr bwMode="auto">
          <a:xfrm>
            <a:off x="285720" y="2816201"/>
            <a:ext cx="8501122" cy="3429024"/>
          </a:xfrm>
          <a:prstGeom prst="round2Diag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23850" y="692150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b="1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571480"/>
            <a:ext cx="70723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</a:pPr>
            <a:r>
              <a:rPr lang="ru-RU" sz="3600" b="1" dirty="0">
                <a:ln>
                  <a:solidFill>
                    <a:srgbClr val="0033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Скорость распространения электромагнитного излучения равна скорости света!!!!</a:t>
            </a:r>
            <a:endParaRPr lang="en-US" sz="3600" b="1" dirty="0">
              <a:ln>
                <a:solidFill>
                  <a:srgbClr val="00330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786190"/>
            <a:ext cx="85725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0099"/>
                </a:solidFill>
                <a:latin typeface="Consolas" pitchFamily="49" charset="0"/>
              </a:rPr>
              <a:t>1) взаимодействие распространяется </a:t>
            </a:r>
          </a:p>
          <a:p>
            <a:pPr lvl="0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0099"/>
                </a:solidFill>
                <a:latin typeface="Consolas" pitchFamily="49" charset="0"/>
              </a:rPr>
              <a:t>с конечной скоростью (со скоростью света) 2) осуществляется посредством полей (электромагнитного, гравитационного).</a:t>
            </a:r>
            <a:endParaRPr lang="en-US" sz="2800" b="1" dirty="0">
              <a:solidFill>
                <a:srgbClr val="000099"/>
              </a:solidFill>
              <a:latin typeface="Consolas" pitchFamily="49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62066" y="3033550"/>
            <a:ext cx="6076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Принцип близкодействия:</a:t>
            </a:r>
            <a:endParaRPr lang="ru-RU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Выноска со стрелкой вниз 25"/>
          <p:cNvSpPr/>
          <p:nvPr/>
        </p:nvSpPr>
        <p:spPr bwMode="auto">
          <a:xfrm>
            <a:off x="857224" y="4163146"/>
            <a:ext cx="7858180" cy="1357322"/>
          </a:xfrm>
          <a:prstGeom prst="downArrowCallout">
            <a:avLst>
              <a:gd name="adj1" fmla="val 16579"/>
              <a:gd name="adj2" fmla="val 26685"/>
              <a:gd name="adj3" fmla="val 25000"/>
              <a:gd name="adj4" fmla="val 64977"/>
            </a:avLst>
          </a:prstGeom>
          <a:blipFill>
            <a:blip r:embed="rId2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12453" y="2087540"/>
            <a:ext cx="1620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Р. Клаузиус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411239" y="2087540"/>
            <a:ext cx="2089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Дж. Томсон (Кельвин)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4823370" y="2087540"/>
            <a:ext cx="1620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Л. Больцман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6731694" y="2087540"/>
            <a:ext cx="180074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+mn-lt"/>
              </a:rPr>
              <a:t>С. Карно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00034" y="2786058"/>
            <a:ext cx="8392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Конец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XIX 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в. - кинетическая теория газов в трудах: </a:t>
            </a:r>
          </a:p>
          <a:p>
            <a:pPr lvl="0">
              <a:spcBef>
                <a:spcPts val="0"/>
              </a:spcBef>
            </a:pPr>
            <a:r>
              <a:rPr lang="ru-RU" sz="24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Клаузиуса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, Кельвина (Томсона), Л. Больцмана, </a:t>
            </a:r>
          </a:p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Карно (теория теплового двигателя).</a:t>
            </a:r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14348" y="4234584"/>
            <a:ext cx="3929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0099"/>
                </a:solidFill>
                <a:latin typeface="Comic Sans MS" panose="030F0702030302020204" pitchFamily="66" charset="0"/>
              </a:rPr>
              <a:t>Кинетическая теория газов </a:t>
            </a:r>
            <a:endParaRPr lang="ru-RU" sz="2400" dirty="0">
              <a:ln>
                <a:solidFill>
                  <a:srgbClr val="002060"/>
                </a:solidFill>
              </a:ln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14876" y="4234584"/>
            <a:ext cx="39290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rgbClr val="003E00"/>
                </a:solidFill>
                <a:latin typeface="Comic Sans MS" panose="030F0702030302020204" pitchFamily="66" charset="0"/>
              </a:rPr>
              <a:t>Системы с большим числом элементов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rgbClr val="003E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23756" y="5558869"/>
            <a:ext cx="49337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Статистическая теория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28</a:t>
            </a:fld>
            <a:endParaRPr lang="ru-RU">
              <a:latin typeface="+mn-lt"/>
            </a:endParaRPr>
          </a:p>
        </p:txBody>
      </p:sp>
      <p:pic>
        <p:nvPicPr>
          <p:cNvPr id="4098" name="Picture 2" descr="Файл:Rudolf Clausius 01.jpg — Википедия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88"/>
          <a:stretch/>
        </p:blipFill>
        <p:spPr bwMode="auto">
          <a:xfrm>
            <a:off x="695239" y="228122"/>
            <a:ext cx="1609489" cy="184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Гидравлический лифт Томсона | ВКонтакт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100" y="219305"/>
            <a:ext cx="1458401" cy="184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Людвиг Больцман - Биограф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835" y="219305"/>
            <a:ext cx="1308472" cy="185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МАЙСОЦЕНКО КАРНО НЕ ТОВАРИЩ Два мира - два цикла | Пикабу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64"/>
          <a:stretch/>
        </p:blipFill>
        <p:spPr bwMode="auto">
          <a:xfrm>
            <a:off x="6866166" y="228122"/>
            <a:ext cx="1456341" cy="185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9" grpId="0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49120" y="4938093"/>
            <a:ext cx="721523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СТО и ОТО – движение со скоростями, близкими к скорости света в вакууме.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1424034"/>
            <a:ext cx="35750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dirty="0">
                <a:solidFill>
                  <a:srgbClr val="C00000"/>
                </a:solidFill>
                <a:latin typeface="+mn-lt"/>
              </a:rPr>
              <a:t>Риман, Лобачевский</a:t>
            </a:r>
            <a:endParaRPr lang="ru-RU" sz="2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7453" y="928670"/>
            <a:ext cx="46374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Неевклидовы геометрии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2768282"/>
            <a:ext cx="57150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latin typeface="Comic Sans MS" panose="030F0702030302020204" pitchFamily="66" charset="0"/>
              </a:rPr>
              <a:t>Специальная (частная) теория относительности (СТО) и общая теория относительности (ОТО) (А.Эйнштейн)</a:t>
            </a:r>
            <a:endParaRPr lang="ru-RU" sz="2600" dirty="0">
              <a:ln>
                <a:solidFill>
                  <a:schemeClr val="tx1"/>
                </a:solidFill>
              </a:ln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Выгнутая влево стрелка 9"/>
          <p:cNvSpPr/>
          <p:nvPr/>
        </p:nvSpPr>
        <p:spPr bwMode="auto">
          <a:xfrm>
            <a:off x="611560" y="1500174"/>
            <a:ext cx="714380" cy="1643074"/>
          </a:xfrm>
          <a:prstGeom prst="curvedRightArrow">
            <a:avLst>
              <a:gd name="adj1" fmla="val 25000"/>
              <a:gd name="adj2" fmla="val 53226"/>
              <a:gd name="adj3" fmla="val 57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29</a:t>
            </a:fld>
            <a:endParaRPr lang="ru-RU">
              <a:latin typeface="+mn-lt"/>
            </a:endParaRPr>
          </a:p>
        </p:txBody>
      </p:sp>
      <p:pic>
        <p:nvPicPr>
          <p:cNvPr id="11" name="Picture 2" descr="Несправедливо забытые. Лобачевский | Блог репетитора по математике | Яндекс  Дзе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4"/>
          <a:stretch/>
        </p:blipFill>
        <p:spPr bwMode="auto">
          <a:xfrm>
            <a:off x="7524328" y="86401"/>
            <a:ext cx="1447455" cy="183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7164288" y="2017697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+mn-lt"/>
              </a:rPr>
              <a:t>Н.И. Лобачевский</a:t>
            </a:r>
          </a:p>
        </p:txBody>
      </p:sp>
      <p:pic>
        <p:nvPicPr>
          <p:cNvPr id="14338" name="Picture 2" descr="http://www.decoder.ru/media/pic_middle/0/12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r="6239"/>
          <a:stretch/>
        </p:blipFill>
        <p:spPr bwMode="auto">
          <a:xfrm>
            <a:off x="5652120" y="142390"/>
            <a:ext cx="1440160" cy="177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514981" y="2016695"/>
            <a:ext cx="18240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+mn-lt"/>
              </a:rPr>
              <a:t>Г.Ф.Б. Риман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380288" y="4532610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latin typeface="+mn-lt"/>
              </a:rPr>
              <a:t>А.Эйнштейн</a:t>
            </a:r>
            <a:endParaRPr lang="ru-RU" sz="1600" b="1" dirty="0">
              <a:latin typeface="+mn-lt"/>
            </a:endParaRPr>
          </a:p>
        </p:txBody>
      </p:sp>
      <p:pic>
        <p:nvPicPr>
          <p:cNvPr id="15" name="Picture 8" descr="Мнение великих: что думал о жизни и религии Альберт Эйнштейн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5" r="19373"/>
          <a:stretch/>
        </p:blipFill>
        <p:spPr bwMode="auto">
          <a:xfrm>
            <a:off x="7370350" y="2652753"/>
            <a:ext cx="1551919" cy="184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вырезанными противолежащими углами 10"/>
          <p:cNvSpPr/>
          <p:nvPr/>
        </p:nvSpPr>
        <p:spPr bwMode="auto">
          <a:xfrm>
            <a:off x="1071538" y="3786190"/>
            <a:ext cx="7072362" cy="1928825"/>
          </a:xfrm>
          <a:prstGeom prst="snip2Diag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8100000" scaled="0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1029740" y="1000108"/>
            <a:ext cx="7286676" cy="2000264"/>
          </a:xfrm>
          <a:prstGeom prst="round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72616" y="1142984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C3300"/>
                </a:solidFill>
                <a:latin typeface="Comic Sans MS" panose="030F0702030302020204" pitchFamily="66" charset="0"/>
              </a:rPr>
              <a:t>СТО - </a:t>
            </a:r>
            <a:r>
              <a:rPr lang="ru-RU" sz="3200" b="1" dirty="0">
                <a:latin typeface="Comic Sans MS" panose="030F0702030302020204" pitchFamily="66" charset="0"/>
              </a:rPr>
              <a:t>движение микрообъектов относительно </a:t>
            </a:r>
            <a:r>
              <a:rPr lang="ru-RU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инерциальных</a:t>
            </a:r>
            <a:r>
              <a:rPr lang="ru-RU" sz="3200" b="1" dirty="0">
                <a:latin typeface="Comic Sans MS" panose="030F0702030302020204" pitchFamily="66" charset="0"/>
              </a:rPr>
              <a:t> систем отсчета.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3938665"/>
            <a:ext cx="6929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C3300"/>
                </a:solidFill>
                <a:latin typeface="Comic Sans MS" panose="030F0702030302020204" pitchFamily="66" charset="0"/>
              </a:rPr>
              <a:t>ОТО </a:t>
            </a:r>
            <a:r>
              <a:rPr lang="ru-RU" sz="3200" b="1" dirty="0">
                <a:latin typeface="Comic Sans MS" panose="030F0702030302020204" pitchFamily="66" charset="0"/>
              </a:rPr>
              <a:t>- движение микрообъектов относительно </a:t>
            </a:r>
            <a:r>
              <a:rPr lang="ru-RU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любых </a:t>
            </a:r>
          </a:p>
          <a:p>
            <a:r>
              <a:rPr lang="ru-RU" sz="3200" b="1" dirty="0">
                <a:latin typeface="Comic Sans MS" panose="030F0702030302020204" pitchFamily="66" charset="0"/>
              </a:rPr>
              <a:t>систем отсчета.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30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9067" y="183384"/>
            <a:ext cx="80724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Инерциальная система отсчета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–система отсчета, которая движется прямолинейно, равномерно или покоится относительно заведомо инерциальной системы отсчета.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59832" y="2013280"/>
            <a:ext cx="5760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Система отсчета включает:</a:t>
            </a:r>
          </a:p>
          <a:p>
            <a:pPr algn="l"/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- тело отсчета, </a:t>
            </a:r>
          </a:p>
          <a:p>
            <a:pPr algn="l"/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- систему координат, жестко связанную с телом отсчета, </a:t>
            </a:r>
          </a:p>
          <a:p>
            <a:pPr algn="l"/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- и часы для отсчета времени.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31</a:t>
            </a:fld>
            <a:endParaRPr lang="ru-RU" dirty="0">
              <a:latin typeface="+mn-lt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69227" y="1999266"/>
            <a:ext cx="2455872" cy="1731780"/>
            <a:chOff x="2115302" y="303327"/>
            <a:chExt cx="4546100" cy="3624207"/>
          </a:xfrm>
        </p:grpSpPr>
        <p:graphicFrame>
          <p:nvGraphicFramePr>
            <p:cNvPr id="12" name="Объект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7299482"/>
                </p:ext>
              </p:extLst>
            </p:nvPr>
          </p:nvGraphicFramePr>
          <p:xfrm>
            <a:off x="2115302" y="303327"/>
            <a:ext cx="4546100" cy="3624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64" name="Picture" r:id="rId3" imgW="1743120" imgH="1380960" progId="Word.Picture.8">
                    <p:embed/>
                  </p:oleObj>
                </mc:Choice>
                <mc:Fallback>
                  <p:oleObj name="Picture" r:id="rId3" imgW="1743120" imgH="1380960" progId="Word.Picture.8">
                    <p:embed/>
                    <p:pic>
                      <p:nvPicPr>
                        <p:cNvPr id="2" name="Объект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5302" y="303327"/>
                          <a:ext cx="4546100" cy="362420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07" t="26898" r="32234" b="33623"/>
            <a:stretch>
              <a:fillRect/>
            </a:stretch>
          </p:blipFill>
          <p:spPr bwMode="auto">
            <a:xfrm>
              <a:off x="5148064" y="332656"/>
              <a:ext cx="1513338" cy="1584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395536" y="3953784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Основным признаком </a:t>
            </a:r>
            <a:r>
              <a:rPr lang="ru-RU" sz="2400" b="1" u="sng" dirty="0">
                <a:solidFill>
                  <a:srgbClr val="006600"/>
                </a:solidFill>
                <a:latin typeface="Comic Sans MS" panose="030F0702030302020204" pitchFamily="66" charset="0"/>
              </a:rPr>
              <a:t>инерциальной системы </a:t>
            </a:r>
            <a:r>
              <a:rPr lang="ru-RU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является отсутствие ускорения.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4725144"/>
            <a:ext cx="86409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rgbClr val="990033"/>
                </a:solidFill>
                <a:latin typeface="Comic Sans MS" panose="030F0702030302020204" pitchFamily="66" charset="0"/>
              </a:rPr>
              <a:t>Строго инерциальной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 является система отсчета, которая связана с Солнцем, и называется </a:t>
            </a:r>
            <a:r>
              <a:rPr lang="ru-RU" sz="2400" b="1" dirty="0">
                <a:solidFill>
                  <a:srgbClr val="990033"/>
                </a:solidFill>
                <a:latin typeface="Comic Sans MS" panose="030F0702030302020204" pitchFamily="66" charset="0"/>
              </a:rPr>
              <a:t>гелиоцентрической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.</a:t>
            </a:r>
          </a:p>
          <a:p>
            <a:pPr algn="l"/>
            <a:endParaRPr lang="ru-RU" sz="2400" b="1" dirty="0">
              <a:solidFill>
                <a:srgbClr val="990033"/>
              </a:solidFill>
              <a:latin typeface="Comic Sans MS" panose="030F0702030302020204" pitchFamily="66" charset="0"/>
            </a:endParaRPr>
          </a:p>
          <a:p>
            <a:pPr algn="l"/>
            <a:r>
              <a:rPr lang="ru-RU" sz="2400" b="1" dirty="0">
                <a:solidFill>
                  <a:srgbClr val="990033"/>
                </a:solidFill>
                <a:latin typeface="Comic Sans MS" panose="030F0702030302020204" pitchFamily="66" charset="0"/>
              </a:rPr>
              <a:t>Практически инерциальной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 является система отсчета, связанная с Землей (</a:t>
            </a:r>
            <a:r>
              <a:rPr lang="ru-RU" sz="2400" b="1" dirty="0">
                <a:solidFill>
                  <a:srgbClr val="990033"/>
                </a:solidFill>
                <a:latin typeface="Comic Sans MS" panose="030F0702030302020204" pitchFamily="66" charset="0"/>
              </a:rPr>
              <a:t>геоцентрическая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 система отсчета).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9067" y="183384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Электромагнитная картина Мира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9067" y="980728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Возникновение электромагнитной картины мира характеризует качественно </a:t>
            </a:r>
            <a:r>
              <a:rPr lang="ru-RU" sz="24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новый этап науки</a:t>
            </a: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. Сравнение данной картины мира с механистической выявляет некоторые важные особенности. Например,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32</a:t>
            </a:fld>
            <a:endParaRPr lang="ru-RU" dirty="0"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983530"/>
              </p:ext>
            </p:extLst>
          </p:nvPr>
        </p:nvGraphicFramePr>
        <p:xfrm>
          <a:off x="457200" y="3239991"/>
          <a:ext cx="8229600" cy="2237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5400194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7908655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</a:rPr>
                        <a:t>Механистическая картина</a:t>
                      </a:r>
                      <a:endParaRPr lang="ru-RU" sz="2400" dirty="0">
                        <a:solidFill>
                          <a:srgbClr val="0066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</a:rPr>
                        <a:t>Электромагнитная картина</a:t>
                      </a:r>
                      <a:endParaRPr lang="ru-RU" sz="2400" dirty="0">
                        <a:solidFill>
                          <a:srgbClr val="0066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036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rgbClr val="993300"/>
                          </a:solidFill>
                          <a:effectLst/>
                          <a:latin typeface="Comic Sans MS" panose="030F0702030302020204" pitchFamily="66" charset="0"/>
                        </a:rPr>
                        <a:t>Механическое движение</a:t>
                      </a:r>
                      <a:endParaRPr lang="ru-RU" sz="2400" dirty="0">
                        <a:solidFill>
                          <a:srgbClr val="9933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993300"/>
                          </a:solidFill>
                          <a:effectLst/>
                          <a:latin typeface="Comic Sans MS" panose="030F0702030302020204" pitchFamily="66" charset="0"/>
                        </a:rPr>
                        <a:t>Колебательное движение</a:t>
                      </a:r>
                      <a:endParaRPr lang="ru-RU" sz="2400" b="1" dirty="0">
                        <a:solidFill>
                          <a:srgbClr val="9933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454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rgbClr val="993300"/>
                          </a:solidFill>
                          <a:effectLst/>
                          <a:latin typeface="Comic Sans MS" panose="030F0702030302020204" pitchFamily="66" charset="0"/>
                        </a:rPr>
                        <a:t>Принцип дальнодействия</a:t>
                      </a:r>
                      <a:endParaRPr lang="ru-RU" sz="2400" dirty="0">
                        <a:solidFill>
                          <a:srgbClr val="9933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993300"/>
                          </a:solidFill>
                          <a:effectLst/>
                          <a:latin typeface="Comic Sans MS" panose="030F0702030302020204" pitchFamily="66" charset="0"/>
                        </a:rPr>
                        <a:t>Принцип близкодействия</a:t>
                      </a:r>
                      <a:endParaRPr lang="ru-RU" sz="2400" b="1" dirty="0">
                        <a:solidFill>
                          <a:srgbClr val="9933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474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rgbClr val="993300"/>
                          </a:solidFill>
                          <a:effectLst/>
                          <a:latin typeface="Comic Sans MS" panose="030F0702030302020204" pitchFamily="66" charset="0"/>
                        </a:rPr>
                        <a:t>Детерминизм</a:t>
                      </a:r>
                      <a:endParaRPr lang="ru-RU" sz="2400">
                        <a:solidFill>
                          <a:srgbClr val="9933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993300"/>
                          </a:solidFill>
                          <a:effectLst/>
                          <a:latin typeface="Comic Sans MS" panose="030F0702030302020204" pitchFamily="66" charset="0"/>
                        </a:rPr>
                        <a:t>Случайность</a:t>
                      </a:r>
                      <a:endParaRPr lang="ru-RU" sz="2400" b="1" dirty="0">
                        <a:solidFill>
                          <a:srgbClr val="9933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66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35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06477" y="676256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Электромагнитная картина Мира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988840"/>
            <a:ext cx="807249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Формируется на основе:</a:t>
            </a:r>
          </a:p>
          <a:p>
            <a:endParaRPr lang="ru-RU" sz="24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начал электромагнетизма </a:t>
            </a:r>
            <a:r>
              <a:rPr lang="ru-RU" sz="24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М.Фарадея</a:t>
            </a: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теории электромагнитного поля </a:t>
            </a:r>
            <a:r>
              <a:rPr lang="ru-RU" sz="24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Д.Максвелла</a:t>
            </a: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электронной теории </a:t>
            </a:r>
            <a:r>
              <a:rPr lang="ru-RU" sz="24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Г.А.Лоренца</a:t>
            </a: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постулатов теории относительности </a:t>
            </a:r>
            <a:r>
              <a:rPr lang="ru-RU" sz="24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А.Эйнштейна</a:t>
            </a: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. </a:t>
            </a:r>
          </a:p>
          <a:p>
            <a:pPr algn="just"/>
            <a:endParaRPr lang="ru-RU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33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05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4306" y="104468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Характерные особенности:</a:t>
            </a: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 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34</a:t>
            </a:fld>
            <a:endParaRPr lang="ru-RU" dirty="0">
              <a:latin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4B6E2C-77CC-464B-913C-5A6515894EFD}"/>
              </a:ext>
            </a:extLst>
          </p:cNvPr>
          <p:cNvSpPr/>
          <p:nvPr/>
        </p:nvSpPr>
        <p:spPr>
          <a:xfrm>
            <a:off x="395536" y="804967"/>
            <a:ext cx="807249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В рамках ЭМ картины Мира сложилась полевая </a:t>
            </a:r>
            <a:r>
              <a:rPr lang="ru-RU" sz="24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контитнуальная</a:t>
            </a:r>
            <a:r>
              <a:rPr lang="ru-RU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(непрерывная) модель реальности:</a:t>
            </a:r>
          </a:p>
          <a:p>
            <a:endParaRPr lang="ru-RU" sz="24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материя – единое непрерывное поле с точечными силовыми центрами – электрическими зарядами и волновыми движениями в нем,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мир – электродинамическая система, построенная из электрически заряженных частиц, взаимодействующих посредством электромагнитного поля,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в ЭМ картину Мира введено понятие вероятности,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Лоренцем создана электронная теория и микроскопическая динамика. </a:t>
            </a:r>
          </a:p>
        </p:txBody>
      </p:sp>
    </p:spTree>
    <p:extLst>
      <p:ext uri="{BB962C8B-B14F-4D97-AF65-F5344CB8AC3E}">
        <p14:creationId xmlns:p14="http://schemas.microsoft.com/office/powerpoint/2010/main" val="365598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4306" y="104468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Характерные особенности:</a:t>
            </a:r>
            <a:r>
              <a:rPr lang="ru-RU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 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35</a:t>
            </a:fld>
            <a:endParaRPr lang="ru-RU" dirty="0">
              <a:latin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4B6E2C-77CC-464B-913C-5A6515894EFD}"/>
              </a:ext>
            </a:extLst>
          </p:cNvPr>
          <p:cNvSpPr/>
          <p:nvPr/>
        </p:nvSpPr>
        <p:spPr>
          <a:xfrm>
            <a:off x="467544" y="766495"/>
            <a:ext cx="8072494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990033"/>
                </a:solidFill>
                <a:latin typeface="Comic Sans MS" panose="030F0702030302020204" pitchFamily="66" charset="0"/>
              </a:rPr>
              <a:t>В рамках ЭМ картины Мира сложилась полевая </a:t>
            </a:r>
            <a:r>
              <a:rPr lang="ru-RU" sz="2400" b="1" dirty="0" err="1">
                <a:solidFill>
                  <a:srgbClr val="990033"/>
                </a:solidFill>
                <a:latin typeface="Comic Sans MS" panose="030F0702030302020204" pitchFamily="66" charset="0"/>
              </a:rPr>
              <a:t>контитнуальная</a:t>
            </a:r>
            <a:r>
              <a:rPr lang="ru-RU" sz="2400" b="1" dirty="0">
                <a:solidFill>
                  <a:srgbClr val="990033"/>
                </a:solidFill>
                <a:latin typeface="Comic Sans MS" panose="030F0702030302020204" pitchFamily="66" charset="0"/>
              </a:rPr>
              <a:t> (непрерывная) модель реальности: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u="sng" dirty="0">
                <a:solidFill>
                  <a:srgbClr val="990033"/>
                </a:solidFill>
                <a:latin typeface="Comic Sans MS" panose="030F0702030302020204" pitchFamily="66" charset="0"/>
              </a:rPr>
              <a:t>движение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 – распространение колебаний в поле, которые описываются законами электродинамики,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u="sng" dirty="0">
                <a:solidFill>
                  <a:srgbClr val="990033"/>
                </a:solidFill>
                <a:latin typeface="Comic Sans MS" panose="030F0702030302020204" pitchFamily="66" charset="0"/>
              </a:rPr>
              <a:t>принцип близкодействия 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– движения любого характера передаются полем от точки к точке непрерывно и с конечной скоростью,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реляционная (относительная) концепция пространства и времени: пространство и время связаны с процессами, происходящими в поле, т.е. они несамостоятельны и зависимы от материи,</a:t>
            </a:r>
          </a:p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990033"/>
                </a:solidFill>
                <a:latin typeface="Comic Sans MS" panose="030F0702030302020204" pitchFamily="66" charset="0"/>
              </a:rPr>
              <a:t>Эйнштнйен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 </a:t>
            </a:r>
            <a:r>
              <a:rPr lang="ru-RU" sz="2400" dirty="0" err="1">
                <a:solidFill>
                  <a:srgbClr val="990033"/>
                </a:solidFill>
                <a:latin typeface="Comic Sans MS" panose="030F0702030302020204" pitchFamily="66" charset="0"/>
              </a:rPr>
              <a:t>ввелш</a:t>
            </a:r>
            <a:r>
              <a:rPr lang="ru-RU" sz="2400" dirty="0">
                <a:solidFill>
                  <a:srgbClr val="990033"/>
                </a:solidFill>
                <a:latin typeface="Comic Sans MS" panose="030F0702030302020204" pitchFamily="66" charset="0"/>
              </a:rPr>
              <a:t> в ЭМ картину Мира идею относительности пространства и времени. Появилась ОТО. </a:t>
            </a:r>
          </a:p>
          <a:p>
            <a:pPr algn="just"/>
            <a:endParaRPr lang="ru-RU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64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9067" y="188640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Конец XIX 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836712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Конец XIX века истории физики отмечен рядом принципиальных открытий: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36</a:t>
            </a:fld>
            <a:endParaRPr lang="ru-RU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9849" y="2204864"/>
            <a:ext cx="792088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Рентгеновские лучи,</a:t>
            </a:r>
          </a:p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Открытие электрона,</a:t>
            </a:r>
          </a:p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Зависимости массы электрона от скорости, </a:t>
            </a:r>
          </a:p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Радиоактивности,</a:t>
            </a:r>
          </a:p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Фотоэффекта, </a:t>
            </a:r>
          </a:p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периодической системы элементов</a:t>
            </a:r>
          </a:p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Электромагнитные волны</a:t>
            </a:r>
          </a:p>
        </p:txBody>
      </p:sp>
    </p:spTree>
    <p:extLst>
      <p:ext uri="{BB962C8B-B14F-4D97-AF65-F5344CB8AC3E}">
        <p14:creationId xmlns:p14="http://schemas.microsoft.com/office/powerpoint/2010/main" val="381190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9067" y="188640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рубеж </a:t>
            </a:r>
            <a:r>
              <a:rPr 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XIX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- XX веков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836712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Эйнштейновская революция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37</a:t>
            </a:fld>
            <a:endParaRPr lang="ru-RU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1046" y="1832808"/>
            <a:ext cx="738853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открытие сложной структуры атома,</a:t>
            </a:r>
          </a:p>
          <a:p>
            <a:pPr marL="457200" indent="-4572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явление радиоактивности, 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дискретного характера электромагнитного излучения</a:t>
            </a:r>
          </a:p>
        </p:txBody>
      </p:sp>
    </p:spTree>
    <p:extLst>
      <p:ext uri="{BB962C8B-B14F-4D97-AF65-F5344CB8AC3E}">
        <p14:creationId xmlns:p14="http://schemas.microsoft.com/office/powerpoint/2010/main" val="85117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38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003" y="216751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Основы теории самоорганизации (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синергетика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 были разработаны в семидесятых годах ХХ столетия в трудах химиков, получивших мировое признание, - 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И. Пригожина, Г.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Николиса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Г. </a:t>
            </a:r>
            <a:r>
              <a:rPr lang="ru-RU" sz="28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Хакена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</a:p>
        </p:txBody>
      </p:sp>
      <p:pic>
        <p:nvPicPr>
          <p:cNvPr id="10" name="Picture 3" descr="Пригожин Илья Романович - Нобелевская премия по хим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27" y="2867456"/>
            <a:ext cx="1794636" cy="273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053587" y="5679663"/>
            <a:ext cx="16069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И. Пригожин</a:t>
            </a:r>
          </a:p>
          <a:p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1917 - 2003</a:t>
            </a:r>
            <a:endParaRPr lang="ru-RU" b="1" dirty="0"/>
          </a:p>
        </p:txBody>
      </p:sp>
      <p:pic>
        <p:nvPicPr>
          <p:cNvPr id="19458" name="Picture 2" descr="Хакен Герман. Книги онлай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459" y="2867456"/>
            <a:ext cx="1934741" cy="263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48064" y="5598894"/>
            <a:ext cx="1080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Г. </a:t>
            </a:r>
            <a:r>
              <a:rPr lang="ru-RU" b="1" dirty="0" err="1"/>
              <a:t>Хакен</a:t>
            </a:r>
            <a:endParaRPr lang="ru-RU" b="1" dirty="0"/>
          </a:p>
          <a:p>
            <a:r>
              <a:rPr lang="ru-RU" b="1" dirty="0">
                <a:latin typeface="Arial" panose="020B0604020202020204" pitchFamily="34" charset="0"/>
              </a:rPr>
              <a:t>(1927) 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8762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39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60648"/>
            <a:ext cx="8208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Весомый вклад в становление идей </a:t>
            </a:r>
            <a:r>
              <a:rPr lang="ru-RU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синергетики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внесли российские ученые: А. П. Руденко, Ю. Л. Климонтович, А. Н. Колмогоров, Я. Г.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Синай</a:t>
            </a:r>
            <a:endParaRPr lang="ru-RU" sz="28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061" y="4240392"/>
            <a:ext cx="1782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А. П. Руденко </a:t>
            </a:r>
          </a:p>
          <a:p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1925 - 2004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56368" y="4679987"/>
            <a:ext cx="23923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Ю. Л. Климонтович</a:t>
            </a:r>
          </a:p>
          <a:p>
            <a:r>
              <a:rPr lang="ru-RU" b="1" dirty="0">
                <a:latin typeface="Arial" panose="020B0604020202020204" pitchFamily="34" charset="0"/>
              </a:rPr>
              <a:t>(1924-2002) </a:t>
            </a:r>
            <a:endParaRPr lang="ru-RU" b="1" dirty="0"/>
          </a:p>
        </p:txBody>
      </p:sp>
      <p:pic>
        <p:nvPicPr>
          <p:cNvPr id="20482" name="Picture 2" descr="Руденко, Александр Прокофьевич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9" r="20720"/>
          <a:stretch/>
        </p:blipFill>
        <p:spPr bwMode="auto">
          <a:xfrm>
            <a:off x="683569" y="2276872"/>
            <a:ext cx="1584176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Климонтович, Юрий Львович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172" y="2636912"/>
            <a:ext cx="1464097" cy="197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Колмогоров А.Н.. Книги онлай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493" y="2981722"/>
            <a:ext cx="157162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356563" y="5229200"/>
            <a:ext cx="21654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А. Н. Колмогоров</a:t>
            </a:r>
          </a:p>
          <a:p>
            <a:r>
              <a:rPr lang="ru-RU" b="1" dirty="0">
                <a:latin typeface="Arial" panose="020B0604020202020204" pitchFamily="34" charset="0"/>
              </a:rPr>
              <a:t>(1903-1987) 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051021" y="5733256"/>
            <a:ext cx="14302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Я. Г. </a:t>
            </a:r>
            <a:r>
              <a:rPr lang="ru-RU" b="1" dirty="0" err="1"/>
              <a:t>Синай</a:t>
            </a:r>
            <a:endParaRPr lang="ru-RU" b="1" dirty="0"/>
          </a:p>
          <a:p>
            <a:r>
              <a:rPr lang="ru-RU" b="1" dirty="0">
                <a:latin typeface="Arial" panose="020B0604020202020204" pitchFamily="34" charset="0"/>
              </a:rPr>
              <a:t>(1935) </a:t>
            </a:r>
            <a:endParaRPr lang="ru-RU" b="1" dirty="0"/>
          </a:p>
        </p:txBody>
      </p:sp>
      <p:pic>
        <p:nvPicPr>
          <p:cNvPr id="20488" name="Picture 8" descr="Академику Синаю Якову Григорьевичу - 85 лет!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r="10116"/>
          <a:stretch/>
        </p:blipFill>
        <p:spPr bwMode="auto">
          <a:xfrm>
            <a:off x="6876256" y="3364300"/>
            <a:ext cx="1728192" cy="215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31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40</a:t>
            </a:fld>
            <a:endParaRPr lang="ru-RU" dirty="0">
              <a:latin typeface="+mn-lt"/>
            </a:endParaRPr>
          </a:p>
        </p:txBody>
      </p:sp>
      <p:pic>
        <p:nvPicPr>
          <p:cNvPr id="6146" name="Picture 2" descr="https://thepresentation.ru/img/thumbs/49b713e4fbf06ff792e7ac69f061153b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2337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41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60648"/>
            <a:ext cx="871296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Основы науки об оптимальном управлении сложными системами (</a:t>
            </a:r>
            <a:r>
              <a:rPr lang="ru-RU" sz="26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кибернетика</a:t>
            </a:r>
            <a:r>
              <a:rPr lang="ru-RU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 были заложены в сороковых годах прошлого века Н. Винером. </a:t>
            </a:r>
          </a:p>
          <a:p>
            <a:pPr algn="just"/>
            <a:r>
              <a:rPr lang="ru-RU" sz="2600" b="1" dirty="0">
                <a:solidFill>
                  <a:srgbClr val="003E00"/>
                </a:solidFill>
                <a:latin typeface="Comic Sans MS" panose="030F0702030302020204" pitchFamily="66" charset="0"/>
              </a:rPr>
              <a:t>Большой вклад в развитие этого направления внесли наши соотечественники академики А. И. Берг, А. Н. Колмогоров.</a:t>
            </a:r>
            <a:endParaRPr lang="ru-RU" sz="2600" b="1" u="sng" dirty="0">
              <a:solidFill>
                <a:srgbClr val="003E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19953" y="5955735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Н. Винер</a:t>
            </a:r>
          </a:p>
          <a:p>
            <a:r>
              <a:rPr lang="ru-RU" dirty="0">
                <a:latin typeface="Arial" panose="020B0604020202020204" pitchFamily="34" charset="0"/>
              </a:rPr>
              <a:t>(</a:t>
            </a:r>
            <a:r>
              <a:rPr lang="ru-RU" b="1" dirty="0"/>
              <a:t>1894-1964</a:t>
            </a:r>
            <a:r>
              <a:rPr lang="ru-RU" dirty="0">
                <a:latin typeface="Arial" panose="020B0604020202020204" pitchFamily="34" charset="0"/>
              </a:rPr>
              <a:t>) </a:t>
            </a:r>
            <a:endParaRPr lang="ru-RU" dirty="0"/>
          </a:p>
        </p:txBody>
      </p:sp>
      <p:pic>
        <p:nvPicPr>
          <p:cNvPr id="21506" name="Picture 2" descr="Норберт Винер - Персоны - eTV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785" y="3153748"/>
            <a:ext cx="2080345" cy="272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BergA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054" y="3141888"/>
            <a:ext cx="1859607" cy="274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364088" y="5955734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А. И. Берг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1893-1979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6647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42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48680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Открытие и систематизация элементарных частиц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4349765"/>
            <a:ext cx="1755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Э. Резерфорд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1871-1937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96457" y="4488135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Дж. Цвейг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1893-1979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pic>
        <p:nvPicPr>
          <p:cNvPr id="22532" name="Picture 4" descr="Эрнест Резерфорд. Этюды об ученых :: Класс!ная физ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126" y="1988840"/>
            <a:ext cx="1633163" cy="236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Кварковая революция, она же детектив, — неизвестные подробности |  Публикации | Вокруг Све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968" y="2092901"/>
            <a:ext cx="1786436" cy="225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409500" y="4488134"/>
            <a:ext cx="15847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М. </a:t>
            </a:r>
            <a:r>
              <a:rPr lang="ru-RU" b="1" dirty="0" err="1"/>
              <a:t>Гелл-Ман</a:t>
            </a:r>
            <a:endParaRPr lang="ru-RU" b="1" dirty="0"/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1893-1979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pic>
        <p:nvPicPr>
          <p:cNvPr id="22536" name="Picture 8" descr="Марри Гелл-Манн биография физика-теорети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500" y="2098986"/>
            <a:ext cx="1477635" cy="209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30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43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803652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Создание теории эволюции Вселенной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5769" y="4143772"/>
            <a:ext cx="15426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А. Фридман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1888-1925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93209" y="4307304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Э. Хаббл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1889-1953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29848" y="4784009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Г. Гамов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1904-1968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pic>
        <p:nvPicPr>
          <p:cNvPr id="23554" name="Picture 2" descr="Фридман, Александр Александрович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1819051" cy="234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117287" y="5416927"/>
            <a:ext cx="11977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А. Линде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1948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pic>
        <p:nvPicPr>
          <p:cNvPr id="23556" name="Picture 4" descr="Хаббл (телескоп)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859" y="2110569"/>
            <a:ext cx="1608113" cy="205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Георгию Гамову посвящаетс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021" y="2567482"/>
            <a:ext cx="1713239" cy="20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Андрей Линде — фильмы — КиноПоис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399" y="3095703"/>
            <a:ext cx="1464097" cy="228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1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44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803652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Открыты структуры молекулы ДНК и генетического кода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24300" y="4143772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Д. Уотсон - 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1878-1959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93210" y="4307304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Ф. Крик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1916-2004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29848" y="4784009"/>
            <a:ext cx="15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Г. Гамов</a:t>
            </a:r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1904-1968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0387" y="5416927"/>
            <a:ext cx="17315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М. </a:t>
            </a:r>
            <a:r>
              <a:rPr lang="ru-RU" b="1" dirty="0" err="1"/>
              <a:t>Ниренберг</a:t>
            </a:r>
            <a:endParaRPr lang="ru-RU" b="1" dirty="0"/>
          </a:p>
          <a:p>
            <a:r>
              <a:rPr lang="ru-RU" b="1" dirty="0">
                <a:latin typeface="Arial" panose="020B0604020202020204" pitchFamily="34" charset="0"/>
              </a:rPr>
              <a:t>(</a:t>
            </a:r>
            <a:r>
              <a:rPr lang="ru-RU" b="1" dirty="0"/>
              <a:t>1927-2010</a:t>
            </a:r>
            <a:r>
              <a:rPr lang="ru-RU" b="1" dirty="0">
                <a:latin typeface="Arial" panose="020B0604020202020204" pitchFamily="34" charset="0"/>
              </a:rPr>
              <a:t>) </a:t>
            </a:r>
            <a:endParaRPr lang="ru-RU" b="1" dirty="0"/>
          </a:p>
        </p:txBody>
      </p:sp>
      <p:pic>
        <p:nvPicPr>
          <p:cNvPr id="24580" name="Picture 4" descr="John Broadus Wat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6" y="2038464"/>
            <a:ext cx="1464097" cy="210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Фрэнсис Кр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46" y="2318023"/>
            <a:ext cx="1811667" cy="198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6" name="Picture 10" descr="Marshall Nirenber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387" y="3325460"/>
            <a:ext cx="1490444" cy="196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Георгию Гамову посвящаетс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021" y="2567482"/>
            <a:ext cx="1713239" cy="20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66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45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55414"/>
            <a:ext cx="871296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Четыре свойства генетического кода:</a:t>
            </a:r>
          </a:p>
          <a:p>
            <a:pPr lvl="0" algn="just">
              <a:spcBef>
                <a:spcPts val="600"/>
              </a:spcBef>
            </a:pPr>
            <a:r>
              <a:rPr lang="ru-RU" sz="2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1. три азотистых основания (триплет) кодируют одну аминокислоту;</a:t>
            </a:r>
          </a:p>
          <a:p>
            <a:pPr lvl="0" algn="just">
              <a:spcBef>
                <a:spcPts val="600"/>
              </a:spcBef>
            </a:pPr>
            <a:r>
              <a:rPr lang="ru-RU" sz="2800" b="1" dirty="0">
                <a:solidFill>
                  <a:srgbClr val="007600"/>
                </a:solidFill>
                <a:latin typeface="Comic Sans MS" panose="030F0702030302020204" pitchFamily="66" charset="0"/>
              </a:rPr>
              <a:t>2. триплеты генетического кода не перекрываются;</a:t>
            </a:r>
          </a:p>
          <a:p>
            <a:pPr lvl="0" algn="just">
              <a:spcBef>
                <a:spcPts val="600"/>
              </a:spcBef>
            </a:pPr>
            <a:r>
              <a:rPr lang="ru-RU" sz="2800" b="1" dirty="0">
                <a:solidFill>
                  <a:srgbClr val="463035"/>
                </a:solidFill>
                <a:latin typeface="Comic Sans MS" panose="030F0702030302020204" pitchFamily="66" charset="0"/>
              </a:rPr>
              <a:t>3. последовательности триплетов считываются с определённой начальной точки, знаки препинания внутри кодирующей последовательности отсутствуют;</a:t>
            </a:r>
          </a:p>
          <a:p>
            <a:pPr lvl="0" algn="just">
              <a:spcBef>
                <a:spcPts val="600"/>
              </a:spcBef>
            </a:pPr>
            <a:r>
              <a:rPr lang="ru-RU" sz="2800" b="1" dirty="0">
                <a:solidFill>
                  <a:srgbClr val="B50B44"/>
                </a:solidFill>
                <a:latin typeface="Comic Sans MS" panose="030F0702030302020204" pitchFamily="66" charset="0"/>
              </a:rPr>
              <a:t>4. генетический код вырожден — одна аминокислота может быть закодирована разными триплетами.</a:t>
            </a:r>
          </a:p>
        </p:txBody>
      </p:sp>
    </p:spTree>
    <p:extLst>
      <p:ext uri="{BB962C8B-B14F-4D97-AF65-F5344CB8AC3E}">
        <p14:creationId xmlns:p14="http://schemas.microsoft.com/office/powerpoint/2010/main" val="281040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46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55414"/>
            <a:ext cx="8964488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B50B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Генетическая информация передаётся в клетке в одну сторону, от ДНК к РНК, а затем к белку.</a:t>
            </a:r>
          </a:p>
          <a:p>
            <a:pPr algn="r">
              <a:spcBef>
                <a:spcPts val="600"/>
              </a:spcBef>
            </a:pPr>
            <a:r>
              <a:rPr lang="ru-RU" sz="2800" b="1" dirty="0">
                <a:solidFill>
                  <a:srgbClr val="B50B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Ф. Крик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16136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Т.о</a:t>
            </a:r>
            <a:r>
              <a:rPr lang="ru-RU" sz="2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., современный этап в развитии естествознания дает ясное понимание целостности природы, эволюционный подход к ее изучению. 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774519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связи с интеграцией будут объединяться все науки о живой и неживой природе. </a:t>
            </a:r>
          </a:p>
          <a:p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ru-RU" sz="2800" b="1" dirty="0">
                <a:solidFill>
                  <a:srgbClr val="4630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Естествознание будет выступать как единая многогранная наука о природе.</a:t>
            </a:r>
          </a:p>
        </p:txBody>
      </p:sp>
    </p:spTree>
    <p:extLst>
      <p:ext uri="{BB962C8B-B14F-4D97-AF65-F5344CB8AC3E}">
        <p14:creationId xmlns:p14="http://schemas.microsoft.com/office/powerpoint/2010/main" val="52923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47</a:t>
            </a:fld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836712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Контрольные вопросы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44824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AutoNum type="arabicParenR"/>
            </a:pPr>
            <a:r>
              <a:rPr lang="ru-RU" sz="2800" b="1" dirty="0">
                <a:solidFill>
                  <a:srgbClr val="0000FF"/>
                </a:solidFill>
              </a:rPr>
              <a:t>В основе устройства электрогенераторов и электромоторов лежит закон …</a:t>
            </a:r>
          </a:p>
          <a:p>
            <a:pPr lvl="0" algn="just"/>
            <a:endParaRPr lang="ru-RU" sz="2800" b="1" dirty="0">
              <a:solidFill>
                <a:srgbClr val="0000FF"/>
              </a:solidFill>
            </a:endParaRP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Кирхгофа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 err="1">
                <a:solidFill>
                  <a:srgbClr val="0000FF"/>
                </a:solidFill>
              </a:rPr>
              <a:t>Био</a:t>
            </a:r>
            <a:r>
              <a:rPr lang="ru-RU" sz="2800" b="1" dirty="0">
                <a:solidFill>
                  <a:srgbClr val="0000FF"/>
                </a:solidFill>
              </a:rPr>
              <a:t> </a:t>
            </a:r>
            <a:r>
              <a:rPr lang="ru-RU" sz="2800" b="1" dirty="0" err="1">
                <a:solidFill>
                  <a:srgbClr val="0000FF"/>
                </a:solidFill>
              </a:rPr>
              <a:t>Савара</a:t>
            </a:r>
            <a:r>
              <a:rPr lang="ru-RU" sz="2800" b="1" dirty="0">
                <a:solidFill>
                  <a:srgbClr val="0000FF"/>
                </a:solidFill>
              </a:rPr>
              <a:t> Лапласа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Фарадея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Попова</a:t>
            </a:r>
          </a:p>
        </p:txBody>
      </p:sp>
    </p:spTree>
    <p:extLst>
      <p:ext uri="{BB962C8B-B14F-4D97-AF65-F5344CB8AC3E}">
        <p14:creationId xmlns:p14="http://schemas.microsoft.com/office/powerpoint/2010/main" val="179777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48</a:t>
            </a:fld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84784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b="1" dirty="0">
                <a:solidFill>
                  <a:srgbClr val="0000FF"/>
                </a:solidFill>
              </a:rPr>
              <a:t>2) Кто из русских ученых развил идеи естествознания и теорию биосферы … </a:t>
            </a:r>
          </a:p>
          <a:p>
            <a:pPr lvl="0" algn="just"/>
            <a:endParaRPr lang="ru-RU" sz="2800" b="1" dirty="0">
              <a:solidFill>
                <a:srgbClr val="0000FF"/>
              </a:solidFill>
            </a:endParaRP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Вернадский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Ломоносов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Эйлер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Лобачевский</a:t>
            </a:r>
          </a:p>
        </p:txBody>
      </p:sp>
    </p:spTree>
    <p:extLst>
      <p:ext uri="{BB962C8B-B14F-4D97-AF65-F5344CB8AC3E}">
        <p14:creationId xmlns:p14="http://schemas.microsoft.com/office/powerpoint/2010/main" val="333759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49</a:t>
            </a:fld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556792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b="1" dirty="0">
                <a:solidFill>
                  <a:srgbClr val="0000FF"/>
                </a:solidFill>
              </a:rPr>
              <a:t>3) Автор труда «Математические начала натуральной философии» … </a:t>
            </a:r>
          </a:p>
          <a:p>
            <a:pPr lvl="0" algn="just"/>
            <a:endParaRPr lang="ru-RU" sz="2800" b="1" dirty="0">
              <a:solidFill>
                <a:srgbClr val="0000FF"/>
              </a:solidFill>
            </a:endParaRP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Кеплер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Ньютон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Галилей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Декарт</a:t>
            </a:r>
          </a:p>
        </p:txBody>
      </p:sp>
    </p:spTree>
    <p:extLst>
      <p:ext uri="{BB962C8B-B14F-4D97-AF65-F5344CB8AC3E}">
        <p14:creationId xmlns:p14="http://schemas.microsoft.com/office/powerpoint/2010/main" val="426607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50</a:t>
            </a:fld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68760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00FF"/>
                </a:solidFill>
              </a:rPr>
              <a:t>4) Закон инерции тел был открыт… </a:t>
            </a:r>
          </a:p>
          <a:p>
            <a:pPr marL="715963" lvl="0" indent="-273050" algn="l">
              <a:buFont typeface="+mj-lt"/>
              <a:buAutoNum type="arabicParenR"/>
            </a:pPr>
            <a:r>
              <a:rPr lang="ru-RU" sz="2800" b="1" dirty="0">
                <a:solidFill>
                  <a:srgbClr val="0000FF"/>
                </a:solidFill>
              </a:rPr>
              <a:t> Ньютоном</a:t>
            </a:r>
          </a:p>
          <a:p>
            <a:pPr marL="715963" lvl="0" indent="-273050" algn="l">
              <a:buFont typeface="+mj-lt"/>
              <a:buAutoNum type="arabicParenR"/>
            </a:pPr>
            <a:r>
              <a:rPr lang="ru-RU" sz="2800" b="1" dirty="0">
                <a:solidFill>
                  <a:srgbClr val="0000FF"/>
                </a:solidFill>
              </a:rPr>
              <a:t> Кеплером</a:t>
            </a:r>
          </a:p>
          <a:p>
            <a:pPr marL="715963" lvl="0" indent="-273050" algn="l">
              <a:buFont typeface="+mj-lt"/>
              <a:buAutoNum type="arabicParenR"/>
            </a:pPr>
            <a:r>
              <a:rPr lang="ru-RU" sz="2800" b="1" dirty="0">
                <a:solidFill>
                  <a:srgbClr val="0000FF"/>
                </a:solidFill>
              </a:rPr>
              <a:t> Фарадеем</a:t>
            </a:r>
          </a:p>
          <a:p>
            <a:pPr marL="715963" lvl="0" indent="-273050" algn="l">
              <a:buFont typeface="+mj-lt"/>
              <a:buAutoNum type="arabicParenR"/>
            </a:pPr>
            <a:r>
              <a:rPr lang="ru-RU" sz="2800" b="1" dirty="0">
                <a:solidFill>
                  <a:srgbClr val="0000FF"/>
                </a:solidFill>
              </a:rPr>
              <a:t> Галилеем</a:t>
            </a:r>
          </a:p>
        </p:txBody>
      </p:sp>
    </p:spTree>
    <p:extLst>
      <p:ext uri="{BB962C8B-B14F-4D97-AF65-F5344CB8AC3E}">
        <p14:creationId xmlns:p14="http://schemas.microsoft.com/office/powerpoint/2010/main" val="66269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51</a:t>
            </a:fld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44824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b="1" dirty="0">
                <a:solidFill>
                  <a:srgbClr val="0000FF"/>
                </a:solidFill>
              </a:rPr>
              <a:t>5) Основатель электродинамики – это … </a:t>
            </a:r>
          </a:p>
          <a:p>
            <a:pPr lvl="0" algn="just"/>
            <a:endParaRPr lang="ru-RU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52</a:t>
            </a:fld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12776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b="1" dirty="0">
                <a:solidFill>
                  <a:srgbClr val="0000FF"/>
                </a:solidFill>
              </a:rPr>
              <a:t>6) Принцип квантовой механики - … </a:t>
            </a:r>
          </a:p>
          <a:p>
            <a:pPr lvl="0" algn="just"/>
            <a:endParaRPr lang="ru-RU" sz="2800" b="1" dirty="0">
              <a:solidFill>
                <a:srgbClr val="0000FF"/>
              </a:solidFill>
            </a:endParaRP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принцип дополнительности Бора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принцип неопределенности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принцип дальнодействия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принцип близкодействия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212292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44208" y="6237312"/>
            <a:ext cx="2133600" cy="476250"/>
          </a:xfrm>
        </p:spPr>
        <p:txBody>
          <a:bodyPr/>
          <a:lstStyle/>
          <a:p>
            <a:pPr>
              <a:defRPr/>
            </a:pPr>
            <a:fld id="{DE63107D-6CA8-4013-B2BC-F70AA8D91DCB}" type="slidenum">
              <a:rPr lang="ru-RU" smtClean="0">
                <a:latin typeface="+mn-lt"/>
              </a:rPr>
              <a:pPr>
                <a:defRPr/>
              </a:pPr>
              <a:t>53</a:t>
            </a:fld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80728"/>
            <a:ext cx="87129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b="1" dirty="0">
                <a:solidFill>
                  <a:srgbClr val="0000FF"/>
                </a:solidFill>
              </a:rPr>
              <a:t>7) Открытие какого закона позволило выявить зависимость свойств элемента от числа частиц в атоме? </a:t>
            </a:r>
          </a:p>
          <a:p>
            <a:pPr lvl="0" algn="just"/>
            <a:endParaRPr lang="ru-RU" sz="2800" b="1" dirty="0">
              <a:solidFill>
                <a:srgbClr val="0000FF"/>
              </a:solidFill>
            </a:endParaRP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закон Кулона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периодический закон Менделеева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закон Максвелла</a:t>
            </a:r>
          </a:p>
          <a:p>
            <a:pPr marL="342900" lvl="0" indent="342900" algn="just">
              <a:buFont typeface="+mj-lt"/>
              <a:buAutoNum type="arabicPeriod"/>
            </a:pPr>
            <a:r>
              <a:rPr lang="ru-RU" sz="2800" b="1" dirty="0">
                <a:solidFill>
                  <a:srgbClr val="0000FF"/>
                </a:solidFill>
              </a:rPr>
              <a:t>закон Эйнштейна</a:t>
            </a:r>
          </a:p>
        </p:txBody>
      </p:sp>
    </p:spTree>
    <p:extLst>
      <p:ext uri="{BB962C8B-B14F-4D97-AF65-F5344CB8AC3E}">
        <p14:creationId xmlns:p14="http://schemas.microsoft.com/office/powerpoint/2010/main" val="114819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psv4.userapi.com/c812726/u225782251/docs/b22bc305ebfc/spasibo_za_vnimanie.gif?extra=-YvfckZacDfscbjo86NXrRCXd5pBkG8YgSUgVwm0ECPwP51aB6vqe14gTHVjkCc4fTZbCk5dAkXCjK1AK-v6Ml4cGIcbj_2nk_KqhM9clULfIUFrEaxfVBlDvml1kVl5PwhEb-BQ60h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636912"/>
            <a:ext cx="47625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692696"/>
            <a:ext cx="816688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convex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reflection blurRad="6350" stA="60000" endA="900" endPos="60000" dist="29997" dir="5400000" sy="-100000" algn="bl" rotWithShape="0"/>
                </a:effectLst>
                <a:latin typeface="Arial" charset="0"/>
              </a:rPr>
              <a:t>Спасибо за внимание</a:t>
            </a:r>
          </a:p>
          <a:p>
            <a:pPr algn="ctr">
              <a:defRPr/>
            </a:pPr>
            <a:r>
              <a:rPr lang="ru-RU" sz="5400" b="1" dirty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reflection blurRad="6350" stA="60000" endA="900" endPos="60000" dist="29997" dir="5400000" sy="-100000" algn="bl" rotWithShape="0"/>
                </a:effectLst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5249711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6692</TotalTime>
  <Words>2448</Words>
  <Application>Microsoft Office PowerPoint</Application>
  <PresentationFormat>Экран (4:3)</PresentationFormat>
  <Paragraphs>405</Paragraphs>
  <Slides>54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4" baseType="lpstr">
      <vt:lpstr>Arial</vt:lpstr>
      <vt:lpstr>Calibri</vt:lpstr>
      <vt:lpstr>Cambria Math</vt:lpstr>
      <vt:lpstr>Comic Sans MS</vt:lpstr>
      <vt:lpstr>Consolas</vt:lpstr>
      <vt:lpstr>Times New Roman</vt:lpstr>
      <vt:lpstr>Verdana</vt:lpstr>
      <vt:lpstr>Wingdings</vt:lpstr>
      <vt:lpstr>Оформление по умолчанию</vt:lpstr>
      <vt:lpstr>Picture</vt:lpstr>
      <vt:lpstr>Лекция 4</vt:lpstr>
      <vt:lpstr>Естествознание в России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Естествознание в Мире</vt:lpstr>
      <vt:lpstr>Презентация PowerPoint</vt:lpstr>
      <vt:lpstr>Презентация PowerPoint</vt:lpstr>
      <vt:lpstr>Презентация PowerPoint</vt:lpstr>
      <vt:lpstr>Спектры испускания и поглощения</vt:lpstr>
      <vt:lpstr>Презентация PowerPoint</vt:lpstr>
      <vt:lpstr>Спектры испускания и поглощения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Т.Н. Мельникова</dc:creator>
  <cp:lastModifiedBy>Мельникова Тамара Николаевна</cp:lastModifiedBy>
  <cp:revision>1151</cp:revision>
  <dcterms:created xsi:type="dcterms:W3CDTF">2004-01-22T00:39:17Z</dcterms:created>
  <dcterms:modified xsi:type="dcterms:W3CDTF">2024-10-01T04:47:40Z</dcterms:modified>
</cp:coreProperties>
</file>