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3"/>
  </p:notesMasterIdLst>
  <p:sldIdLst>
    <p:sldId id="591" r:id="rId2"/>
    <p:sldId id="568" r:id="rId3"/>
    <p:sldId id="575" r:id="rId4"/>
    <p:sldId id="592" r:id="rId5"/>
    <p:sldId id="576" r:id="rId6"/>
    <p:sldId id="597" r:id="rId7"/>
    <p:sldId id="598" r:id="rId8"/>
    <p:sldId id="599" r:id="rId9"/>
    <p:sldId id="602" r:id="rId10"/>
    <p:sldId id="593" r:id="rId11"/>
    <p:sldId id="585" r:id="rId12"/>
    <p:sldId id="532" r:id="rId13"/>
    <p:sldId id="567" r:id="rId14"/>
    <p:sldId id="577" r:id="rId15"/>
    <p:sldId id="578" r:id="rId16"/>
    <p:sldId id="534" r:id="rId17"/>
    <p:sldId id="607" r:id="rId18"/>
    <p:sldId id="584" r:id="rId19"/>
    <p:sldId id="535" r:id="rId20"/>
    <p:sldId id="536" r:id="rId21"/>
    <p:sldId id="537" r:id="rId22"/>
    <p:sldId id="579" r:id="rId23"/>
    <p:sldId id="538" r:id="rId24"/>
    <p:sldId id="539" r:id="rId25"/>
    <p:sldId id="540" r:id="rId26"/>
    <p:sldId id="541" r:id="rId27"/>
    <p:sldId id="542" r:id="rId28"/>
    <p:sldId id="543" r:id="rId29"/>
    <p:sldId id="544" r:id="rId30"/>
    <p:sldId id="545" r:id="rId31"/>
    <p:sldId id="526" r:id="rId32"/>
    <p:sldId id="508" r:id="rId33"/>
    <p:sldId id="509" r:id="rId34"/>
    <p:sldId id="510" r:id="rId35"/>
    <p:sldId id="511" r:id="rId36"/>
    <p:sldId id="512" r:id="rId37"/>
    <p:sldId id="608" r:id="rId38"/>
    <p:sldId id="609" r:id="rId39"/>
    <p:sldId id="513" r:id="rId40"/>
    <p:sldId id="590" r:id="rId41"/>
    <p:sldId id="514" r:id="rId42"/>
    <p:sldId id="589" r:id="rId43"/>
    <p:sldId id="516" r:id="rId44"/>
    <p:sldId id="519" r:id="rId45"/>
    <p:sldId id="520" r:id="rId46"/>
    <p:sldId id="518" r:id="rId47"/>
    <p:sldId id="517" r:id="rId48"/>
    <p:sldId id="600" r:id="rId49"/>
    <p:sldId id="604" r:id="rId50"/>
    <p:sldId id="605" r:id="rId51"/>
    <p:sldId id="521" r:id="rId52"/>
    <p:sldId id="601" r:id="rId53"/>
    <p:sldId id="490" r:id="rId54"/>
    <p:sldId id="562" r:id="rId55"/>
    <p:sldId id="563" r:id="rId56"/>
    <p:sldId id="564" r:id="rId57"/>
    <p:sldId id="580" r:id="rId58"/>
    <p:sldId id="581" r:id="rId59"/>
    <p:sldId id="582" r:id="rId60"/>
    <p:sldId id="583" r:id="rId61"/>
    <p:sldId id="606" r:id="rId62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663300"/>
    <a:srgbClr val="0033CC"/>
    <a:srgbClr val="1B8A18"/>
    <a:srgbClr val="009900"/>
    <a:srgbClr val="C4DAC9"/>
    <a:srgbClr val="E9FEDE"/>
    <a:srgbClr val="00FF00"/>
    <a:srgbClr val="F9F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98" autoAdjust="0"/>
    <p:restoredTop sz="95645" autoAdjust="0"/>
  </p:normalViewPr>
  <p:slideViewPr>
    <p:cSldViewPr>
      <p:cViewPr varScale="1">
        <p:scale>
          <a:sx n="115" d="100"/>
          <a:sy n="115" d="100"/>
        </p:scale>
        <p:origin x="204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D2A58-5F6D-4C75-B6DE-9B91CC35DF01}" type="datetimeFigureOut">
              <a:rPr lang="ru-RU" smtClean="0"/>
              <a:pPr/>
              <a:t>09.11.2024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4A4E4-668D-4652-A729-564EFD11C2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488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4A4E4-668D-4652-A729-564EFD11C29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810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FC9BFD-5F16-45B5-BF2C-CE8F08D89A79}" type="slidenum">
              <a:rPr lang="ru-RU"/>
              <a:pPr/>
              <a:t>5</a:t>
            </a:fld>
            <a:endParaRPr lang="ru-RU"/>
          </a:p>
        </p:txBody>
      </p:sp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4A4E4-668D-4652-A729-564EFD11C29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4477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4A4E4-668D-4652-A729-564EFD11C29E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516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4A4E4-668D-4652-A729-564EFD11C29E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93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FC9BFD-5F16-45B5-BF2C-CE8F08D89A79}" type="slidenum">
              <a:rPr lang="ru-RU"/>
              <a:pPr/>
              <a:t>11</a:t>
            </a:fld>
            <a:endParaRPr lang="ru-RU"/>
          </a:p>
        </p:txBody>
      </p:sp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729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82372B-D048-46CA-8482-F64B30367255}" type="slidenum">
              <a:rPr lang="ru-RU"/>
              <a:pPr/>
              <a:t>14</a:t>
            </a:fld>
            <a:endParaRPr lang="ru-RU"/>
          </a:p>
        </p:txBody>
      </p:sp>
      <p:sp>
        <p:nvSpPr>
          <p:cNvPr id="425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E61C50-29EE-4CA1-BDB4-AE869C8C9CB7}" type="slidenum">
              <a:rPr lang="ru-RU"/>
              <a:pPr/>
              <a:t>15</a:t>
            </a:fld>
            <a:endParaRPr lang="ru-RU"/>
          </a:p>
        </p:txBody>
      </p:sp>
      <p:sp>
        <p:nvSpPr>
          <p:cNvPr id="499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9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303C77-D768-4737-8494-5192D9C07520}" type="slidenum">
              <a:rPr lang="ru-RU"/>
              <a:pPr/>
              <a:t>16</a:t>
            </a:fld>
            <a:endParaRPr lang="ru-RU"/>
          </a:p>
        </p:txBody>
      </p:sp>
      <p:sp>
        <p:nvSpPr>
          <p:cNvPr id="428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303C77-D768-4737-8494-5192D9C07520}" type="slidenum">
              <a:rPr lang="ru-RU"/>
              <a:pPr/>
              <a:t>17</a:t>
            </a:fld>
            <a:endParaRPr lang="ru-RU"/>
          </a:p>
        </p:txBody>
      </p:sp>
      <p:sp>
        <p:nvSpPr>
          <p:cNvPr id="428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662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303C77-D768-4737-8494-5192D9C07520}" type="slidenum">
              <a:rPr lang="ru-RU"/>
              <a:pPr/>
              <a:t>18</a:t>
            </a:fld>
            <a:endParaRPr lang="ru-RU"/>
          </a:p>
        </p:txBody>
      </p:sp>
      <p:sp>
        <p:nvSpPr>
          <p:cNvPr id="428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119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873B3-E5B0-4FD3-A80A-8B760C66287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A88429-054A-4C66-B24E-F90AE116BB8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68322-8ADB-4026-B1C6-6F02EC57790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1D92C7-E8F7-4997-9AFA-B5C2226BA3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AC6B55-2DE6-418A-A53B-50663E9C5D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85A6F9-B1B3-4F8B-B0BC-15DAB8473C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1976F7-834D-453B-AE72-E8B36BDDC1D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7B8C26-FDDA-44C3-B3AA-52CBDF3638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378CC0-0550-4916-9BFE-FD93D347414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49F169-B9CA-41D7-8099-89A53472B6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614C9-F662-4235-920D-AFDD12278C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1B3EE3A-3E0D-4216-B6AD-FC225F8D39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E15562B-F1CB-4EBC-A972-C04F2C9117AB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tpu.ru/SHARED/m/MTN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К С Е титу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-19050" y="-26988"/>
            <a:ext cx="5527154" cy="406401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2000" b="1" dirty="0">
                <a:solidFill>
                  <a:srgbClr val="E9FEDE"/>
                </a:solidFill>
                <a:latin typeface="+mn-lt"/>
                <a:cs typeface="Times New Roman" panose="02020603050405020304" pitchFamily="18" charset="0"/>
              </a:rPr>
              <a:t>Сегодня: </a:t>
            </a:r>
            <a:fld id="{A6157947-9E5E-410E-9B7F-5827CE64DEF8}" type="datetime2">
              <a:rPr lang="ru-RU" altLang="ru-RU" sz="2000" b="1">
                <a:solidFill>
                  <a:srgbClr val="E9FEDE"/>
                </a:solidFill>
                <a:latin typeface="+mn-lt"/>
                <a:cs typeface="Times New Roman" panose="02020603050405020304" pitchFamily="18" charset="0"/>
              </a:rPr>
              <a:pPr algn="ctr" eaLnBrk="1" hangingPunct="1">
                <a:buFontTx/>
                <a:buNone/>
              </a:pPr>
              <a:t>суббота, 9 ноября 2024 г.</a:t>
            </a:fld>
            <a:endParaRPr lang="ru-RU" altLang="ru-RU" sz="2000" b="1" dirty="0">
              <a:solidFill>
                <a:srgbClr val="E9FEDE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851920" y="6122988"/>
            <a:ext cx="5328593" cy="735586"/>
          </a:xfrm>
          <a:prstGeom prst="rect">
            <a:avLst/>
          </a:prstGeom>
          <a:solidFill>
            <a:srgbClr val="C4DAC9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None/>
            </a:pPr>
            <a:r>
              <a:rPr lang="ru-RU" sz="1900" b="1" dirty="0">
                <a:latin typeface="+mn-lt"/>
              </a:rPr>
              <a:t>Мельникова Тамара Николаевна</a:t>
            </a:r>
          </a:p>
          <a:p>
            <a:pPr algn="r">
              <a:buNone/>
            </a:pPr>
            <a:r>
              <a:rPr lang="ru-RU" sz="1900" b="1" dirty="0" smtClean="0">
                <a:latin typeface="+mn-lt"/>
              </a:rPr>
              <a:t>старший </a:t>
            </a:r>
            <a:r>
              <a:rPr lang="ru-RU" sz="1900" b="1" dirty="0">
                <a:latin typeface="+mn-lt"/>
              </a:rPr>
              <a:t>преподаватель ОЕН ШБИП ТПУ</a:t>
            </a:r>
          </a:p>
        </p:txBody>
      </p:sp>
      <p:sp>
        <p:nvSpPr>
          <p:cNvPr id="13" name="WordArt 8"/>
          <p:cNvSpPr>
            <a:spLocks noChangeArrowheads="1" noChangeShapeType="1" noTextEdit="1"/>
          </p:cNvSpPr>
          <p:nvPr/>
        </p:nvSpPr>
        <p:spPr bwMode="auto">
          <a:xfrm>
            <a:off x="4076675" y="176212"/>
            <a:ext cx="4879081" cy="1190922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 eaLnBrk="1" hangingPunct="1">
              <a:spcBef>
                <a:spcPts val="600"/>
              </a:spcBef>
              <a:defRPr/>
            </a:pPr>
            <a:r>
              <a:rPr lang="ru-RU" sz="3600" b="1" dirty="0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ЛЕКЦИЯ 1</a:t>
            </a:r>
          </a:p>
          <a:p>
            <a:pPr algn="r">
              <a:spcBef>
                <a:spcPts val="600"/>
              </a:spcBef>
              <a:defRPr/>
            </a:pPr>
            <a:r>
              <a:rPr lang="ru-RU" sz="3600" b="1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Общие </a:t>
            </a:r>
            <a:r>
              <a:rPr lang="ru-RU" sz="3600" b="1" dirty="0" smtClean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вопросы </a:t>
            </a:r>
            <a:r>
              <a:rPr lang="ru-RU" sz="3600" b="1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 естествознания</a:t>
            </a:r>
            <a:r>
              <a:rPr lang="ru-RU" sz="3600" b="1" dirty="0" smtClean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.</a:t>
            </a:r>
          </a:p>
          <a:p>
            <a:pPr marL="2160000" algn="r"/>
            <a:r>
              <a:rPr lang="ru-RU" sz="3600" b="1" dirty="0" smtClean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Концепции </a:t>
            </a:r>
            <a:r>
              <a:rPr lang="ru-RU" sz="3600" b="1" dirty="0" smtClean="0">
                <a:solidFill>
                  <a:srgbClr val="FFFF00"/>
                </a:solidFill>
                <a:latin typeface="+mn-lt"/>
              </a:rPr>
              <a:t>пространства - времени</a:t>
            </a:r>
            <a:endParaRPr lang="ru-RU" sz="3600" b="1" dirty="0" smtClean="0">
              <a:solidFill>
                <a:srgbClr val="FFFF00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14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2691466"/>
            <a:ext cx="6929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2800" b="1" dirty="0" smtClean="0">
                <a:blipFill>
                  <a:blip r:embed="rId2"/>
                  <a:tile tx="0" ty="0" sx="100000" sy="100000" flip="none" algn="tl"/>
                </a:blipFill>
                <a:latin typeface="+mn-lt"/>
              </a:rPr>
              <a:t>Отделение естественных наук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43042" y="1285860"/>
            <a:ext cx="61436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gradFill flip="none" rotWithShape="1">
                  <a:gsLst>
                    <a:gs pos="0">
                      <a:srgbClr val="C00000">
                        <a:shade val="30000"/>
                        <a:satMod val="115000"/>
                      </a:srgbClr>
                    </a:gs>
                    <a:gs pos="50000">
                      <a:srgbClr val="C00000">
                        <a:shade val="67500"/>
                        <a:satMod val="115000"/>
                      </a:srgbClr>
                    </a:gs>
                    <a:gs pos="100000">
                      <a:srgbClr val="C0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+mn-lt"/>
              </a:rPr>
              <a:t>Мельникова </a:t>
            </a:r>
          </a:p>
          <a:p>
            <a:r>
              <a:rPr lang="ru-RU" sz="4000" b="1" dirty="0" smtClean="0">
                <a:gradFill flip="none" rotWithShape="1">
                  <a:gsLst>
                    <a:gs pos="0">
                      <a:srgbClr val="C00000">
                        <a:shade val="30000"/>
                        <a:satMod val="115000"/>
                      </a:srgbClr>
                    </a:gs>
                    <a:gs pos="50000">
                      <a:srgbClr val="C00000">
                        <a:shade val="67500"/>
                        <a:satMod val="115000"/>
                      </a:srgbClr>
                    </a:gs>
                    <a:gs pos="100000">
                      <a:srgbClr val="C0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+mn-lt"/>
              </a:rPr>
              <a:t>Тамара Николаевна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40443" y="642918"/>
            <a:ext cx="46203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blipFill>
                  <a:blip r:embed="rId2"/>
                  <a:tile tx="0" ty="0" sx="100000" sy="100000" flip="none" algn="tl"/>
                </a:blipFill>
              </a:rPr>
              <a:t>Старший преподаватель</a:t>
            </a:r>
            <a:endParaRPr lang="ru-RU" sz="2800" b="1" dirty="0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48706" y="3502697"/>
            <a:ext cx="76037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2800" b="1" dirty="0" smtClean="0">
                <a:blipFill>
                  <a:blip r:embed="rId2"/>
                  <a:tile tx="0" ty="0" sx="100000" sy="100000" flip="none" algn="tl"/>
                </a:blipFill>
                <a:latin typeface="+mn-lt"/>
              </a:rPr>
              <a:t>Школа инженерной базовой подготовки</a:t>
            </a:r>
            <a:endParaRPr lang="ru-RU" sz="2800" b="1" dirty="0">
              <a:blipFill>
                <a:blip r:embed="rId2"/>
                <a:tile tx="0" ty="0" sx="100000" sy="100000" flip="none" algn="tl"/>
              </a:blip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0027" y="4631304"/>
            <a:ext cx="7404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hlinkClick r:id="rId3"/>
              </a:rPr>
              <a:t>https</a:t>
            </a:r>
            <a:r>
              <a:rPr lang="en-US" sz="3200" b="1" dirty="0">
                <a:solidFill>
                  <a:srgbClr val="C00000"/>
                </a:solidFill>
                <a:hlinkClick r:id="rId3"/>
              </a:rPr>
              <a:t>://</a:t>
            </a:r>
            <a:r>
              <a:rPr lang="en-US" sz="3200" b="1" dirty="0" smtClean="0">
                <a:solidFill>
                  <a:srgbClr val="C00000"/>
                </a:solidFill>
                <a:hlinkClick r:id="rId3"/>
              </a:rPr>
              <a:t>portal.tpu.ru/SHARED/m/MTN</a:t>
            </a:r>
            <a:r>
              <a:rPr lang="ru-RU" sz="3200" b="1" dirty="0" smtClean="0">
                <a:solidFill>
                  <a:srgbClr val="C00000"/>
                </a:solidFill>
              </a:rPr>
              <a:t>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951" y="548680"/>
            <a:ext cx="892975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2200" b="1" dirty="0">
                <a:solidFill>
                  <a:srgbClr val="0000FF"/>
                </a:solidFill>
              </a:rPr>
              <a:t> Ерофеева Г.В. Концепции современного естествознания: учебное пособие. –Томск; </a:t>
            </a:r>
            <a:r>
              <a:rPr lang="ru-RU" sz="2200" b="1" dirty="0" err="1">
                <a:solidFill>
                  <a:srgbClr val="0000FF"/>
                </a:solidFill>
              </a:rPr>
              <a:t>Из-во</a:t>
            </a:r>
            <a:r>
              <a:rPr lang="ru-RU" sz="2200" b="1" dirty="0">
                <a:solidFill>
                  <a:srgbClr val="0000FF"/>
                </a:solidFill>
              </a:rPr>
              <a:t> ТПУ, 2009. – 150 с.</a:t>
            </a:r>
          </a:p>
          <a:p>
            <a:pPr lvl="0" algn="l"/>
            <a:endParaRPr lang="ru-RU" sz="2200" b="1" dirty="0" smtClean="0">
              <a:solidFill>
                <a:srgbClr val="C00000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ru-RU" sz="2200" b="1" dirty="0" smtClean="0">
                <a:solidFill>
                  <a:srgbClr val="C00000"/>
                </a:solidFill>
              </a:rPr>
              <a:t> Стародубцев В.А. Концепции современного естествознания: Учебник. – Томск: Изд-во ТПУ, 2009. – 333 с.</a:t>
            </a:r>
          </a:p>
          <a:p>
            <a:pPr lvl="0" algn="l"/>
            <a:endParaRPr lang="ru-RU" sz="2200" b="1" dirty="0" smtClean="0">
              <a:solidFill>
                <a:srgbClr val="C0000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2200" b="1" dirty="0">
                <a:solidFill>
                  <a:srgbClr val="008000"/>
                </a:solidFill>
              </a:rPr>
              <a:t> Стародубцев В.А., </a:t>
            </a:r>
            <a:r>
              <a:rPr lang="ru-RU" sz="2200" b="1" dirty="0" err="1">
                <a:solidFill>
                  <a:srgbClr val="008000"/>
                </a:solidFill>
              </a:rPr>
              <a:t>Заусаева</a:t>
            </a:r>
            <a:r>
              <a:rPr lang="ru-RU" sz="2200" b="1" dirty="0">
                <a:solidFill>
                  <a:srgbClr val="008000"/>
                </a:solidFill>
              </a:rPr>
              <a:t> Н.Н. Компьютерное моделирование процессов движения: Учебное пособие. – Томск: </a:t>
            </a:r>
            <a:r>
              <a:rPr lang="ru-RU" sz="2200" b="1" dirty="0" err="1">
                <a:solidFill>
                  <a:srgbClr val="008000"/>
                </a:solidFill>
              </a:rPr>
              <a:t>Изд.-во</a:t>
            </a:r>
            <a:r>
              <a:rPr lang="ru-RU" sz="2200" b="1" dirty="0">
                <a:solidFill>
                  <a:srgbClr val="008000"/>
                </a:solidFill>
              </a:rPr>
              <a:t> ТПУ, 2008. – 80 с.</a:t>
            </a:r>
          </a:p>
          <a:p>
            <a:pPr lvl="0" algn="l"/>
            <a:endParaRPr lang="ru-RU" sz="2200" b="1" dirty="0" smtClean="0">
              <a:solidFill>
                <a:srgbClr val="00330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2200" b="1" dirty="0"/>
              <a:t> </a:t>
            </a:r>
            <a:r>
              <a:rPr lang="ru-RU" sz="2200" b="1" dirty="0" err="1"/>
              <a:t>Потеев</a:t>
            </a:r>
            <a:r>
              <a:rPr lang="ru-RU" sz="2200" b="1" dirty="0"/>
              <a:t> М.И. Концепции современного естествознания. – М.: Питер, 1999. – 350 с.</a:t>
            </a:r>
          </a:p>
          <a:p>
            <a:pPr lvl="0" algn="l">
              <a:buClr>
                <a:srgbClr val="990000"/>
              </a:buClr>
            </a:pPr>
            <a:endParaRPr lang="ru-RU" sz="2200" b="1" dirty="0" smtClean="0">
              <a:solidFill>
                <a:srgbClr val="00206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2200" b="1" dirty="0"/>
              <a:t> </a:t>
            </a:r>
            <a:r>
              <a:rPr lang="ru-RU" sz="2200" b="1" dirty="0" err="1"/>
              <a:t>Канке</a:t>
            </a:r>
            <a:r>
              <a:rPr lang="ru-RU" sz="2200" b="1" dirty="0"/>
              <a:t> В.А. Концепции современного естествознания: Учебник для вузов. – М.: Логос, 2001. – 386 с.</a:t>
            </a:r>
          </a:p>
          <a:p>
            <a:pPr lvl="0" algn="l"/>
            <a:endParaRPr lang="ru-RU" sz="2200" b="1" dirty="0" smtClean="0">
              <a:solidFill>
                <a:srgbClr val="7030A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2200" b="1" dirty="0"/>
              <a:t>Концепции современного естествознания: учебное пособие /под ред. Самыгина С.И. – Ростов </a:t>
            </a:r>
            <a:r>
              <a:rPr lang="ru-RU" sz="2200" b="1" dirty="0" err="1"/>
              <a:t>н</a:t>
            </a:r>
            <a:r>
              <a:rPr lang="ru-RU" sz="2200" b="1" dirty="0"/>
              <a:t>/Д: Феникс, 2000. – 576 с.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23728" y="44624"/>
            <a:ext cx="48435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СПИСОК ЛИТЕРАТУРЫ</a:t>
            </a:r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30888" y="6309320"/>
            <a:ext cx="2133600" cy="476250"/>
          </a:xfrm>
        </p:spPr>
        <p:txBody>
          <a:bodyPr/>
          <a:lstStyle/>
          <a:p>
            <a:r>
              <a:rPr lang="ru-RU" dirty="0" smtClean="0"/>
              <a:t>8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513662" y="44624"/>
            <a:ext cx="6063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ПРОЦЕСС ИЗУЧЕНИЯ КУРСА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649196"/>
            <a:ext cx="6541343" cy="861774"/>
          </a:xfrm>
          <a:prstGeom prst="rect">
            <a:avLst/>
          </a:prstGeom>
          <a:ln w="38100"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33CC"/>
                </a:solidFill>
              </a:rPr>
              <a:t>Управляющие документы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/>
              <a:t>ГОС          Учебный план          Расписание занятий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658089"/>
            <a:ext cx="9144000" cy="48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1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949544"/>
              </p:ext>
            </p:extLst>
          </p:nvPr>
        </p:nvGraphicFramePr>
        <p:xfrm>
          <a:off x="323528" y="1628800"/>
          <a:ext cx="8686801" cy="4464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07915">
                  <a:extLst>
                    <a:ext uri="{9D8B030D-6E8A-4147-A177-3AD203B41FA5}">
                      <a16:colId xmlns:a16="http://schemas.microsoft.com/office/drawing/2014/main" val="3315957615"/>
                    </a:ext>
                  </a:extLst>
                </a:gridCol>
                <a:gridCol w="2813700">
                  <a:extLst>
                    <a:ext uri="{9D8B030D-6E8A-4147-A177-3AD203B41FA5}">
                      <a16:colId xmlns:a16="http://schemas.microsoft.com/office/drawing/2014/main" val="1372004762"/>
                    </a:ext>
                  </a:extLst>
                </a:gridCol>
                <a:gridCol w="1821049">
                  <a:extLst>
                    <a:ext uri="{9D8B030D-6E8A-4147-A177-3AD203B41FA5}">
                      <a16:colId xmlns:a16="http://schemas.microsoft.com/office/drawing/2014/main" val="1482224453"/>
                    </a:ext>
                  </a:extLst>
                </a:gridCol>
                <a:gridCol w="144137">
                  <a:extLst>
                    <a:ext uri="{9D8B030D-6E8A-4147-A177-3AD203B41FA5}">
                      <a16:colId xmlns:a16="http://schemas.microsoft.com/office/drawing/2014/main" val="3516649420"/>
                    </a:ext>
                  </a:extLst>
                </a:gridCol>
              </a:tblGrid>
              <a:tr h="37204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Концепции современного естествознания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21849157"/>
                  </a:ext>
                </a:extLst>
              </a:tr>
              <a:tr h="3720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65053862"/>
                  </a:ext>
                </a:extLst>
              </a:tr>
              <a:tr h="74408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Направление подготовки/ специальность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38.03.01. Экономика;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38.03.02. Менеджмент 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01986501"/>
                  </a:ext>
                </a:extLst>
              </a:tr>
              <a:tr h="372041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Контактная (аудиторная) работа, ч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Лекции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                32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57330281"/>
                  </a:ext>
                </a:extLst>
              </a:tr>
              <a:tr h="744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Практические занятия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                 24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82142149"/>
                  </a:ext>
                </a:extLst>
              </a:tr>
              <a:tr h="744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Лабораторные занятия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                  16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84972913"/>
                  </a:ext>
                </a:extLst>
              </a:tr>
              <a:tr h="3720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ВСЕГО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                  72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01475481"/>
                  </a:ext>
                </a:extLst>
              </a:tr>
              <a:tr h="372041"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Самостоятельная работа, ч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                  72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89044823"/>
                  </a:ext>
                </a:extLst>
              </a:tr>
              <a:tr h="372041"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ИТОГО, ч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             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144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83" marR="660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21425879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51520" y="522839"/>
            <a:ext cx="843528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РАБОЧАЯ ПРОГРАММА ДИСЦИПЛИНЫ</a:t>
            </a:r>
            <a:r>
              <a:rPr lang="ru-RU" altLang="ru-RU" sz="2400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endParaRPr lang="ru-RU" altLang="ru-RU" sz="24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«КОНЦЕПЦИИ СОВРЕМЕННОГО ЕСТЕСТВОЗНАНИЯ»</a:t>
            </a:r>
            <a:endParaRPr kumimoji="0" lang="ru-RU" alt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821886"/>
              </p:ext>
            </p:extLst>
          </p:nvPr>
        </p:nvGraphicFramePr>
        <p:xfrm>
          <a:off x="179512" y="44624"/>
          <a:ext cx="8856984" cy="6881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993463699"/>
                    </a:ext>
                  </a:extLst>
                </a:gridCol>
                <a:gridCol w="8352928">
                  <a:extLst>
                    <a:ext uri="{9D8B030D-6E8A-4147-A177-3AD203B41FA5}">
                      <a16:colId xmlns:a16="http://schemas.microsoft.com/office/drawing/2014/main" val="3068198555"/>
                    </a:ext>
                  </a:extLst>
                </a:gridCol>
              </a:tblGrid>
              <a:tr h="36518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Темы лекций </a:t>
                      </a:r>
                      <a:r>
                        <a:rPr lang="ru-RU" sz="1300" dirty="0">
                          <a:solidFill>
                            <a:srgbClr val="0000FF"/>
                          </a:solidFill>
                          <a:effectLst/>
                        </a:rPr>
                        <a:t>по КСЕ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794153395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№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FF"/>
                          </a:solidFill>
                          <a:effectLst/>
                        </a:rPr>
                        <a:t>Тема лекций:</a:t>
                      </a:r>
                      <a:endParaRPr lang="ru-RU" sz="13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797248268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1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"Общие вопросы естествознания. Концепции пространства времени."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306800768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2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"Симметрия, кривизна пространства, парадоксы движения"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4129346186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3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"Картины мира. Развитие естествознания в трудах ученых Востока, Греции, Европы."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322206709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4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"</a:t>
                      </a: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 естествознания в России, в мире.</a:t>
                      </a: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"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510140798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5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"СТО и ОТО Эйнштейна."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651937712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6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"Развитие теории света. Естествознание в мире. Планетарная модель атома. Корпускулярно-волновой дуализм."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298317845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7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"Положения и принципы квантовой механики атома. Научный метод и его применение."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531578912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8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"Объекты вселенной. Процессы в звездах. Эволюция звезд."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893085876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9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"Космологическое расширение Вселенной. Теория Большого взрыва.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749527666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10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"Гипотеза «разрыва» Вселенной. Антропный принцип. Проблемы космологии."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46037701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11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"Открытые, закрытые системы. Синергетика как новое научное направление"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962006731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12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</a:rPr>
                        <a:t>"Элементы нелинейной неравновесной термодинамики. Энтропия. Принцип возрастания энтропии."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677249571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"Силы и взаимодействия в природе. Иерархическая структура Мира."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863355510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"Трансформация идей и понятий естествознания в другие науки. Самоорганизация в природе и обществе."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972909868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"Молекулярные основы жизни"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157637084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"Особенности биологической формы организации материи. Анализ различия живой и неживой природы."</a:t>
                      </a:r>
                      <a:endParaRPr lang="ru-RU" sz="1300" dirty="0">
                        <a:solidFill>
                          <a:srgbClr val="0000FF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167627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02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641873"/>
              </p:ext>
            </p:extLst>
          </p:nvPr>
        </p:nvGraphicFramePr>
        <p:xfrm>
          <a:off x="1187624" y="583946"/>
          <a:ext cx="7239966" cy="58994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7261">
                  <a:extLst>
                    <a:ext uri="{9D8B030D-6E8A-4147-A177-3AD203B41FA5}">
                      <a16:colId xmlns:a16="http://schemas.microsoft.com/office/drawing/2014/main" val="993463699"/>
                    </a:ext>
                  </a:extLst>
                </a:gridCol>
                <a:gridCol w="5662705">
                  <a:extLst>
                    <a:ext uri="{9D8B030D-6E8A-4147-A177-3AD203B41FA5}">
                      <a16:colId xmlns:a16="http://schemas.microsoft.com/office/drawing/2014/main" val="3068198555"/>
                    </a:ext>
                  </a:extLst>
                </a:gridCol>
              </a:tblGrid>
              <a:tr h="36518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Темы </a:t>
                      </a:r>
                      <a:r>
                        <a:rPr lang="ru-RU" sz="2000" dirty="0">
                          <a:solidFill>
                            <a:srgbClr val="0000FF"/>
                          </a:solidFill>
                          <a:effectLst/>
                        </a:rPr>
                        <a:t>практических занятий по КСЕ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794153395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FF"/>
                          </a:solidFill>
                          <a:effectLst/>
                        </a:rPr>
                        <a:t>Занятие №</a:t>
                      </a:r>
                      <a:endParaRPr lang="ru-RU" sz="200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FF"/>
                          </a:solidFill>
                          <a:effectLst/>
                        </a:rPr>
                        <a:t>Тема занятия:</a:t>
                      </a:r>
                      <a:endParaRPr lang="ru-RU" sz="20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797248268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1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FF"/>
                          </a:solidFill>
                          <a:effectLst/>
                        </a:rPr>
                        <a:t>"Методология"</a:t>
                      </a:r>
                      <a:endParaRPr lang="ru-RU" sz="200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306800768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2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FF"/>
                          </a:solidFill>
                          <a:effectLst/>
                        </a:rPr>
                        <a:t>"Свойства пространства-времени"</a:t>
                      </a:r>
                      <a:endParaRPr lang="ru-RU" sz="200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4129346186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3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FF"/>
                          </a:solidFill>
                          <a:effectLst/>
                        </a:rPr>
                        <a:t>"История естествознания"</a:t>
                      </a:r>
                      <a:endParaRPr lang="ru-RU" sz="200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322206709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4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FF"/>
                          </a:solidFill>
                          <a:effectLst/>
                        </a:rPr>
                        <a:t>Коллоквиум 1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510140798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5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FF"/>
                          </a:solidFill>
                          <a:effectLst/>
                        </a:rPr>
                        <a:t>Выступление с докладом.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651937712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6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FF"/>
                          </a:solidFill>
                          <a:effectLst/>
                        </a:rPr>
                        <a:t>"Вселенная"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298317845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7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FF"/>
                          </a:solidFill>
                          <a:effectLst/>
                        </a:rPr>
                        <a:t>"Открытые системы"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531578912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8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FF"/>
                          </a:solidFill>
                          <a:effectLst/>
                        </a:rPr>
                        <a:t>Фундаментальные силы. Взаимодействия.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893085876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9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FF"/>
                          </a:solidFill>
                          <a:effectLst/>
                        </a:rPr>
                        <a:t>Выступление с докладом.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749527666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10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FF"/>
                          </a:solidFill>
                          <a:effectLst/>
                        </a:rPr>
                        <a:t>"Элементы биологии. Экология"</a:t>
                      </a:r>
                      <a:endParaRPr lang="ru-RU" sz="200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46037701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11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FF"/>
                          </a:solidFill>
                          <a:effectLst/>
                        </a:rPr>
                        <a:t>Коллоквиум 2.</a:t>
                      </a:r>
                      <a:endParaRPr lang="ru-RU" sz="200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962006731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12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FF"/>
                          </a:solidFill>
                          <a:effectLst/>
                        </a:rPr>
                        <a:t>Заключительное занятие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677249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87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037390"/>
              </p:ext>
            </p:extLst>
          </p:nvPr>
        </p:nvGraphicFramePr>
        <p:xfrm>
          <a:off x="539552" y="908720"/>
          <a:ext cx="8147248" cy="3697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4916">
                  <a:extLst>
                    <a:ext uri="{9D8B030D-6E8A-4147-A177-3AD203B41FA5}">
                      <a16:colId xmlns:a16="http://schemas.microsoft.com/office/drawing/2014/main" val="993463699"/>
                    </a:ext>
                  </a:extLst>
                </a:gridCol>
                <a:gridCol w="6372332">
                  <a:extLst>
                    <a:ext uri="{9D8B030D-6E8A-4147-A177-3AD203B41FA5}">
                      <a16:colId xmlns:a16="http://schemas.microsoft.com/office/drawing/2014/main" val="3068198555"/>
                    </a:ext>
                  </a:extLst>
                </a:gridCol>
              </a:tblGrid>
              <a:tr h="36518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Темы лабораторных работ </a:t>
                      </a:r>
                      <a:r>
                        <a:rPr lang="ru-RU" sz="2000" dirty="0">
                          <a:solidFill>
                            <a:srgbClr val="0000FF"/>
                          </a:solidFill>
                          <a:effectLst/>
                        </a:rPr>
                        <a:t>по КСЕ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794153395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FF"/>
                          </a:solidFill>
                          <a:effectLst/>
                        </a:rPr>
                        <a:t>Занятие №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FF"/>
                          </a:solidFill>
                          <a:effectLst/>
                        </a:rPr>
                        <a:t>Тема занятия:</a:t>
                      </a:r>
                      <a:endParaRPr lang="ru-RU" sz="20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797248268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1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"</a:t>
                      </a:r>
                      <a:r>
                        <a:rPr lang="ru-RU" sz="2000" b="0" dirty="0" smtClean="0">
                          <a:solidFill>
                            <a:srgbClr val="0033CC"/>
                          </a:solidFill>
                          <a:latin typeface="+mn-lt"/>
                          <a:ea typeface="Calibri" panose="020F0502020204030204" pitchFamily="34" charset="0"/>
                        </a:rPr>
                        <a:t>Движение ионов в однородном</a:t>
                      </a:r>
                      <a:r>
                        <a:rPr lang="ru-RU" sz="2000" b="0" baseline="0" dirty="0" smtClean="0">
                          <a:solidFill>
                            <a:srgbClr val="0033CC"/>
                          </a:solidFill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ru-RU" sz="2000" b="0" dirty="0" smtClean="0">
                          <a:solidFill>
                            <a:srgbClr val="0033CC"/>
                          </a:solidFill>
                          <a:latin typeface="+mn-lt"/>
                          <a:ea typeface="Calibri" panose="020F0502020204030204" pitchFamily="34" charset="0"/>
                        </a:rPr>
                        <a:t>магнитном поле</a:t>
                      </a: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"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306800768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2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"</a:t>
                      </a:r>
                      <a:r>
                        <a:rPr lang="ru-RU" sz="2000" b="0" kern="1200" dirty="0" smtClean="0">
                          <a:solidFill>
                            <a:srgbClr val="0033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Исследование интерференции света </a:t>
                      </a:r>
                      <a:br>
                        <a:rPr lang="ru-RU" sz="2000" b="0" kern="1200" dirty="0" smtClean="0">
                          <a:solidFill>
                            <a:srgbClr val="0033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2000" b="0" kern="1200" dirty="0" smtClean="0">
                          <a:solidFill>
                            <a:srgbClr val="0033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наблюдении колец Ньютона</a:t>
                      </a: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"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4129346186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3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«</a:t>
                      </a:r>
                      <a:r>
                        <a:rPr lang="ru-RU" sz="2000" b="0" kern="1200" dirty="0" smtClean="0">
                          <a:solidFill>
                            <a:srgbClr val="0033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Фотоэффект</a:t>
                      </a:r>
                      <a:r>
                        <a:rPr lang="ru-RU" sz="2000" dirty="0" smtClean="0">
                          <a:solidFill>
                            <a:srgbClr val="0033CC"/>
                          </a:solidFill>
                          <a:effectLst/>
                        </a:rPr>
                        <a:t>"</a:t>
                      </a:r>
                      <a:endParaRPr lang="ru-RU" sz="2000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322206709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4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33CC"/>
                          </a:solidFill>
                          <a:latin typeface="+mn-lt"/>
                        </a:rPr>
                        <a:t>"Эффект Доплера"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510140798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5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"</a:t>
                      </a:r>
                      <a:r>
                        <a:rPr lang="ru-RU" sz="2000" dirty="0" smtClean="0">
                          <a:solidFill>
                            <a:srgbClr val="0033CC"/>
                          </a:solidFill>
                          <a:latin typeface="+mn-lt"/>
                        </a:rPr>
                        <a:t>Гармонический и ангармонический осцилляторы</a:t>
                      </a: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"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651937712"/>
                  </a:ext>
                </a:extLst>
              </a:tr>
              <a:tr h="365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6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"</a:t>
                      </a:r>
                      <a:r>
                        <a:rPr lang="ru-RU" sz="2000" dirty="0" smtClean="0">
                          <a:solidFill>
                            <a:srgbClr val="0033CC"/>
                          </a:solidFill>
                          <a:latin typeface="+mn-lt"/>
                        </a:rPr>
                        <a:t>Нелинейная динамика. Бифуркации</a:t>
                      </a:r>
                      <a:r>
                        <a:rPr lang="ru-RU" sz="2000" dirty="0" smtClean="0">
                          <a:solidFill>
                            <a:srgbClr val="0000FF"/>
                          </a:solidFill>
                          <a:effectLst/>
                        </a:rPr>
                        <a:t>"</a:t>
                      </a:r>
                      <a:endParaRPr lang="ru-RU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298317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02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fld id="{84A88429-054A-4C66-B24E-F90AE116BB8B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8" name="Rectangle 2"/>
          <p:cNvSpPr txBox="1">
            <a:spLocks noRot="1" noChangeArrowheads="1"/>
          </p:cNvSpPr>
          <p:nvPr/>
        </p:nvSpPr>
        <p:spPr bwMode="auto">
          <a:xfrm>
            <a:off x="441266" y="116632"/>
            <a:ext cx="8385175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4000" b="1" kern="0" dirty="0" smtClean="0">
                <a:solidFill>
                  <a:srgbClr val="C00000"/>
                </a:solidFill>
              </a:rPr>
              <a:t>Содержание лекции </a:t>
            </a:r>
            <a:endParaRPr lang="ru-RU" sz="4000" b="1" kern="0" dirty="0" smtClean="0"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Rot="1" noChangeArrowheads="1"/>
          </p:cNvSpPr>
          <p:nvPr/>
        </p:nvSpPr>
        <p:spPr bwMode="auto">
          <a:xfrm>
            <a:off x="179512" y="692696"/>
            <a:ext cx="8786029" cy="527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en-US" sz="2800" b="1" dirty="0" smtClean="0">
                <a:solidFill>
                  <a:srgbClr val="0000FF"/>
                </a:solidFill>
              </a:rPr>
              <a:t>I</a:t>
            </a:r>
            <a:r>
              <a:rPr lang="ru-RU" sz="2800" b="1" dirty="0" smtClean="0">
                <a:solidFill>
                  <a:srgbClr val="0000FF"/>
                </a:solidFill>
              </a:rPr>
              <a:t>. Тема: Концепции </a:t>
            </a:r>
            <a:r>
              <a:rPr lang="ru-RU" sz="2800" b="1" dirty="0">
                <a:solidFill>
                  <a:srgbClr val="0000FF"/>
                </a:solidFill>
              </a:rPr>
              <a:t>современного естествознания</a:t>
            </a:r>
            <a:r>
              <a:rPr lang="ru-RU" sz="2800" b="1" dirty="0" smtClean="0">
                <a:solidFill>
                  <a:srgbClr val="0000FF"/>
                </a:solidFill>
              </a:rPr>
              <a:t>. Общие </a:t>
            </a:r>
            <a:r>
              <a:rPr lang="ru-RU" sz="2800" b="1" dirty="0">
                <a:solidFill>
                  <a:srgbClr val="0000FF"/>
                </a:solidFill>
              </a:rPr>
              <a:t>вопросы.</a:t>
            </a:r>
          </a:p>
          <a:p>
            <a:pPr algn="l">
              <a:defRPr/>
            </a:pPr>
            <a:r>
              <a:rPr lang="ru-RU" sz="2800" dirty="0" smtClean="0">
                <a:solidFill>
                  <a:srgbClr val="663300"/>
                </a:solidFill>
              </a:rPr>
              <a:t>   1. Общие </a:t>
            </a:r>
            <a:r>
              <a:rPr lang="ru-RU" sz="2800" dirty="0">
                <a:solidFill>
                  <a:srgbClr val="663300"/>
                </a:solidFill>
              </a:rPr>
              <a:t>вопросы естествознания </a:t>
            </a:r>
            <a:r>
              <a:rPr lang="ru-RU" sz="2800" kern="0" dirty="0" smtClean="0">
                <a:solidFill>
                  <a:srgbClr val="663300"/>
                </a:solidFill>
              </a:rPr>
              <a:t>	</a:t>
            </a:r>
          </a:p>
          <a:p>
            <a:pPr algn="l">
              <a:defRPr/>
            </a:pPr>
            <a:r>
              <a:rPr lang="ru-RU" sz="2800" dirty="0" smtClean="0">
                <a:solidFill>
                  <a:srgbClr val="663300"/>
                </a:solidFill>
              </a:rPr>
              <a:t>   2. </a:t>
            </a:r>
            <a:r>
              <a:rPr lang="ru-RU" sz="2800" dirty="0">
                <a:solidFill>
                  <a:srgbClr val="663300"/>
                </a:solidFill>
              </a:rPr>
              <a:t>Свойства материи и виды законов </a:t>
            </a:r>
            <a:endParaRPr lang="ru-RU" sz="2800" dirty="0" smtClean="0">
              <a:solidFill>
                <a:srgbClr val="663300"/>
              </a:solidFill>
            </a:endParaRPr>
          </a:p>
          <a:p>
            <a:pPr algn="l">
              <a:defRPr/>
            </a:pPr>
            <a:r>
              <a:rPr lang="ru-RU" sz="2800" dirty="0" smtClean="0">
                <a:solidFill>
                  <a:srgbClr val="663300"/>
                </a:solidFill>
              </a:rPr>
              <a:t>   3. Законы диалектики</a:t>
            </a:r>
          </a:p>
          <a:p>
            <a:pPr algn="l">
              <a:defRPr/>
            </a:pPr>
            <a:r>
              <a:rPr lang="ru-RU" sz="2800" dirty="0" smtClean="0">
                <a:solidFill>
                  <a:srgbClr val="663300"/>
                </a:solidFill>
              </a:rPr>
              <a:t>   4. Виды </a:t>
            </a:r>
            <a:r>
              <a:rPr lang="ru-RU" sz="2800" dirty="0">
                <a:solidFill>
                  <a:srgbClr val="663300"/>
                </a:solidFill>
              </a:rPr>
              <a:t>движения </a:t>
            </a:r>
            <a:r>
              <a:rPr lang="ru-RU" sz="2800" dirty="0" smtClean="0">
                <a:solidFill>
                  <a:srgbClr val="663300"/>
                </a:solidFill>
              </a:rPr>
              <a:t>материи</a:t>
            </a:r>
          </a:p>
          <a:p>
            <a:pPr algn="l">
              <a:defRPr/>
            </a:pPr>
            <a:r>
              <a:rPr lang="ru-RU" sz="2800" kern="0" dirty="0" smtClean="0">
                <a:solidFill>
                  <a:srgbClr val="663300"/>
                </a:solidFill>
              </a:rPr>
              <a:t>   5. </a:t>
            </a:r>
            <a:r>
              <a:rPr lang="ru-RU" sz="2800" dirty="0">
                <a:solidFill>
                  <a:srgbClr val="663300"/>
                </a:solidFill>
              </a:rPr>
              <a:t>Свойства </a:t>
            </a:r>
            <a:r>
              <a:rPr lang="ru-RU" sz="2800" dirty="0" smtClean="0">
                <a:solidFill>
                  <a:srgbClr val="663300"/>
                </a:solidFill>
              </a:rPr>
              <a:t>пространства-времени</a:t>
            </a:r>
          </a:p>
          <a:p>
            <a:pPr algn="just">
              <a:defRPr/>
            </a:pPr>
            <a:r>
              <a:rPr lang="en-US" sz="2800" b="1" kern="0" dirty="0" smtClean="0">
                <a:solidFill>
                  <a:srgbClr val="0000FF"/>
                </a:solidFill>
              </a:rPr>
              <a:t>II</a:t>
            </a:r>
            <a:r>
              <a:rPr lang="ru-RU" sz="2800" b="1" kern="0" dirty="0" smtClean="0">
                <a:solidFill>
                  <a:srgbClr val="0000FF"/>
                </a:solidFill>
              </a:rPr>
              <a:t>. </a:t>
            </a:r>
            <a:r>
              <a:rPr lang="ru-RU" sz="2800" b="1" dirty="0">
                <a:solidFill>
                  <a:srgbClr val="0000FF"/>
                </a:solidFill>
              </a:rPr>
              <a:t>Тема: </a:t>
            </a:r>
            <a:r>
              <a:rPr lang="ru-RU" sz="2800" b="1" dirty="0" smtClean="0">
                <a:solidFill>
                  <a:srgbClr val="0000FF"/>
                </a:solidFill>
              </a:rPr>
              <a:t>Античные </a:t>
            </a:r>
            <a:r>
              <a:rPr lang="ru-RU" sz="2800" b="1" dirty="0">
                <a:solidFill>
                  <a:srgbClr val="0000FF"/>
                </a:solidFill>
              </a:rPr>
              <a:t>и классические концепции пространства и </a:t>
            </a:r>
            <a:r>
              <a:rPr lang="ru-RU" sz="2800" b="1" dirty="0" smtClean="0">
                <a:solidFill>
                  <a:srgbClr val="0000FF"/>
                </a:solidFill>
              </a:rPr>
              <a:t>времени</a:t>
            </a:r>
          </a:p>
          <a:p>
            <a:pPr algn="just">
              <a:defRPr/>
            </a:pPr>
            <a:r>
              <a:rPr lang="ru-RU" sz="2800" dirty="0">
                <a:solidFill>
                  <a:srgbClr val="663300"/>
                </a:solidFill>
              </a:rPr>
              <a:t> </a:t>
            </a:r>
            <a:r>
              <a:rPr lang="ru-RU" sz="2800" dirty="0" smtClean="0">
                <a:solidFill>
                  <a:srgbClr val="663300"/>
                </a:solidFill>
              </a:rPr>
              <a:t>  1. Пространство</a:t>
            </a:r>
            <a:r>
              <a:rPr lang="ru-RU" sz="2800" b="1" kern="10" dirty="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663300"/>
                </a:solidFill>
                <a:cs typeface="Arial"/>
              </a:rPr>
              <a:t> </a:t>
            </a:r>
            <a:r>
              <a:rPr lang="ru-RU" sz="2800" kern="0" dirty="0">
                <a:solidFill>
                  <a:srgbClr val="663300"/>
                </a:solidFill>
              </a:rPr>
              <a:t>	</a:t>
            </a:r>
          </a:p>
          <a:p>
            <a:pPr algn="l">
              <a:defRPr/>
            </a:pPr>
            <a:r>
              <a:rPr lang="ru-RU" sz="2800" dirty="0">
                <a:solidFill>
                  <a:srgbClr val="663300"/>
                </a:solidFill>
              </a:rPr>
              <a:t>   2. </a:t>
            </a:r>
            <a:r>
              <a:rPr lang="ru-RU" sz="2800" dirty="0" smtClean="0">
                <a:solidFill>
                  <a:srgbClr val="663300"/>
                </a:solidFill>
              </a:rPr>
              <a:t>Время </a:t>
            </a:r>
            <a:endParaRPr lang="ru-RU" sz="2800" dirty="0">
              <a:solidFill>
                <a:srgbClr val="663300"/>
              </a:solidFill>
            </a:endParaRPr>
          </a:p>
          <a:p>
            <a:pPr algn="l">
              <a:defRPr/>
            </a:pPr>
            <a:r>
              <a:rPr lang="ru-RU" sz="2800" dirty="0">
                <a:solidFill>
                  <a:srgbClr val="663300"/>
                </a:solidFill>
              </a:rPr>
              <a:t>   3. </a:t>
            </a:r>
            <a:r>
              <a:rPr lang="ru-RU" sz="2800" dirty="0" smtClean="0">
                <a:solidFill>
                  <a:srgbClr val="663300"/>
                </a:solidFill>
                <a:latin typeface="Verdana" pitchFamily="34" charset="0"/>
              </a:rPr>
              <a:t>Контроль</a:t>
            </a:r>
            <a:endParaRPr lang="ru-RU" sz="2800" dirty="0">
              <a:solidFill>
                <a:srgbClr val="663300"/>
              </a:solidFill>
            </a:endParaRPr>
          </a:p>
          <a:p>
            <a:pPr algn="just">
              <a:defRPr/>
            </a:pPr>
            <a:endParaRPr lang="ru-RU" sz="2800" dirty="0">
              <a:solidFill>
                <a:srgbClr val="0000FF"/>
              </a:solidFill>
            </a:endParaRPr>
          </a:p>
          <a:p>
            <a:pPr algn="l">
              <a:defRPr/>
            </a:pPr>
            <a:endParaRPr lang="ru-RU" sz="2800" kern="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5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3707904" y="908239"/>
            <a:ext cx="5048746" cy="2304737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>
              <a:solidFill>
                <a:srgbClr val="E9FEDE"/>
              </a:solidFill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07904" y="964012"/>
            <a:ext cx="4864624" cy="2248964"/>
          </a:xfrm>
          <a:effectLst/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ru-RU" sz="36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Тема</a:t>
            </a:r>
            <a:r>
              <a:rPr lang="en-US" sz="36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I</a:t>
            </a:r>
            <a:r>
              <a:rPr lang="ru-RU" sz="36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: </a:t>
            </a:r>
          </a:p>
          <a:p>
            <a:pPr algn="r">
              <a:spcBef>
                <a:spcPts val="2400"/>
              </a:spcBef>
            </a:pPr>
            <a:r>
              <a:rPr lang="ru-RU" sz="36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Общие  вопросы естествознания</a:t>
            </a:r>
            <a:endParaRPr lang="ru-RU" sz="36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r>
              <a:rPr lang="ru-RU" dirty="0" smtClean="0"/>
              <a:t>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33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WordArt 2"/>
          <p:cNvSpPr>
            <a:spLocks noChangeArrowheads="1" noChangeShapeType="1" noTextEdit="1"/>
          </p:cNvSpPr>
          <p:nvPr/>
        </p:nvSpPr>
        <p:spPr bwMode="auto">
          <a:xfrm>
            <a:off x="1116013" y="909638"/>
            <a:ext cx="6840537" cy="172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63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Bookman Old Style"/>
              </a:rPr>
              <a:t>Современное естествознание</a:t>
            </a:r>
          </a:p>
          <a:p>
            <a:r>
              <a:rPr lang="ru-RU" sz="3600" b="1" kern="10" dirty="0">
                <a:ln w="63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Bookman Old Style"/>
              </a:rPr>
              <a:t>рассматривает взаимосвязь </a:t>
            </a:r>
          </a:p>
          <a:p>
            <a:r>
              <a:rPr lang="ru-RU" sz="3600" b="1" kern="10" dirty="0">
                <a:ln w="63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Bookman Old Style"/>
              </a:rPr>
              <a:t>человека с природой</a:t>
            </a:r>
          </a:p>
        </p:txBody>
      </p:sp>
      <p:sp>
        <p:nvSpPr>
          <p:cNvPr id="376835" name="WordArt 3"/>
          <p:cNvSpPr>
            <a:spLocks noChangeArrowheads="1" noChangeShapeType="1" noTextEdit="1"/>
          </p:cNvSpPr>
          <p:nvPr/>
        </p:nvSpPr>
        <p:spPr bwMode="auto">
          <a:xfrm>
            <a:off x="755650" y="2997200"/>
            <a:ext cx="7488238" cy="3024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9900"/>
                </a:solidFill>
                <a:latin typeface="Bookman Old Style"/>
              </a:rPr>
              <a:t>Оно направлено на поиск</a:t>
            </a:r>
          </a:p>
          <a:p>
            <a:r>
              <a:rPr lang="ru-RU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9900"/>
                </a:solidFill>
                <a:latin typeface="Bookman Old Style"/>
              </a:rPr>
              <a:t>единого основания,</a:t>
            </a:r>
          </a:p>
          <a:p>
            <a:r>
              <a:rPr lang="ru-RU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9900"/>
                </a:solidFill>
                <a:latin typeface="Bookman Old Style"/>
              </a:rPr>
              <a:t>обусловливающего наблюдаемое</a:t>
            </a:r>
          </a:p>
          <a:p>
            <a:r>
              <a:rPr lang="ru-RU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9900"/>
                </a:solidFill>
                <a:latin typeface="Bookman Old Style"/>
              </a:rPr>
              <a:t>разнообразие явлений и объектов</a:t>
            </a:r>
          </a:p>
          <a:p>
            <a:r>
              <a:rPr lang="ru-RU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9900"/>
                </a:solidFill>
                <a:latin typeface="Bookman Old Style"/>
              </a:rPr>
              <a:t>окружающего мира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4557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 bwMode="auto">
          <a:xfrm>
            <a:off x="285720" y="1214422"/>
            <a:ext cx="8643998" cy="3571900"/>
          </a:xfrm>
          <a:prstGeom prst="roundRect">
            <a:avLst/>
          </a:prstGeom>
          <a:solidFill>
            <a:srgbClr val="FFFFDD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title"/>
          </p:nvPr>
        </p:nvSpPr>
        <p:spPr>
          <a:xfrm>
            <a:off x="971600" y="254546"/>
            <a:ext cx="6995120" cy="43815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b="1" dirty="0">
                <a:solidFill>
                  <a:srgbClr val="0000FF"/>
                </a:solidFill>
                <a:latin typeface="Verdana" pitchFamily="34" charset="0"/>
              </a:rPr>
              <a:t>Общие вопросы естествознания </a:t>
            </a:r>
          </a:p>
        </p:txBody>
      </p:sp>
      <p:sp>
        <p:nvSpPr>
          <p:cNvPr id="297988" name="Text Box 4"/>
          <p:cNvSpPr txBox="1">
            <a:spLocks noChangeArrowheads="1"/>
          </p:cNvSpPr>
          <p:nvPr/>
        </p:nvSpPr>
        <p:spPr bwMode="auto">
          <a:xfrm>
            <a:off x="323850" y="765175"/>
            <a:ext cx="8569325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endParaRPr lang="ru-RU" sz="2600" b="1" dirty="0"/>
          </a:p>
          <a:p>
            <a:endParaRPr lang="ru-RU" sz="3200" b="1" i="1" dirty="0">
              <a:solidFill>
                <a:srgbClr val="FF0000"/>
              </a:solidFill>
            </a:endParaRPr>
          </a:p>
          <a:p>
            <a:r>
              <a:rPr lang="ru-RU" sz="3200" b="1" i="1" dirty="0">
                <a:solidFill>
                  <a:srgbClr val="C00000"/>
                </a:solidFill>
              </a:rPr>
              <a:t>Естествознание</a:t>
            </a:r>
            <a:r>
              <a:rPr lang="ru-RU" sz="3200" b="1" dirty="0"/>
              <a:t> – это экспериментальная наука о природе, как единой целостности.</a:t>
            </a:r>
          </a:p>
          <a:p>
            <a:endParaRPr lang="ru-RU" sz="3200" b="1" dirty="0"/>
          </a:p>
          <a:p>
            <a:r>
              <a:rPr lang="ru-RU" sz="3200" b="1" i="1" dirty="0">
                <a:solidFill>
                  <a:srgbClr val="C00000"/>
                </a:solidFill>
              </a:rPr>
              <a:t>Концепция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/>
              <a:t>– основная идея, теория, представление</a:t>
            </a:r>
            <a:r>
              <a:rPr lang="ru-RU" sz="3200" b="1" dirty="0" smtClean="0"/>
              <a:t>.</a:t>
            </a:r>
            <a:endParaRPr lang="ru-RU" sz="32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 descr="study_128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21310"/>
            <a:ext cx="6786610" cy="678661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85984" y="4572008"/>
            <a:ext cx="480541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1" dirty="0" smtClean="0">
                <a:solidFill>
                  <a:srgbClr val="C00000"/>
                </a:solidFill>
              </a:rPr>
              <a:t>Наша задача:</a:t>
            </a:r>
            <a:endParaRPr lang="ru-RU" sz="5400" b="1" i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714620"/>
            <a:ext cx="850303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Дать шанс стать успешным!</a:t>
            </a:r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!!</a:t>
            </a:r>
            <a:endParaRPr lang="ru-RU" sz="4400" b="1" dirty="0">
              <a:ln>
                <a:solidFill>
                  <a:sysClr val="windowText" lastClr="000000"/>
                </a:solidFill>
              </a:ln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785926"/>
            <a:ext cx="291381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ru-RU" sz="3000" b="1" dirty="0" smtClean="0">
                <a:solidFill>
                  <a:srgbClr val="002060"/>
                </a:solidFill>
              </a:rPr>
              <a:t>Благодаря :</a:t>
            </a:r>
            <a:endParaRPr lang="ru-RU" sz="30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0133" y="2428868"/>
            <a:ext cx="6643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blipFill>
                  <a:blip r:embed="rId3"/>
                  <a:tile tx="0" ty="0" sx="100000" sy="100000" flip="none" algn="tl"/>
                </a:blipFill>
                <a:latin typeface="Comic Sans MS" pitchFamily="66" charset="0"/>
              </a:rPr>
              <a:t>1.Формированию научного мировоззрения</a:t>
            </a:r>
            <a:endParaRPr lang="ru-RU" sz="2800" b="1" dirty="0">
              <a:blipFill>
                <a:blip r:embed="rId3"/>
                <a:tile tx="0" ty="0" sx="100000" sy="100000" flip="none" algn="tl"/>
              </a:blipFill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8662" y="3499308"/>
            <a:ext cx="72866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blipFill>
                  <a:blip r:embed="rId4"/>
                  <a:tile tx="0" ty="0" sx="100000" sy="100000" flip="none" algn="tl"/>
                </a:blipFill>
                <a:latin typeface="Comic Sans MS" pitchFamily="66" charset="0"/>
              </a:rPr>
              <a:t>2.Развитию мыслительных операций (анализ, синтез, сравнение, исключение, дедукция, индукция)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50133" y="5000636"/>
            <a:ext cx="66437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800000"/>
                </a:solidFill>
                <a:latin typeface="Comic Sans MS" pitchFamily="66" charset="0"/>
              </a:rPr>
              <a:t>3.Информированности об общих принципах функционирования систем</a:t>
            </a:r>
            <a:endParaRPr lang="ru-RU" sz="2800" b="1" dirty="0">
              <a:solidFill>
                <a:srgbClr val="800000"/>
              </a:solidFill>
              <a:latin typeface="Comic Sans MS" pitchFamily="66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8429-054A-4C66-B24E-F90AE116BB8B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57169E-6 L -2.22222E-6 -0.627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85754E-6 L 4.44444E-6 -0.2666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6" grpId="0"/>
      <p:bldP spid="6" grpId="1"/>
      <p:bldP spid="7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1620093" y="621407"/>
            <a:ext cx="6264275" cy="3095625"/>
            <a:chOff x="612" y="482"/>
            <a:chExt cx="4445" cy="2177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884" y="482"/>
              <a:ext cx="4173" cy="2177"/>
              <a:chOff x="249" y="391"/>
              <a:chExt cx="5375" cy="2858"/>
            </a:xfrm>
          </p:grpSpPr>
          <p:sp>
            <p:nvSpPr>
              <p:cNvPr id="424964" name="Line 4"/>
              <p:cNvSpPr>
                <a:spLocks noChangeShapeType="1"/>
              </p:cNvSpPr>
              <p:nvPr/>
            </p:nvSpPr>
            <p:spPr bwMode="auto">
              <a:xfrm flipV="1">
                <a:off x="3470" y="1207"/>
                <a:ext cx="0" cy="10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1565" y="2069"/>
                <a:ext cx="1315" cy="953"/>
                <a:chOff x="2200" y="2840"/>
                <a:chExt cx="1315" cy="953"/>
              </a:xfrm>
            </p:grpSpPr>
            <p:sp>
              <p:nvSpPr>
                <p:cNvPr id="424966" name="Oval 6"/>
                <p:cNvSpPr>
                  <a:spLocks noChangeArrowheads="1"/>
                </p:cNvSpPr>
                <p:nvPr/>
              </p:nvSpPr>
              <p:spPr bwMode="auto">
                <a:xfrm>
                  <a:off x="2200" y="2840"/>
                  <a:ext cx="1315" cy="953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4967" name="WordArt 7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2290" y="3067"/>
                  <a:ext cx="1134" cy="40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ru-RU" sz="3600" b="1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800000"/>
                      </a:solidFill>
                      <a:latin typeface="Arial"/>
                      <a:cs typeface="Arial"/>
                    </a:rPr>
                    <a:t>Живое</a:t>
                  </a:r>
                </a:p>
                <a:p>
                  <a:r>
                    <a:rPr lang="ru-RU" sz="3600" b="1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800000"/>
                      </a:solidFill>
                      <a:latin typeface="Arial"/>
                      <a:cs typeface="Arial"/>
                    </a:rPr>
                    <a:t>вещество</a:t>
                  </a:r>
                </a:p>
              </p:txBody>
            </p:sp>
          </p:grpSp>
          <p:grpSp>
            <p:nvGrpSpPr>
              <p:cNvPr id="5" name="Group 8"/>
              <p:cNvGrpSpPr>
                <a:grpSpLocks/>
              </p:cNvGrpSpPr>
              <p:nvPr/>
            </p:nvGrpSpPr>
            <p:grpSpPr bwMode="auto">
              <a:xfrm>
                <a:off x="4105" y="1933"/>
                <a:ext cx="1519" cy="1225"/>
                <a:chOff x="3833" y="2795"/>
                <a:chExt cx="1655" cy="1361"/>
              </a:xfrm>
            </p:grpSpPr>
            <p:sp>
              <p:nvSpPr>
                <p:cNvPr id="424969" name="AutoShape 9"/>
                <p:cNvSpPr>
                  <a:spLocks noChangeArrowheads="1"/>
                </p:cNvSpPr>
                <p:nvPr/>
              </p:nvSpPr>
              <p:spPr bwMode="auto">
                <a:xfrm>
                  <a:off x="3833" y="2795"/>
                  <a:ext cx="1655" cy="1361"/>
                </a:xfrm>
                <a:prstGeom prst="hexagon">
                  <a:avLst>
                    <a:gd name="adj" fmla="val 16900"/>
                    <a:gd name="vf" fmla="val 115470"/>
                  </a:avLst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4970" name="WordArt 10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014" y="3067"/>
                  <a:ext cx="1316" cy="770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ru-RU" sz="3600" b="1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800000"/>
                      </a:solidFill>
                      <a:latin typeface="Arial"/>
                      <a:cs typeface="Arial"/>
                    </a:rPr>
                    <a:t>Коэволюция</a:t>
                  </a:r>
                </a:p>
                <a:p>
                  <a:r>
                    <a:rPr lang="ru-RU" sz="3600" b="1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800000"/>
                      </a:solidFill>
                      <a:latin typeface="Arial"/>
                      <a:cs typeface="Arial"/>
                    </a:rPr>
                    <a:t>природы и</a:t>
                  </a:r>
                </a:p>
                <a:p>
                  <a:r>
                    <a:rPr lang="ru-RU" sz="3600" b="1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800000"/>
                      </a:solidFill>
                      <a:latin typeface="Arial"/>
                      <a:cs typeface="Arial"/>
                    </a:rPr>
                    <a:t>разума</a:t>
                  </a:r>
                </a:p>
              </p:txBody>
            </p:sp>
          </p:grpSp>
          <p:grpSp>
            <p:nvGrpSpPr>
              <p:cNvPr id="6" name="Group 11"/>
              <p:cNvGrpSpPr>
                <a:grpSpLocks/>
              </p:cNvGrpSpPr>
              <p:nvPr/>
            </p:nvGrpSpPr>
            <p:grpSpPr bwMode="auto">
              <a:xfrm>
                <a:off x="2880" y="2024"/>
                <a:ext cx="1224" cy="1088"/>
                <a:chOff x="2880" y="3022"/>
                <a:chExt cx="1179" cy="1088"/>
              </a:xfrm>
            </p:grpSpPr>
            <p:sp>
              <p:nvSpPr>
                <p:cNvPr id="424972" name="AutoShape 12"/>
                <p:cNvSpPr>
                  <a:spLocks noChangeArrowheads="1"/>
                </p:cNvSpPr>
                <p:nvPr/>
              </p:nvSpPr>
              <p:spPr bwMode="auto">
                <a:xfrm>
                  <a:off x="2880" y="3022"/>
                  <a:ext cx="1179" cy="1088"/>
                </a:xfrm>
                <a:prstGeom prst="star24">
                  <a:avLst>
                    <a:gd name="adj" fmla="val 37500"/>
                  </a:avLst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4973" name="WordArt 13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107" y="3475"/>
                  <a:ext cx="772" cy="182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ru-RU" sz="3600" b="1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800000"/>
                      </a:solidFill>
                      <a:latin typeface="Arial"/>
                      <a:cs typeface="Arial"/>
                    </a:rPr>
                    <a:t>Разум</a:t>
                  </a:r>
                </a:p>
              </p:txBody>
            </p:sp>
          </p:grpSp>
          <p:grpSp>
            <p:nvGrpSpPr>
              <p:cNvPr id="7" name="Group 14"/>
              <p:cNvGrpSpPr>
                <a:grpSpLocks/>
              </p:cNvGrpSpPr>
              <p:nvPr/>
            </p:nvGrpSpPr>
            <p:grpSpPr bwMode="auto">
              <a:xfrm>
                <a:off x="249" y="2750"/>
                <a:ext cx="1315" cy="499"/>
                <a:chOff x="249" y="2478"/>
                <a:chExt cx="1315" cy="499"/>
              </a:xfrm>
            </p:grpSpPr>
            <p:sp>
              <p:nvSpPr>
                <p:cNvPr id="424975" name="AutoShape 15"/>
                <p:cNvSpPr>
                  <a:spLocks noChangeArrowheads="1"/>
                </p:cNvSpPr>
                <p:nvPr/>
              </p:nvSpPr>
              <p:spPr bwMode="auto">
                <a:xfrm>
                  <a:off x="249" y="2478"/>
                  <a:ext cx="1315" cy="49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8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4976" name="WordArt 16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295" y="2614"/>
                  <a:ext cx="1224" cy="272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ru-RU" sz="3600" b="1" kern="10" dirty="0">
                      <a:ln w="317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solidFill>
                        <a:schemeClr val="bg1"/>
                      </a:solidFill>
                      <a:latin typeface="Arial"/>
                      <a:cs typeface="Arial"/>
                    </a:rPr>
                    <a:t>Микромир</a:t>
                  </a:r>
                </a:p>
              </p:txBody>
            </p:sp>
          </p:grpSp>
          <p:grpSp>
            <p:nvGrpSpPr>
              <p:cNvPr id="8" name="Group 17"/>
              <p:cNvGrpSpPr>
                <a:grpSpLocks/>
              </p:cNvGrpSpPr>
              <p:nvPr/>
            </p:nvGrpSpPr>
            <p:grpSpPr bwMode="auto">
              <a:xfrm>
                <a:off x="249" y="2251"/>
                <a:ext cx="1315" cy="499"/>
                <a:chOff x="1565" y="3475"/>
                <a:chExt cx="1315" cy="499"/>
              </a:xfrm>
            </p:grpSpPr>
            <p:sp>
              <p:nvSpPr>
                <p:cNvPr id="424978" name="AutoShape 18"/>
                <p:cNvSpPr>
                  <a:spLocks noChangeArrowheads="1"/>
                </p:cNvSpPr>
                <p:nvPr/>
              </p:nvSpPr>
              <p:spPr bwMode="auto">
                <a:xfrm>
                  <a:off x="1565" y="3475"/>
                  <a:ext cx="1315" cy="49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4979" name="WordArt 19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1701" y="3611"/>
                  <a:ext cx="1089" cy="272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ru-RU" sz="3600" b="1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800000"/>
                      </a:solidFill>
                      <a:latin typeface="Arial"/>
                      <a:cs typeface="Arial"/>
                    </a:rPr>
                    <a:t>Макромир</a:t>
                  </a:r>
                </a:p>
              </p:txBody>
            </p:sp>
          </p:grpSp>
          <p:grpSp>
            <p:nvGrpSpPr>
              <p:cNvPr id="9" name="Group 20"/>
              <p:cNvGrpSpPr>
                <a:grpSpLocks/>
              </p:cNvGrpSpPr>
              <p:nvPr/>
            </p:nvGrpSpPr>
            <p:grpSpPr bwMode="auto">
              <a:xfrm>
                <a:off x="249" y="1752"/>
                <a:ext cx="1315" cy="499"/>
                <a:chOff x="1791" y="3475"/>
                <a:chExt cx="1315" cy="499"/>
              </a:xfrm>
            </p:grpSpPr>
            <p:sp>
              <p:nvSpPr>
                <p:cNvPr id="424981" name="AutoShape 21"/>
                <p:cNvSpPr>
                  <a:spLocks noChangeArrowheads="1"/>
                </p:cNvSpPr>
                <p:nvPr/>
              </p:nvSpPr>
              <p:spPr bwMode="auto">
                <a:xfrm>
                  <a:off x="1791" y="3475"/>
                  <a:ext cx="1315" cy="49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66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4982" name="WordArt 22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1927" y="3611"/>
                  <a:ext cx="1089" cy="272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ru-RU" sz="3600" b="1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chemeClr val="accent1"/>
                      </a:solidFill>
                      <a:latin typeface="Arial"/>
                      <a:cs typeface="Arial"/>
                    </a:rPr>
                    <a:t>Мегамир</a:t>
                  </a:r>
                </a:p>
              </p:txBody>
            </p:sp>
          </p:grpSp>
          <p:grpSp>
            <p:nvGrpSpPr>
              <p:cNvPr id="10" name="Group 23"/>
              <p:cNvGrpSpPr>
                <a:grpSpLocks/>
              </p:cNvGrpSpPr>
              <p:nvPr/>
            </p:nvGrpSpPr>
            <p:grpSpPr bwMode="auto">
              <a:xfrm>
                <a:off x="2653" y="391"/>
                <a:ext cx="1633" cy="817"/>
                <a:chOff x="2426" y="572"/>
                <a:chExt cx="1633" cy="817"/>
              </a:xfrm>
            </p:grpSpPr>
            <p:sp>
              <p:nvSpPr>
                <p:cNvPr id="424984" name="AutoShape 24"/>
                <p:cNvSpPr>
                  <a:spLocks noChangeArrowheads="1"/>
                </p:cNvSpPr>
                <p:nvPr/>
              </p:nvSpPr>
              <p:spPr bwMode="auto">
                <a:xfrm>
                  <a:off x="2426" y="572"/>
                  <a:ext cx="1633" cy="817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4985" name="WordArt 25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2517" y="663"/>
                  <a:ext cx="1452" cy="635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ru-RU" sz="3600" b="1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800000"/>
                      </a:solidFill>
                      <a:latin typeface="Arial"/>
                      <a:cs typeface="Arial"/>
                    </a:rPr>
                    <a:t>Инфомир</a:t>
                  </a:r>
                </a:p>
                <a:p>
                  <a:r>
                    <a:rPr lang="ru-RU" sz="3600" b="1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800000"/>
                      </a:solidFill>
                      <a:latin typeface="Arial"/>
                      <a:cs typeface="Arial"/>
                    </a:rPr>
                    <a:t>(мир</a:t>
                  </a:r>
                </a:p>
                <a:p>
                  <a:r>
                    <a:rPr lang="ru-RU" sz="3600" b="1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800000"/>
                      </a:solidFill>
                      <a:latin typeface="Arial"/>
                      <a:cs typeface="Arial"/>
                    </a:rPr>
                    <a:t>идеального)</a:t>
                  </a:r>
                </a:p>
              </p:txBody>
            </p:sp>
          </p:grpSp>
        </p:grpSp>
        <p:sp>
          <p:nvSpPr>
            <p:cNvPr id="424986" name="WordArt 26"/>
            <p:cNvSpPr>
              <a:spLocks noChangeArrowheads="1" noChangeShapeType="1" noTextEdit="1"/>
            </p:cNvSpPr>
            <p:nvPr/>
          </p:nvSpPr>
          <p:spPr bwMode="auto">
            <a:xfrm>
              <a:off x="612" y="572"/>
              <a:ext cx="1905" cy="63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/>
              <a:r>
                <a:rPr lang="ru-RU" sz="3600" b="1" kern="10" dirty="0"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Bookman Old Style"/>
                </a:rPr>
                <a:t>Опорная схема</a:t>
              </a:r>
            </a:p>
            <a:p>
              <a:pPr algn="l"/>
              <a:r>
                <a:rPr lang="ru-RU" sz="3600" b="1" kern="10" dirty="0"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Bookman Old Style"/>
                </a:rPr>
                <a:t>курса КСЕ</a:t>
              </a:r>
            </a:p>
          </p:txBody>
        </p:sp>
      </p:grpSp>
      <p:grpSp>
        <p:nvGrpSpPr>
          <p:cNvPr id="11" name="Group 31"/>
          <p:cNvGrpSpPr>
            <a:grpSpLocks/>
          </p:cNvGrpSpPr>
          <p:nvPr/>
        </p:nvGrpSpPr>
        <p:grpSpPr bwMode="auto">
          <a:xfrm>
            <a:off x="1259632" y="4437112"/>
            <a:ext cx="7560840" cy="1366189"/>
            <a:chOff x="431" y="2704"/>
            <a:chExt cx="4898" cy="998"/>
          </a:xfrm>
        </p:grpSpPr>
        <p:sp>
          <p:nvSpPr>
            <p:cNvPr id="424987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431" y="2704"/>
              <a:ext cx="4853" cy="95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b="1" kern="10" dirty="0"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Arial"/>
                  <a:cs typeface="Arial"/>
                </a:rPr>
                <a:t>Единству природы и человека</a:t>
              </a:r>
            </a:p>
            <a:p>
              <a:r>
                <a:rPr lang="ru-RU" sz="3600" b="1" kern="10" dirty="0"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Arial"/>
                  <a:cs typeface="Arial"/>
                </a:rPr>
                <a:t>должно соответствовать единство</a:t>
              </a:r>
            </a:p>
            <a:p>
              <a:r>
                <a:rPr lang="ru-RU" sz="3600" b="1" kern="10" dirty="0"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Arial"/>
                  <a:cs typeface="Arial"/>
                </a:rPr>
                <a:t>знаний о природе и человеке.</a:t>
              </a:r>
            </a:p>
          </p:txBody>
        </p:sp>
        <p:sp>
          <p:nvSpPr>
            <p:cNvPr id="424989" name="Line 29"/>
            <p:cNvSpPr>
              <a:spLocks noChangeShapeType="1"/>
            </p:cNvSpPr>
            <p:nvPr/>
          </p:nvSpPr>
          <p:spPr bwMode="auto">
            <a:xfrm>
              <a:off x="3969" y="3339"/>
              <a:ext cx="1360" cy="0"/>
            </a:xfrm>
            <a:prstGeom prst="line">
              <a:avLst/>
            </a:prstGeom>
            <a:noFill/>
            <a:ln w="76200" cmpd="tri">
              <a:solidFill>
                <a:srgbClr val="99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C00000"/>
                </a:solidFill>
              </a:endParaRPr>
            </a:p>
          </p:txBody>
        </p:sp>
        <p:sp>
          <p:nvSpPr>
            <p:cNvPr id="424990" name="Line 30"/>
            <p:cNvSpPr>
              <a:spLocks noChangeShapeType="1"/>
            </p:cNvSpPr>
            <p:nvPr/>
          </p:nvSpPr>
          <p:spPr bwMode="auto">
            <a:xfrm>
              <a:off x="703" y="3702"/>
              <a:ext cx="1134" cy="0"/>
            </a:xfrm>
            <a:prstGeom prst="line">
              <a:avLst/>
            </a:prstGeom>
            <a:noFill/>
            <a:ln w="76200" cmpd="tri">
              <a:solidFill>
                <a:srgbClr val="99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C00000"/>
                </a:solidFill>
              </a:endParaRPr>
            </a:p>
          </p:txBody>
        </p:sp>
      </p:grp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714" name="WordArt 26"/>
          <p:cNvSpPr>
            <a:spLocks noChangeArrowheads="1" noChangeShapeType="1" noTextEdit="1"/>
          </p:cNvSpPr>
          <p:nvPr/>
        </p:nvSpPr>
        <p:spPr bwMode="auto">
          <a:xfrm>
            <a:off x="683568" y="1556792"/>
            <a:ext cx="7777162" cy="21605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Курс КСЕ</a:t>
            </a:r>
          </a:p>
          <a:p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дает общие научные знания,</a:t>
            </a:r>
          </a:p>
          <a:p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необходимые для формирования </a:t>
            </a:r>
          </a:p>
          <a:p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личностной картины мира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51520" y="313036"/>
            <a:ext cx="8712967" cy="2971502"/>
            <a:chOff x="884" y="911"/>
            <a:chExt cx="4430" cy="2564"/>
          </a:xfrm>
        </p:grpSpPr>
        <p:sp>
          <p:nvSpPr>
            <p:cNvPr id="427011" name="WordArt 3"/>
            <p:cNvSpPr>
              <a:spLocks noChangeArrowheads="1" noChangeShapeType="1" noTextEdit="1"/>
            </p:cNvSpPr>
            <p:nvPr/>
          </p:nvSpPr>
          <p:spPr bwMode="auto">
            <a:xfrm>
              <a:off x="884" y="2341"/>
              <a:ext cx="4430" cy="11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Arial"/>
                  <a:cs typeface="Arial"/>
                </a:rPr>
                <a:t>н</a:t>
              </a:r>
              <a:r>
                <a:rPr lang="ru-RU" sz="3600" b="1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Arial"/>
                  <a:cs typeface="Arial"/>
                </a:rPr>
                <a:t>аблюдается переход от производства и преобразования </a:t>
              </a:r>
            </a:p>
            <a:p>
              <a:r>
                <a:rPr lang="ru-RU" sz="3600" b="1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Arial"/>
                  <a:cs typeface="Arial"/>
                </a:rPr>
                <a:t>энергии и веществ к расширенному производству информации. </a:t>
              </a:r>
              <a:endPara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endParaRPr>
            </a:p>
          </p:txBody>
        </p:sp>
        <p:sp>
          <p:nvSpPr>
            <p:cNvPr id="427012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327" y="911"/>
              <a:ext cx="3584" cy="1119"/>
            </a:xfrm>
            <a:prstGeom prst="rect">
              <a:avLst/>
            </a:prstGeom>
          </p:spPr>
          <p:txBody>
            <a:bodyPr wrap="none" fromWordArt="1">
              <a:prstTxWarp prst="textFadeUp">
                <a:avLst>
                  <a:gd name="adj" fmla="val 292"/>
                </a:avLst>
              </a:prstTxWarp>
            </a:bodyPr>
            <a:lstStyle/>
            <a:p>
              <a:r>
                <a:rPr lang="ru-RU" sz="3600" b="1" kern="10" dirty="0" smtClean="0">
                  <a:ln w="12700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Bookman Old Style"/>
                </a:rPr>
                <a:t>Современный этап развития </a:t>
              </a:r>
            </a:p>
            <a:p>
              <a:r>
                <a:rPr lang="ru-RU" sz="3600" b="1" kern="10" dirty="0" smtClean="0">
                  <a:ln w="12700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Bookman Old Style"/>
                </a:rPr>
                <a:t>человеческого общества </a:t>
              </a:r>
              <a:r>
                <a:rPr lang="ru-RU" sz="3600" b="1" kern="10" dirty="0">
                  <a:ln w="12700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Bookman Old Style"/>
                </a:rPr>
                <a:t>-</a:t>
              </a:r>
            </a:p>
          </p:txBody>
        </p:sp>
      </p:grpSp>
      <p:sp>
        <p:nvSpPr>
          <p:cNvPr id="427014" name="WordArt 6"/>
          <p:cNvSpPr>
            <a:spLocks noChangeArrowheads="1" noChangeShapeType="1" noTextEdit="1"/>
          </p:cNvSpPr>
          <p:nvPr/>
        </p:nvSpPr>
        <p:spPr bwMode="auto">
          <a:xfrm>
            <a:off x="539552" y="3933056"/>
            <a:ext cx="8147248" cy="21602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"/>
                <a:cs typeface="Arial"/>
              </a:rPr>
              <a:t>Современная цивилизация – </a:t>
            </a:r>
          </a:p>
          <a:p>
            <a:r>
              <a:rPr lang="ru-RU" sz="3600" b="1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"/>
                <a:cs typeface="Arial"/>
              </a:rPr>
              <a:t>постиндустриальное или </a:t>
            </a:r>
          </a:p>
          <a:p>
            <a:r>
              <a:rPr lang="ru-RU" sz="3600" b="1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"/>
                <a:cs typeface="Arial"/>
              </a:rPr>
              <a:t>информационное общество.</a:t>
            </a:r>
            <a:endParaRPr lang="ru-RU" sz="3600" b="1" kern="10" dirty="0">
              <a:ln w="317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00"/>
              </a:solidFill>
              <a:latin typeface="Arial"/>
              <a:cs typeface="Arial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7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7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27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692275" y="1339850"/>
            <a:ext cx="5400675" cy="1944688"/>
            <a:chOff x="476" y="1797"/>
            <a:chExt cx="3992" cy="1678"/>
          </a:xfrm>
        </p:grpSpPr>
        <p:sp>
          <p:nvSpPr>
            <p:cNvPr id="427011" name="WordArt 3"/>
            <p:cNvSpPr>
              <a:spLocks noChangeArrowheads="1" noChangeShapeType="1" noTextEdit="1"/>
            </p:cNvSpPr>
            <p:nvPr/>
          </p:nvSpPr>
          <p:spPr bwMode="auto">
            <a:xfrm>
              <a:off x="884" y="2341"/>
              <a:ext cx="3584" cy="11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формирование  научной</a:t>
              </a:r>
            </a:p>
            <a:p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картины мира в ее</a:t>
              </a:r>
            </a:p>
            <a:p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современном состоянии,</a:t>
              </a:r>
            </a:p>
          </p:txBody>
        </p:sp>
        <p:sp>
          <p:nvSpPr>
            <p:cNvPr id="427012" name="WordArt 4"/>
            <p:cNvSpPr>
              <a:spLocks noChangeArrowheads="1" noChangeShapeType="1" noTextEdit="1"/>
            </p:cNvSpPr>
            <p:nvPr/>
          </p:nvSpPr>
          <p:spPr bwMode="auto">
            <a:xfrm>
              <a:off x="476" y="1797"/>
              <a:ext cx="2948" cy="408"/>
            </a:xfrm>
            <a:prstGeom prst="rect">
              <a:avLst/>
            </a:prstGeom>
          </p:spPr>
          <p:txBody>
            <a:bodyPr wrap="none" fromWordArt="1">
              <a:prstTxWarp prst="textFadeUp">
                <a:avLst>
                  <a:gd name="adj" fmla="val 292"/>
                </a:avLst>
              </a:prstTxWarp>
            </a:bodyPr>
            <a:lstStyle/>
            <a:p>
              <a:pPr algn="l"/>
              <a:r>
                <a:rPr lang="ru-RU" sz="3600" b="1" kern="10" dirty="0">
                  <a:ln w="12700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Bookman Old Style"/>
                </a:rPr>
                <a:t>Цель курса К С Е -</a:t>
              </a:r>
            </a:p>
          </p:txBody>
        </p:sp>
      </p:grpSp>
      <p:sp>
        <p:nvSpPr>
          <p:cNvPr id="427014" name="WordArt 6"/>
          <p:cNvSpPr>
            <a:spLocks noChangeArrowheads="1" noChangeShapeType="1" noTextEdit="1"/>
          </p:cNvSpPr>
          <p:nvPr/>
        </p:nvSpPr>
        <p:spPr bwMode="auto">
          <a:xfrm>
            <a:off x="2339975" y="3644900"/>
            <a:ext cx="5040313" cy="1223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в гармоничном единстве</a:t>
            </a:r>
          </a:p>
          <a:p>
            <a:r>
              <a:rPr lang="ru-RU" sz="3600" b="1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научно-технической и</a:t>
            </a:r>
          </a:p>
          <a:p>
            <a:r>
              <a:rPr lang="ru-RU" sz="3600" b="1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гуманитарной культур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8697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7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7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27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475656" y="1296194"/>
            <a:ext cx="7211333" cy="1944688"/>
            <a:chOff x="476" y="1797"/>
            <a:chExt cx="4543" cy="1678"/>
          </a:xfrm>
        </p:grpSpPr>
        <p:sp>
          <p:nvSpPr>
            <p:cNvPr id="427011" name="WordArt 3"/>
            <p:cNvSpPr>
              <a:spLocks noChangeArrowheads="1" noChangeShapeType="1" noTextEdit="1"/>
            </p:cNvSpPr>
            <p:nvPr/>
          </p:nvSpPr>
          <p:spPr bwMode="auto">
            <a:xfrm>
              <a:off x="521" y="2341"/>
              <a:ext cx="4498" cy="11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b="1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изучение общих</a:t>
              </a:r>
              <a:endPara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endParaRPr>
            </a:p>
            <a:p>
              <a:r>
                <a:rPr lang="ru-RU" sz="3600" b="1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закономерностей </a:t>
              </a:r>
            </a:p>
            <a:p>
              <a:r>
                <a:rPr lang="ru-RU" sz="3600" b="1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естественнонаучных дисциплин,</a:t>
              </a:r>
              <a:endPara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427012" name="WordArt 4"/>
            <p:cNvSpPr>
              <a:spLocks noChangeArrowheads="1" noChangeShapeType="1" noTextEdit="1"/>
            </p:cNvSpPr>
            <p:nvPr/>
          </p:nvSpPr>
          <p:spPr bwMode="auto">
            <a:xfrm>
              <a:off x="476" y="1797"/>
              <a:ext cx="2948" cy="408"/>
            </a:xfrm>
            <a:prstGeom prst="rect">
              <a:avLst/>
            </a:prstGeom>
          </p:spPr>
          <p:txBody>
            <a:bodyPr wrap="none" fromWordArt="1">
              <a:prstTxWarp prst="textFadeUp">
                <a:avLst>
                  <a:gd name="adj" fmla="val 292"/>
                </a:avLst>
              </a:prstTxWarp>
            </a:bodyPr>
            <a:lstStyle/>
            <a:p>
              <a:pPr algn="l"/>
              <a:r>
                <a:rPr lang="ru-RU" sz="3600" b="1" kern="10" dirty="0" smtClean="0">
                  <a:ln w="12700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Bookman Old Style"/>
                </a:rPr>
                <a:t>Задача </a:t>
              </a:r>
              <a:r>
                <a:rPr lang="ru-RU" sz="3600" b="1" kern="10" dirty="0">
                  <a:ln w="12700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Bookman Old Style"/>
                </a:rPr>
                <a:t>курса К С Е -</a:t>
              </a:r>
            </a:p>
          </p:txBody>
        </p:sp>
      </p:grpSp>
      <p:sp>
        <p:nvSpPr>
          <p:cNvPr id="427014" name="WordArt 6"/>
          <p:cNvSpPr>
            <a:spLocks noChangeArrowheads="1" noChangeShapeType="1" noTextEdit="1"/>
          </p:cNvSpPr>
          <p:nvPr/>
        </p:nvSpPr>
        <p:spPr bwMode="auto">
          <a:xfrm>
            <a:off x="2339975" y="3644900"/>
            <a:ext cx="5040313" cy="1223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изучение особенностей</a:t>
            </a:r>
            <a:endParaRPr lang="ru-RU" sz="3600" b="1" kern="10" dirty="0">
              <a:ln w="317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  <a:p>
            <a:r>
              <a:rPr lang="ru-RU" sz="3600" b="1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биологического уровня</a:t>
            </a:r>
            <a:endParaRPr lang="ru-RU" sz="3600" b="1" kern="10" dirty="0">
              <a:ln w="317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  <a:p>
            <a:r>
              <a:rPr lang="ru-RU" sz="3600" b="1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организации материи</a:t>
            </a:r>
            <a:endParaRPr lang="ru-RU" sz="3600" b="1" kern="10" dirty="0">
              <a:ln w="317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110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7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7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27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 bwMode="auto">
          <a:xfrm>
            <a:off x="1714480" y="642918"/>
            <a:ext cx="5572164" cy="3071834"/>
          </a:xfrm>
          <a:prstGeom prst="roundRec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857356" y="667764"/>
            <a:ext cx="528641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Классические естественнонаучные дисциплины</a:t>
            </a:r>
          </a:p>
          <a:p>
            <a:r>
              <a:rPr lang="ru-RU" sz="3200" b="1" dirty="0" smtClean="0"/>
              <a:t> </a:t>
            </a:r>
            <a:r>
              <a:rPr lang="ru-RU" sz="3000" b="1" dirty="0" smtClean="0">
                <a:solidFill>
                  <a:srgbClr val="C00000"/>
                </a:solidFill>
                <a:latin typeface="+mn-lt"/>
              </a:rPr>
              <a:t>Физика</a:t>
            </a:r>
          </a:p>
          <a:p>
            <a:r>
              <a:rPr lang="ru-RU" sz="3000" b="1" dirty="0" smtClean="0">
                <a:solidFill>
                  <a:srgbClr val="C00000"/>
                </a:solidFill>
                <a:latin typeface="+mn-lt"/>
              </a:rPr>
              <a:t>Химия</a:t>
            </a:r>
          </a:p>
          <a:p>
            <a:r>
              <a:rPr lang="ru-RU" sz="3000" b="1" dirty="0" smtClean="0">
                <a:solidFill>
                  <a:srgbClr val="C00000"/>
                </a:solidFill>
                <a:latin typeface="+mn-lt"/>
              </a:rPr>
              <a:t>Биология</a:t>
            </a:r>
            <a:endParaRPr lang="ru-RU" sz="3000" b="1" dirty="0">
              <a:solidFill>
                <a:srgbClr val="C00000"/>
              </a:solidFill>
              <a:latin typeface="+mn-lt"/>
            </a:endParaRPr>
          </a:p>
        </p:txBody>
      </p:sp>
      <p:grpSp>
        <p:nvGrpSpPr>
          <p:cNvPr id="4" name="Группа 11"/>
          <p:cNvGrpSpPr/>
          <p:nvPr/>
        </p:nvGrpSpPr>
        <p:grpSpPr>
          <a:xfrm>
            <a:off x="214283" y="3857628"/>
            <a:ext cx="4429155" cy="2714644"/>
            <a:chOff x="214283" y="3786190"/>
            <a:chExt cx="4429155" cy="2714644"/>
          </a:xfrm>
          <a:noFill/>
        </p:grpSpPr>
        <p:sp>
          <p:nvSpPr>
            <p:cNvPr id="8" name="Скругленный прямоугольник 7"/>
            <p:cNvSpPr/>
            <p:nvPr/>
          </p:nvSpPr>
          <p:spPr bwMode="auto">
            <a:xfrm>
              <a:off x="285720" y="3786190"/>
              <a:ext cx="4286280" cy="2714644"/>
            </a:xfrm>
            <a:prstGeom prst="roundRect">
              <a:avLst/>
            </a:prstGeom>
            <a:solidFill>
              <a:srgbClr val="FF996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" name="Text Box 4"/>
            <p:cNvSpPr txBox="1">
              <a:spLocks noChangeArrowheads="1"/>
            </p:cNvSpPr>
            <p:nvPr/>
          </p:nvSpPr>
          <p:spPr bwMode="auto">
            <a:xfrm>
              <a:off x="214283" y="3929066"/>
              <a:ext cx="4429155" cy="236988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3200" b="1" i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Вспомогательные</a:t>
              </a:r>
              <a:r>
                <a:rPr lang="ru-RU" sz="32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 </a:t>
              </a:r>
              <a:r>
                <a:rPr lang="ru-RU" sz="3200" b="1" i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дисциплины</a:t>
              </a:r>
            </a:p>
            <a:p>
              <a:r>
                <a:rPr lang="ru-RU" sz="2800" b="1" dirty="0" smtClean="0"/>
                <a:t>Математика</a:t>
              </a:r>
            </a:p>
            <a:p>
              <a:r>
                <a:rPr lang="ru-RU" sz="2800" b="1" dirty="0" smtClean="0"/>
                <a:t>Биокибернетика</a:t>
              </a:r>
            </a:p>
            <a:p>
              <a:r>
                <a:rPr lang="ru-RU" sz="2800" b="1" dirty="0" smtClean="0"/>
                <a:t>Информатика</a:t>
              </a:r>
              <a:endParaRPr lang="ru-RU" sz="2800" b="1" dirty="0">
                <a:latin typeface="+mn-lt"/>
              </a:endParaRPr>
            </a:p>
          </p:txBody>
        </p:sp>
      </p:grpSp>
      <p:grpSp>
        <p:nvGrpSpPr>
          <p:cNvPr id="6" name="Группа 10"/>
          <p:cNvGrpSpPr/>
          <p:nvPr/>
        </p:nvGrpSpPr>
        <p:grpSpPr>
          <a:xfrm>
            <a:off x="4779821" y="3857628"/>
            <a:ext cx="4078457" cy="2861171"/>
            <a:chOff x="5066144" y="3799753"/>
            <a:chExt cx="3720698" cy="2861171"/>
          </a:xfrm>
          <a:solidFill>
            <a:srgbClr val="3399FF"/>
          </a:solidFill>
        </p:grpSpPr>
        <p:sp>
          <p:nvSpPr>
            <p:cNvPr id="9" name="Скругленный прямоугольник 8"/>
            <p:cNvSpPr/>
            <p:nvPr/>
          </p:nvSpPr>
          <p:spPr bwMode="auto">
            <a:xfrm>
              <a:off x="5072066" y="3799753"/>
              <a:ext cx="3714776" cy="2714644"/>
            </a:xfrm>
            <a:prstGeom prst="roundRect">
              <a:avLst/>
            </a:prstGeom>
            <a:solidFill>
              <a:srgbClr val="9E5EC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5066144" y="3860157"/>
              <a:ext cx="3714776" cy="2800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3200" b="1" i="1" dirty="0" smtClean="0">
                  <a:ln>
                    <a:solidFill>
                      <a:schemeClr val="tx2"/>
                    </a:solidFill>
                  </a:ln>
                  <a:solidFill>
                    <a:srgbClr val="FFFF00"/>
                  </a:solidFill>
                </a:rPr>
                <a:t>Смежные дисциплины</a:t>
              </a:r>
            </a:p>
            <a:p>
              <a:r>
                <a:rPr lang="ru-RU" sz="2800" b="1" dirty="0" smtClean="0">
                  <a:solidFill>
                    <a:schemeClr val="bg1"/>
                  </a:solidFill>
                </a:rPr>
                <a:t>Физическая химия</a:t>
              </a:r>
              <a:endParaRPr lang="en-US" sz="2800" b="1" dirty="0" smtClean="0">
                <a:solidFill>
                  <a:schemeClr val="bg1"/>
                </a:solidFill>
              </a:endParaRPr>
            </a:p>
            <a:p>
              <a:r>
                <a:rPr lang="ru-RU" sz="2800" b="1" dirty="0" smtClean="0">
                  <a:solidFill>
                    <a:schemeClr val="bg1"/>
                  </a:solidFill>
                </a:rPr>
                <a:t>Химическая физика</a:t>
              </a:r>
            </a:p>
            <a:p>
              <a:r>
                <a:rPr lang="ru-RU" sz="2800" b="1" dirty="0" smtClean="0">
                  <a:solidFill>
                    <a:schemeClr val="bg1"/>
                  </a:solidFill>
                </a:rPr>
                <a:t>Биофизика </a:t>
              </a:r>
            </a:p>
            <a:p>
              <a:r>
                <a:rPr lang="ru-RU" sz="2800" b="1" dirty="0" smtClean="0">
                  <a:solidFill>
                    <a:schemeClr val="bg1"/>
                  </a:solidFill>
                </a:rPr>
                <a:t>Биохимия</a:t>
              </a:r>
              <a:endParaRPr lang="ru-RU" sz="28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1043608" y="71414"/>
            <a:ext cx="6972320" cy="4381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Общие вопросы естествознания 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902896" y="6337126"/>
            <a:ext cx="2133600" cy="476250"/>
          </a:xfrm>
        </p:spPr>
        <p:txBody>
          <a:bodyPr/>
          <a:lstStyle/>
          <a:p>
            <a:fld id="{6B1976F7-834D-453B-AE72-E8B36BDDC1D2}" type="slidenum">
              <a:rPr lang="ru-RU" smtClean="0"/>
              <a:pPr/>
              <a:t>19</a:t>
            </a:fld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Скругленный прямоугольник 50"/>
          <p:cNvSpPr/>
          <p:nvPr/>
        </p:nvSpPr>
        <p:spPr bwMode="auto">
          <a:xfrm>
            <a:off x="7500958" y="928670"/>
            <a:ext cx="1403012" cy="888700"/>
          </a:xfrm>
          <a:prstGeom prst="roundRect">
            <a:avLst/>
          </a:prstGeom>
          <a:gradFill>
            <a:gsLst>
              <a:gs pos="0">
                <a:srgbClr val="03D4A8">
                  <a:alpha val="60000"/>
                </a:srgbClr>
              </a:gs>
              <a:gs pos="25000">
                <a:srgbClr val="21D6E0">
                  <a:alpha val="60000"/>
                </a:srgbClr>
              </a:gs>
              <a:gs pos="75000">
                <a:srgbClr val="0087E6">
                  <a:alpha val="60000"/>
                </a:srgbClr>
              </a:gs>
              <a:gs pos="100000">
                <a:srgbClr val="005CBF">
                  <a:alpha val="60000"/>
                </a:srgbClr>
              </a:gs>
            </a:gsLst>
            <a:lin ang="162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 bwMode="auto">
          <a:xfrm>
            <a:off x="3471854" y="5892182"/>
            <a:ext cx="2531754" cy="485758"/>
          </a:xfrm>
          <a:prstGeom prst="roundRect">
            <a:avLst/>
          </a:prstGeo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162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 bwMode="auto">
          <a:xfrm>
            <a:off x="5544201" y="5286388"/>
            <a:ext cx="3286148" cy="474332"/>
          </a:xfrm>
          <a:prstGeom prst="roundRect">
            <a:avLst/>
          </a:prstGeo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162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 bwMode="auto">
          <a:xfrm>
            <a:off x="3428992" y="4180528"/>
            <a:ext cx="2571768" cy="89154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 bwMode="auto">
          <a:xfrm>
            <a:off x="1285852" y="5269230"/>
            <a:ext cx="1885966" cy="491506"/>
          </a:xfrm>
          <a:prstGeom prst="roundRect">
            <a:avLst/>
          </a:prstGeo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162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 bwMode="auto">
          <a:xfrm>
            <a:off x="5286380" y="3643314"/>
            <a:ext cx="2928958" cy="46005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 bwMode="auto">
          <a:xfrm>
            <a:off x="304141" y="2276872"/>
            <a:ext cx="2143140" cy="1743874"/>
          </a:xfrm>
          <a:prstGeom prst="roundRect">
            <a:avLst/>
          </a:prstGeom>
          <a:gradFill>
            <a:gsLst>
              <a:gs pos="0">
                <a:srgbClr val="FF3399">
                  <a:alpha val="80000"/>
                </a:srgbClr>
              </a:gs>
              <a:gs pos="25000">
                <a:srgbClr val="FF6633">
                  <a:alpha val="80000"/>
                </a:srgbClr>
              </a:gs>
              <a:gs pos="50000">
                <a:srgbClr val="FFFF00">
                  <a:alpha val="80000"/>
                </a:srgbClr>
              </a:gs>
              <a:gs pos="75000">
                <a:srgbClr val="01A78F">
                  <a:alpha val="80000"/>
                </a:srgbClr>
              </a:gs>
              <a:gs pos="100000">
                <a:srgbClr val="3366FF">
                  <a:alpha val="80000"/>
                </a:srgbClr>
              </a:gs>
            </a:gsLst>
            <a:lin ang="162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 bwMode="auto">
          <a:xfrm>
            <a:off x="2680322" y="3631884"/>
            <a:ext cx="1391612" cy="428628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 bwMode="auto">
          <a:xfrm>
            <a:off x="4027583" y="2760634"/>
            <a:ext cx="1357322" cy="428628"/>
          </a:xfrm>
          <a:prstGeom prst="roundRect">
            <a:avLst/>
          </a:prstGeom>
          <a:gradFill>
            <a:gsLst>
              <a:gs pos="0">
                <a:srgbClr val="03D4A8">
                  <a:alpha val="60000"/>
                </a:srgbClr>
              </a:gs>
              <a:gs pos="25000">
                <a:srgbClr val="21D6E0">
                  <a:alpha val="60000"/>
                </a:srgbClr>
              </a:gs>
              <a:gs pos="75000">
                <a:srgbClr val="0087E6">
                  <a:alpha val="60000"/>
                </a:srgbClr>
              </a:gs>
              <a:gs pos="100000">
                <a:srgbClr val="005CBF">
                  <a:alpha val="60000"/>
                </a:srgbClr>
              </a:gs>
            </a:gsLst>
            <a:lin ang="162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 bwMode="auto">
          <a:xfrm>
            <a:off x="5046348" y="1822780"/>
            <a:ext cx="2240296" cy="428628"/>
          </a:xfrm>
          <a:prstGeom prst="roundRect">
            <a:avLst/>
          </a:prstGeom>
          <a:gradFill>
            <a:gsLst>
              <a:gs pos="0">
                <a:srgbClr val="03D4A8">
                  <a:alpha val="60000"/>
                </a:srgbClr>
              </a:gs>
              <a:gs pos="25000">
                <a:srgbClr val="21D6E0">
                  <a:alpha val="60000"/>
                </a:srgbClr>
              </a:gs>
              <a:gs pos="75000">
                <a:srgbClr val="0087E6">
                  <a:alpha val="60000"/>
                </a:srgbClr>
              </a:gs>
              <a:gs pos="100000">
                <a:srgbClr val="005CBF">
                  <a:alpha val="60000"/>
                </a:srgbClr>
              </a:gs>
            </a:gsLst>
            <a:lin ang="162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 bwMode="auto">
          <a:xfrm>
            <a:off x="2808910" y="1811644"/>
            <a:ext cx="1334462" cy="428628"/>
          </a:xfrm>
          <a:prstGeom prst="roundRect">
            <a:avLst/>
          </a:prstGeom>
          <a:gradFill>
            <a:gsLst>
              <a:gs pos="0">
                <a:srgbClr val="03D4A8">
                  <a:alpha val="60000"/>
                </a:srgbClr>
              </a:gs>
              <a:gs pos="25000">
                <a:srgbClr val="21D6E0">
                  <a:alpha val="60000"/>
                </a:srgbClr>
              </a:gs>
              <a:gs pos="75000">
                <a:srgbClr val="0087E6">
                  <a:alpha val="60000"/>
                </a:srgbClr>
              </a:gs>
              <a:gs pos="100000">
                <a:srgbClr val="005CBF">
                  <a:alpha val="60000"/>
                </a:srgbClr>
              </a:gs>
            </a:gsLst>
            <a:lin ang="162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 bwMode="auto">
          <a:xfrm>
            <a:off x="605762" y="1643050"/>
            <a:ext cx="1785950" cy="428628"/>
          </a:xfrm>
          <a:prstGeom prst="roundRect">
            <a:avLst/>
          </a:prstGeom>
          <a:gradFill>
            <a:gsLst>
              <a:gs pos="0">
                <a:srgbClr val="03D4A8">
                  <a:alpha val="60000"/>
                </a:srgbClr>
              </a:gs>
              <a:gs pos="25000">
                <a:srgbClr val="21D6E0">
                  <a:alpha val="60000"/>
                </a:srgbClr>
              </a:gs>
              <a:gs pos="75000">
                <a:srgbClr val="0087E6">
                  <a:alpha val="60000"/>
                </a:srgbClr>
              </a:gs>
              <a:gs pos="100000">
                <a:srgbClr val="005CBF">
                  <a:alpha val="60000"/>
                </a:srgbClr>
              </a:gs>
            </a:gsLst>
            <a:lin ang="162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 bwMode="auto">
          <a:xfrm>
            <a:off x="2428860" y="834372"/>
            <a:ext cx="4500594" cy="571504"/>
          </a:xfrm>
          <a:prstGeom prst="roundRec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6200000" scaled="1"/>
            <a:tileRect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0000FF"/>
                </a:solidFill>
                <a:latin typeface="Verdana" pitchFamily="34" charset="0"/>
              </a:rPr>
              <a:t>Дифференциация и интеграция наук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28860" y="868662"/>
            <a:ext cx="45207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n>
                  <a:solidFill>
                    <a:schemeClr val="tx1"/>
                  </a:solidFill>
                </a:ln>
                <a:latin typeface="Comic Sans MS" pitchFamily="66" charset="0"/>
              </a:rPr>
              <a:t>Натуральная философия</a:t>
            </a:r>
            <a:endParaRPr lang="ru-RU" sz="2800" dirty="0">
              <a:ln>
                <a:solidFill>
                  <a:schemeClr val="tx1"/>
                </a:solidFill>
              </a:ln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00496" y="2714620"/>
            <a:ext cx="1390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Физика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20643" y="1762772"/>
            <a:ext cx="13484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Химия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8616" y="1594472"/>
            <a:ext cx="1864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Биология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89528" y="880397"/>
            <a:ext cx="1440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Другие </a:t>
            </a:r>
          </a:p>
          <a:p>
            <a:r>
              <a:rPr lang="ru-RU" sz="2800" dirty="0" smtClean="0">
                <a:latin typeface="Comic Sans MS" pitchFamily="66" charset="0"/>
              </a:rPr>
              <a:t>науки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43174" y="3583012"/>
            <a:ext cx="1463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Оптика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86380" y="3608730"/>
            <a:ext cx="2953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Ядерная физика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17562" y="4143086"/>
            <a:ext cx="26212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 Физика </a:t>
            </a:r>
          </a:p>
          <a:p>
            <a:r>
              <a:rPr lang="ru-RU" sz="2800" dirty="0" smtClean="0">
                <a:latin typeface="Comic Sans MS" pitchFamily="66" charset="0"/>
              </a:rPr>
              <a:t>твердого тела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14414" y="5240374"/>
            <a:ext cx="2053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Металлов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75623" y="5263528"/>
            <a:ext cx="3382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Полупроводников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28992" y="5834738"/>
            <a:ext cx="2640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Диэлектриков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26346" y="1757350"/>
            <a:ext cx="22926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Астрономия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9512" y="2204864"/>
            <a:ext cx="239039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Физическая</a:t>
            </a:r>
          </a:p>
          <a:p>
            <a:r>
              <a:rPr lang="ru-RU" sz="2800" dirty="0" smtClean="0">
                <a:latin typeface="Comic Sans MS" pitchFamily="66" charset="0"/>
              </a:rPr>
              <a:t>химия,</a:t>
            </a:r>
          </a:p>
          <a:p>
            <a:r>
              <a:rPr lang="ru-RU" sz="2800" dirty="0" smtClean="0">
                <a:latin typeface="Comic Sans MS" pitchFamily="66" charset="0"/>
              </a:rPr>
              <a:t>Химическая </a:t>
            </a:r>
          </a:p>
          <a:p>
            <a:r>
              <a:rPr lang="ru-RU" sz="2800" dirty="0" smtClean="0">
                <a:latin typeface="Comic Sans MS" pitchFamily="66" charset="0"/>
              </a:rPr>
              <a:t>физика</a:t>
            </a:r>
            <a:endParaRPr lang="ru-RU" sz="2800" dirty="0">
              <a:latin typeface="Comic Sans MS" pitchFamily="66" charset="0"/>
            </a:endParaRPr>
          </a:p>
        </p:txBody>
      </p:sp>
      <p:cxnSp>
        <p:nvCxnSpPr>
          <p:cNvPr id="73" name="Прямая со стрелкой 72"/>
          <p:cNvCxnSpPr>
            <a:stCxn id="30" idx="2"/>
            <a:endCxn id="33" idx="0"/>
          </p:cNvCxnSpPr>
          <p:nvPr/>
        </p:nvCxnSpPr>
        <p:spPr bwMode="auto">
          <a:xfrm rot="16200000" flipH="1">
            <a:off x="4369929" y="5455441"/>
            <a:ext cx="737545" cy="21048"/>
          </a:xfrm>
          <a:prstGeom prst="straightConnector1">
            <a:avLst/>
          </a:prstGeom>
          <a:solidFill>
            <a:srgbClr val="FFFFFF"/>
          </a:solidFill>
          <a:ln w="38100" cap="flat" cmpd="sng" algn="ctr">
            <a:solidFill>
              <a:srgbClr val="BC3600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75" name="Прямая со стрелкой 74"/>
          <p:cNvCxnSpPr>
            <a:stCxn id="30" idx="3"/>
            <a:endCxn id="32" idx="0"/>
          </p:cNvCxnSpPr>
          <p:nvPr/>
        </p:nvCxnSpPr>
        <p:spPr bwMode="auto">
          <a:xfrm>
            <a:off x="6038792" y="4620140"/>
            <a:ext cx="1128160" cy="643388"/>
          </a:xfrm>
          <a:prstGeom prst="straightConnector1">
            <a:avLst/>
          </a:prstGeom>
          <a:solidFill>
            <a:srgbClr val="FFFFFF"/>
          </a:solidFill>
          <a:ln w="38100" cap="flat" cmpd="sng" algn="ctr">
            <a:solidFill>
              <a:srgbClr val="BC3600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77" name="Прямая со стрелкой 76"/>
          <p:cNvCxnSpPr>
            <a:stCxn id="30" idx="1"/>
            <a:endCxn id="31" idx="0"/>
          </p:cNvCxnSpPr>
          <p:nvPr/>
        </p:nvCxnSpPr>
        <p:spPr bwMode="auto">
          <a:xfrm rot="10800000" flipV="1">
            <a:off x="2241404" y="4620140"/>
            <a:ext cx="1176159" cy="620234"/>
          </a:xfrm>
          <a:prstGeom prst="straightConnector1">
            <a:avLst/>
          </a:prstGeom>
          <a:solidFill>
            <a:srgbClr val="FFFFFF"/>
          </a:solidFill>
          <a:ln w="38100" cap="flat" cmpd="sng" algn="ctr">
            <a:solidFill>
              <a:srgbClr val="BC3600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81" name="Прямая со стрелкой 80"/>
          <p:cNvCxnSpPr>
            <a:stCxn id="24" idx="2"/>
            <a:endCxn id="28" idx="0"/>
          </p:cNvCxnSpPr>
          <p:nvPr/>
        </p:nvCxnSpPr>
        <p:spPr bwMode="auto">
          <a:xfrm rot="5400000">
            <a:off x="3862747" y="2750200"/>
            <a:ext cx="345172" cy="1320453"/>
          </a:xfrm>
          <a:prstGeom prst="straightConnector1">
            <a:avLst/>
          </a:prstGeom>
          <a:solidFill>
            <a:srgbClr val="FFFFFF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83" name="Прямая со стрелкой 82"/>
          <p:cNvCxnSpPr>
            <a:stCxn id="24" idx="2"/>
            <a:endCxn id="29" idx="0"/>
          </p:cNvCxnSpPr>
          <p:nvPr/>
        </p:nvCxnSpPr>
        <p:spPr bwMode="auto">
          <a:xfrm rot="16200000" flipH="1">
            <a:off x="5543788" y="2389611"/>
            <a:ext cx="370890" cy="2067348"/>
          </a:xfrm>
          <a:prstGeom prst="straightConnector1">
            <a:avLst/>
          </a:prstGeom>
          <a:solidFill>
            <a:srgbClr val="FFFFFF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85" name="Прямая со стрелкой 84"/>
          <p:cNvCxnSpPr>
            <a:stCxn id="24" idx="2"/>
            <a:endCxn id="30" idx="0"/>
          </p:cNvCxnSpPr>
          <p:nvPr/>
        </p:nvCxnSpPr>
        <p:spPr bwMode="auto">
          <a:xfrm rot="16200000" flipH="1">
            <a:off x="4259245" y="3674154"/>
            <a:ext cx="905246" cy="32618"/>
          </a:xfrm>
          <a:prstGeom prst="straightConnector1">
            <a:avLst/>
          </a:prstGeom>
          <a:solidFill>
            <a:srgbClr val="FFFFFF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87" name="Прямая со стрелкой 86"/>
          <p:cNvCxnSpPr>
            <a:stCxn id="38" idx="2"/>
            <a:endCxn id="24" idx="0"/>
          </p:cNvCxnSpPr>
          <p:nvPr/>
        </p:nvCxnSpPr>
        <p:spPr bwMode="auto">
          <a:xfrm rot="16200000" flipH="1">
            <a:off x="4032986" y="2052047"/>
            <a:ext cx="1308744" cy="16402"/>
          </a:xfrm>
          <a:prstGeom prst="straightConnector1">
            <a:avLst/>
          </a:prstGeom>
          <a:solidFill>
            <a:srgbClr val="FFFFFF"/>
          </a:solidFill>
          <a:ln w="38100" cap="rnd" cmpd="sng" algn="ctr">
            <a:solidFill>
              <a:srgbClr val="00B050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89" name="Прямая со стрелкой 88"/>
          <p:cNvCxnSpPr>
            <a:stCxn id="23" idx="3"/>
            <a:endCxn id="27" idx="1"/>
          </p:cNvCxnSpPr>
          <p:nvPr/>
        </p:nvCxnSpPr>
        <p:spPr bwMode="auto">
          <a:xfrm>
            <a:off x="6949649" y="1130272"/>
            <a:ext cx="539879" cy="227179"/>
          </a:xfrm>
          <a:prstGeom prst="straightConnector1">
            <a:avLst/>
          </a:prstGeom>
          <a:solidFill>
            <a:srgbClr val="FFFFFF"/>
          </a:solidFill>
          <a:ln w="38100" cap="rnd" cmpd="sng" algn="ctr">
            <a:solidFill>
              <a:srgbClr val="00B050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91" name="Прямая со стрелкой 90"/>
          <p:cNvCxnSpPr>
            <a:stCxn id="23" idx="1"/>
            <a:endCxn id="26" idx="0"/>
          </p:cNvCxnSpPr>
          <p:nvPr/>
        </p:nvCxnSpPr>
        <p:spPr bwMode="auto">
          <a:xfrm rot="10800000" flipV="1">
            <a:off x="1500924" y="1130272"/>
            <a:ext cx="927937" cy="464200"/>
          </a:xfrm>
          <a:prstGeom prst="straightConnector1">
            <a:avLst/>
          </a:prstGeom>
          <a:solidFill>
            <a:srgbClr val="FFFFFF"/>
          </a:solidFill>
          <a:ln w="38100" cap="rnd" cmpd="sng" algn="ctr">
            <a:solidFill>
              <a:srgbClr val="00B050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107" name="Прямая со стрелкой 106"/>
          <p:cNvCxnSpPr>
            <a:stCxn id="38" idx="2"/>
            <a:endCxn id="34" idx="0"/>
          </p:cNvCxnSpPr>
          <p:nvPr/>
        </p:nvCxnSpPr>
        <p:spPr bwMode="auto">
          <a:xfrm rot="16200000" flipH="1">
            <a:off x="5250168" y="834864"/>
            <a:ext cx="351474" cy="1493497"/>
          </a:xfrm>
          <a:prstGeom prst="straightConnector1">
            <a:avLst/>
          </a:prstGeom>
          <a:solidFill>
            <a:srgbClr val="FFFFFF"/>
          </a:solidFill>
          <a:ln w="38100" cap="rnd" cmpd="sng" algn="ctr">
            <a:solidFill>
              <a:srgbClr val="00B050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109" name="Прямая со стрелкой 108"/>
          <p:cNvCxnSpPr>
            <a:stCxn id="38" idx="2"/>
            <a:endCxn id="25" idx="0"/>
          </p:cNvCxnSpPr>
          <p:nvPr/>
        </p:nvCxnSpPr>
        <p:spPr bwMode="auto">
          <a:xfrm rot="5400000">
            <a:off x="3908564" y="992179"/>
            <a:ext cx="356896" cy="1184290"/>
          </a:xfrm>
          <a:prstGeom prst="straightConnector1">
            <a:avLst/>
          </a:prstGeom>
          <a:solidFill>
            <a:srgbClr val="FFFFFF"/>
          </a:solidFill>
          <a:ln w="38100" cap="rnd" cmpd="sng" algn="ctr">
            <a:solidFill>
              <a:srgbClr val="00B050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114" name="Стрелка углом 113"/>
          <p:cNvSpPr/>
          <p:nvPr/>
        </p:nvSpPr>
        <p:spPr bwMode="auto">
          <a:xfrm rot="10800000">
            <a:off x="2359395" y="2251707"/>
            <a:ext cx="1069594" cy="891540"/>
          </a:xfrm>
          <a:prstGeom prst="bentArrow">
            <a:avLst>
              <a:gd name="adj1" fmla="val 17889"/>
              <a:gd name="adj2" fmla="val 20556"/>
              <a:gd name="adj3" fmla="val 39222"/>
              <a:gd name="adj4" fmla="val 29333"/>
            </a:avLst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16200000" scaled="0"/>
          </a:gra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5" name="Стрелка влево 114"/>
          <p:cNvSpPr/>
          <p:nvPr/>
        </p:nvSpPr>
        <p:spPr bwMode="auto">
          <a:xfrm>
            <a:off x="2428860" y="2786058"/>
            <a:ext cx="1571636" cy="357190"/>
          </a:xfrm>
          <a:prstGeom prst="leftArrow">
            <a:avLst>
              <a:gd name="adj1" fmla="val 43600"/>
              <a:gd name="adj2" fmla="val 72400"/>
            </a:avLst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16200000" scaled="0"/>
          </a:gra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0" grpId="0" animBg="1"/>
      <p:bldP spid="49" grpId="0" animBg="1"/>
      <p:bldP spid="48" grpId="0" animBg="1"/>
      <p:bldP spid="47" grpId="0" animBg="1"/>
      <p:bldP spid="46" grpId="0" animBg="1"/>
      <p:bldP spid="44" grpId="0" animBg="1"/>
      <p:bldP spid="43" grpId="0" animBg="1"/>
      <p:bldP spid="42" grpId="0" animBg="1"/>
      <p:bldP spid="41" grpId="0" animBg="1"/>
      <p:bldP spid="40" grpId="0" animBg="1"/>
      <p:bldP spid="39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114" grpId="0" animBg="1"/>
      <p:bldP spid="1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 bwMode="auto">
          <a:xfrm>
            <a:off x="642910" y="785794"/>
            <a:ext cx="7858180" cy="1785950"/>
          </a:xfrm>
          <a:prstGeom prst="roundRec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B8A18"/>
              </a:gs>
            </a:gsLst>
            <a:lin ang="16200000" scaled="1"/>
            <a:tileRect/>
          </a:gradFill>
          <a:ln w="19050" cap="flat" cmpd="sng" algn="ctr">
            <a:solidFill>
              <a:srgbClr val="00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857232"/>
            <a:ext cx="82868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Общий предмет исследования естественных наук – </a:t>
            </a:r>
            <a:r>
              <a:rPr lang="ru-RU" sz="34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материя и законы ее движения (развитие)</a:t>
            </a:r>
            <a:r>
              <a:rPr lang="ru-RU" sz="3400" b="1" dirty="0" smtClean="0">
                <a:ln>
                  <a:solidFill>
                    <a:schemeClr val="tx1"/>
                  </a:solidFill>
                </a:ln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3137600"/>
            <a:ext cx="72152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blipFill>
                  <a:blip r:embed="rId2"/>
                  <a:tile tx="0" ty="0" sx="100000" sy="100000" flip="none" algn="tl"/>
                </a:blipFill>
              </a:rPr>
              <a:t>Способ существования материи – </a:t>
            </a:r>
            <a:r>
              <a:rPr lang="ru-RU" sz="3200" b="1" i="1" dirty="0" smtClean="0">
                <a:solidFill>
                  <a:srgbClr val="FF0000"/>
                </a:solidFill>
              </a:rPr>
              <a:t>движение</a:t>
            </a:r>
            <a:r>
              <a:rPr lang="ru-RU" sz="3200" b="1" dirty="0" smtClean="0"/>
              <a:t> </a:t>
            </a:r>
            <a:r>
              <a:rPr lang="ru-RU" sz="3200" b="1" dirty="0" smtClean="0">
                <a:blipFill>
                  <a:blip r:embed="rId2"/>
                  <a:tile tx="0" ty="0" sx="100000" sy="100000" flip="none" algn="tl"/>
                </a:blipFill>
              </a:rPr>
              <a:t>(развитие)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42960" y="4680859"/>
            <a:ext cx="721523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blipFill>
                  <a:blip r:embed="rId3"/>
                  <a:tile tx="0" ty="0" sx="100000" sy="100000" flip="none" algn="tl"/>
                </a:blipFill>
              </a:rPr>
              <a:t>Форма существования материи – </a:t>
            </a:r>
            <a:r>
              <a:rPr lang="ru-RU" sz="3200" b="1" i="1" dirty="0" smtClean="0">
                <a:solidFill>
                  <a:srgbClr val="FF0000"/>
                </a:solidFill>
              </a:rPr>
              <a:t>пространство</a:t>
            </a:r>
            <a:r>
              <a:rPr lang="ru-RU" sz="3200" b="1" dirty="0" smtClean="0">
                <a:solidFill>
                  <a:srgbClr val="FF0000"/>
                </a:solidFill>
              </a:rPr>
              <a:t> – </a:t>
            </a:r>
            <a:r>
              <a:rPr lang="ru-RU" sz="3200" b="1" i="1" dirty="0" smtClean="0">
                <a:solidFill>
                  <a:srgbClr val="FF0000"/>
                </a:solidFill>
              </a:rPr>
              <a:t>время</a:t>
            </a:r>
            <a:r>
              <a:rPr lang="ru-RU" sz="3200" b="1" i="1" dirty="0" smtClean="0"/>
              <a:t> </a:t>
            </a:r>
          </a:p>
          <a:p>
            <a:r>
              <a:rPr lang="ru-RU" sz="2800" b="1" dirty="0" smtClean="0"/>
              <a:t>(единая философская категория)</a:t>
            </a:r>
            <a:endParaRPr lang="ru-RU" sz="28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блако 14"/>
          <p:cNvSpPr/>
          <p:nvPr/>
        </p:nvSpPr>
        <p:spPr bwMode="auto">
          <a:xfrm>
            <a:off x="1142976" y="1500174"/>
            <a:ext cx="7000924" cy="3786214"/>
          </a:xfrm>
          <a:prstGeom prst="cloud">
            <a:avLst/>
          </a:prstGeom>
          <a:gradFill flip="none" rotWithShape="1">
            <a:gsLst>
              <a:gs pos="0">
                <a:srgbClr val="5E9EFF"/>
              </a:gs>
              <a:gs pos="40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Рисунок 7" descr="TR00482_.WM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1" y="214290"/>
            <a:ext cx="1928826" cy="158039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500166" y="2000240"/>
            <a:ext cx="60007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5400" b="1" kern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+mn-lt"/>
              </a:rPr>
              <a:t>Свойства материи и виды законов </a:t>
            </a:r>
          </a:p>
        </p:txBody>
      </p:sp>
      <p:pic>
        <p:nvPicPr>
          <p:cNvPr id="10" name="Рисунок 9" descr="J02876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644" y="4429132"/>
            <a:ext cx="1640865" cy="230027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22"/>
          <p:cNvSpPr/>
          <p:nvPr/>
        </p:nvSpPr>
        <p:spPr bwMode="auto">
          <a:xfrm>
            <a:off x="3597586" y="3878004"/>
            <a:ext cx="3046116" cy="571504"/>
          </a:xfrm>
          <a:prstGeom prst="round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  <a:tileRect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445742" y="3825953"/>
            <a:ext cx="2817514" cy="571504"/>
          </a:xfrm>
          <a:prstGeom prst="round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  <a:tileRect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6215074" y="2460674"/>
            <a:ext cx="2714644" cy="1000132"/>
          </a:xfrm>
          <a:prstGeom prst="roundRect">
            <a:avLst/>
          </a:prstGeom>
          <a:gradFill flip="none" rotWithShape="1">
            <a:gsLst>
              <a:gs pos="0">
                <a:srgbClr val="E6DCAC">
                  <a:alpha val="80000"/>
                </a:srgbClr>
              </a:gs>
              <a:gs pos="12000">
                <a:srgbClr val="E6D78A">
                  <a:alpha val="80000"/>
                </a:srgbClr>
              </a:gs>
              <a:gs pos="30000">
                <a:srgbClr val="C7AC4C">
                  <a:alpha val="80000"/>
                </a:srgbClr>
              </a:gs>
              <a:gs pos="45000">
                <a:srgbClr val="E6D78A">
                  <a:alpha val="80000"/>
                </a:srgbClr>
              </a:gs>
              <a:gs pos="77000">
                <a:srgbClr val="C7AC4C">
                  <a:alpha val="80000"/>
                </a:srgbClr>
              </a:gs>
              <a:gs pos="100000">
                <a:srgbClr val="E6DCAC">
                  <a:alpha val="80000"/>
                </a:srgbClr>
              </a:gs>
            </a:gsLst>
            <a:lin ang="2700000" scaled="1"/>
            <a:tileRect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3500430" y="2532112"/>
            <a:ext cx="2357454" cy="571504"/>
          </a:xfrm>
          <a:prstGeom prst="roundRect">
            <a:avLst/>
          </a:prstGeom>
          <a:gradFill flip="none" rotWithShape="1">
            <a:gsLst>
              <a:gs pos="0">
                <a:srgbClr val="E6DCAC">
                  <a:alpha val="80000"/>
                </a:srgbClr>
              </a:gs>
              <a:gs pos="12000">
                <a:srgbClr val="E6D78A">
                  <a:alpha val="80000"/>
                </a:srgbClr>
              </a:gs>
              <a:gs pos="30000">
                <a:srgbClr val="C7AC4C">
                  <a:alpha val="80000"/>
                </a:srgbClr>
              </a:gs>
              <a:gs pos="45000">
                <a:srgbClr val="E6D78A">
                  <a:alpha val="80000"/>
                </a:srgbClr>
              </a:gs>
              <a:gs pos="77000">
                <a:srgbClr val="C7AC4C">
                  <a:alpha val="80000"/>
                </a:srgbClr>
              </a:gs>
              <a:gs pos="100000">
                <a:srgbClr val="E6DCAC">
                  <a:alpha val="80000"/>
                </a:srgbClr>
              </a:gs>
            </a:gsLst>
            <a:lin ang="2700000" scaled="1"/>
            <a:tileRect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1048678" y="2494964"/>
            <a:ext cx="1428760" cy="571504"/>
          </a:xfrm>
          <a:prstGeom prst="roundRect">
            <a:avLst/>
          </a:prstGeom>
          <a:gradFill flip="none" rotWithShape="1">
            <a:gsLst>
              <a:gs pos="0">
                <a:srgbClr val="E6DCAC">
                  <a:alpha val="80000"/>
                </a:srgbClr>
              </a:gs>
              <a:gs pos="12000">
                <a:srgbClr val="E6D78A">
                  <a:alpha val="80000"/>
                </a:srgbClr>
              </a:gs>
              <a:gs pos="30000">
                <a:srgbClr val="C7AC4C">
                  <a:alpha val="80000"/>
                </a:srgbClr>
              </a:gs>
              <a:gs pos="45000">
                <a:srgbClr val="E6D78A">
                  <a:alpha val="80000"/>
                </a:srgbClr>
              </a:gs>
              <a:gs pos="77000">
                <a:srgbClr val="C7AC4C">
                  <a:alpha val="80000"/>
                </a:srgbClr>
              </a:gs>
              <a:gs pos="100000">
                <a:srgbClr val="E6DCAC">
                  <a:alpha val="80000"/>
                </a:srgbClr>
              </a:gs>
            </a:gsLst>
            <a:lin ang="2700000" scaled="1"/>
            <a:tileRect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3277544" y="1163360"/>
            <a:ext cx="2786082" cy="83439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1115616" y="254546"/>
            <a:ext cx="7283152" cy="43815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0000FF"/>
                </a:solidFill>
                <a:latin typeface="Verdana" pitchFamily="34" charset="0"/>
              </a:rPr>
              <a:t>Свойства материи и виды законов </a:t>
            </a: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3428992" y="1317666"/>
            <a:ext cx="242889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8000"/>
              </a:lnSpc>
            </a:pPr>
            <a:r>
              <a:rPr lang="ru-RU" sz="3600" b="1" dirty="0"/>
              <a:t>МАТЕРИЯ</a:t>
            </a:r>
          </a:p>
          <a:p>
            <a:endParaRPr lang="ru-RU" sz="3600" dirty="0"/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607654" y="2540854"/>
            <a:ext cx="2242995" cy="54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2800" b="1" dirty="0"/>
              <a:t>ПОЛЕ</a:t>
            </a:r>
            <a:endParaRPr lang="ru-RU" sz="2800" dirty="0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3468004" y="2562836"/>
            <a:ext cx="2447168" cy="54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2800" b="1" dirty="0"/>
              <a:t>ВЕЩЕСТВО</a:t>
            </a:r>
            <a:endParaRPr lang="ru-RU" sz="2800" dirty="0"/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468312" y="3921240"/>
            <a:ext cx="2746366" cy="539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8000"/>
              </a:lnSpc>
            </a:pPr>
            <a:r>
              <a:rPr lang="ru-RU" sz="2400" b="1" dirty="0"/>
              <a:t>Гравитационное</a:t>
            </a:r>
            <a:endParaRPr lang="ru-RU" sz="2400" dirty="0"/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3428992" y="3960872"/>
            <a:ext cx="3355214" cy="539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8000"/>
              </a:lnSpc>
            </a:pPr>
            <a:r>
              <a:rPr lang="ru-RU" sz="2400" b="1" dirty="0"/>
              <a:t>Электромагнитное</a:t>
            </a:r>
            <a:endParaRPr lang="ru-RU" sz="2400" dirty="0"/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6144699" y="2492184"/>
            <a:ext cx="2833597" cy="934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2800" b="1" dirty="0"/>
              <a:t>ФИЗИЧЕСКИЙ ВАКУУМ</a:t>
            </a:r>
            <a:endParaRPr lang="ru-RU" sz="2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101178" y="4725144"/>
            <a:ext cx="72152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Деление условно, </a:t>
            </a:r>
          </a:p>
          <a:p>
            <a:pPr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внутри вещества – поле!</a:t>
            </a:r>
            <a:endParaRPr lang="ru-RU" sz="3200" b="1" dirty="0">
              <a:solidFill>
                <a:srgbClr val="C00000"/>
              </a:solidFill>
            </a:endParaRPr>
          </a:p>
        </p:txBody>
      </p:sp>
      <p:cxnSp>
        <p:nvCxnSpPr>
          <p:cNvPr id="25" name="Прямая со стрелкой 24"/>
          <p:cNvCxnSpPr>
            <a:stCxn id="18" idx="3"/>
            <a:endCxn id="21" idx="0"/>
          </p:cNvCxnSpPr>
          <p:nvPr/>
        </p:nvCxnSpPr>
        <p:spPr bwMode="auto">
          <a:xfrm>
            <a:off x="6063626" y="1580558"/>
            <a:ext cx="1508770" cy="880116"/>
          </a:xfrm>
          <a:prstGeom prst="straightConnector1">
            <a:avLst/>
          </a:prstGeom>
          <a:solidFill>
            <a:srgbClr val="FFFFFF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cxnSp>
        <p:nvCxnSpPr>
          <p:cNvPr id="27" name="Прямая со стрелкой 26"/>
          <p:cNvCxnSpPr>
            <a:stCxn id="18" idx="1"/>
            <a:endCxn id="19" idx="0"/>
          </p:cNvCxnSpPr>
          <p:nvPr/>
        </p:nvCxnSpPr>
        <p:spPr bwMode="auto">
          <a:xfrm rot="10800000" flipV="1">
            <a:off x="1763058" y="1580558"/>
            <a:ext cx="1514486" cy="914406"/>
          </a:xfrm>
          <a:prstGeom prst="straightConnector1">
            <a:avLst/>
          </a:prstGeom>
          <a:solidFill>
            <a:srgbClr val="FFFFFF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cxnSp>
        <p:nvCxnSpPr>
          <p:cNvPr id="29" name="Прямая со стрелкой 28"/>
          <p:cNvCxnSpPr>
            <a:stCxn id="18" idx="2"/>
            <a:endCxn id="27657" idx="0"/>
          </p:cNvCxnSpPr>
          <p:nvPr/>
        </p:nvCxnSpPr>
        <p:spPr bwMode="auto">
          <a:xfrm rot="16200000" flipH="1">
            <a:off x="4398546" y="2269794"/>
            <a:ext cx="565080" cy="21003"/>
          </a:xfrm>
          <a:prstGeom prst="straightConnector1">
            <a:avLst/>
          </a:prstGeom>
          <a:solidFill>
            <a:srgbClr val="FFFFFF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cxnSp>
        <p:nvCxnSpPr>
          <p:cNvPr id="31" name="Прямая со стрелкой 30"/>
          <p:cNvCxnSpPr>
            <a:stCxn id="27656" idx="2"/>
            <a:endCxn id="22" idx="0"/>
          </p:cNvCxnSpPr>
          <p:nvPr/>
        </p:nvCxnSpPr>
        <p:spPr bwMode="auto">
          <a:xfrm rot="16200000" flipH="1">
            <a:off x="1419666" y="3391119"/>
            <a:ext cx="744319" cy="125347"/>
          </a:xfrm>
          <a:prstGeom prst="straightConnector1">
            <a:avLst/>
          </a:prstGeom>
          <a:solidFill>
            <a:srgbClr val="FF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cxnSp>
        <p:nvCxnSpPr>
          <p:cNvPr id="33" name="Прямая со стрелкой 32"/>
          <p:cNvCxnSpPr>
            <a:stCxn id="19" idx="3"/>
            <a:endCxn id="23" idx="0"/>
          </p:cNvCxnSpPr>
          <p:nvPr/>
        </p:nvCxnSpPr>
        <p:spPr bwMode="auto">
          <a:xfrm>
            <a:off x="2477438" y="2780716"/>
            <a:ext cx="2643206" cy="1097288"/>
          </a:xfrm>
          <a:prstGeom prst="straightConnector1">
            <a:avLst/>
          </a:prstGeom>
          <a:solidFill>
            <a:srgbClr val="FF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21" grpId="0" animBg="1"/>
      <p:bldP spid="20" grpId="0" animBg="1"/>
      <p:bldP spid="19" grpId="0" animBg="1"/>
      <p:bldP spid="27656" grpId="0"/>
      <p:bldP spid="27657" grpId="0"/>
      <p:bldP spid="27658" grpId="0"/>
      <p:bldP spid="27659" grpId="0"/>
      <p:bldP spid="27663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абличка 17"/>
          <p:cNvSpPr/>
          <p:nvPr/>
        </p:nvSpPr>
        <p:spPr bwMode="auto">
          <a:xfrm>
            <a:off x="4786314" y="3429000"/>
            <a:ext cx="3857652" cy="1357322"/>
          </a:xfrm>
          <a:prstGeom prst="plaque">
            <a:avLst/>
          </a:prstGeom>
          <a:solidFill>
            <a:srgbClr val="FFFFDD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 bwMode="auto">
          <a:xfrm>
            <a:off x="665770" y="3520440"/>
            <a:ext cx="3643338" cy="1357322"/>
          </a:xfrm>
          <a:prstGeom prst="round2DiagRect">
            <a:avLst/>
          </a:prstGeom>
          <a:solidFill>
            <a:srgbClr val="E5FFFF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1214414" y="1000108"/>
            <a:ext cx="6786610" cy="1143008"/>
          </a:xfrm>
          <a:prstGeom prst="roundRect">
            <a:avLst/>
          </a:prstGeom>
          <a:solidFill>
            <a:srgbClr val="FFFFDD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</a:rPr>
              <a:t>Свойства материи и виды законов 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000100" y="1142984"/>
            <a:ext cx="732157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C3300"/>
                </a:solidFill>
                <a:latin typeface="Comic Sans MS" pitchFamily="66" charset="0"/>
              </a:rPr>
              <a:t>Вещество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800" b="1" dirty="0">
                <a:latin typeface="Comic Sans MS" pitchFamily="66" charset="0"/>
              </a:rPr>
              <a:t>– основной вид материи, </a:t>
            </a:r>
            <a:r>
              <a:rPr lang="ru-RU" sz="2800" b="1" dirty="0" smtClean="0">
                <a:latin typeface="Comic Sans MS" pitchFamily="66" charset="0"/>
              </a:rPr>
              <a:t>обладающий </a:t>
            </a:r>
            <a:r>
              <a:rPr lang="ru-RU" sz="2800" b="1" dirty="0">
                <a:latin typeface="Comic Sans MS" pitchFamily="66" charset="0"/>
              </a:rPr>
              <a:t>массой. </a:t>
            </a:r>
            <a:endParaRPr lang="en-US" sz="2800" b="1" dirty="0"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2428868"/>
            <a:ext cx="67866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905"/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Материальные объекты, молекулы, атомы и элементарные частицы. </a:t>
            </a:r>
            <a:endParaRPr lang="en-US" sz="2400" b="1" dirty="0" smtClean="0">
              <a:ln w="1905"/>
              <a:solidFill>
                <a:srgbClr val="0066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3092" y="3571876"/>
            <a:ext cx="38860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Простые</a:t>
            </a:r>
            <a:r>
              <a:rPr lang="ru-RU" sz="2400" b="1" dirty="0" smtClean="0">
                <a:latin typeface="Comic Sans MS" pitchFamily="66" charset="0"/>
              </a:rPr>
              <a:t> </a:t>
            </a:r>
          </a:p>
          <a:p>
            <a:r>
              <a:rPr lang="ru-RU" sz="2400" b="1" dirty="0" smtClean="0">
                <a:latin typeface="Comic Sans MS" pitchFamily="66" charset="0"/>
              </a:rPr>
              <a:t>с атомами одного химического элемента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57966" y="3643314"/>
            <a:ext cx="38860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Сложные</a:t>
            </a:r>
          </a:p>
          <a:p>
            <a:r>
              <a:rPr lang="ru-RU" sz="2400" b="1" dirty="0" smtClean="0">
                <a:latin typeface="Comic Sans MS" pitchFamily="66" charset="0"/>
              </a:rPr>
              <a:t>химические соединения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786050" y="5143512"/>
            <a:ext cx="4355680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Состояния вещества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14414" y="5824855"/>
            <a:ext cx="1428596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Comic Sans MS" pitchFamily="66" charset="0"/>
              </a:rPr>
              <a:t>Твердое</a:t>
            </a:r>
            <a:endParaRPr lang="ru-RU" sz="2400" dirty="0">
              <a:ln>
                <a:solidFill>
                  <a:srgbClr val="006600"/>
                </a:solidFill>
              </a:ln>
              <a:solidFill>
                <a:srgbClr val="0033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80790" y="5824855"/>
            <a:ext cx="1334020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Жидкое</a:t>
            </a:r>
            <a:endParaRPr lang="ru-RU" sz="24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387049" y="5824855"/>
            <a:ext cx="2185215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>
                <a:ln>
                  <a:solidFill>
                    <a:srgbClr val="BC3600"/>
                  </a:solidFill>
                </a:ln>
                <a:solidFill>
                  <a:srgbClr val="FF822D"/>
                </a:solidFill>
                <a:latin typeface="Comic Sans MS" pitchFamily="66" charset="0"/>
              </a:rPr>
              <a:t>Газообразное</a:t>
            </a:r>
            <a:endParaRPr lang="ru-RU" sz="2400" dirty="0">
              <a:ln>
                <a:solidFill>
                  <a:srgbClr val="BC3600"/>
                </a:solidFill>
              </a:ln>
              <a:solidFill>
                <a:srgbClr val="FF822D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652019" y="5824855"/>
            <a:ext cx="2063385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ru-RU" sz="2400" b="1" dirty="0" smtClean="0"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16200000" scaled="1"/>
                  <a:tileRect/>
                </a:gradFill>
                <a:latin typeface="Comic Sans MS" pitchFamily="66" charset="0"/>
              </a:rPr>
              <a:t>Плазменное</a:t>
            </a:r>
            <a:endParaRPr lang="ru-RU" sz="2400" dirty="0">
              <a:gradFill flip="none"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5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 bwMode="auto">
          <a:xfrm>
            <a:off x="642910" y="404664"/>
            <a:ext cx="8143932" cy="1928826"/>
          </a:xfrm>
          <a:prstGeom prst="roundRect">
            <a:avLst/>
          </a:prstGeom>
          <a:solidFill>
            <a:srgbClr val="FFFFDD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714348" y="476102"/>
            <a:ext cx="785818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latin typeface="Comic Sans MS" pitchFamily="66" charset="0"/>
              </a:rPr>
              <a:t>     </a:t>
            </a:r>
            <a:r>
              <a:rPr lang="ru-RU" sz="2800" b="1" dirty="0">
                <a:solidFill>
                  <a:srgbClr val="CC3300"/>
                </a:solidFill>
                <a:latin typeface="Comic Sans MS" pitchFamily="66" charset="0"/>
              </a:rPr>
              <a:t>Физическое поле</a:t>
            </a:r>
            <a:r>
              <a:rPr lang="ru-RU" sz="2800" b="1" dirty="0">
                <a:latin typeface="Comic Sans MS" pitchFamily="66" charset="0"/>
              </a:rPr>
              <a:t> – особый вид материи, обеспечивающий физическое взаимодействие материальных объектов и их систем.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2690680"/>
            <a:ext cx="75009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blipFill>
                  <a:blip r:embed="rId2"/>
                  <a:tile tx="0" ty="0" sx="100000" sy="100000" flip="none" algn="tl"/>
                </a:blipFill>
                <a:latin typeface="Comic Sans MS" pitchFamily="66" charset="0"/>
              </a:rPr>
              <a:t>Электромагнитное и гравитационное поля, поле ядерных сил, волновые (квантовые) поля</a:t>
            </a:r>
            <a:endParaRPr lang="ru-RU" sz="2400" dirty="0">
              <a:blipFill>
                <a:blip r:embed="rId2"/>
                <a:tile tx="0" ty="0" sx="100000" sy="100000" flip="none" algn="tl"/>
              </a:blipFill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14546" y="3976564"/>
            <a:ext cx="48686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Источник - частицы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571604" y="4976696"/>
            <a:ext cx="65008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blipFill>
                  <a:blip r:embed="rId3"/>
                  <a:tile tx="0" ty="0" sx="100000" sy="100000" flip="none" algn="tl"/>
                </a:blipFill>
                <a:latin typeface="Comic Sans MS" pitchFamily="66" charset="0"/>
              </a:rPr>
              <a:t>Взаимодействие - обмен квантами поля между частицами</a:t>
            </a:r>
            <a:endParaRPr lang="ru-RU" sz="2800" dirty="0">
              <a:blipFill>
                <a:blip r:embed="rId3"/>
                <a:tile tx="0" ty="0" sx="100000" sy="100000" flip="none" algn="tl"/>
              </a:blipFill>
              <a:latin typeface="Comic Sans MS" pitchFamily="66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6193110"/>
            <a:ext cx="2133600" cy="476250"/>
          </a:xfrm>
        </p:spPr>
        <p:txBody>
          <a:bodyPr/>
          <a:lstStyle/>
          <a:p>
            <a:fld id="{E91D92C7-E8F7-4997-9AFA-B5C2226BA374}" type="slidenum">
              <a:rPr lang="ru-RU" smtClean="0"/>
              <a:pPr/>
              <a:t>25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 bwMode="auto">
          <a:xfrm>
            <a:off x="1643041" y="764704"/>
            <a:ext cx="5786478" cy="1643074"/>
          </a:xfrm>
          <a:prstGeom prst="roundRect">
            <a:avLst/>
          </a:prstGeom>
          <a:solidFill>
            <a:srgbClr val="FFFFDD"/>
          </a:solidFill>
          <a:ln w="127000" cap="flat" cmpd="sng" algn="ctr">
            <a:gradFill>
              <a:gsLst>
                <a:gs pos="0">
                  <a:srgbClr val="825600"/>
                </a:gs>
                <a:gs pos="13000">
                  <a:srgbClr val="FFA800"/>
                </a:gs>
                <a:gs pos="28000">
                  <a:srgbClr val="825600"/>
                </a:gs>
                <a:gs pos="42999">
                  <a:srgbClr val="FFA800"/>
                </a:gs>
                <a:gs pos="58000">
                  <a:srgbClr val="825600"/>
                </a:gs>
                <a:gs pos="72000">
                  <a:srgbClr val="FFA800"/>
                </a:gs>
                <a:gs pos="87000">
                  <a:srgbClr val="825600"/>
                </a:gs>
                <a:gs pos="100000">
                  <a:srgbClr val="FFA800"/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prstMaterial="metal">
            <a:bevelT prst="relaxedInset"/>
          </a:sp3d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1214413" y="836712"/>
            <a:ext cx="664373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C3300"/>
                </a:solidFill>
                <a:latin typeface="Comic Sans MS" pitchFamily="66" charset="0"/>
              </a:rPr>
              <a:t>Физический </a:t>
            </a:r>
            <a:r>
              <a:rPr lang="ru-RU" sz="2800" b="1" dirty="0">
                <a:solidFill>
                  <a:srgbClr val="CC3300"/>
                </a:solidFill>
                <a:latin typeface="Comic Sans MS" pitchFamily="66" charset="0"/>
              </a:rPr>
              <a:t>вакуум</a:t>
            </a:r>
            <a:r>
              <a:rPr lang="ru-RU" sz="2800" b="1" dirty="0">
                <a:latin typeface="Comic Sans MS" pitchFamily="66" charset="0"/>
              </a:rPr>
              <a:t> – низшее энергетическое состояние квантового </a:t>
            </a:r>
            <a:r>
              <a:rPr lang="ru-RU" sz="2800" b="1" dirty="0" smtClean="0">
                <a:latin typeface="Comic Sans MS" pitchFamily="66" charset="0"/>
              </a:rPr>
              <a:t>поля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5852" y="2941869"/>
            <a:ext cx="67866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omic Sans MS" pitchFamily="66" charset="0"/>
              </a:rPr>
              <a:t>Среднее число квантов поля в вакууме равно </a:t>
            </a:r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нулю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28662" y="4143380"/>
            <a:ext cx="76438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82"/>
                </a:solidFill>
                <a:latin typeface="Comic Sans MS" pitchFamily="66" charset="0"/>
              </a:rPr>
              <a:t>Виртуальные частицы </a:t>
            </a:r>
            <a:r>
              <a:rPr lang="ru-RU" sz="2400" b="1" dirty="0" smtClean="0"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Comic Sans MS" pitchFamily="66" charset="0"/>
              </a:rPr>
              <a:t>– </a:t>
            </a:r>
            <a:r>
              <a:rPr lang="ru-RU" sz="2400" b="1" dirty="0" err="1" smtClean="0"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Comic Sans MS" pitchFamily="66" charset="0"/>
              </a:rPr>
              <a:t>частицы</a:t>
            </a:r>
            <a:r>
              <a:rPr lang="ru-RU" sz="2400" b="1" dirty="0" smtClean="0"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Comic Sans MS" pitchFamily="66" charset="0"/>
              </a:rPr>
              <a:t> в промежуточных состояниях, существующие короткое время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214546" y="555105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Пары частица–античастица разных типов</a:t>
            </a:r>
            <a:endParaRPr lang="ru-RU" sz="2400" dirty="0">
              <a:ln>
                <a:solidFill>
                  <a:schemeClr val="tx1"/>
                </a:solidFill>
              </a:ln>
              <a:solidFill>
                <a:srgbClr val="0066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 bwMode="auto">
          <a:xfrm>
            <a:off x="855514" y="404664"/>
            <a:ext cx="7388894" cy="857256"/>
          </a:xfrm>
          <a:prstGeom prst="roundRect">
            <a:avLst/>
          </a:prstGeom>
          <a:solidFill>
            <a:srgbClr val="FFFFDD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rgbClr val="C00000"/>
              </a:solidFill>
              <a:effectLst/>
              <a:latin typeface="Arial" charset="0"/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323850" y="1484784"/>
            <a:ext cx="8569325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l"/>
            <a:r>
              <a:rPr lang="ru-RU" sz="2600" b="1" dirty="0" smtClean="0">
                <a:solidFill>
                  <a:srgbClr val="C00000"/>
                </a:solidFill>
              </a:rPr>
              <a:t>1. Частные законы: </a:t>
            </a:r>
            <a:r>
              <a:rPr lang="ru-RU" sz="2600" b="1" dirty="0" smtClean="0">
                <a:solidFill>
                  <a:srgbClr val="003300"/>
                </a:solidFill>
              </a:rPr>
              <a:t>большая </a:t>
            </a:r>
            <a:r>
              <a:rPr lang="ru-RU" sz="2600" b="1" dirty="0">
                <a:solidFill>
                  <a:srgbClr val="003300"/>
                </a:solidFill>
              </a:rPr>
              <a:t>часть законов химии, физики, </a:t>
            </a:r>
            <a:r>
              <a:rPr lang="ru-RU" sz="2600" b="1" dirty="0" smtClean="0">
                <a:solidFill>
                  <a:srgbClr val="003300"/>
                </a:solidFill>
              </a:rPr>
              <a:t>биологии</a:t>
            </a:r>
          </a:p>
          <a:p>
            <a:pPr marL="514350" indent="-514350" algn="l"/>
            <a:endParaRPr lang="ru-RU" sz="2600" b="1" dirty="0"/>
          </a:p>
          <a:p>
            <a:pPr algn="l"/>
            <a:r>
              <a:rPr lang="ru-RU" sz="2600" b="1" dirty="0">
                <a:solidFill>
                  <a:srgbClr val="C00000"/>
                </a:solidFill>
              </a:rPr>
              <a:t>2. Общие (</a:t>
            </a:r>
            <a:r>
              <a:rPr lang="ru-RU" sz="2600" b="1" dirty="0" smtClean="0">
                <a:solidFill>
                  <a:srgbClr val="C00000"/>
                </a:solidFill>
              </a:rPr>
              <a:t>фундаментальные):</a:t>
            </a:r>
            <a:r>
              <a:rPr lang="ru-RU" sz="2600" b="1" dirty="0" smtClean="0"/>
              <a:t> </a:t>
            </a:r>
            <a:r>
              <a:rPr lang="ru-RU" sz="2600" b="1" dirty="0">
                <a:solidFill>
                  <a:srgbClr val="002060"/>
                </a:solidFill>
              </a:rPr>
              <a:t>законы сохранения</a:t>
            </a:r>
            <a:r>
              <a:rPr lang="ru-RU" sz="2600" b="1" dirty="0" smtClean="0">
                <a:solidFill>
                  <a:srgbClr val="002060"/>
                </a:solidFill>
              </a:rPr>
              <a:t>, </a:t>
            </a:r>
            <a:r>
              <a:rPr lang="ru-RU" sz="2600" b="1" dirty="0">
                <a:solidFill>
                  <a:srgbClr val="002060"/>
                </a:solidFill>
              </a:rPr>
              <a:t>эволюционный закон развития Ч. Дарвина, периодическая система элементов Д.И. </a:t>
            </a:r>
            <a:r>
              <a:rPr lang="ru-RU" sz="2600" b="1" dirty="0" smtClean="0">
                <a:solidFill>
                  <a:srgbClr val="002060"/>
                </a:solidFill>
              </a:rPr>
              <a:t>Менделеева</a:t>
            </a:r>
          </a:p>
          <a:p>
            <a:pPr algn="l"/>
            <a:endParaRPr lang="ru-RU" sz="2600" b="1" dirty="0"/>
          </a:p>
          <a:p>
            <a:pPr algn="l"/>
            <a:r>
              <a:rPr lang="ru-RU" sz="2600" b="1" dirty="0">
                <a:solidFill>
                  <a:srgbClr val="C00000"/>
                </a:solidFill>
              </a:rPr>
              <a:t>3. Всеобщие (законы диалектики</a:t>
            </a:r>
            <a:r>
              <a:rPr lang="ru-RU" sz="2600" b="1" dirty="0" smtClean="0">
                <a:solidFill>
                  <a:srgbClr val="C00000"/>
                </a:solidFill>
              </a:rPr>
              <a:t>): </a:t>
            </a:r>
            <a:endParaRPr lang="ru-RU" sz="2600" b="1" dirty="0">
              <a:solidFill>
                <a:srgbClr val="C00000"/>
              </a:solidFill>
            </a:endParaRPr>
          </a:p>
          <a:p>
            <a:pPr algn="l"/>
            <a:r>
              <a:rPr lang="ru-RU" sz="2600" b="1" dirty="0"/>
              <a:t>    </a:t>
            </a:r>
            <a:r>
              <a:rPr lang="ru-RU" sz="2600" b="1" dirty="0">
                <a:solidFill>
                  <a:srgbClr val="660066"/>
                </a:solidFill>
              </a:rPr>
              <a:t>Диалектика – наука о развитии, разработана Гегелем.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55514" y="541824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Свойство </a:t>
            </a:r>
            <a:r>
              <a:rPr lang="ru-RU" sz="3200" b="1" dirty="0" smtClean="0">
                <a:solidFill>
                  <a:srgbClr val="C00000"/>
                </a:solidFill>
              </a:rPr>
              <a:t>материи и виды законов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 bwMode="auto">
          <a:xfrm>
            <a:off x="202372" y="4852044"/>
            <a:ext cx="8786874" cy="1803096"/>
          </a:xfrm>
          <a:prstGeom prst="roundRect">
            <a:avLst/>
          </a:prstGeom>
          <a:solidFill>
            <a:srgbClr val="E9FEDE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185258" y="706946"/>
            <a:ext cx="8786874" cy="1785950"/>
          </a:xfrm>
          <a:prstGeom prst="roundRect">
            <a:avLst/>
          </a:prstGeom>
          <a:solidFill>
            <a:srgbClr val="FFFFDD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179512" y="2786058"/>
            <a:ext cx="8786874" cy="1785950"/>
          </a:xfrm>
          <a:prstGeom prst="roundRect">
            <a:avLst/>
          </a:prstGeom>
          <a:solidFill>
            <a:srgbClr val="E5FFFF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>
          <a:xfrm>
            <a:off x="2195736" y="111125"/>
            <a:ext cx="4906888" cy="43815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0000FF"/>
                </a:solidFill>
                <a:latin typeface="Verdana" pitchFamily="34" charset="0"/>
              </a:rPr>
              <a:t>Законы диалектики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238916" y="760114"/>
            <a:ext cx="8785225" cy="1732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AutoNum type="arabicPeriod"/>
            </a:pPr>
            <a:r>
              <a:rPr lang="ru-RU" sz="2600" b="1" dirty="0" smtClean="0">
                <a:solidFill>
                  <a:srgbClr val="CC3300"/>
                </a:solidFill>
                <a:latin typeface="Comic Sans MS" pitchFamily="66" charset="0"/>
              </a:rPr>
              <a:t>Закон </a:t>
            </a:r>
            <a:r>
              <a:rPr lang="ru-RU" sz="2600" b="1" dirty="0">
                <a:solidFill>
                  <a:srgbClr val="CC3300"/>
                </a:solidFill>
                <a:latin typeface="Comic Sans MS" pitchFamily="66" charset="0"/>
              </a:rPr>
              <a:t>единства и борьбы противоположностей</a:t>
            </a:r>
            <a:r>
              <a:rPr lang="ru-RU" sz="2600" b="1" dirty="0" smtClean="0">
                <a:solidFill>
                  <a:srgbClr val="CC3300"/>
                </a:solidFill>
                <a:latin typeface="Comic Sans MS" pitchFamily="66" charset="0"/>
              </a:rPr>
              <a:t>.</a:t>
            </a:r>
          </a:p>
          <a:p>
            <a:pPr algn="l"/>
            <a:r>
              <a:rPr lang="ru-RU" sz="2600" b="1" dirty="0" smtClean="0">
                <a:latin typeface="Comic Sans MS" pitchFamily="66" charset="0"/>
              </a:rPr>
              <a:t>Все </a:t>
            </a:r>
            <a:r>
              <a:rPr lang="ru-RU" sz="2600" b="1" dirty="0">
                <a:latin typeface="Comic Sans MS" pitchFamily="66" charset="0"/>
              </a:rPr>
              <a:t>в Мире имеет свою противоположность, эти противоположности находятся в постоянной борьбе и диалектическом </a:t>
            </a:r>
            <a:r>
              <a:rPr lang="ru-RU" sz="2600" b="1" dirty="0" smtClean="0">
                <a:latin typeface="Comic Sans MS" pitchFamily="66" charset="0"/>
              </a:rPr>
              <a:t>единстве</a:t>
            </a:r>
            <a:endParaRPr lang="ru-RU" sz="26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3810" y="2879237"/>
            <a:ext cx="878687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600" b="1" dirty="0" smtClean="0">
                <a:solidFill>
                  <a:srgbClr val="C00000"/>
                </a:solidFill>
                <a:latin typeface="Comic Sans MS" pitchFamily="66" charset="0"/>
              </a:rPr>
              <a:t>2. Переход количественных изменений в качественные. </a:t>
            </a:r>
          </a:p>
          <a:p>
            <a:pPr algn="l"/>
            <a:r>
              <a:rPr lang="ru-RU" sz="2600" b="1" dirty="0" smtClean="0">
                <a:latin typeface="Comic Sans MS" pitchFamily="66" charset="0"/>
              </a:rPr>
              <a:t>Количественные изменения накапливаются и скачком переходят в качественные. </a:t>
            </a:r>
            <a:endParaRPr lang="ru-RU" sz="2600" b="1" dirty="0">
              <a:latin typeface="Comic Sans MS" pitchFamily="66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73810" y="4948081"/>
            <a:ext cx="8640763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600" b="1" dirty="0">
                <a:solidFill>
                  <a:srgbClr val="CC3300"/>
                </a:solidFill>
                <a:latin typeface="Comic Sans MS" pitchFamily="66" charset="0"/>
              </a:rPr>
              <a:t>3. Закон отрицания </a:t>
            </a:r>
            <a:r>
              <a:rPr lang="ru-RU" sz="2600" b="1" dirty="0" err="1">
                <a:solidFill>
                  <a:srgbClr val="CC3300"/>
                </a:solidFill>
                <a:latin typeface="Comic Sans MS" pitchFamily="66" charset="0"/>
              </a:rPr>
              <a:t>отрицания</a:t>
            </a:r>
            <a:r>
              <a:rPr lang="ru-RU" sz="2600" b="1" dirty="0">
                <a:solidFill>
                  <a:srgbClr val="CC3300"/>
                </a:solidFill>
                <a:latin typeface="Comic Sans MS" pitchFamily="66" charset="0"/>
              </a:rPr>
              <a:t>.</a:t>
            </a:r>
            <a:r>
              <a:rPr lang="ru-RU" sz="2600" b="1" dirty="0">
                <a:latin typeface="Comic Sans MS" pitchFamily="66" charset="0"/>
              </a:rPr>
              <a:t> </a:t>
            </a:r>
          </a:p>
          <a:p>
            <a:pPr algn="l"/>
            <a:r>
              <a:rPr lang="ru-RU" sz="2600" b="1" dirty="0">
                <a:latin typeface="Comic Sans MS" pitchFamily="66" charset="0"/>
              </a:rPr>
              <a:t>Идет непрерывное отрицание. </a:t>
            </a:r>
            <a:endParaRPr lang="ru-RU" sz="2600" b="1" dirty="0" smtClean="0">
              <a:latin typeface="Comic Sans MS" pitchFamily="66" charset="0"/>
            </a:endParaRPr>
          </a:p>
          <a:p>
            <a:pPr algn="l"/>
            <a:r>
              <a:rPr lang="ru-RU" sz="2600" b="1" dirty="0" smtClean="0">
                <a:latin typeface="Comic Sans MS" pitchFamily="66" charset="0"/>
              </a:rPr>
              <a:t>Смена поколений, смена </a:t>
            </a:r>
            <a:r>
              <a:rPr lang="ru-RU" sz="2600" b="1" dirty="0">
                <a:latin typeface="Comic Sans MS" pitchFamily="66" charset="0"/>
              </a:rPr>
              <a:t>технологических укладов</a:t>
            </a:r>
            <a:r>
              <a:rPr lang="ru-RU" sz="2600" b="1" dirty="0" smtClean="0">
                <a:latin typeface="Comic Sans MS" pitchFamily="66" charset="0"/>
              </a:rPr>
              <a:t>.</a:t>
            </a:r>
            <a:endParaRPr lang="ru-RU" sz="2600" b="1" dirty="0">
              <a:latin typeface="Comic Sans MS" pitchFamily="66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612728" y="6245225"/>
            <a:ext cx="2133600" cy="476250"/>
          </a:xfrm>
        </p:spPr>
        <p:txBody>
          <a:bodyPr/>
          <a:lstStyle/>
          <a:p>
            <a:fld id="{E91D92C7-E8F7-4997-9AFA-B5C2226BA374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0" y="111125"/>
            <a:ext cx="5410944" cy="43815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0000FF"/>
                </a:solidFill>
                <a:latin typeface="Verdana" pitchFamily="34" charset="0"/>
              </a:rPr>
              <a:t>Виды движения материи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785794"/>
            <a:ext cx="8001056" cy="892552"/>
          </a:xfrm>
          <a:prstGeom prst="rect">
            <a:avLst/>
          </a:prstGeom>
          <a:solidFill>
            <a:srgbClr val="FFFFDD"/>
          </a:solidFill>
        </p:spPr>
        <p:txBody>
          <a:bodyPr wrap="square">
            <a:spAutoFit/>
          </a:bodyPr>
          <a:lstStyle/>
          <a:p>
            <a:pPr algn="l"/>
            <a:r>
              <a:rPr lang="ru-RU" sz="2600" b="1" dirty="0" smtClean="0">
                <a:solidFill>
                  <a:srgbClr val="C00000"/>
                </a:solidFill>
                <a:latin typeface="Comic Sans MS" pitchFamily="66" charset="0"/>
              </a:rPr>
              <a:t>1. Механическое движение тел </a:t>
            </a:r>
            <a:r>
              <a:rPr lang="ru-RU" sz="2600" b="1" dirty="0" smtClean="0">
                <a:latin typeface="Comic Sans MS" pitchFamily="66" charset="0"/>
              </a:rPr>
              <a:t>относительно друг друга.</a:t>
            </a:r>
            <a:endParaRPr lang="ru-RU" sz="2600" b="1" dirty="0"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2071678"/>
            <a:ext cx="8001056" cy="492443"/>
          </a:xfrm>
          <a:prstGeom prst="rect">
            <a:avLst/>
          </a:prstGeom>
          <a:solidFill>
            <a:srgbClr val="E5FFFF"/>
          </a:solidFill>
        </p:spPr>
        <p:txBody>
          <a:bodyPr wrap="square">
            <a:spAutoFit/>
          </a:bodyPr>
          <a:lstStyle/>
          <a:p>
            <a:pPr algn="l"/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2. Переход одного вида энергии в другой. </a:t>
            </a:r>
            <a:endParaRPr lang="ru-RU" sz="26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2750762"/>
            <a:ext cx="8001056" cy="892552"/>
          </a:xfrm>
          <a:prstGeom prst="rect">
            <a:avLst/>
          </a:prstGeom>
          <a:solidFill>
            <a:srgbClr val="FEDDFF"/>
          </a:solidFill>
        </p:spPr>
        <p:txBody>
          <a:bodyPr wrap="square">
            <a:spAutoFit/>
          </a:bodyPr>
          <a:lstStyle/>
          <a:p>
            <a:pPr algn="l"/>
            <a:r>
              <a:rPr lang="ru-RU" sz="2600" b="1" dirty="0" smtClean="0">
                <a:solidFill>
                  <a:srgbClr val="C00000"/>
                </a:solidFill>
                <a:latin typeface="Comic Sans MS" pitchFamily="66" charset="0"/>
              </a:rPr>
              <a:t>3. Химическое взаимодействие </a:t>
            </a:r>
            <a:r>
              <a:rPr lang="ru-RU" sz="2600" b="1" dirty="0" smtClean="0">
                <a:latin typeface="Comic Sans MS" pitchFamily="66" charset="0"/>
              </a:rPr>
              <a:t>огромного количества веществ.</a:t>
            </a:r>
            <a:endParaRPr lang="ru-RU" sz="2600" b="1" dirty="0"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3850850"/>
            <a:ext cx="8001056" cy="1292662"/>
          </a:xfrm>
          <a:prstGeom prst="rect">
            <a:avLst/>
          </a:prstGeom>
          <a:solidFill>
            <a:srgbClr val="DDFFDD"/>
          </a:solidFill>
        </p:spPr>
        <p:txBody>
          <a:bodyPr wrap="square">
            <a:spAutoFit/>
          </a:bodyPr>
          <a:lstStyle/>
          <a:p>
            <a:pPr algn="l"/>
            <a:r>
              <a:rPr lang="ru-RU" sz="2600" b="1" dirty="0" smtClean="0">
                <a:solidFill>
                  <a:srgbClr val="006600"/>
                </a:solidFill>
                <a:latin typeface="Comic Sans MS" pitchFamily="66" charset="0"/>
              </a:rPr>
              <a:t>4. Биологические виды движения </a:t>
            </a:r>
            <a:r>
              <a:rPr lang="ru-RU" sz="2600" b="1" dirty="0" smtClean="0">
                <a:latin typeface="Comic Sans MS" pitchFamily="66" charset="0"/>
              </a:rPr>
              <a:t>материи. Бесконечное разнообразие процессов, происходящих в живых организмах.</a:t>
            </a:r>
            <a:endParaRPr lang="ru-RU" sz="2600" b="1" dirty="0"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5279610"/>
            <a:ext cx="8572560" cy="1292662"/>
          </a:xfrm>
          <a:prstGeom prst="rect">
            <a:avLst/>
          </a:prstGeom>
          <a:solidFill>
            <a:srgbClr val="F9FDC3"/>
          </a:solidFill>
        </p:spPr>
        <p:txBody>
          <a:bodyPr wrap="square">
            <a:spAutoFit/>
          </a:bodyPr>
          <a:lstStyle/>
          <a:p>
            <a:pPr algn="l"/>
            <a:r>
              <a:rPr lang="ru-RU" sz="2600" b="1" dirty="0" smtClean="0">
                <a:solidFill>
                  <a:srgbClr val="C00000"/>
                </a:solidFill>
                <a:latin typeface="Comic Sans MS" pitchFamily="66" charset="0"/>
              </a:rPr>
              <a:t>5. Социальные виды движений. </a:t>
            </a:r>
          </a:p>
          <a:p>
            <a:pPr algn="l"/>
            <a:r>
              <a:rPr lang="ru-RU" sz="2600" b="1" dirty="0" smtClean="0">
                <a:latin typeface="Comic Sans MS" pitchFamily="66" charset="0"/>
              </a:rPr>
              <a:t>Развитие цивилизации, конкретного сообщества, коллектива.</a:t>
            </a:r>
            <a:endParaRPr lang="ru-RU" sz="2600" b="1" dirty="0">
              <a:latin typeface="Comic Sans MS" pitchFamily="66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 bwMode="auto">
          <a:xfrm>
            <a:off x="1071538" y="714356"/>
            <a:ext cx="6380782" cy="928694"/>
          </a:xfrm>
          <a:prstGeom prst="roundRect">
            <a:avLst/>
          </a:prstGeom>
          <a:solidFill>
            <a:srgbClr val="F9FDC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11125"/>
            <a:ext cx="7615262" cy="43815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ru-RU" sz="3000" b="1" dirty="0" smtClean="0">
                <a:solidFill>
                  <a:srgbClr val="0000FF"/>
                </a:solidFill>
                <a:latin typeface="Verdana" pitchFamily="34" charset="0"/>
              </a:rPr>
              <a:t>Свойства пространства-времени</a:t>
            </a:r>
          </a:p>
        </p:txBody>
      </p:sp>
      <p:pic>
        <p:nvPicPr>
          <p:cNvPr id="4106" name="Picture 28" descr="Ри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5228" y="1964412"/>
            <a:ext cx="2294183" cy="1962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85720" y="2071678"/>
            <a:ext cx="5643602" cy="8925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lvl="0">
              <a:spcBef>
                <a:spcPts val="0"/>
              </a:spcBef>
              <a:buFontTx/>
              <a:buAutoNum type="arabicPeriod"/>
            </a:pPr>
            <a:r>
              <a:rPr kumimoji="0" lang="ru-RU" sz="2600" b="1" i="0" u="none" strike="noStrike" normalizeH="0" baseline="0" dirty="0" smtClean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Пространство и время </a:t>
            </a:r>
            <a:r>
              <a:rPr kumimoji="0" lang="ru-RU" sz="2600" b="1" i="0" u="sng" strike="noStrike" normalizeH="0" baseline="0" dirty="0" smtClean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взаимосвязаны</a:t>
            </a:r>
            <a:r>
              <a:rPr kumimoji="0" lang="ru-RU" sz="2600" b="1" i="0" u="none" strike="noStrike" normalizeH="0" baseline="0" dirty="0" smtClean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214414" y="750498"/>
            <a:ext cx="635798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ts val="0"/>
              </a:spcBef>
              <a:buClr>
                <a:srgbClr val="000000"/>
              </a:buClr>
            </a:pP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rgbClr val="CC3300"/>
                </a:solidFill>
                <a:effectLst/>
                <a:latin typeface="Comic Sans MS" pitchFamily="66" charset="0"/>
              </a:rPr>
              <a:t>Пространство – время</a:t>
            </a: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 - обобщенная философская категория.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3143248"/>
            <a:ext cx="528641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sz="2600" b="1" dirty="0" smtClean="0">
                <a:blipFill>
                  <a:blip r:embed="rId3"/>
                  <a:tile tx="0" ty="0" sx="100000" sy="100000" flip="none" algn="tl"/>
                </a:blipFill>
                <a:latin typeface="Comic Sans MS" pitchFamily="66" charset="0"/>
              </a:rPr>
              <a:t>2. Пространство – время </a:t>
            </a:r>
            <a:r>
              <a:rPr lang="ru-RU" sz="2600" b="1" u="sng" dirty="0" smtClean="0">
                <a:blipFill>
                  <a:blip r:embed="rId3"/>
                  <a:tile tx="0" ty="0" sx="100000" sy="100000" flip="none" algn="tl"/>
                </a:blipFill>
                <a:latin typeface="Comic Sans MS" pitchFamily="66" charset="0"/>
              </a:rPr>
              <a:t>относительно</a:t>
            </a:r>
            <a:r>
              <a:rPr lang="ru-RU" sz="2600" b="1" dirty="0" smtClean="0">
                <a:blipFill>
                  <a:blip r:embed="rId3"/>
                  <a:tile tx="0" ty="0" sx="100000" sy="100000" flip="none" algn="tl"/>
                </a:blipFill>
                <a:latin typeface="Comic Sans MS" pitchFamily="66" charset="0"/>
              </a:rPr>
              <a:t>. </a:t>
            </a:r>
            <a:endParaRPr lang="ru-RU" sz="2600" b="1" dirty="0">
              <a:blipFill>
                <a:blip r:embed="rId3"/>
                <a:tile tx="0" ty="0" sx="100000" sy="100000" flip="none" algn="tl"/>
              </a:blipFill>
              <a:latin typeface="Comic Sans MS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58" y="4179522"/>
            <a:ext cx="721523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kumimoji="0" lang="ru-RU" sz="2600" b="1" i="0" u="none" strike="noStrike" normalizeH="0" baseline="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3. Пространство – время </a:t>
            </a:r>
            <a:r>
              <a:rPr kumimoji="0" lang="ru-RU" sz="2600" b="1" i="0" u="sng" strike="noStrike" normalizeH="0" baseline="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неразрывно связано с движущийся материей</a:t>
            </a:r>
            <a:endParaRPr lang="ru-RU" sz="2600" b="1" u="sng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88123" y="5286388"/>
            <a:ext cx="515557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spcBef>
                <a:spcPct val="20000"/>
              </a:spcBef>
            </a:pPr>
            <a:r>
              <a:rPr lang="ru-RU" sz="2600" b="1" dirty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4. Симметрия и </a:t>
            </a:r>
            <a:r>
              <a:rPr lang="ru-RU" sz="2600" b="1" dirty="0" smtClean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асимметрия.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charset="0"/>
              </a:rPr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928794" y="6008391"/>
            <a:ext cx="461697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</a:pPr>
            <a:r>
              <a:rPr lang="ru-RU" sz="2600" b="1" dirty="0">
                <a:ln w="1905"/>
                <a:solidFill>
                  <a:srgbClr val="1B8A18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5. Кривизна пространства.</a:t>
            </a:r>
            <a:endParaRPr lang="en-US" sz="2600" b="1" dirty="0">
              <a:ln w="1905"/>
              <a:solidFill>
                <a:srgbClr val="1B8A18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30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331640" y="1089465"/>
            <a:ext cx="7425010" cy="2555559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>
              <a:solidFill>
                <a:srgbClr val="E9FEDE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964012"/>
            <a:ext cx="7240888" cy="2750740"/>
          </a:xfrm>
          <a:effectLst/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ru-RU" sz="36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Тема</a:t>
            </a:r>
            <a:r>
              <a:rPr lang="en-US" sz="36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II</a:t>
            </a:r>
            <a:r>
              <a:rPr lang="ru-RU" sz="36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: </a:t>
            </a:r>
          </a:p>
          <a:p>
            <a:pPr algn="r">
              <a:spcBef>
                <a:spcPts val="2400"/>
              </a:spcBef>
            </a:pPr>
            <a:r>
              <a:rPr lang="ru-RU" sz="36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Античные и классические концепции пространства и времени</a:t>
            </a:r>
            <a:endParaRPr lang="ru-RU" sz="36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3857628"/>
            <a:ext cx="8643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8000"/>
                </a:solidFill>
                <a:latin typeface="Comic Sans MS" pitchFamily="66" charset="0"/>
              </a:rPr>
              <a:t>«Никакая теория, в которой изначально принимается существование пространства-времени, не может объяснить само это понятие»</a:t>
            </a:r>
          </a:p>
          <a:p>
            <a:pPr algn="r"/>
            <a:r>
              <a:rPr lang="ru-RU" sz="2400" b="1" dirty="0" smtClean="0">
                <a:solidFill>
                  <a:srgbClr val="008000"/>
                </a:solidFill>
                <a:latin typeface="Comic Sans MS" pitchFamily="66" charset="0"/>
              </a:rPr>
              <a:t>Джон </a:t>
            </a:r>
            <a:r>
              <a:rPr lang="ru-RU" sz="2400" b="1" dirty="0" err="1" smtClean="0">
                <a:solidFill>
                  <a:srgbClr val="008000"/>
                </a:solidFill>
                <a:latin typeface="Comic Sans MS" pitchFamily="66" charset="0"/>
              </a:rPr>
              <a:t>Уилер</a:t>
            </a:r>
            <a:r>
              <a:rPr lang="ru-RU" sz="2400" b="1" dirty="0" smtClean="0">
                <a:solidFill>
                  <a:srgbClr val="008000"/>
                </a:solidFill>
                <a:latin typeface="Comic Sans MS" pitchFamily="66" charset="0"/>
              </a:rPr>
              <a:t>, </a:t>
            </a:r>
          </a:p>
          <a:p>
            <a:pPr algn="r"/>
            <a:r>
              <a:rPr lang="ru-RU" sz="2400" b="1" dirty="0" smtClean="0">
                <a:solidFill>
                  <a:srgbClr val="008000"/>
                </a:solidFill>
                <a:latin typeface="Comic Sans MS" pitchFamily="66" charset="0"/>
              </a:rPr>
              <a:t>американский физик</a:t>
            </a:r>
            <a:r>
              <a:rPr lang="ru-RU" sz="2400" dirty="0" smtClean="0">
                <a:solidFill>
                  <a:srgbClr val="008000"/>
                </a:solidFill>
              </a:rPr>
              <a:t> </a:t>
            </a:r>
            <a:endParaRPr lang="ru-RU" sz="2400" dirty="0">
              <a:solidFill>
                <a:srgbClr val="008000"/>
              </a:solidFill>
            </a:endParaRPr>
          </a:p>
        </p:txBody>
      </p:sp>
      <p:sp>
        <p:nvSpPr>
          <p:cNvPr id="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r>
              <a:rPr lang="ru-RU" dirty="0" smtClean="0"/>
              <a:t>31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357290" y="2000584"/>
            <a:ext cx="6593991" cy="1785952"/>
            <a:chOff x="-218" y="1323"/>
            <a:chExt cx="5501" cy="1480"/>
          </a:xfrm>
        </p:grpSpPr>
        <p:sp>
          <p:nvSpPr>
            <p:cNvPr id="8199" name="WordArt 3"/>
            <p:cNvSpPr>
              <a:spLocks noChangeArrowheads="1" noChangeShapeType="1" noTextEdit="1"/>
            </p:cNvSpPr>
            <p:nvPr/>
          </p:nvSpPr>
          <p:spPr bwMode="auto">
            <a:xfrm>
              <a:off x="1808" y="1789"/>
              <a:ext cx="1225" cy="363"/>
            </a:xfrm>
            <a:prstGeom prst="rect">
              <a:avLst/>
            </a:prstGeom>
          </p:spPr>
          <p:txBody>
            <a:bodyPr wrap="none" fromWordArt="1">
              <a:prstTxWarp prst="textDeflate">
                <a:avLst>
                  <a:gd name="adj" fmla="val 0"/>
                </a:avLst>
              </a:prstTxWarp>
            </a:bodyPr>
            <a:lstStyle/>
            <a:p>
              <a:pPr algn="ctr"/>
              <a:r>
                <a:rPr lang="ru-RU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D4D4D"/>
                      </a:gs>
                      <a:gs pos="100000">
                        <a:srgbClr val="800080"/>
                      </a:gs>
                    </a:gsLst>
                    <a:lin ang="5400000" scaled="1"/>
                  </a:gradFill>
                  <a:latin typeface="Arial Black"/>
                </a:rPr>
                <a:t>Время</a:t>
              </a:r>
            </a:p>
          </p:txBody>
        </p:sp>
        <p:sp>
          <p:nvSpPr>
            <p:cNvPr id="8200" name="WordArt 4"/>
            <p:cNvSpPr>
              <a:spLocks noChangeArrowheads="1" noChangeShapeType="1" noTextEdit="1"/>
            </p:cNvSpPr>
            <p:nvPr/>
          </p:nvSpPr>
          <p:spPr bwMode="auto">
            <a:xfrm>
              <a:off x="-218" y="1323"/>
              <a:ext cx="1950" cy="317"/>
            </a:xfrm>
            <a:prstGeom prst="rect">
              <a:avLst/>
            </a:prstGeom>
          </p:spPr>
          <p:txBody>
            <a:bodyPr wrap="none" fromWordArt="1">
              <a:prstTxWarp prst="textDeflate">
                <a:avLst>
                  <a:gd name="adj" fmla="val 0"/>
                </a:avLst>
              </a:prstTxWarp>
            </a:bodyPr>
            <a:lstStyle/>
            <a:p>
              <a:pPr algn="ctr"/>
              <a:r>
                <a:rPr lang="ru-RU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D4D4D"/>
                      </a:gs>
                      <a:gs pos="100000">
                        <a:srgbClr val="800080"/>
                      </a:gs>
                    </a:gsLst>
                    <a:lin ang="5400000" scaled="1"/>
                  </a:gradFill>
                  <a:latin typeface="Arial Black"/>
                </a:rPr>
                <a:t>Движение</a:t>
              </a:r>
            </a:p>
          </p:txBody>
        </p:sp>
        <p:sp>
          <p:nvSpPr>
            <p:cNvPr id="8201" name="WordArt 5"/>
            <p:cNvSpPr>
              <a:spLocks noChangeArrowheads="1" noChangeShapeType="1" noTextEdit="1"/>
            </p:cNvSpPr>
            <p:nvPr/>
          </p:nvSpPr>
          <p:spPr bwMode="auto">
            <a:xfrm>
              <a:off x="3061" y="2440"/>
              <a:ext cx="2222" cy="363"/>
            </a:xfrm>
            <a:prstGeom prst="rect">
              <a:avLst/>
            </a:prstGeom>
          </p:spPr>
          <p:txBody>
            <a:bodyPr wrap="none" fromWordArt="1">
              <a:prstTxWarp prst="textDeflate">
                <a:avLst>
                  <a:gd name="adj" fmla="val 0"/>
                </a:avLst>
              </a:prstTxWarp>
            </a:bodyPr>
            <a:lstStyle/>
            <a:p>
              <a:pPr algn="ctr"/>
              <a:r>
                <a:rPr lang="ru-RU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D4D4D"/>
                      </a:gs>
                      <a:gs pos="100000">
                        <a:srgbClr val="800080"/>
                      </a:gs>
                    </a:gsLst>
                    <a:lin ang="5400000" scaled="1"/>
                  </a:gradFill>
                  <a:latin typeface="Arial Black"/>
                </a:rPr>
                <a:t>Пространство</a:t>
              </a:r>
            </a:p>
          </p:txBody>
        </p:sp>
      </p:grpSp>
      <p:sp>
        <p:nvSpPr>
          <p:cNvPr id="8195" name="WordArt 6"/>
          <p:cNvSpPr>
            <a:spLocks noChangeArrowheads="1" noChangeShapeType="1" noTextEdit="1"/>
          </p:cNvSpPr>
          <p:nvPr/>
        </p:nvSpPr>
        <p:spPr bwMode="auto">
          <a:xfrm>
            <a:off x="2268538" y="620713"/>
            <a:ext cx="4751387" cy="10795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Arial"/>
                <a:cs typeface="Arial"/>
              </a:rPr>
              <a:t>Самые общие</a:t>
            </a:r>
          </a:p>
          <a:p>
            <a:pPr algn="ctr"/>
            <a:r>
              <a:rPr lang="ru-RU" sz="3600" b="1" kern="10" dirty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Arial"/>
                <a:cs typeface="Arial"/>
              </a:rPr>
              <a:t>понятия разума: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4429132"/>
            <a:ext cx="75192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>
                <a:solidFill>
                  <a:srgbClr val="C00000"/>
                </a:solidFill>
              </a:rPr>
              <a:t>Заложены генетически!!!</a:t>
            </a:r>
            <a:endParaRPr lang="ru-RU" sz="4400" b="1" i="1" dirty="0">
              <a:solidFill>
                <a:srgbClr val="C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CONCA"/>
          <p:cNvPicPr>
            <a:picLocks noChangeAspect="1" noChangeArrowheads="1"/>
          </p:cNvPicPr>
          <p:nvPr/>
        </p:nvPicPr>
        <p:blipFill>
          <a:blip r:embed="rId2" cstate="print">
            <a:lum bright="-36000" contrast="66000"/>
          </a:blip>
          <a:srcRect r="4286" b="6618"/>
          <a:stretch>
            <a:fillRect/>
          </a:stretch>
        </p:blipFill>
        <p:spPr bwMode="auto">
          <a:xfrm>
            <a:off x="395536" y="384920"/>
            <a:ext cx="2016571" cy="1918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4"/>
          <p:cNvSpPr>
            <a:spLocks noChangeArrowheads="1" noChangeShapeType="1" noTextEdit="1"/>
          </p:cNvSpPr>
          <p:nvPr/>
        </p:nvSpPr>
        <p:spPr bwMode="auto">
          <a:xfrm>
            <a:off x="3156972" y="480478"/>
            <a:ext cx="4608512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Путь формирования</a:t>
            </a:r>
          </a:p>
          <a:p>
            <a:pPr algn="ctr"/>
            <a:r>
              <a:rPr lang="ru-RU" sz="3600" b="1" kern="10" dirty="0" smtClean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понятия пространства</a:t>
            </a:r>
            <a:endParaRPr lang="ru-RU" sz="3600" b="1" kern="10" dirty="0">
              <a:ln w="3175">
                <a:solidFill>
                  <a:schemeClr val="tx1"/>
                </a:solidFill>
                <a:round/>
                <a:headEnd/>
                <a:tailEnd/>
              </a:ln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6153" name="WordArt 9"/>
          <p:cNvSpPr>
            <a:spLocks noChangeArrowheads="1" noChangeShapeType="1" noTextEdit="1"/>
          </p:cNvSpPr>
          <p:nvPr/>
        </p:nvSpPr>
        <p:spPr bwMode="auto">
          <a:xfrm>
            <a:off x="2854152" y="2028234"/>
            <a:ext cx="5832648" cy="85269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"/>
                <a:cs typeface="Arial"/>
              </a:rPr>
              <a:t>4. Абстрактная </a:t>
            </a:r>
            <a:r>
              <a:rPr lang="ru-RU" sz="3600" b="1" kern="10" dirty="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"/>
                <a:cs typeface="Arial"/>
              </a:rPr>
              <a:t>модель, </a:t>
            </a:r>
          </a:p>
          <a:p>
            <a:pPr algn="ctr"/>
            <a:r>
              <a:rPr lang="ru-RU" sz="3600" b="1" kern="10" dirty="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"/>
                <a:cs typeface="Arial"/>
              </a:rPr>
              <a:t>обобщение</a:t>
            </a:r>
            <a:endParaRPr lang="ru-RU" sz="3600" b="1" kern="10" dirty="0">
              <a:ln w="28575">
                <a:solidFill>
                  <a:schemeClr val="tx1"/>
                </a:solidFill>
                <a:round/>
                <a:headEnd/>
                <a:tailEnd/>
              </a:ln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6165" name="AutoShape 21"/>
          <p:cNvSpPr>
            <a:spLocks noChangeArrowheads="1"/>
          </p:cNvSpPr>
          <p:nvPr/>
        </p:nvSpPr>
        <p:spPr bwMode="auto">
          <a:xfrm flipV="1">
            <a:off x="1295871" y="2384711"/>
            <a:ext cx="215900" cy="2951163"/>
          </a:xfrm>
          <a:prstGeom prst="downArrow">
            <a:avLst>
              <a:gd name="adj1" fmla="val 21324"/>
              <a:gd name="adj2" fmla="val 166940"/>
            </a:avLst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319820" y="5328572"/>
            <a:ext cx="5908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Опыт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 первично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47664" y="4280818"/>
            <a:ext cx="7452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3600" b="1" dirty="0" smtClean="0">
                <a:ln w="12700">
                  <a:solidFill>
                    <a:srgbClr val="004C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Осознание - близкое-далекое</a:t>
            </a:r>
            <a:endParaRPr lang="ru-RU" sz="3600" b="1" dirty="0">
              <a:ln w="12700">
                <a:solidFill>
                  <a:srgbClr val="004C00"/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4152" y="3202790"/>
            <a:ext cx="5391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9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Понятие - интервал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9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3" grpId="0"/>
      <p:bldP spid="6165" grpId="0" animBg="1"/>
      <p:bldP spid="15" grpId="0"/>
      <p:bldP spid="16" grpId="0"/>
      <p:bldP spid="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3132" y="2643182"/>
            <a:ext cx="1752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 smtClean="0"/>
              <a:t>Демокрит</a:t>
            </a:r>
            <a:r>
              <a:rPr lang="ru-RU" sz="2400" b="1" dirty="0" smtClean="0"/>
              <a:t> 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363061" y="5663026"/>
            <a:ext cx="1293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Платон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071803" y="788511"/>
            <a:ext cx="5892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905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Атомы движутся в пространстве (пустоте)  </a:t>
            </a:r>
            <a:endParaRPr lang="ru-RU" sz="3600" b="1" dirty="0">
              <a:ln w="1905"/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3688" y="2228671"/>
            <a:ext cx="59091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905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 не имеет ни начала, ни конца</a:t>
            </a:r>
            <a:endParaRPr lang="ru-RU" sz="3600" b="1" dirty="0">
              <a:ln w="1905"/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44" y="3857628"/>
            <a:ext cx="6572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8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Пространство и материя – </a:t>
            </a:r>
            <a:endParaRPr lang="en-US" sz="3600" b="1" dirty="0" smtClean="0">
              <a:ln w="24500" cmpd="dbl">
                <a:solidFill>
                  <a:schemeClr val="tx1"/>
                </a:solidFill>
                <a:prstDash val="solid"/>
                <a:miter lim="800000"/>
              </a:ln>
              <a:solidFill>
                <a:srgbClr val="008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8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синонимы </a:t>
            </a:r>
            <a:endParaRPr lang="ru-RU" sz="3600" b="1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solidFill>
                <a:srgbClr val="008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4413" y="5357826"/>
            <a:ext cx="6705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1B8A18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Пространство – субстанция</a:t>
            </a:r>
            <a:endParaRPr lang="ru-RU" sz="3600" b="1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solidFill>
                <a:srgbClr val="1B8A18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1" name="Рисунок 10" descr="220px-Head_Platon_Glyptothek_Munich_5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9691" y="2874530"/>
            <a:ext cx="1972230" cy="2743192"/>
          </a:xfrm>
          <a:prstGeom prst="rect">
            <a:avLst/>
          </a:prstGeom>
        </p:spPr>
      </p:pic>
      <p:pic>
        <p:nvPicPr>
          <p:cNvPr id="12" name="Рисунок 11" descr="220px-Democritus2.jpg"/>
          <p:cNvPicPr>
            <a:picLocks noChangeAspect="1"/>
          </p:cNvPicPr>
          <p:nvPr/>
        </p:nvPicPr>
        <p:blipFill>
          <a:blip r:embed="rId3"/>
          <a:srcRect t="2570" b="12624"/>
          <a:stretch>
            <a:fillRect/>
          </a:stretch>
        </p:blipFill>
        <p:spPr>
          <a:xfrm>
            <a:off x="357158" y="285728"/>
            <a:ext cx="2011680" cy="235743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071803" y="39949"/>
            <a:ext cx="5460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Античная философия</a:t>
            </a:r>
            <a:endParaRPr lang="ru-RU" sz="3600" b="1" dirty="0">
              <a:ln w="1905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WordArt 5"/>
          <p:cNvSpPr>
            <a:spLocks noChangeArrowheads="1" noChangeShapeType="1" noTextEdit="1"/>
          </p:cNvSpPr>
          <p:nvPr/>
        </p:nvSpPr>
        <p:spPr bwMode="auto">
          <a:xfrm>
            <a:off x="1476375" y="5203847"/>
            <a:ext cx="5976938" cy="136842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 dirty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"Природа боится пустоты",</a:t>
            </a:r>
          </a:p>
          <a:p>
            <a:pPr algn="ctr"/>
            <a:r>
              <a:rPr lang="ru-RU" sz="3600" b="1" kern="10" dirty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это поддерживает движение,</a:t>
            </a:r>
          </a:p>
          <a:p>
            <a:pPr algn="ctr"/>
            <a:r>
              <a:rPr lang="ru-RU" sz="3600" b="1" kern="10" dirty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начатое силой</a:t>
            </a:r>
          </a:p>
        </p:txBody>
      </p:sp>
      <p:sp>
        <p:nvSpPr>
          <p:cNvPr id="85000" name="WordArt 8"/>
          <p:cNvSpPr>
            <a:spLocks noChangeArrowheads="1" noChangeShapeType="1" noTextEdit="1"/>
          </p:cNvSpPr>
          <p:nvPr/>
        </p:nvSpPr>
        <p:spPr bwMode="auto">
          <a:xfrm>
            <a:off x="1042988" y="2827359"/>
            <a:ext cx="6192837" cy="8636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0"/>
              </a:avLst>
            </a:prstTxWarp>
          </a:bodyPr>
          <a:lstStyle/>
          <a:p>
            <a:r>
              <a:rPr lang="ru-RU" sz="3600" b="1" u="sng" kern="10" dirty="0" smtClean="0">
                <a:ln w="1905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solidFill>
                  <a:srgbClr val="1B8A18"/>
                </a:solidFill>
                <a:latin typeface="Arial"/>
                <a:cs typeface="Arial"/>
              </a:rPr>
              <a:t>Естественное</a:t>
            </a:r>
            <a:r>
              <a:rPr lang="ru-RU" sz="3600" b="1" kern="10" dirty="0" smtClean="0">
                <a:ln w="1905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solidFill>
                  <a:srgbClr val="1B8A18"/>
                </a:solidFill>
                <a:latin typeface="Arial"/>
                <a:cs typeface="Arial"/>
              </a:rPr>
              <a:t> движение:</a:t>
            </a:r>
            <a:endParaRPr lang="ru-RU" sz="3600" b="1" kern="10" dirty="0"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solidFill>
                <a:srgbClr val="1B8A18"/>
              </a:solidFill>
              <a:latin typeface="Arial"/>
              <a:cs typeface="Arial"/>
            </a:endParaRPr>
          </a:p>
          <a:p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solidFill>
                  <a:srgbClr val="1B8A18"/>
                </a:solidFill>
                <a:latin typeface="Arial"/>
                <a:cs typeface="Arial"/>
              </a:rPr>
              <a:t>легких тел - вверх, тяжелых - вниз.</a:t>
            </a:r>
          </a:p>
        </p:txBody>
      </p:sp>
      <p:sp>
        <p:nvSpPr>
          <p:cNvPr id="85001" name="WordArt 9"/>
          <p:cNvSpPr>
            <a:spLocks noChangeArrowheads="1" noChangeShapeType="1" noTextEdit="1"/>
          </p:cNvSpPr>
          <p:nvPr/>
        </p:nvSpPr>
        <p:spPr bwMode="auto">
          <a:xfrm>
            <a:off x="1116013" y="3979884"/>
            <a:ext cx="6335712" cy="8636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0"/>
              </a:avLst>
            </a:prstTxWarp>
          </a:bodyPr>
          <a:lstStyle/>
          <a:p>
            <a:r>
              <a:rPr lang="ru-RU" sz="3600" b="1" u="sng" kern="10" dirty="0" smtClean="0">
                <a:ln w="1905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Arial"/>
                <a:cs typeface="Arial"/>
              </a:rPr>
              <a:t>Насильственное</a:t>
            </a:r>
            <a:r>
              <a:rPr lang="ru-RU" sz="3600" b="1" kern="10" dirty="0" smtClean="0">
                <a:ln w="1905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Arial"/>
                <a:cs typeface="Arial"/>
              </a:rPr>
              <a:t> движение:</a:t>
            </a:r>
            <a:endParaRPr lang="ru-RU" sz="3600" b="1" kern="10" dirty="0"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Arial"/>
                <a:cs typeface="Arial"/>
              </a:rPr>
              <a:t>при действии толкающей силы</a:t>
            </a:r>
          </a:p>
        </p:txBody>
      </p:sp>
      <p:pic>
        <p:nvPicPr>
          <p:cNvPr id="29702" name="Picture 10" descr="KSE9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135255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055768" y="331195"/>
            <a:ext cx="694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kern="10" dirty="0" smtClean="0">
                <a:ln w="19050">
                  <a:solidFill>
                    <a:srgbClr val="003300"/>
                  </a:solidFill>
                  <a:round/>
                  <a:headEnd type="none" w="sm" len="sm"/>
                  <a:tailEnd type="none" w="sm" len="sm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Все пространство занято телами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3026" y="1954680"/>
            <a:ext cx="1989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Аристотель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571736" y="1073522"/>
            <a:ext cx="5786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kern="10" dirty="0" smtClean="0">
                <a:ln w="1905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solidFill>
                  <a:srgbClr val="0000FF"/>
                </a:solidFill>
                <a:latin typeface="Arial"/>
                <a:cs typeface="Arial"/>
              </a:rPr>
              <a:t>Свойство «места» – наличие абсолютного верха и абсолютного низа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7" grpId="0"/>
      <p:bldP spid="85000" grpId="0"/>
      <p:bldP spid="85001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57158" y="3500438"/>
            <a:ext cx="8643998" cy="3143272"/>
          </a:xfrm>
          <a:prstGeom prst="roundRect">
            <a:avLst/>
          </a:prstGeom>
          <a:solidFill>
            <a:srgbClr val="FFFFCC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928926" y="571480"/>
            <a:ext cx="5857916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Пространство – 				абсолютная пустота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0034" y="4643446"/>
            <a:ext cx="8326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Идеального вакуума не существует!!!!</a:t>
            </a:r>
          </a:p>
        </p:txBody>
      </p:sp>
      <p:pic>
        <p:nvPicPr>
          <p:cNvPr id="4" name="Picture 3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contrast="6000"/>
          </a:blip>
          <a:srcRect/>
          <a:stretch>
            <a:fillRect/>
          </a:stretch>
        </p:blipFill>
        <p:spPr bwMode="auto">
          <a:xfrm>
            <a:off x="428596" y="214290"/>
            <a:ext cx="1879112" cy="249396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5720" y="2714620"/>
            <a:ext cx="22086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Исаак Ньютон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694182" y="1994592"/>
            <a:ext cx="6378412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Движение тел по инерции, равномерно и прямолинейно</a:t>
            </a: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8900" y="5572140"/>
            <a:ext cx="81679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Пространство – «субстанция», среда</a:t>
            </a:r>
            <a:endParaRPr lang="ru-RU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500298" y="3588253"/>
            <a:ext cx="42979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Comic Sans MS" pitchFamily="66" charset="0"/>
              </a:rPr>
              <a:t>Современность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3" grpId="0"/>
      <p:bldP spid="6" grpId="0"/>
      <p:bldP spid="7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37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44624"/>
            <a:ext cx="8712968" cy="643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 err="1">
                <a:solidFill>
                  <a:srgbClr val="C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Ньютоновские</a:t>
            </a:r>
            <a:r>
              <a:rPr lang="ru-RU" sz="2800" b="1" i="1" dirty="0">
                <a:solidFill>
                  <a:srgbClr val="C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представления</a:t>
            </a:r>
            <a:r>
              <a:rPr lang="ru-RU" sz="2800" b="1" dirty="0">
                <a:solidFill>
                  <a:srgbClr val="C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о пространстве, времени и следствия из этих представлений:</a:t>
            </a:r>
            <a:endParaRPr lang="ru-RU" sz="2800" b="1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i="1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абсолютное пространство</a:t>
            </a: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– это независимо существующее «вместилище» материальных тел</a:t>
            </a:r>
            <a:endParaRPr lang="ru-RU" sz="2400" dirty="0">
              <a:solidFill>
                <a:srgbClr val="212529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i="1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абсолютное время</a:t>
            </a: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– это независимое от материи «вместилище» событий</a:t>
            </a:r>
            <a:endParaRPr lang="ru-RU" sz="2400" dirty="0">
              <a:solidFill>
                <a:srgbClr val="212529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i="1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относительное время</a:t>
            </a: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задается последовательностью событий</a:t>
            </a:r>
            <a:endParaRPr lang="ru-RU" sz="2400" dirty="0">
              <a:solidFill>
                <a:srgbClr val="212529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пространство </a:t>
            </a:r>
            <a:r>
              <a:rPr lang="ru-RU" sz="2400" b="1" i="1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однородное</a:t>
            </a: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b="1" i="1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изотропное</a:t>
            </a: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b="1" i="1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трехмерное</a:t>
            </a: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и описывается геометрией Евклида</a:t>
            </a:r>
            <a:endParaRPr lang="ru-RU" sz="2400" dirty="0">
              <a:solidFill>
                <a:srgbClr val="212529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пространственные размеры тел, в покоящихся и движущихся системах отсчета, остаются одинаковыми</a:t>
            </a:r>
            <a:endParaRPr lang="ru-RU" sz="2400" dirty="0">
              <a:solidFill>
                <a:srgbClr val="212529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справедлив классический закон сложения </a:t>
            </a:r>
            <a:r>
              <a:rPr lang="ru-RU" sz="2400" dirty="0" smtClean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скоростей.</a:t>
            </a:r>
            <a:endParaRPr lang="ru-RU" sz="2400" dirty="0">
              <a:solidFill>
                <a:srgbClr val="212529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91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38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496" y="44624"/>
            <a:ext cx="903649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В современной картине мира</a:t>
            </a:r>
            <a:r>
              <a:rPr lang="ru-RU" sz="2400" b="1" dirty="0">
                <a:solidFill>
                  <a:srgbClr val="C00000"/>
                </a:solidFill>
              </a:rPr>
              <a:t> понимание пространства и времени сформировано теорией относительности Эйнштейна</a:t>
            </a:r>
            <a:r>
              <a:rPr lang="ru-RU" sz="2400" b="1" dirty="0" smtClean="0">
                <a:solidFill>
                  <a:srgbClr val="C00000"/>
                </a:solidFill>
              </a:rPr>
              <a:t>: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400" dirty="0" smtClean="0"/>
              <a:t>пространство </a:t>
            </a:r>
            <a:r>
              <a:rPr lang="ru-RU" sz="2400" dirty="0"/>
              <a:t>и время неразрывно связаны между собой, т.е. составляют единое четырехмерное пространство-время </a:t>
            </a:r>
            <a:r>
              <a:rPr lang="ru-RU" sz="2400" dirty="0" smtClean="0"/>
              <a:t>(СТО)</a:t>
            </a:r>
            <a:endParaRPr lang="ru-RU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400" dirty="0"/>
              <a:t>вблизи тяготеющих масс (под действием сил гравитации) пространство-время «искривляется» и уже </a:t>
            </a:r>
            <a:r>
              <a:rPr lang="ru-RU" sz="2400" b="1" i="1" dirty="0"/>
              <a:t>не является Евклидовым пространством</a:t>
            </a:r>
            <a:r>
              <a:rPr lang="ru-RU" sz="2400" dirty="0"/>
              <a:t>  </a:t>
            </a:r>
            <a:r>
              <a:rPr lang="ru-RU" sz="2400" dirty="0" smtClean="0"/>
              <a:t>(ОТО)</a:t>
            </a:r>
            <a:endParaRPr lang="ru-RU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400" dirty="0"/>
              <a:t>пространство и время имеют относительный характер: так результаты измерений длин объектов и интервалов времен зависит от того, в какой системе отсчета они измеряются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400" dirty="0"/>
              <a:t>отказ от идеи абсолютного пространства и времени, мирового эфира и других выделенных систем отсчета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400" dirty="0"/>
              <a:t>существует тесная взаимосвязь между пространством, временем, материей и ее движением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400" dirty="0"/>
              <a:t>убрав из пространства все материальные объекты – исчезает пространство и время.</a:t>
            </a:r>
          </a:p>
        </p:txBody>
      </p:sp>
    </p:spTree>
    <p:extLst>
      <p:ext uri="{BB962C8B-B14F-4D97-AF65-F5344CB8AC3E}">
        <p14:creationId xmlns:p14="http://schemas.microsoft.com/office/powerpoint/2010/main" val="141907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WordArt 3"/>
          <p:cNvSpPr>
            <a:spLocks noChangeArrowheads="1" noChangeShapeType="1" noTextEdit="1"/>
          </p:cNvSpPr>
          <p:nvPr/>
        </p:nvSpPr>
        <p:spPr bwMode="auto">
          <a:xfrm>
            <a:off x="1349388" y="1615735"/>
            <a:ext cx="6408711" cy="194468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1. Ощущение времени 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возникает на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биологическом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уровне</a:t>
            </a:r>
          </a:p>
        </p:txBody>
      </p:sp>
      <p:sp>
        <p:nvSpPr>
          <p:cNvPr id="36868" name="WordArt 4"/>
          <p:cNvSpPr>
            <a:spLocks noChangeArrowheads="1" noChangeShapeType="1" noTextEdit="1"/>
          </p:cNvSpPr>
          <p:nvPr/>
        </p:nvSpPr>
        <p:spPr bwMode="auto">
          <a:xfrm>
            <a:off x="1668872" y="4221088"/>
            <a:ext cx="5975350" cy="1800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Оно воспринимается</a:t>
            </a:r>
          </a:p>
          <a:p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всем организмом человека</a:t>
            </a:r>
          </a:p>
          <a:p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(у него нет специального</a:t>
            </a:r>
          </a:p>
          <a:p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органа "времени")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39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332656"/>
            <a:ext cx="9036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ДАТЬ ЛОГИЧЕСКОЕ ОПРЕДЕЛЕНИЕ ВРЕМЕНИ </a:t>
            </a:r>
            <a:r>
              <a:rPr lang="ru-RU" sz="2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</a:p>
          <a:p>
            <a:r>
              <a:rPr lang="ru-RU" sz="2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 </a:t>
            </a:r>
            <a:r>
              <a:rPr lang="ru-RU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ЕЩЕ БОЛЕЕ </a:t>
            </a:r>
            <a:r>
              <a:rPr lang="ru-RU" sz="2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ТРУДНАЯ</a:t>
            </a:r>
            <a:endParaRPr lang="ru-RU" sz="2400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971600" y="620936"/>
            <a:ext cx="6842125" cy="431800"/>
            <a:chOff x="612" y="2024"/>
            <a:chExt cx="4310" cy="272"/>
          </a:xfrm>
        </p:grpSpPr>
        <p:sp>
          <p:nvSpPr>
            <p:cNvPr id="11273" name="WordArt 9"/>
            <p:cNvSpPr>
              <a:spLocks noChangeArrowheads="1" noChangeShapeType="1" noTextEdit="1"/>
            </p:cNvSpPr>
            <p:nvPr/>
          </p:nvSpPr>
          <p:spPr bwMode="auto">
            <a:xfrm>
              <a:off x="612" y="2024"/>
              <a:ext cx="1451" cy="223"/>
            </a:xfrm>
            <a:prstGeom prst="rect">
              <a:avLst/>
            </a:prstGeom>
          </p:spPr>
          <p:txBody>
            <a:bodyPr wrap="none" fromWordArt="1">
              <a:prstTxWarp prst="textDeflate">
                <a:avLst>
                  <a:gd name="adj" fmla="val 0"/>
                </a:avLst>
              </a:prstTxWarp>
            </a:bodyPr>
            <a:lstStyle/>
            <a:p>
              <a:pPr algn="ctr"/>
              <a:r>
                <a:rPr lang="ru-RU" sz="3600" b="1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Arial"/>
                  <a:cs typeface="Arial"/>
                </a:rPr>
                <a:t>2. </a:t>
              </a:r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Arial"/>
                  <a:cs typeface="Arial"/>
                </a:rPr>
                <a:t>Слово -</a:t>
              </a:r>
            </a:p>
          </p:txBody>
        </p:sp>
        <p:sp>
          <p:nvSpPr>
            <p:cNvPr id="11274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2336" y="2069"/>
              <a:ext cx="2586" cy="22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Arial Black"/>
                </a:rPr>
                <a:t>понятие времени:</a:t>
              </a:r>
            </a:p>
          </p:txBody>
        </p:sp>
      </p:grpSp>
      <p:pic>
        <p:nvPicPr>
          <p:cNvPr id="11272" name="Picture 13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/>
          <a:stretch>
            <a:fillRect/>
          </a:stretch>
        </p:blipFill>
        <p:spPr bwMode="auto">
          <a:xfrm>
            <a:off x="611560" y="2060848"/>
            <a:ext cx="2088232" cy="2514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88224" y="6324600"/>
            <a:ext cx="2133600" cy="476250"/>
          </a:xfrm>
        </p:spPr>
        <p:txBody>
          <a:bodyPr/>
          <a:lstStyle/>
          <a:p>
            <a:fld id="{6B1976F7-834D-453B-AE72-E8B36BDDC1D2}" type="slidenum">
              <a:rPr lang="ru-RU" smtClean="0"/>
              <a:pPr/>
              <a:t>40</a:t>
            </a:fld>
            <a:endParaRPr lang="ru-RU"/>
          </a:p>
        </p:txBody>
      </p:sp>
      <p:sp>
        <p:nvSpPr>
          <p:cNvPr id="10" name="WordArt 9"/>
          <p:cNvSpPr>
            <a:spLocks noChangeArrowheads="1" noChangeShapeType="1" noTextEdit="1"/>
          </p:cNvSpPr>
          <p:nvPr/>
        </p:nvSpPr>
        <p:spPr bwMode="auto">
          <a:xfrm>
            <a:off x="3247929" y="3117395"/>
            <a:ext cx="5886970" cy="176212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/>
              </a:rPr>
              <a:t>"Я знаю, что такое время, </a:t>
            </a: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/>
              </a:rPr>
              <a:t>пока не начинаю</a:t>
            </a: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/>
              </a:rPr>
              <a:t>             думать о нем"</a:t>
            </a:r>
          </a:p>
        </p:txBody>
      </p:sp>
      <p:sp>
        <p:nvSpPr>
          <p:cNvPr id="11" name="WordArt 10"/>
          <p:cNvSpPr>
            <a:spLocks noChangeArrowheads="1" noChangeShapeType="1" noTextEdit="1"/>
          </p:cNvSpPr>
          <p:nvPr/>
        </p:nvSpPr>
        <p:spPr bwMode="auto">
          <a:xfrm>
            <a:off x="5775638" y="5361244"/>
            <a:ext cx="2735262" cy="554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917"/>
              </a:avLst>
            </a:prstTxWarp>
          </a:bodyPr>
          <a:lstStyle/>
          <a:p>
            <a:pPr algn="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1B8A18"/>
                </a:solidFill>
                <a:latin typeface="Times New Roman"/>
                <a:cs typeface="Times New Roman"/>
              </a:rPr>
              <a:t>Августин </a:t>
            </a:r>
            <a:r>
              <a:rPr lang="ru-RU" sz="3600" b="1" kern="10" dirty="0" err="1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1B8A18"/>
                </a:solidFill>
                <a:latin typeface="Times New Roman"/>
                <a:cs typeface="Times New Roman"/>
              </a:rPr>
              <a:t>Аврелий</a:t>
            </a:r>
            <a:endParaRPr lang="ru-RU" sz="3600" b="1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rgbClr val="1B8A18"/>
              </a:solidFill>
              <a:latin typeface="Times New Roman"/>
              <a:cs typeface="Times New Roman"/>
            </a:endParaRPr>
          </a:p>
          <a:p>
            <a:pPr algn="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1B8A18"/>
                </a:solidFill>
                <a:latin typeface="Times New Roman"/>
                <a:cs typeface="Times New Roman"/>
              </a:rPr>
              <a:t>(Св. Августин)</a:t>
            </a:r>
          </a:p>
        </p:txBody>
      </p:sp>
      <p:sp>
        <p:nvSpPr>
          <p:cNvPr id="9" name="WordArt 11"/>
          <p:cNvSpPr>
            <a:spLocks noChangeArrowheads="1" noChangeShapeType="1" noTextEdit="1"/>
          </p:cNvSpPr>
          <p:nvPr/>
        </p:nvSpPr>
        <p:spPr bwMode="auto">
          <a:xfrm>
            <a:off x="3111813" y="1700808"/>
            <a:ext cx="5327650" cy="100789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2565"/>
              </a:avLst>
            </a:prstTxWarp>
          </a:bodyPr>
          <a:lstStyle/>
          <a:p>
            <a:r>
              <a:rPr lang="ru-RU" sz="3600" b="1" kern="10" dirty="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CC6600"/>
                    </a:gs>
                    <a:gs pos="50000">
                      <a:srgbClr val="520402"/>
                    </a:gs>
                    <a:gs pos="100000">
                      <a:srgbClr val="CC6600"/>
                    </a:gs>
                  </a:gsLst>
                  <a:lin ang="5400000" scaled="1"/>
                </a:gradFill>
                <a:latin typeface="Arial"/>
                <a:cs typeface="Arial"/>
              </a:rPr>
              <a:t>"Время  создается</a:t>
            </a:r>
          </a:p>
          <a:p>
            <a:r>
              <a:rPr lang="ru-RU" sz="3600" b="1" kern="10" dirty="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CC6600"/>
                    </a:gs>
                    <a:gs pos="50000">
                      <a:srgbClr val="520402"/>
                    </a:gs>
                    <a:gs pos="100000">
                      <a:srgbClr val="CC6600"/>
                    </a:gs>
                  </a:gsLst>
                  <a:lin ang="5400000" scaled="1"/>
                </a:gradFill>
                <a:latin typeface="Arial"/>
                <a:cs typeface="Arial"/>
              </a:rPr>
              <a:t> изменением  вещей</a:t>
            </a:r>
            <a:r>
              <a:rPr lang="ru-RU" sz="3600" b="1" kern="10" dirty="0" smtClean="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CC6600"/>
                    </a:gs>
                    <a:gs pos="50000">
                      <a:srgbClr val="520402"/>
                    </a:gs>
                    <a:gs pos="100000">
                      <a:srgbClr val="CC6600"/>
                    </a:gs>
                  </a:gsLst>
                  <a:lin ang="5400000" scaled="1"/>
                </a:gradFill>
                <a:latin typeface="Arial"/>
                <a:cs typeface="Arial"/>
              </a:rPr>
              <a:t>"</a:t>
            </a:r>
            <a:endParaRPr lang="ru-RU" sz="3600" b="1" kern="10" dirty="0">
              <a:ln w="12700">
                <a:solidFill>
                  <a:srgbClr val="8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CC6600"/>
                  </a:gs>
                  <a:gs pos="50000">
                    <a:srgbClr val="520402"/>
                  </a:gs>
                  <a:gs pos="100000">
                    <a:srgbClr val="CC6600"/>
                  </a:gs>
                </a:gsLst>
                <a:lin ang="5400000" scaled="1"/>
              </a:gra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838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5"/>
          <p:cNvSpPr>
            <a:spLocks noChangeArrowheads="1" noChangeShapeType="1" noTextEdit="1"/>
          </p:cNvSpPr>
          <p:nvPr/>
        </p:nvSpPr>
        <p:spPr bwMode="auto">
          <a:xfrm>
            <a:off x="560469" y="1494791"/>
            <a:ext cx="4587595" cy="492469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образ времени: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1267" name="WordArt 6"/>
          <p:cNvSpPr>
            <a:spLocks noChangeArrowheads="1" noChangeShapeType="1" noTextEdit="1"/>
          </p:cNvSpPr>
          <p:nvPr/>
        </p:nvSpPr>
        <p:spPr bwMode="auto">
          <a:xfrm>
            <a:off x="543577" y="669131"/>
            <a:ext cx="3527425" cy="5524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 Black"/>
              </a:rPr>
              <a:t>3. </a:t>
            </a:r>
            <a:r>
              <a:rPr lang="ru-RU" sz="3600" kern="1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 Black"/>
              </a:rPr>
              <a:t>Интуитивный</a:t>
            </a:r>
          </a:p>
        </p:txBody>
      </p:sp>
      <p:sp>
        <p:nvSpPr>
          <p:cNvPr id="38919" name="WordArt 7"/>
          <p:cNvSpPr>
            <a:spLocks noChangeArrowheads="1" noChangeShapeType="1" noTextEdit="1"/>
          </p:cNvSpPr>
          <p:nvPr/>
        </p:nvSpPr>
        <p:spPr bwMode="auto">
          <a:xfrm>
            <a:off x="509917" y="2710304"/>
            <a:ext cx="6624638" cy="93662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"Все течет, все изменяется ..."</a:t>
            </a:r>
          </a:p>
          <a:p>
            <a:pPr algn="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Гераклит      </a:t>
            </a:r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7286644" y="268283"/>
            <a:ext cx="1512888" cy="2446337"/>
            <a:chOff x="1111" y="1570"/>
            <a:chExt cx="1030" cy="1632"/>
          </a:xfrm>
        </p:grpSpPr>
        <p:pic>
          <p:nvPicPr>
            <p:cNvPr id="12" name="Picture 20" descr="gerakli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1111" y="1570"/>
              <a:ext cx="1030" cy="13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3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1156" y="2976"/>
              <a:ext cx="953" cy="226"/>
            </a:xfrm>
            <a:prstGeom prst="rect">
              <a:avLst/>
            </a:prstGeom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>
              <a:defPPr>
                <a:defRPr lang="ru-RU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3600" b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latin typeface="Comic Sans MS"/>
                </a:rPr>
                <a:t>Гераклит</a:t>
              </a:r>
            </a:p>
          </p:txBody>
        </p:sp>
      </p:grp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41</a:t>
            </a:fld>
            <a:endParaRPr lang="ru-RU"/>
          </a:p>
        </p:txBody>
      </p:sp>
      <p:sp>
        <p:nvSpPr>
          <p:cNvPr id="15" name="WordArt 7"/>
          <p:cNvSpPr>
            <a:spLocks noChangeArrowheads="1" noChangeShapeType="1" noTextEdit="1"/>
          </p:cNvSpPr>
          <p:nvPr/>
        </p:nvSpPr>
        <p:spPr bwMode="auto">
          <a:xfrm>
            <a:off x="755576" y="4005065"/>
            <a:ext cx="7632848" cy="1785970"/>
          </a:xfrm>
          <a:prstGeom prst="rect">
            <a:avLst/>
          </a:prstGeom>
          <a:noFill/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r>
              <a:rPr lang="ru-RU" b="1" dirty="0">
                <a:solidFill>
                  <a:srgbClr val="1B8A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Вновь движение, только теперь </a:t>
            </a:r>
            <a:endParaRPr lang="ru-RU" b="1" dirty="0" smtClean="0">
              <a:solidFill>
                <a:srgbClr val="1B8A1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1200"/>
              </a:spcBef>
            </a:pPr>
            <a:r>
              <a:rPr lang="ru-RU" b="1" dirty="0" smtClean="0">
                <a:solidFill>
                  <a:srgbClr val="1B8A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b="1" dirty="0">
                <a:solidFill>
                  <a:srgbClr val="1B8A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рук, </a:t>
            </a:r>
            <a:r>
              <a:rPr lang="ru-RU" b="1" dirty="0" smtClean="0">
                <a:solidFill>
                  <a:srgbClr val="1B8A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b="1" dirty="0">
                <a:solidFill>
                  <a:srgbClr val="1B8A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внешних </a:t>
            </a:r>
            <a:r>
              <a:rPr lang="ru-RU" b="1" dirty="0" smtClean="0">
                <a:solidFill>
                  <a:srgbClr val="1B8A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объектов, задает </a:t>
            </a:r>
            <a:endParaRPr lang="en-US" b="1" dirty="0" smtClean="0">
              <a:solidFill>
                <a:srgbClr val="1B8A1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</a:pPr>
            <a:r>
              <a:rPr lang="ru-RU" b="1" dirty="0" smtClean="0">
                <a:solidFill>
                  <a:srgbClr val="1B8A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первичный </a:t>
            </a:r>
            <a:r>
              <a:rPr lang="ru-RU" b="1" dirty="0">
                <a:solidFill>
                  <a:srgbClr val="1B8A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 времени. </a:t>
            </a:r>
            <a:endParaRPr lang="en-US" b="1" dirty="0" smtClean="0">
              <a:solidFill>
                <a:srgbClr val="1B8A1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9" grpId="0"/>
      <p:bldP spid="1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WordArt 10"/>
          <p:cNvSpPr>
            <a:spLocks noChangeArrowheads="1" noChangeShapeType="1" noTextEdit="1"/>
          </p:cNvSpPr>
          <p:nvPr/>
        </p:nvSpPr>
        <p:spPr bwMode="auto">
          <a:xfrm>
            <a:off x="1979712" y="4581128"/>
            <a:ext cx="5832648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Аллегория времени</a:t>
            </a:r>
            <a:endParaRPr lang="ru-RU" sz="3600" kern="10" dirty="0">
              <a:ln w="3175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42</a:t>
            </a:fld>
            <a:endParaRPr lang="ru-RU"/>
          </a:p>
        </p:txBody>
      </p:sp>
      <p:pic>
        <p:nvPicPr>
          <p:cNvPr id="15" name="Picture 8" descr="3"/>
          <p:cNvPicPr>
            <a:picLocks noChangeAspect="1" noChangeArrowheads="1"/>
          </p:cNvPicPr>
          <p:nvPr/>
        </p:nvPicPr>
        <p:blipFill>
          <a:blip r:embed="rId2" cstate="print">
            <a:lum bright="6000" contrast="54000"/>
          </a:blip>
          <a:srcRect/>
          <a:stretch>
            <a:fillRect/>
          </a:stretch>
        </p:blipFill>
        <p:spPr bwMode="auto">
          <a:xfrm>
            <a:off x="2771800" y="777876"/>
            <a:ext cx="404868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29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WordArt 4"/>
          <p:cNvSpPr>
            <a:spLocks noChangeArrowheads="1" noChangeShapeType="1" noTextEdit="1"/>
          </p:cNvSpPr>
          <p:nvPr/>
        </p:nvSpPr>
        <p:spPr bwMode="auto">
          <a:xfrm>
            <a:off x="1527014" y="2862922"/>
            <a:ext cx="6624638" cy="93662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Время "уходит" безвозвратно,</a:t>
            </a:r>
          </a:p>
          <a:p>
            <a:pPr algn="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оно </a:t>
            </a:r>
            <a:r>
              <a:rPr lang="ru-RU" sz="36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однонаправлено</a:t>
            </a:r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39943" name="WordArt 7"/>
          <p:cNvSpPr>
            <a:spLocks noChangeArrowheads="1" noChangeShapeType="1" noTextEdit="1"/>
          </p:cNvSpPr>
          <p:nvPr/>
        </p:nvSpPr>
        <p:spPr bwMode="auto">
          <a:xfrm>
            <a:off x="1187450" y="4292600"/>
            <a:ext cx="7056438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Развитие понятия времени:</a:t>
            </a:r>
          </a:p>
        </p:txBody>
      </p:sp>
      <p:sp>
        <p:nvSpPr>
          <p:cNvPr id="13316" name="WordArt 8"/>
          <p:cNvSpPr>
            <a:spLocks noChangeArrowheads="1" noChangeShapeType="1" noTextEdit="1"/>
          </p:cNvSpPr>
          <p:nvPr/>
        </p:nvSpPr>
        <p:spPr bwMode="auto">
          <a:xfrm>
            <a:off x="1771091" y="260648"/>
            <a:ext cx="6265863" cy="1871663"/>
          </a:xfrm>
          <a:prstGeom prst="rect">
            <a:avLst/>
          </a:prstGeom>
        </p:spPr>
        <p:txBody>
          <a:bodyPr wrap="none" fromWordArt="1"/>
          <a:lstStyle/>
          <a:p>
            <a:pPr algn="ctr"/>
            <a:r>
              <a:rPr lang="ru-RU" sz="3200" b="1" kern="10" dirty="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6E2A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4. Универсальная эволюция </a:t>
            </a:r>
          </a:p>
          <a:p>
            <a:pPr algn="ctr"/>
            <a:r>
              <a:rPr lang="ru-RU" sz="3200" b="1" kern="10" dirty="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6E2A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окружающего мира</a:t>
            </a:r>
          </a:p>
          <a:p>
            <a:pPr algn="ctr"/>
            <a:r>
              <a:rPr lang="ru-RU" sz="3200" b="1" kern="10" dirty="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6E2A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отражается в сознании человека</a:t>
            </a:r>
          </a:p>
          <a:p>
            <a:pPr algn="ctr"/>
            <a:r>
              <a:rPr lang="ru-RU" sz="3200" b="1" kern="10" dirty="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6E2A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моделью "стрелы времени"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187450" y="5207019"/>
            <a:ext cx="6985000" cy="936625"/>
            <a:chOff x="748" y="3067"/>
            <a:chExt cx="4400" cy="590"/>
          </a:xfrm>
        </p:grpSpPr>
        <p:sp>
          <p:nvSpPr>
            <p:cNvPr id="13318" name="WordArt 3"/>
            <p:cNvSpPr>
              <a:spLocks noChangeArrowheads="1" noChangeShapeType="1" noTextEdit="1"/>
            </p:cNvSpPr>
            <p:nvPr/>
          </p:nvSpPr>
          <p:spPr bwMode="auto">
            <a:xfrm>
              <a:off x="748" y="3400"/>
              <a:ext cx="1452" cy="25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 dirty="0"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Arial Black"/>
                </a:rPr>
                <a:t>прошлое</a:t>
              </a:r>
            </a:p>
          </p:txBody>
        </p:sp>
        <p:sp>
          <p:nvSpPr>
            <p:cNvPr id="1331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154" y="3252"/>
              <a:ext cx="1588" cy="223"/>
            </a:xfrm>
            <a:prstGeom prst="rect">
              <a:avLst/>
            </a:prstGeom>
          </p:spPr>
          <p:txBody>
            <a:bodyPr wrap="none" fromWordArt="1">
              <a:prstTxWarp prst="textDeflate">
                <a:avLst>
                  <a:gd name="adj" fmla="val 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Arial"/>
                  <a:cs typeface="Arial"/>
                </a:rPr>
                <a:t>- настоящее -</a:t>
              </a:r>
            </a:p>
          </p:txBody>
        </p:sp>
        <p:sp>
          <p:nvSpPr>
            <p:cNvPr id="13320" name="WordArt 9"/>
            <p:cNvSpPr>
              <a:spLocks noChangeArrowheads="1" noChangeShapeType="1" noTextEdit="1"/>
            </p:cNvSpPr>
            <p:nvPr/>
          </p:nvSpPr>
          <p:spPr bwMode="auto">
            <a:xfrm>
              <a:off x="3696" y="3067"/>
              <a:ext cx="1452" cy="30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 dirty="0"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1B8A18"/>
                  </a:solidFill>
                  <a:latin typeface="Arial Black"/>
                </a:rPr>
                <a:t>будущее</a:t>
              </a:r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43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animBg="1"/>
      <p:bldP spid="3994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3" y="3643314"/>
            <a:ext cx="8786874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 не существует само по себе</a:t>
            </a:r>
          </a:p>
          <a:p>
            <a:pPr algn="just"/>
            <a:r>
              <a:rPr lang="ru-RU" sz="3200" b="1" i="1" dirty="0" smtClean="0">
                <a:solidFill>
                  <a:srgbClr val="000066"/>
                </a:solidFill>
              </a:rPr>
              <a:t>«В любой данный момент бытия прошлого уже нет, а будущего еще нет. Как может нечто возникать из того, чего нет и переходить в то, чего нет?»</a:t>
            </a:r>
            <a:endParaRPr lang="ru-RU" sz="3200" b="1" i="1" dirty="0">
              <a:solidFill>
                <a:srgbClr val="000066"/>
              </a:solidFill>
            </a:endParaRPr>
          </a:p>
        </p:txBody>
      </p:sp>
      <p:pic>
        <p:nvPicPr>
          <p:cNvPr id="3" name="Picture 10" descr="KSE9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135255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42844" y="2000240"/>
            <a:ext cx="1989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Аристотель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000232" y="260648"/>
            <a:ext cx="7000925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34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 определяется через движение</a:t>
            </a:r>
          </a:p>
          <a:p>
            <a:r>
              <a:rPr lang="ru-RU" sz="3400" b="1" i="1" dirty="0" smtClean="0">
                <a:ln>
                  <a:solidFill>
                    <a:srgbClr val="004C00"/>
                  </a:solidFill>
                </a:ln>
                <a:solidFill>
                  <a:srgbClr val="004C00"/>
                </a:solidFill>
              </a:rPr>
              <a:t>«Время есть не что иное, как число движения по отношению к предыдущему и последующему».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13"/>
          <p:cNvSpPr>
            <a:spLocks noChangeArrowheads="1" noChangeShapeType="1" noTextEdit="1"/>
          </p:cNvSpPr>
          <p:nvPr/>
        </p:nvSpPr>
        <p:spPr bwMode="auto">
          <a:xfrm>
            <a:off x="971550" y="838200"/>
            <a:ext cx="7200900" cy="2159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Bookman Old Style"/>
              </a:rPr>
              <a:t>„Время не может существовать</a:t>
            </a:r>
          </a:p>
          <a:p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Bookman Old Style"/>
              </a:rPr>
              <a:t>само по себе,</a:t>
            </a:r>
          </a:p>
          <a:p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Bookman Old Style"/>
              </a:rPr>
              <a:t>лишь из движенья вещей</a:t>
            </a:r>
          </a:p>
          <a:p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Bookman Old Style"/>
              </a:rPr>
              <a:t>получаем мы ощущение времени.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971550" y="3213100"/>
            <a:ext cx="6840538" cy="3022600"/>
            <a:chOff x="612" y="2024"/>
            <a:chExt cx="4309" cy="1904"/>
          </a:xfrm>
        </p:grpSpPr>
        <p:sp>
          <p:nvSpPr>
            <p:cNvPr id="12292" name="WordArt 4"/>
            <p:cNvSpPr>
              <a:spLocks noChangeArrowheads="1" noChangeShapeType="1" noTextEdit="1"/>
            </p:cNvSpPr>
            <p:nvPr/>
          </p:nvSpPr>
          <p:spPr bwMode="auto">
            <a:xfrm>
              <a:off x="3288" y="3475"/>
              <a:ext cx="1633" cy="453"/>
            </a:xfrm>
            <a:prstGeom prst="rect">
              <a:avLst/>
            </a:prstGeom>
          </p:spPr>
          <p:txBody>
            <a:bodyPr wrap="none" fromWordArt="1">
              <a:prstTxWarp prst="textCascadeUp">
                <a:avLst>
                  <a:gd name="adj" fmla="val 100000"/>
                </a:avLst>
              </a:prstTxWarp>
            </a:bodyPr>
            <a:lstStyle/>
            <a:p>
              <a:pPr algn="r"/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1B8A18"/>
                  </a:solidFill>
                  <a:latin typeface="Arial"/>
                  <a:cs typeface="Arial"/>
                </a:rPr>
                <a:t>ЛУКРЕЦИЙ КАР,</a:t>
              </a:r>
            </a:p>
            <a:p>
              <a:pPr algn="r"/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1B8A18"/>
                  </a:solidFill>
                  <a:latin typeface="Arial"/>
                  <a:cs typeface="Arial"/>
                </a:rPr>
                <a:t>древний Рим</a:t>
              </a:r>
            </a:p>
          </p:txBody>
        </p:sp>
        <p:sp>
          <p:nvSpPr>
            <p:cNvPr id="12293" name="WordArt 15"/>
            <p:cNvSpPr>
              <a:spLocks noChangeArrowheads="1" noChangeShapeType="1" noTextEdit="1"/>
            </p:cNvSpPr>
            <p:nvPr/>
          </p:nvSpPr>
          <p:spPr bwMode="auto">
            <a:xfrm>
              <a:off x="612" y="2024"/>
              <a:ext cx="3765" cy="136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Bookman Old Style"/>
                </a:rPr>
                <a:t>Никто не ощущает время</a:t>
              </a:r>
            </a:p>
            <a:p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Bookman Old Style"/>
                </a:rPr>
                <a:t>само по себе,</a:t>
              </a:r>
            </a:p>
            <a:p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Bookman Old Style"/>
                </a:rPr>
                <a:t>но знает о времени</a:t>
              </a:r>
            </a:p>
            <a:p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Bookman Old Style"/>
                </a:rPr>
                <a:t>по движению всего прочего"</a:t>
              </a:r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WordArt 4"/>
          <p:cNvSpPr>
            <a:spLocks noChangeArrowheads="1" noChangeShapeType="1" noTextEdit="1"/>
          </p:cNvSpPr>
          <p:nvPr/>
        </p:nvSpPr>
        <p:spPr bwMode="auto">
          <a:xfrm>
            <a:off x="1259632" y="476672"/>
            <a:ext cx="6264275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Наблюдается субъективная</a:t>
            </a:r>
          </a:p>
          <a:p>
            <a:pPr algn="ctr"/>
            <a:r>
              <a:rPr lang="ru-RU" sz="3600" b="1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дисторсия времени:</a:t>
            </a:r>
          </a:p>
        </p:txBody>
      </p:sp>
      <p:sp>
        <p:nvSpPr>
          <p:cNvPr id="44037" name="WordArt 5"/>
          <p:cNvSpPr>
            <a:spLocks noChangeArrowheads="1" noChangeShapeType="1" noTextEdit="1"/>
          </p:cNvSpPr>
          <p:nvPr/>
        </p:nvSpPr>
        <p:spPr bwMode="auto">
          <a:xfrm>
            <a:off x="611560" y="4221088"/>
            <a:ext cx="8280920" cy="1656184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l">
              <a:spcBef>
                <a:spcPts val="1200"/>
              </a:spcBef>
            </a:pPr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- </a:t>
            </a:r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   тянется </a:t>
            </a:r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медленно в ожидании,</a:t>
            </a:r>
          </a:p>
          <a:p>
            <a:pPr marL="571500" indent="-571500" algn="l">
              <a:spcBef>
                <a:spcPts val="1200"/>
              </a:spcBef>
              <a:buFontTx/>
              <a:buChar char="-"/>
            </a:pPr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не замечается в интересной деятельности,</a:t>
            </a:r>
          </a:p>
          <a:p>
            <a:pPr marL="571500" indent="-571500" algn="l">
              <a:spcBef>
                <a:spcPts val="1200"/>
              </a:spcBef>
              <a:buFontTx/>
              <a:buChar char="-"/>
            </a:pPr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ускоряется </a:t>
            </a:r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в минуты </a:t>
            </a:r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опасности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46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801530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8000"/>
                </a:solidFill>
                <a:latin typeface="arial" panose="020B0604020202020204" pitchFamily="34" charset="0"/>
              </a:rPr>
              <a:t>Дисторсия времени </a:t>
            </a:r>
            <a:r>
              <a:rPr lang="ru-RU" sz="2400" dirty="0" smtClean="0">
                <a:solidFill>
                  <a:srgbClr val="008000"/>
                </a:solidFill>
                <a:latin typeface="arial" panose="020B0604020202020204" pitchFamily="34" charset="0"/>
              </a:rPr>
              <a:t>—</a:t>
            </a:r>
            <a:r>
              <a:rPr lang="ru-RU" sz="2400" dirty="0">
                <a:solidFill>
                  <a:srgbClr val="008000"/>
                </a:solidFill>
                <a:latin typeface="arial" panose="020B0604020202020204" pitchFamily="34" charset="0"/>
              </a:rPr>
              <a:t> психологический термин, означающий изменение в восприятии времени, при котором время может ощущаться растянутым или сжатым, невзирая на фактическую длину временного отрезка.</a:t>
            </a:r>
            <a:endParaRPr lang="ru-RU" sz="24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/>
      <p:bldP spid="4403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"/>
          <p:cNvSpPr>
            <a:spLocks noChangeArrowheads="1"/>
          </p:cNvSpPr>
          <p:nvPr/>
        </p:nvSpPr>
        <p:spPr bwMode="auto">
          <a:xfrm>
            <a:off x="1547664" y="764704"/>
            <a:ext cx="5904197" cy="129649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C00000"/>
              </a:solidFill>
            </a:endParaRPr>
          </a:p>
        </p:txBody>
      </p:sp>
      <p:sp>
        <p:nvSpPr>
          <p:cNvPr id="14339" name="WordArt 4"/>
          <p:cNvSpPr>
            <a:spLocks noChangeArrowheads="1" noChangeShapeType="1" noTextEdit="1"/>
          </p:cNvSpPr>
          <p:nvPr/>
        </p:nvSpPr>
        <p:spPr bwMode="auto">
          <a:xfrm>
            <a:off x="1836600" y="968680"/>
            <a:ext cx="5615261" cy="9481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Две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основных концепции </a:t>
            </a: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пространства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времени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  <p:sp>
        <p:nvSpPr>
          <p:cNvPr id="40966" name="WordArt 6"/>
          <p:cNvSpPr>
            <a:spLocks noChangeArrowheads="1" noChangeShapeType="1" noTextEdit="1"/>
          </p:cNvSpPr>
          <p:nvPr/>
        </p:nvSpPr>
        <p:spPr bwMode="auto">
          <a:xfrm>
            <a:off x="1331913" y="2942829"/>
            <a:ext cx="7189788" cy="4944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1. Субстанциальная </a:t>
            </a:r>
            <a:r>
              <a:rPr lang="ru-RU" b="1" dirty="0">
                <a:solidFill>
                  <a:srgbClr val="0000FF"/>
                </a:solidFill>
              </a:rPr>
              <a:t>концепция</a:t>
            </a:r>
            <a:r>
              <a:rPr lang="ru-RU" dirty="0">
                <a:solidFill>
                  <a:srgbClr val="0000FF"/>
                </a:solidFill>
              </a:rPr>
              <a:t> </a:t>
            </a:r>
            <a:endParaRPr lang="ru-RU" sz="3600" b="1" kern="10" dirty="0">
              <a:ln w="317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Century Gothic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47</a:t>
            </a:fld>
            <a:endParaRPr lang="ru-RU"/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1475656" y="4329013"/>
            <a:ext cx="6624637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b="1" dirty="0" smtClean="0">
                <a:solidFill>
                  <a:srgbClr val="008000"/>
                </a:solidFill>
              </a:rPr>
              <a:t>2. Реляционная </a:t>
            </a:r>
            <a:r>
              <a:rPr lang="ru-RU" b="1" dirty="0">
                <a:solidFill>
                  <a:srgbClr val="008000"/>
                </a:solidFill>
              </a:rPr>
              <a:t>концепция</a:t>
            </a:r>
            <a:r>
              <a:rPr lang="ru-RU" dirty="0">
                <a:solidFill>
                  <a:srgbClr val="008000"/>
                </a:solidFill>
              </a:rPr>
              <a:t> </a:t>
            </a:r>
            <a:endParaRPr lang="ru-RU" sz="36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8000"/>
              </a:solidFill>
              <a:latin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/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"/>
          <p:cNvSpPr>
            <a:spLocks noChangeArrowheads="1"/>
          </p:cNvSpPr>
          <p:nvPr/>
        </p:nvSpPr>
        <p:spPr bwMode="auto">
          <a:xfrm>
            <a:off x="539750" y="188640"/>
            <a:ext cx="8208963" cy="21605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C00000"/>
              </a:solidFill>
            </a:endParaRPr>
          </a:p>
        </p:txBody>
      </p:sp>
      <p:sp>
        <p:nvSpPr>
          <p:cNvPr id="14339" name="WordArt 4"/>
          <p:cNvSpPr>
            <a:spLocks noChangeArrowheads="1" noChangeShapeType="1" noTextEdit="1"/>
          </p:cNvSpPr>
          <p:nvPr/>
        </p:nvSpPr>
        <p:spPr bwMode="auto">
          <a:xfrm>
            <a:off x="684213" y="333103"/>
            <a:ext cx="7775575" cy="18018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Понимание сути времени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как естественного хода изменения  мира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является содержанием</a:t>
            </a:r>
          </a:p>
          <a:p>
            <a:pPr algn="ctr"/>
            <a:r>
              <a:rPr lang="ru-RU" sz="3600" b="1" u="sng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реляционной</a:t>
            </a:r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 концепции времени</a:t>
            </a:r>
          </a:p>
        </p:txBody>
      </p:sp>
      <p:sp>
        <p:nvSpPr>
          <p:cNvPr id="40966" name="WordArt 6"/>
          <p:cNvSpPr>
            <a:spLocks noChangeArrowheads="1" noChangeShapeType="1" noTextEdit="1"/>
          </p:cNvSpPr>
          <p:nvPr/>
        </p:nvSpPr>
        <p:spPr bwMode="auto">
          <a:xfrm>
            <a:off x="539750" y="2564904"/>
            <a:ext cx="8424738" cy="21605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Century Gothic"/>
              </a:rPr>
              <a:t>Признав реляцию (связь) понятия времени</a:t>
            </a:r>
          </a:p>
          <a:p>
            <a:pPr algn="ctr"/>
            <a:r>
              <a:rPr lang="ru-RU" sz="3600" b="1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Century Gothic"/>
              </a:rPr>
              <a:t>с ходом естественных процессов,</a:t>
            </a:r>
          </a:p>
          <a:p>
            <a:pPr algn="ctr"/>
            <a:r>
              <a:rPr lang="ru-RU" sz="3600" b="1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Century Gothic"/>
              </a:rPr>
              <a:t>мы можем использовать их</a:t>
            </a:r>
          </a:p>
          <a:p>
            <a:pPr algn="ctr"/>
            <a:r>
              <a:rPr lang="ru-RU" sz="3600" b="1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Century Gothic"/>
              </a:rPr>
              <a:t>для измерения интервалов времени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48</a:t>
            </a:fld>
            <a:endParaRPr lang="ru-RU"/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1331640" y="4869051"/>
            <a:ext cx="6624637" cy="18722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/>
            <a:r>
              <a:rPr lang="ru-RU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1B8A18"/>
                </a:solidFill>
                <a:latin typeface="Comic Sans MS"/>
              </a:rPr>
              <a:t>- </a:t>
            </a:r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1B8A18"/>
                </a:solidFill>
                <a:latin typeface="Comic Sans MS"/>
              </a:rPr>
              <a:t>цикл "осень, зима, весна, лето"</a:t>
            </a:r>
          </a:p>
          <a:p>
            <a:pPr algn="l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1B8A18"/>
                </a:solidFill>
                <a:latin typeface="Comic Sans MS"/>
              </a:rPr>
              <a:t>- цикл "день и ночь"</a:t>
            </a:r>
          </a:p>
          <a:p>
            <a:pPr algn="l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1B8A18"/>
                </a:solidFill>
                <a:latin typeface="Comic Sans MS"/>
              </a:rPr>
              <a:t>- горение свечи с делениями,</a:t>
            </a:r>
          </a:p>
          <a:p>
            <a:pPr algn="l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1B8A18"/>
                </a:solidFill>
                <a:latin typeface="Comic Sans MS"/>
              </a:rPr>
              <a:t>- опускание гири часов и т.д.</a:t>
            </a:r>
          </a:p>
        </p:txBody>
      </p:sp>
    </p:spTree>
    <p:extLst>
      <p:ext uri="{BB962C8B-B14F-4D97-AF65-F5344CB8AC3E}">
        <p14:creationId xmlns:p14="http://schemas.microsoft.com/office/powerpoint/2010/main" val="247825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/>
      <p:bldP spid="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>
            <a:off x="1042988" y="3860800"/>
            <a:ext cx="7416800" cy="1512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+mn-lt"/>
                <a:cs typeface="Times New Roman"/>
              </a:rPr>
              <a:t>Она выражает классическую модель</a:t>
            </a:r>
          </a:p>
          <a:p>
            <a:pPr algn="ctr"/>
            <a:r>
              <a:rPr lang="ru-RU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+mn-lt"/>
                <a:cs typeface="Times New Roman"/>
              </a:rPr>
              <a:t>идеальных </a:t>
            </a:r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+mn-lt"/>
                <a:cs typeface="Times New Roman"/>
              </a:rPr>
              <a:t>пространства и времени,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+mn-lt"/>
                <a:cs typeface="Times New Roman"/>
              </a:rPr>
              <a:t>не </a:t>
            </a:r>
            <a:r>
              <a:rPr lang="ru-RU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+mn-lt"/>
                <a:cs typeface="Times New Roman"/>
              </a:rPr>
              <a:t>зависящих </a:t>
            </a:r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+mn-lt"/>
                <a:cs typeface="Times New Roman"/>
              </a:rPr>
              <a:t>от наблюдателя</a:t>
            </a:r>
          </a:p>
        </p:txBody>
      </p:sp>
      <p:sp>
        <p:nvSpPr>
          <p:cNvPr id="16387" name="WordArt 5"/>
          <p:cNvSpPr>
            <a:spLocks noChangeArrowheads="1" noChangeShapeType="1" noTextEdit="1"/>
          </p:cNvSpPr>
          <p:nvPr/>
        </p:nvSpPr>
        <p:spPr bwMode="auto">
          <a:xfrm>
            <a:off x="1116013" y="981075"/>
            <a:ext cx="6840537" cy="223202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 dirty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В науке стремятся уйти</a:t>
            </a:r>
          </a:p>
          <a:p>
            <a:pPr algn="ctr"/>
            <a:r>
              <a:rPr lang="ru-RU" sz="3600" b="1" kern="10" dirty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от субъективизма, поэтому</a:t>
            </a:r>
          </a:p>
          <a:p>
            <a:pPr algn="ctr"/>
            <a:r>
              <a:rPr lang="ru-RU" sz="3600" b="1" kern="10" dirty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развивается субстанциональная</a:t>
            </a:r>
          </a:p>
          <a:p>
            <a:pPr algn="ctr"/>
            <a:r>
              <a:rPr lang="ru-RU" sz="3600" b="1" kern="10" dirty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концепция времени</a:t>
            </a: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3708400" y="2708275"/>
            <a:ext cx="4321175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9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24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214546" y="4365625"/>
            <a:ext cx="5040313" cy="1296988"/>
            <a:chOff x="1202" y="2750"/>
            <a:chExt cx="3175" cy="817"/>
          </a:xfrm>
        </p:grpSpPr>
        <p:sp>
          <p:nvSpPr>
            <p:cNvPr id="17413" name="AutoShape 5"/>
            <p:cNvSpPr>
              <a:spLocks noChangeArrowheads="1"/>
            </p:cNvSpPr>
            <p:nvPr/>
          </p:nvSpPr>
          <p:spPr bwMode="auto">
            <a:xfrm>
              <a:off x="1202" y="2750"/>
              <a:ext cx="3175" cy="817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25000">
                  <a:srgbClr val="9CB86E"/>
                </a:gs>
                <a:gs pos="100000">
                  <a:srgbClr val="156B13"/>
                </a:gs>
              </a:gsLst>
              <a:lin ang="162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14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247" y="2777"/>
              <a:ext cx="3130" cy="74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latin typeface="Arial Black"/>
                </a:rPr>
                <a:t>Это некие среды</a:t>
              </a:r>
            </a:p>
            <a:p>
              <a:pPr algn="ctr"/>
              <a:r>
                <a:rPr lang="ru-RU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latin typeface="Arial Black"/>
                </a:rPr>
                <a:t>или "субстанции"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714480" y="714356"/>
            <a:ext cx="571507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kern="10" dirty="0" smtClean="0">
                <a:ln w="19050">
                  <a:solidFill>
                    <a:srgbClr val="004C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Comic Sans MS" pitchFamily="66" charset="0"/>
                <a:cs typeface="Times New Roman"/>
              </a:rPr>
              <a:t>Смысл концепции:</a:t>
            </a:r>
          </a:p>
          <a:p>
            <a:pPr algn="ctr"/>
            <a:r>
              <a:rPr lang="ru-RU" sz="4400" b="1" kern="10" dirty="0" smtClean="0">
                <a:ln w="19050">
                  <a:solidFill>
                    <a:srgbClr val="004C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Comic Sans MS" pitchFamily="66" charset="0"/>
                <a:cs typeface="Times New Roman"/>
              </a:rPr>
              <a:t>мир  "погружен"</a:t>
            </a:r>
          </a:p>
          <a:p>
            <a:pPr algn="ctr"/>
            <a:r>
              <a:rPr lang="ru-RU" sz="4400" b="1" kern="10" dirty="0" smtClean="0">
                <a:ln w="19050">
                  <a:solidFill>
                    <a:srgbClr val="004C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Comic Sans MS" pitchFamily="66" charset="0"/>
                <a:cs typeface="Times New Roman"/>
              </a:rPr>
              <a:t>в пространство </a:t>
            </a:r>
          </a:p>
          <a:p>
            <a:pPr algn="ctr"/>
            <a:r>
              <a:rPr lang="ru-RU" sz="4400" b="1" kern="10" dirty="0" smtClean="0">
                <a:ln w="19050">
                  <a:solidFill>
                    <a:srgbClr val="004C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Comic Sans MS" pitchFamily="66" charset="0"/>
                <a:cs typeface="Times New Roman"/>
              </a:rPr>
              <a:t>и время!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1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>
            <a:off x="467544" y="1916584"/>
            <a:ext cx="8352928" cy="26645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dirty="0" smtClean="0">
                <a:solidFill>
                  <a:srgbClr val="0033CC"/>
                </a:solidFill>
              </a:rPr>
              <a:t> От </a:t>
            </a:r>
            <a:r>
              <a:rPr lang="ru-RU" sz="3600" b="1" dirty="0">
                <a:solidFill>
                  <a:srgbClr val="0033CC"/>
                </a:solidFill>
              </a:rPr>
              <a:t>понимания времени как длительности </a:t>
            </a:r>
            <a:endParaRPr lang="ru-RU" sz="3600" b="1" dirty="0" smtClean="0">
              <a:solidFill>
                <a:srgbClr val="0033CC"/>
              </a:solidFill>
            </a:endParaRPr>
          </a:p>
          <a:p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интервала между событиями) </a:t>
            </a:r>
            <a:endParaRPr lang="ru-RU" sz="3600" b="1" dirty="0" smtClean="0">
              <a:solidFill>
                <a:srgbClr val="0033CC"/>
              </a:solidFill>
            </a:endParaRPr>
          </a:p>
          <a:p>
            <a:r>
              <a:rPr lang="ru-RU" sz="3600" b="1" dirty="0" smtClean="0">
                <a:solidFill>
                  <a:srgbClr val="0033CC"/>
                </a:solidFill>
              </a:rPr>
              <a:t>переходим </a:t>
            </a:r>
            <a:r>
              <a:rPr lang="ru-RU" sz="3600" b="1" dirty="0">
                <a:solidFill>
                  <a:srgbClr val="0033CC"/>
                </a:solidFill>
              </a:rPr>
              <a:t>к его пониманию как процесса </a:t>
            </a:r>
            <a:endParaRPr lang="ru-RU" sz="3600" b="1" dirty="0" smtClean="0">
              <a:solidFill>
                <a:srgbClr val="0033CC"/>
              </a:solidFill>
            </a:endParaRPr>
          </a:p>
          <a:p>
            <a:r>
              <a:rPr lang="ru-RU" sz="3600" b="1" dirty="0" smtClean="0">
                <a:solidFill>
                  <a:srgbClr val="0033CC"/>
                </a:solidFill>
              </a:rPr>
              <a:t>непрерывного </a:t>
            </a:r>
            <a:r>
              <a:rPr lang="ru-RU" sz="3600" b="1" dirty="0">
                <a:solidFill>
                  <a:srgbClr val="0033CC"/>
                </a:solidFill>
              </a:rPr>
              <a:t>становления </a:t>
            </a:r>
            <a:endParaRPr lang="ru-RU" sz="3600" b="1" dirty="0" smtClean="0">
              <a:solidFill>
                <a:srgbClr val="0033CC"/>
              </a:solidFill>
            </a:endParaRPr>
          </a:p>
          <a:p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от существующего к возникающему). </a:t>
            </a:r>
            <a:endParaRPr lang="ru-RU" sz="36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33CC"/>
              </a:solidFill>
              <a:latin typeface="Times New Roman"/>
              <a:cs typeface="Times New Roman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51</a:t>
            </a:fld>
            <a:endParaRPr lang="ru-RU"/>
          </a:p>
        </p:txBody>
      </p:sp>
      <p:sp>
        <p:nvSpPr>
          <p:cNvPr id="3" name="WordArt 4"/>
          <p:cNvSpPr>
            <a:spLocks noChangeArrowheads="1" noChangeShapeType="1" noTextEdit="1"/>
          </p:cNvSpPr>
          <p:nvPr/>
        </p:nvSpPr>
        <p:spPr bwMode="auto">
          <a:xfrm>
            <a:off x="899592" y="548680"/>
            <a:ext cx="7128370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Современное естествознание</a:t>
            </a:r>
            <a:endParaRPr lang="ru-RU" sz="3600" b="1" kern="10" dirty="0">
              <a:ln w="3175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использует реляционную концепцию</a:t>
            </a:r>
            <a:endParaRPr lang="ru-RU" sz="3600" b="1" kern="10" dirty="0">
              <a:ln w="3175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"/>
          <p:cNvSpPr>
            <a:spLocks noChangeArrowheads="1"/>
          </p:cNvSpPr>
          <p:nvPr/>
        </p:nvSpPr>
        <p:spPr bwMode="auto">
          <a:xfrm>
            <a:off x="284521" y="116632"/>
            <a:ext cx="8208963" cy="3384376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C00000"/>
              </a:solidFill>
            </a:endParaRPr>
          </a:p>
        </p:txBody>
      </p:sp>
      <p:sp>
        <p:nvSpPr>
          <p:cNvPr id="14339" name="WordArt 4"/>
          <p:cNvSpPr>
            <a:spLocks noChangeArrowheads="1" noChangeShapeType="1" noTextEdit="1"/>
          </p:cNvSpPr>
          <p:nvPr/>
        </p:nvSpPr>
        <p:spPr bwMode="auto">
          <a:xfrm>
            <a:off x="684213" y="332656"/>
            <a:ext cx="7775575" cy="30243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spcBef>
                <a:spcPts val="600"/>
              </a:spcBef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В ХХ веке на основе </a:t>
            </a: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открытий в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естественных и </a:t>
            </a: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точных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науках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разрешен спор </a:t>
            </a: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этими двумя концепциями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40966" name="WordArt 6"/>
          <p:cNvSpPr>
            <a:spLocks noChangeArrowheads="1" noChangeShapeType="1" noTextEdit="1"/>
          </p:cNvSpPr>
          <p:nvPr/>
        </p:nvSpPr>
        <p:spPr bwMode="auto">
          <a:xfrm>
            <a:off x="601866" y="4365104"/>
            <a:ext cx="7920038" cy="468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b="1" dirty="0">
                <a:solidFill>
                  <a:srgbClr val="0000FF"/>
                </a:solidFill>
              </a:rPr>
              <a:t>Победила </a:t>
            </a:r>
            <a:r>
              <a:rPr lang="ru-RU" b="1" dirty="0" smtClean="0">
                <a:solidFill>
                  <a:srgbClr val="0000FF"/>
                </a:solidFill>
              </a:rPr>
              <a:t>реляционная концепция</a:t>
            </a:r>
            <a:endParaRPr lang="ru-RU" sz="3600" b="1" kern="10" dirty="0">
              <a:ln w="317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Century Gothic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76F7-834D-453B-AE72-E8B36BDDC1D2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06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3347" name="Group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40324928"/>
              </p:ext>
            </p:extLst>
          </p:nvPr>
        </p:nvGraphicFramePr>
        <p:xfrm>
          <a:off x="228600" y="685800"/>
          <a:ext cx="8748713" cy="6011863"/>
        </p:xfrm>
        <a:graphic>
          <a:graphicData uri="http://schemas.openxmlformats.org/drawingml/2006/table">
            <a:tbl>
              <a:tblPr/>
              <a:tblGrid>
                <a:gridCol w="8748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1863">
                <a:tc>
                  <a:txBody>
                    <a:bodyPr/>
                    <a:lstStyle/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   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Способ существования материи …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3353" name="Text Box 9"/>
          <p:cNvSpPr txBox="1">
            <a:spLocks noChangeArrowheads="1"/>
          </p:cNvSpPr>
          <p:nvPr/>
        </p:nvSpPr>
        <p:spPr bwMode="auto">
          <a:xfrm>
            <a:off x="323850" y="692150"/>
            <a:ext cx="8640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endParaRPr lang="ru-RU" b="1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r>
              <a:rPr lang="ru-RU" sz="2800" b="1" dirty="0">
                <a:solidFill>
                  <a:srgbClr val="C00000"/>
                </a:solidFill>
                <a:latin typeface="Verdana" pitchFamily="34" charset="0"/>
              </a:rPr>
              <a:t>Контроль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53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r>
              <a:rPr lang="ru-RU" sz="2800" b="1" dirty="0">
                <a:solidFill>
                  <a:srgbClr val="C00000"/>
                </a:solidFill>
                <a:latin typeface="Verdana" pitchFamily="34" charset="0"/>
              </a:rPr>
              <a:t>Контроль </a:t>
            </a:r>
          </a:p>
        </p:txBody>
      </p:sp>
      <p:graphicFrame>
        <p:nvGraphicFramePr>
          <p:cNvPr id="306179" name="Group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35888745"/>
              </p:ext>
            </p:extLst>
          </p:nvPr>
        </p:nvGraphicFramePr>
        <p:xfrm>
          <a:off x="228600" y="685800"/>
          <a:ext cx="8748713" cy="6011863"/>
        </p:xfrm>
        <a:graphic>
          <a:graphicData uri="http://schemas.openxmlformats.org/drawingml/2006/table">
            <a:tbl>
              <a:tblPr/>
              <a:tblGrid>
                <a:gridCol w="8748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1863">
                <a:tc>
                  <a:txBody>
                    <a:bodyPr/>
                    <a:lstStyle/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2) Каков предмет изучения естествознания?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физика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химия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биология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математика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материя и законы ее движения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54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r>
              <a:rPr lang="ru-RU" sz="2800" b="1" dirty="0">
                <a:solidFill>
                  <a:srgbClr val="C00000"/>
                </a:solidFill>
                <a:latin typeface="Verdana" pitchFamily="34" charset="0"/>
              </a:rPr>
              <a:t>Контроль </a:t>
            </a:r>
          </a:p>
        </p:txBody>
      </p:sp>
      <p:graphicFrame>
        <p:nvGraphicFramePr>
          <p:cNvPr id="311299" name="Group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23479891"/>
              </p:ext>
            </p:extLst>
          </p:nvPr>
        </p:nvGraphicFramePr>
        <p:xfrm>
          <a:off x="228600" y="685800"/>
          <a:ext cx="8748713" cy="6011863"/>
        </p:xfrm>
        <a:graphic>
          <a:graphicData uri="http://schemas.openxmlformats.org/drawingml/2006/table">
            <a:tbl>
              <a:tblPr/>
              <a:tblGrid>
                <a:gridCol w="8748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1863">
                <a:tc>
                  <a:txBody>
                    <a:bodyPr/>
                    <a:lstStyle/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</a:t>
                      </a:r>
                      <a:endParaRPr kumimoji="0" lang="ru-RU" sz="4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3) Форма существования материи …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1305" name="Text Box 9"/>
          <p:cNvSpPr txBox="1">
            <a:spLocks noChangeArrowheads="1"/>
          </p:cNvSpPr>
          <p:nvPr/>
        </p:nvSpPr>
        <p:spPr bwMode="auto">
          <a:xfrm>
            <a:off x="323850" y="692150"/>
            <a:ext cx="8640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endParaRPr lang="ru-RU" b="1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55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r>
              <a:rPr lang="ru-RU" sz="2800" b="1" dirty="0">
                <a:solidFill>
                  <a:srgbClr val="C00000"/>
                </a:solidFill>
                <a:latin typeface="Verdana" pitchFamily="34" charset="0"/>
              </a:rPr>
              <a:t>Контроль </a:t>
            </a:r>
          </a:p>
        </p:txBody>
      </p:sp>
      <p:graphicFrame>
        <p:nvGraphicFramePr>
          <p:cNvPr id="307203" name="Group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47902734"/>
              </p:ext>
            </p:extLst>
          </p:nvPr>
        </p:nvGraphicFramePr>
        <p:xfrm>
          <a:off x="228600" y="685800"/>
          <a:ext cx="8748713" cy="6011863"/>
        </p:xfrm>
        <a:graphic>
          <a:graphicData uri="http://schemas.openxmlformats.org/drawingml/2006/table">
            <a:tbl>
              <a:tblPr/>
              <a:tblGrid>
                <a:gridCol w="8748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1863">
                <a:tc>
                  <a:txBody>
                    <a:bodyPr/>
                    <a:lstStyle/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4) Какая наука являлась единой наукой естественнонаучных дисциплин и философии?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физика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химия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биология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натурфилософия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56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</a:rPr>
              <a:t>Контроль </a:t>
            </a:r>
          </a:p>
        </p:txBody>
      </p:sp>
      <p:graphicFrame>
        <p:nvGraphicFramePr>
          <p:cNvPr id="419843" name="Group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61785067"/>
              </p:ext>
            </p:extLst>
          </p:nvPr>
        </p:nvGraphicFramePr>
        <p:xfrm>
          <a:off x="228600" y="685800"/>
          <a:ext cx="8748713" cy="6011863"/>
        </p:xfrm>
        <a:graphic>
          <a:graphicData uri="http://schemas.openxmlformats.org/drawingml/2006/table">
            <a:tbl>
              <a:tblPr/>
              <a:tblGrid>
                <a:gridCol w="8748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1863">
                <a:tc>
                  <a:txBody>
                    <a:bodyPr/>
                    <a:lstStyle/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 5) Свойство человеческой натуры эгоизм и альтруизм относятся к закону диалектики …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57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</a:rPr>
              <a:t>Контроль </a:t>
            </a:r>
          </a:p>
        </p:txBody>
      </p:sp>
      <p:graphicFrame>
        <p:nvGraphicFramePr>
          <p:cNvPr id="420867" name="Group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78256918"/>
              </p:ext>
            </p:extLst>
          </p:nvPr>
        </p:nvGraphicFramePr>
        <p:xfrm>
          <a:off x="228600" y="685800"/>
          <a:ext cx="8748713" cy="6011863"/>
        </p:xfrm>
        <a:graphic>
          <a:graphicData uri="http://schemas.openxmlformats.org/drawingml/2006/table">
            <a:tbl>
              <a:tblPr/>
              <a:tblGrid>
                <a:gridCol w="8748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1863">
                <a:tc>
                  <a:txBody>
                    <a:bodyPr/>
                    <a:lstStyle/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6) К всеобщим относятся законы …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58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</a:rPr>
              <a:t>Контроль </a:t>
            </a:r>
          </a:p>
        </p:txBody>
      </p:sp>
      <p:graphicFrame>
        <p:nvGraphicFramePr>
          <p:cNvPr id="421891" name="Group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29814515"/>
              </p:ext>
            </p:extLst>
          </p:nvPr>
        </p:nvGraphicFramePr>
        <p:xfrm>
          <a:off x="228600" y="685800"/>
          <a:ext cx="8748713" cy="6011863"/>
        </p:xfrm>
        <a:graphic>
          <a:graphicData uri="http://schemas.openxmlformats.org/drawingml/2006/table">
            <a:tbl>
              <a:tblPr/>
              <a:tblGrid>
                <a:gridCol w="8748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1863">
                <a:tc>
                  <a:txBody>
                    <a:bodyPr/>
                    <a:lstStyle/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7) Можно ли сказать, что электромагнитное поле – материально? Если да, то почему.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нет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да, так как переносит энергию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да, так как фотоны (частицы электромагнитного излучения) имеют массу покоя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да, так как существует три вида материи: вещество, поле, физический вакуум.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209" name="Text Box 9"/>
          <p:cNvSpPr txBox="1">
            <a:spLocks noChangeArrowheads="1"/>
          </p:cNvSpPr>
          <p:nvPr/>
        </p:nvSpPr>
        <p:spPr bwMode="auto">
          <a:xfrm>
            <a:off x="323850" y="692150"/>
            <a:ext cx="8640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ru-RU" b="1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59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C00000"/>
                </a:solidFill>
                <a:latin typeface="Verdana" pitchFamily="34" charset="0"/>
              </a:rPr>
              <a:t>Контроль</a:t>
            </a:r>
          </a:p>
        </p:txBody>
      </p:sp>
      <p:graphicFrame>
        <p:nvGraphicFramePr>
          <p:cNvPr id="340995" name="Group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77823771"/>
              </p:ext>
            </p:extLst>
          </p:nvPr>
        </p:nvGraphicFramePr>
        <p:xfrm>
          <a:off x="228600" y="685800"/>
          <a:ext cx="8748713" cy="6011863"/>
        </p:xfrm>
        <a:graphic>
          <a:graphicData uri="http://schemas.openxmlformats.org/drawingml/2006/table">
            <a:tbl>
              <a:tblPr/>
              <a:tblGrid>
                <a:gridCol w="8748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18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329" name="Text Box 9"/>
          <p:cNvSpPr txBox="1">
            <a:spLocks noChangeArrowheads="1"/>
          </p:cNvSpPr>
          <p:nvPr/>
        </p:nvSpPr>
        <p:spPr bwMode="auto">
          <a:xfrm>
            <a:off x="199229" y="2420888"/>
            <a:ext cx="8640763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ru-RU" sz="3000" b="1" dirty="0"/>
              <a:t>  </a:t>
            </a:r>
            <a:r>
              <a:rPr lang="ru-RU" sz="2800" b="1" dirty="0" smtClean="0">
                <a:solidFill>
                  <a:srgbClr val="0033CC"/>
                </a:solidFill>
              </a:rPr>
              <a:t>8) </a:t>
            </a:r>
            <a:r>
              <a:rPr lang="en-US" sz="2800" b="1" dirty="0" smtClean="0">
                <a:solidFill>
                  <a:srgbClr val="0033CC"/>
                </a:solidFill>
              </a:rPr>
              <a:t>III</a:t>
            </a:r>
            <a:r>
              <a:rPr lang="ru-RU" sz="2800" b="1" dirty="0" smtClean="0">
                <a:solidFill>
                  <a:srgbClr val="0033CC"/>
                </a:solidFill>
              </a:rPr>
              <a:t> </a:t>
            </a:r>
            <a:r>
              <a:rPr lang="ru-RU" sz="2800" b="1" dirty="0">
                <a:solidFill>
                  <a:srgbClr val="0033CC"/>
                </a:solidFill>
              </a:rPr>
              <a:t>закон Ньютона относится к … типу законов.</a:t>
            </a:r>
            <a:endParaRPr lang="en-US" sz="2800" b="1" dirty="0">
              <a:solidFill>
                <a:srgbClr val="0033CC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60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C00000"/>
                </a:solidFill>
                <a:latin typeface="Verdana" pitchFamily="34" charset="0"/>
              </a:rPr>
              <a:t>Ответы</a:t>
            </a:r>
          </a:p>
        </p:txBody>
      </p:sp>
      <p:graphicFrame>
        <p:nvGraphicFramePr>
          <p:cNvPr id="340995" name="Group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77823771"/>
              </p:ext>
            </p:extLst>
          </p:nvPr>
        </p:nvGraphicFramePr>
        <p:xfrm>
          <a:off x="228600" y="685800"/>
          <a:ext cx="8748713" cy="6011863"/>
        </p:xfrm>
        <a:graphic>
          <a:graphicData uri="http://schemas.openxmlformats.org/drawingml/2006/table">
            <a:tbl>
              <a:tblPr/>
              <a:tblGrid>
                <a:gridCol w="8748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18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329" name="Text Box 9"/>
          <p:cNvSpPr txBox="1">
            <a:spLocks noChangeArrowheads="1"/>
          </p:cNvSpPr>
          <p:nvPr/>
        </p:nvSpPr>
        <p:spPr bwMode="auto">
          <a:xfrm>
            <a:off x="570508" y="1196752"/>
            <a:ext cx="806489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arenR"/>
            </a:pPr>
            <a:r>
              <a:rPr lang="ru-RU" sz="2800" b="1" dirty="0" smtClean="0">
                <a:solidFill>
                  <a:srgbClr val="008000"/>
                </a:solidFill>
              </a:rPr>
              <a:t>движение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2800" b="1" dirty="0">
                <a:solidFill>
                  <a:srgbClr val="008000"/>
                </a:solidFill>
              </a:rPr>
              <a:t>материя и законы ее </a:t>
            </a:r>
            <a:r>
              <a:rPr lang="ru-RU" sz="2800" b="1" dirty="0" smtClean="0">
                <a:solidFill>
                  <a:srgbClr val="008000"/>
                </a:solidFill>
              </a:rPr>
              <a:t>движения (5)</a:t>
            </a:r>
            <a:endParaRPr lang="ru-RU" sz="2800" b="1" dirty="0">
              <a:solidFill>
                <a:srgbClr val="008000"/>
              </a:solidFill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ru-RU" sz="2800" b="1" dirty="0">
                <a:solidFill>
                  <a:srgbClr val="008000"/>
                </a:solidFill>
              </a:rPr>
              <a:t>время </a:t>
            </a:r>
            <a:r>
              <a:rPr lang="ru-RU" sz="2800" b="1" dirty="0" smtClean="0">
                <a:solidFill>
                  <a:srgbClr val="008000"/>
                </a:solidFill>
              </a:rPr>
              <a:t>- пространство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2800" b="1" dirty="0" smtClean="0">
                <a:solidFill>
                  <a:srgbClr val="008000"/>
                </a:solidFill>
              </a:rPr>
              <a:t>натурфилософия (4)</a:t>
            </a:r>
            <a:endParaRPr lang="ru-RU" sz="2800" b="1" dirty="0">
              <a:solidFill>
                <a:srgbClr val="008000"/>
              </a:solidFill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ru-RU" sz="2800" b="1" dirty="0" smtClean="0">
                <a:solidFill>
                  <a:srgbClr val="008000"/>
                </a:solidFill>
              </a:rPr>
              <a:t>закон </a:t>
            </a:r>
            <a:r>
              <a:rPr lang="ru-RU" sz="2800" b="1" dirty="0">
                <a:solidFill>
                  <a:srgbClr val="008000"/>
                </a:solidFill>
              </a:rPr>
              <a:t>единства и борьбы </a:t>
            </a:r>
            <a:r>
              <a:rPr lang="ru-RU" sz="2800" b="1" dirty="0" smtClean="0">
                <a:solidFill>
                  <a:srgbClr val="008000"/>
                </a:solidFill>
              </a:rPr>
              <a:t>противоположностей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2800" b="1" dirty="0">
                <a:solidFill>
                  <a:srgbClr val="008000"/>
                </a:solidFill>
              </a:rPr>
              <a:t>законы </a:t>
            </a:r>
            <a:r>
              <a:rPr lang="ru-RU" sz="2800" b="1" dirty="0" smtClean="0">
                <a:solidFill>
                  <a:srgbClr val="008000"/>
                </a:solidFill>
              </a:rPr>
              <a:t>диалектики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2800" b="1" dirty="0">
                <a:solidFill>
                  <a:srgbClr val="008000"/>
                </a:solidFill>
              </a:rPr>
              <a:t>да, так как существует три вида материи: вещество, поле, физический </a:t>
            </a:r>
            <a:r>
              <a:rPr lang="ru-RU" sz="2800" b="1" dirty="0" smtClean="0">
                <a:solidFill>
                  <a:srgbClr val="008000"/>
                </a:solidFill>
              </a:rPr>
              <a:t>вакуум (4)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2800" b="1" dirty="0" smtClean="0">
                <a:solidFill>
                  <a:srgbClr val="008000"/>
                </a:solidFill>
              </a:rPr>
              <a:t>частные </a:t>
            </a:r>
            <a:r>
              <a:rPr lang="ru-RU" sz="2800" b="1" dirty="0">
                <a:solidFill>
                  <a:srgbClr val="008000"/>
                </a:solidFill>
              </a:rPr>
              <a:t>законы</a:t>
            </a:r>
            <a:endParaRPr lang="ru-RU" sz="2800" b="1" dirty="0" smtClean="0">
              <a:solidFill>
                <a:srgbClr val="008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92C7-E8F7-4997-9AFA-B5C2226BA374}" type="slidenum">
              <a:rPr lang="ru-RU" smtClean="0"/>
              <a:pPr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7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eaVert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eaVert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5819</TotalTime>
  <Words>2371</Words>
  <Application>Microsoft Office PowerPoint</Application>
  <PresentationFormat>Экран (4:3)</PresentationFormat>
  <Paragraphs>586</Paragraphs>
  <Slides>61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73" baseType="lpstr">
      <vt:lpstr>Arial</vt:lpstr>
      <vt:lpstr>Arial</vt:lpstr>
      <vt:lpstr>Arial Black</vt:lpstr>
      <vt:lpstr>Bookman Old Style</vt:lpstr>
      <vt:lpstr>Calibri</vt:lpstr>
      <vt:lpstr>Century Gothic</vt:lpstr>
      <vt:lpstr>Comic Sans MS</vt:lpstr>
      <vt:lpstr>Symbol</vt:lpstr>
      <vt:lpstr>Times New Roman</vt:lpstr>
      <vt:lpstr>Verdana</vt:lpstr>
      <vt:lpstr>Wingdings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Общие вопросы естествознания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Дифференциация и интеграция наук</vt:lpstr>
      <vt:lpstr>Презентация PowerPoint</vt:lpstr>
      <vt:lpstr>Презентация PowerPoint</vt:lpstr>
      <vt:lpstr>Свойства материи и виды законов </vt:lpstr>
      <vt:lpstr>Свойства материи и виды законов </vt:lpstr>
      <vt:lpstr>Презентация PowerPoint</vt:lpstr>
      <vt:lpstr>Презентация PowerPoint</vt:lpstr>
      <vt:lpstr>Презентация PowerPoint</vt:lpstr>
      <vt:lpstr>Законы диалектики</vt:lpstr>
      <vt:lpstr>Виды движения материи</vt:lpstr>
      <vt:lpstr>Свойства пространства-времени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 </vt:lpstr>
      <vt:lpstr>Контроль </vt:lpstr>
      <vt:lpstr>Контроль </vt:lpstr>
      <vt:lpstr>Контроль </vt:lpstr>
      <vt:lpstr>Контроль </vt:lpstr>
      <vt:lpstr>Контроль </vt:lpstr>
      <vt:lpstr>Контроль </vt:lpstr>
      <vt:lpstr>Контроль</vt:lpstr>
      <vt:lpstr>Ответы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Т.Н. Мельникова</dc:creator>
  <cp:lastModifiedBy>Мельникова Тамара Николаевна</cp:lastModifiedBy>
  <cp:revision>1112</cp:revision>
  <dcterms:created xsi:type="dcterms:W3CDTF">2004-01-22T00:39:17Z</dcterms:created>
  <dcterms:modified xsi:type="dcterms:W3CDTF">2024-11-09T07:54:18Z</dcterms:modified>
</cp:coreProperties>
</file>