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6" r:id="rId2"/>
    <p:sldId id="326" r:id="rId3"/>
    <p:sldId id="269" r:id="rId4"/>
    <p:sldId id="258" r:id="rId5"/>
    <p:sldId id="268" r:id="rId6"/>
    <p:sldId id="262" r:id="rId7"/>
    <p:sldId id="319" r:id="rId8"/>
    <p:sldId id="263" r:id="rId9"/>
    <p:sldId id="312" r:id="rId10"/>
    <p:sldId id="264" r:id="rId11"/>
    <p:sldId id="267" r:id="rId12"/>
    <p:sldId id="285" r:id="rId13"/>
    <p:sldId id="266" r:id="rId14"/>
    <p:sldId id="280" r:id="rId15"/>
    <p:sldId id="281" r:id="rId16"/>
    <p:sldId id="282" r:id="rId17"/>
    <p:sldId id="265" r:id="rId18"/>
    <p:sldId id="311" r:id="rId19"/>
    <p:sldId id="274" r:id="rId20"/>
    <p:sldId id="275" r:id="rId21"/>
    <p:sldId id="276" r:id="rId22"/>
    <p:sldId id="283" r:id="rId23"/>
    <p:sldId id="291" r:id="rId24"/>
    <p:sldId id="314" r:id="rId25"/>
    <p:sldId id="327" r:id="rId26"/>
    <p:sldId id="328" r:id="rId27"/>
    <p:sldId id="329" r:id="rId28"/>
    <p:sldId id="33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2E8230"/>
    <a:srgbClr val="2E61D2"/>
    <a:srgbClr val="1C501D"/>
    <a:srgbClr val="499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06" autoAdjust="0"/>
  </p:normalViewPr>
  <p:slideViewPr>
    <p:cSldViewPr>
      <p:cViewPr>
        <p:scale>
          <a:sx n="75" d="100"/>
          <a:sy n="75" d="100"/>
        </p:scale>
        <p:origin x="2556" y="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561E2-9DA7-4414-81C3-F6955D48EA4A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40B57-7113-4241-A340-C2D601B7FF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931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507A8-C46B-4D66-82B4-6E1618A6D58E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F0254-6D8B-4076-B0AC-7CE7A74C2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656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F0254-6D8B-4076-B0AC-7CE7A74C274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177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43C9-A672-4F99-8A64-2A76E91508F2}" type="datetime1">
              <a:rPr lang="ru-RU" smtClean="0"/>
              <a:t>25.02.2022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1FF14-8072-4DD8-B9B0-ECD7F66D53C9}" type="datetime1">
              <a:rPr lang="ru-RU" smtClean="0"/>
              <a:t>25.02.2022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FD6B-5B83-4601-A736-98F7F4C9A521}" type="datetime1">
              <a:rPr lang="ru-RU" smtClean="0"/>
              <a:t>25.02.2022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FF05-6CD0-47B6-A1BF-920FD75A8F7D}" type="datetime1">
              <a:rPr lang="ru-RU" smtClean="0"/>
              <a:t>25.02.2022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6654-092F-48E1-AF49-E25469A44CC7}" type="datetime1">
              <a:rPr lang="ru-RU" smtClean="0"/>
              <a:t>25.02.2022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2F73-9E6C-40D2-B8E8-E02DCAC40BFC}" type="datetime1">
              <a:rPr lang="ru-RU" smtClean="0"/>
              <a:t>25.02.2022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D043-E029-4DCB-A539-C1AC3D047628}" type="datetime1">
              <a:rPr lang="ru-RU" smtClean="0"/>
              <a:t>25.02.2022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456B8-4E5B-49B0-A6A4-52BDFE7161CC}" type="datetime1">
              <a:rPr lang="ru-RU" smtClean="0"/>
              <a:t>25.02.2022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BAC2-B0DB-423B-9539-62523AD91CF2}" type="datetime1">
              <a:rPr lang="ru-RU" smtClean="0"/>
              <a:t>25.02.2022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A0EB-8E0F-4E6A-8E2C-5AAE3FB7BEBC}" type="datetime1">
              <a:rPr lang="ru-RU" smtClean="0"/>
              <a:t>25.02.2022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0E24-467D-44E9-BD31-F80DC1D2C39D}" type="datetime1">
              <a:rPr lang="ru-RU" smtClean="0"/>
              <a:t>25.02.2022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0067598-53E9-4F67-B525-F627B139A49E}" type="datetime1">
              <a:rPr lang="ru-RU" smtClean="0"/>
              <a:t>25.02.2022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C1C7A8D-A135-4F04-ADA8-A2055C838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28.wmf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8584" y="1124744"/>
            <a:ext cx="5230900" cy="5748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2771800" y="659160"/>
            <a:ext cx="6192839" cy="609600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Практическое занятие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7A8D-A135-4F04-ADA8-A2055C8385C1}" type="slidenum">
              <a:rPr lang="ru-RU" smtClean="0"/>
              <a:pPr/>
              <a:t>1</a:t>
            </a:fld>
            <a:endParaRPr lang="ru-RU"/>
          </a:p>
        </p:txBody>
      </p:sp>
      <p:grpSp>
        <p:nvGrpSpPr>
          <p:cNvPr id="9" name="Группа 2"/>
          <p:cNvGrpSpPr>
            <a:grpSpLocks/>
          </p:cNvGrpSpPr>
          <p:nvPr/>
        </p:nvGrpSpPr>
        <p:grpSpPr bwMode="auto">
          <a:xfrm>
            <a:off x="107504" y="1628800"/>
            <a:ext cx="4176464" cy="4469589"/>
            <a:chOff x="3136907" y="2564961"/>
            <a:chExt cx="3359025" cy="3744600"/>
          </a:xfrm>
          <a:scene3d>
            <a:camera prst="isometricOffAxis1Right"/>
            <a:lightRig rig="balanced" dir="t">
              <a:rot lat="0" lon="0" rev="8700000"/>
            </a:lightRig>
          </a:scene3d>
        </p:grpSpPr>
        <p:sp>
          <p:nvSpPr>
            <p:cNvPr id="10" name="Полилиния 9"/>
            <p:cNvSpPr/>
            <p:nvPr/>
          </p:nvSpPr>
          <p:spPr>
            <a:xfrm>
              <a:off x="3136907" y="2996509"/>
              <a:ext cx="3359025" cy="3313052"/>
            </a:xfrm>
            <a:custGeom>
              <a:avLst/>
              <a:gdLst>
                <a:gd name="connsiteX0" fmla="*/ 0 w 3358387"/>
                <a:gd name="connsiteY0" fmla="*/ 1584173 h 3168345"/>
                <a:gd name="connsiteX1" fmla="*/ 1679194 w 3358387"/>
                <a:gd name="connsiteY1" fmla="*/ 0 h 3168345"/>
                <a:gd name="connsiteX2" fmla="*/ 3358388 w 3358387"/>
                <a:gd name="connsiteY2" fmla="*/ 1584173 h 3168345"/>
                <a:gd name="connsiteX3" fmla="*/ 1679194 w 3358387"/>
                <a:gd name="connsiteY3" fmla="*/ 3168346 h 3168345"/>
                <a:gd name="connsiteX4" fmla="*/ 0 w 3358387"/>
                <a:gd name="connsiteY4" fmla="*/ 1584173 h 3168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8387" h="3168345">
                  <a:moveTo>
                    <a:pt x="0" y="1584173"/>
                  </a:moveTo>
                  <a:cubicBezTo>
                    <a:pt x="0" y="709258"/>
                    <a:pt x="751801" y="0"/>
                    <a:pt x="1679194" y="0"/>
                  </a:cubicBezTo>
                  <a:cubicBezTo>
                    <a:pt x="2606587" y="0"/>
                    <a:pt x="3358388" y="709258"/>
                    <a:pt x="3358388" y="1584173"/>
                  </a:cubicBezTo>
                  <a:cubicBezTo>
                    <a:pt x="3358388" y="2459088"/>
                    <a:pt x="2606587" y="3168346"/>
                    <a:pt x="1679194" y="3168346"/>
                  </a:cubicBezTo>
                  <a:cubicBezTo>
                    <a:pt x="751801" y="3168346"/>
                    <a:pt x="0" y="2459088"/>
                    <a:pt x="0" y="1584173"/>
                  </a:cubicBez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953056" tIns="373616" rIns="468964" bIns="373616" spcCol="1270" anchor="ctr"/>
            <a:lstStyle/>
            <a:p>
              <a:pPr algn="ctr" defTabSz="1066800">
                <a:spcAft>
                  <a:spcPts val="0"/>
                </a:spcAft>
                <a:defRPr/>
              </a:pPr>
              <a:r>
                <a:rPr lang="ru-RU" sz="3600" b="1" spc="-100" dirty="0" err="1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lang="ru-RU" sz="3600" b="1" spc="-1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lang="ru-RU" sz="3600" b="1" spc="-100" dirty="0" err="1" smtClean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lang="ru-RU" sz="3600" b="1" spc="-100" dirty="0" err="1" smtClean="0">
                  <a:solidFill>
                    <a:srgbClr val="1C501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lang="ru-RU" sz="3600" b="1" spc="-100" dirty="0" err="1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lang="ru-RU" sz="3600" b="1" spc="-100" dirty="0" err="1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ф</a:t>
              </a:r>
              <a:r>
                <a:rPr lang="ru-RU" sz="3600" b="1" spc="-100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lang="ru-RU" sz="3600" b="1" spc="-100" dirty="0" err="1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lang="ru-RU" sz="3600" b="1" spc="-1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lang="ru-RU" sz="3600" b="1" spc="-100" dirty="0" err="1" smtClean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н-</a:t>
              </a:r>
              <a:r>
                <a:rPr lang="ru-RU" sz="3600" b="1" spc="-100" dirty="0" err="1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ц</a:t>
              </a:r>
              <a:r>
                <a:rPr lang="ru-RU" sz="3600" b="1" spc="-100" dirty="0" err="1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lang="ru-RU" sz="3600" b="1" spc="-100" dirty="0" err="1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я</a:t>
              </a:r>
              <a:r>
                <a:rPr lang="ru-RU" sz="3600" b="1" spc="-100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600" b="1" spc="-100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lang="ru-RU" sz="3600" b="1" spc="-100" dirty="0" smtClean="0">
                  <a:solidFill>
                    <a:srgbClr val="2E61D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lang="ru-RU" sz="3600" b="1" spc="-100" dirty="0" smtClean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lang="ru-RU" sz="3600" b="1" spc="-100" dirty="0" smtClean="0">
                  <a:solidFill>
                    <a:srgbClr val="2E823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lang="ru-RU" sz="3600" b="1" spc="-1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3600" b="1" spc="-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3355546" y="2564961"/>
              <a:ext cx="1511866" cy="1439934"/>
            </a:xfrm>
            <a:custGeom>
              <a:avLst/>
              <a:gdLst>
                <a:gd name="connsiteX0" fmla="*/ 0 w 1673356"/>
                <a:gd name="connsiteY0" fmla="*/ 792086 h 1584172"/>
                <a:gd name="connsiteX1" fmla="*/ 836678 w 1673356"/>
                <a:gd name="connsiteY1" fmla="*/ 0 h 1584172"/>
                <a:gd name="connsiteX2" fmla="*/ 1673356 w 1673356"/>
                <a:gd name="connsiteY2" fmla="*/ 792086 h 1584172"/>
                <a:gd name="connsiteX3" fmla="*/ 836678 w 1673356"/>
                <a:gd name="connsiteY3" fmla="*/ 1584172 h 1584172"/>
                <a:gd name="connsiteX4" fmla="*/ 0 w 1673356"/>
                <a:gd name="connsiteY4" fmla="*/ 792086 h 1584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3356" h="1584172">
                  <a:moveTo>
                    <a:pt x="0" y="792086"/>
                  </a:moveTo>
                  <a:cubicBezTo>
                    <a:pt x="0" y="354629"/>
                    <a:pt x="374594" y="0"/>
                    <a:pt x="836678" y="0"/>
                  </a:cubicBezTo>
                  <a:cubicBezTo>
                    <a:pt x="1298762" y="0"/>
                    <a:pt x="1673356" y="354629"/>
                    <a:pt x="1673356" y="792086"/>
                  </a:cubicBezTo>
                  <a:cubicBezTo>
                    <a:pt x="1673356" y="1229543"/>
                    <a:pt x="1298762" y="1584172"/>
                    <a:pt x="836678" y="1584172"/>
                  </a:cubicBezTo>
                  <a:cubicBezTo>
                    <a:pt x="374594" y="1584172"/>
                    <a:pt x="0" y="1229543"/>
                    <a:pt x="0" y="792086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233666" tIns="186808" rIns="474872" bIns="186808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6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Тема:   </a:t>
              </a:r>
            </a:p>
          </p:txBody>
        </p:sp>
      </p:grpSp>
      <p:cxnSp>
        <p:nvCxnSpPr>
          <p:cNvPr id="12" name="AutoShape 4"/>
          <p:cNvCxnSpPr>
            <a:cxnSpLocks noChangeShapeType="1"/>
          </p:cNvCxnSpPr>
          <p:nvPr/>
        </p:nvCxnSpPr>
        <p:spPr bwMode="auto">
          <a:xfrm>
            <a:off x="8388351" y="201614"/>
            <a:ext cx="360363" cy="1050925"/>
          </a:xfrm>
          <a:prstGeom prst="bentConnector3">
            <a:avLst>
              <a:gd name="adj1" fmla="val 163435"/>
            </a:avLst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cxn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24197" y="143867"/>
            <a:ext cx="5095875" cy="40481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Сегодня: </a:t>
            </a:r>
            <a:fld id="{417B297C-089B-42CB-924D-FE9C89FBA8A9}" type="datetime2">
              <a:rPr lang="ru-RU" sz="2400">
                <a:latin typeface="Times New Roman" pitchFamily="18" charset="0"/>
                <a:cs typeface="Times New Roman" pitchFamily="18" charset="0"/>
              </a:rPr>
              <a:pPr marL="342900" indent="-342900" algn="ctr">
                <a:spcBef>
                  <a:spcPct val="20000"/>
                </a:spcBef>
                <a:defRPr/>
              </a:pPr>
              <a:t>пятница, 25 февраля 2022 г.</a:t>
            </a:fld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-130895" y="6021388"/>
            <a:ext cx="6215063" cy="83099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Мельникова Тамара Николаевна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ст. преподаватель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ОЕН ШБИП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ТПУ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4732" y="1044019"/>
            <a:ext cx="87797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Интерференция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это сложение (или наложение) двух или нескольких когерентных волн, в результате которого в одних точках пространства возникают минимумы, в других максимумы интенсивности света (перераспределение энергии).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Когерентными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называются волны, имеющие одина­ковую частоту и постоянную во времени разность фаз, при этом колебания векторов напряженности электрических полей имеют одинаковое направление.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043" y="138698"/>
            <a:ext cx="911795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ТЕОРИЯ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7802662" y="6309320"/>
            <a:ext cx="1161826" cy="365125"/>
          </a:xfrm>
        </p:spPr>
        <p:txBody>
          <a:bodyPr/>
          <a:lstStyle/>
          <a:p>
            <a:pPr algn="r"/>
            <a:fld id="{5C1C7A8D-A135-4F04-ADA8-A2055C8385C1}" type="slidenum">
              <a:rPr lang="ru-RU" sz="200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pPr algn="r"/>
              <a:t>2</a:t>
            </a:fld>
            <a:endParaRPr lang="ru-RU" sz="2000"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8513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256561"/>
            <a:ext cx="86409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Оптическая длина </a:t>
            </a:r>
            <a:r>
              <a:rPr lang="ru-RU" sz="28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произведение геометрической длины пути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показатель преломления среды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в которой распространяется волна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 =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S.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Оптическая разность хода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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разность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оптических длин проходимых волнами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путей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644803"/>
              </p:ext>
            </p:extLst>
          </p:nvPr>
        </p:nvGraphicFramePr>
        <p:xfrm>
          <a:off x="2472941" y="4869160"/>
          <a:ext cx="4224160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9" name="Формула" r:id="rId3" imgW="1447800" imgH="190500" progId="Equation.3">
                  <p:embed/>
                </p:oleObj>
              </mc:Choice>
              <mc:Fallback>
                <p:oleObj name="Формула" r:id="rId3" imgW="14478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2941" y="4869160"/>
                        <a:ext cx="4224160" cy="57150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043" y="210706"/>
            <a:ext cx="911795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ТЕОРИЯ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7802662" y="6309320"/>
            <a:ext cx="1161826" cy="365125"/>
          </a:xfrm>
        </p:spPr>
        <p:txBody>
          <a:bodyPr/>
          <a:lstStyle/>
          <a:p>
            <a:pPr algn="r"/>
            <a:r>
              <a:rPr lang="ru-RU" sz="2000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3</a:t>
            </a:r>
            <a:endParaRPr lang="ru-RU" sz="2000" dirty="0"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998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040" y="3449915"/>
            <a:ext cx="4212735" cy="340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0" y="110823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Методы наблюдения интерференции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(методы получения когерентных волн)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ОПЫТ ЮНГА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7" name="Рисунок 4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70631"/>
            <a:ext cx="4932040" cy="355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Group 1"/>
          <p:cNvGrpSpPr>
            <a:grpSpLocks/>
          </p:cNvGrpSpPr>
          <p:nvPr/>
        </p:nvGrpSpPr>
        <p:grpSpPr bwMode="auto">
          <a:xfrm>
            <a:off x="523314" y="2075890"/>
            <a:ext cx="4032987" cy="3291544"/>
            <a:chOff x="1253" y="1051"/>
            <a:chExt cx="2346" cy="178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628" t="8183" r="80922" b="4198"/>
            <a:stretch>
              <a:fillRect/>
            </a:stretch>
          </p:blipFill>
          <p:spPr bwMode="auto">
            <a:xfrm>
              <a:off x="1465" y="1282"/>
              <a:ext cx="1840" cy="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1253" y="1843"/>
              <a:ext cx="444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Arial" pitchFamily="34" charset="0"/>
                </a:rPr>
                <a:t>S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6" name="Text Box 4"/>
            <p:cNvSpPr txBox="1">
              <a:spLocks noChangeArrowheads="1"/>
            </p:cNvSpPr>
            <p:nvPr/>
          </p:nvSpPr>
          <p:spPr bwMode="auto">
            <a:xfrm>
              <a:off x="1654" y="2058"/>
              <a:ext cx="499" cy="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cs typeface="Arial" pitchFamily="34" charset="0"/>
                </a:rPr>
                <a:t>S</a:t>
              </a:r>
              <a:r>
                <a:rPr kumimoji="0" lang="en-US" sz="2400" b="1" i="0" u="none" strike="noStrike" cap="none" normalizeH="0" baseline="-25000" smtClean="0">
                  <a:ln>
                    <a:noFill/>
                  </a:ln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7" name="Text Box 5"/>
            <p:cNvSpPr txBox="1">
              <a:spLocks noChangeArrowheads="1"/>
            </p:cNvSpPr>
            <p:nvPr/>
          </p:nvSpPr>
          <p:spPr bwMode="auto">
            <a:xfrm>
              <a:off x="1655" y="1608"/>
              <a:ext cx="497" cy="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cs typeface="Arial" pitchFamily="34" charset="0"/>
                </a:rPr>
                <a:t>S</a:t>
              </a:r>
              <a:r>
                <a:rPr kumimoji="0" lang="en-US" sz="2400" b="1" i="0" u="none" strike="noStrike" cap="none" normalizeH="0" baseline="-25000" smtClean="0">
                  <a:ln>
                    <a:noFill/>
                  </a:ln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8" name="Text Box 6"/>
            <p:cNvSpPr txBox="1">
              <a:spLocks noChangeArrowheads="1"/>
            </p:cNvSpPr>
            <p:nvPr/>
          </p:nvSpPr>
          <p:spPr bwMode="auto">
            <a:xfrm>
              <a:off x="3074" y="1051"/>
              <a:ext cx="435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Arial" pitchFamily="34" charset="0"/>
                </a:rPr>
                <a:t>Э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9" name="Text Box 7"/>
            <p:cNvSpPr txBox="1">
              <a:spLocks noChangeArrowheads="1"/>
            </p:cNvSpPr>
            <p:nvPr/>
          </p:nvSpPr>
          <p:spPr bwMode="auto">
            <a:xfrm>
              <a:off x="3197" y="1480"/>
              <a:ext cx="402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Arial" pitchFamily="34" charset="0"/>
                </a:rPr>
                <a:t>B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0" name="Text Box 8"/>
            <p:cNvSpPr txBox="1">
              <a:spLocks noChangeArrowheads="1"/>
            </p:cNvSpPr>
            <p:nvPr/>
          </p:nvSpPr>
          <p:spPr bwMode="auto">
            <a:xfrm>
              <a:off x="3201" y="2268"/>
              <a:ext cx="398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1" u="none" strike="noStrike" cap="none" normalizeH="0" baseline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0" y="182831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Методы наблюдения интерференции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(методы получения когерентных волн)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ОПЫТ ЮНГА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3100" name="Group 28"/>
          <p:cNvGrpSpPr>
            <a:grpSpLocks/>
          </p:cNvGrpSpPr>
          <p:nvPr/>
        </p:nvGrpSpPr>
        <p:grpSpPr bwMode="auto">
          <a:xfrm>
            <a:off x="5042816" y="2110005"/>
            <a:ext cx="3449244" cy="3338985"/>
            <a:chOff x="1198" y="4799"/>
            <a:chExt cx="3409" cy="2339"/>
          </a:xfrm>
        </p:grpSpPr>
        <p:sp>
          <p:nvSpPr>
            <p:cNvPr id="3101" name="Rectangle 29"/>
            <p:cNvSpPr>
              <a:spLocks noChangeArrowheads="1"/>
            </p:cNvSpPr>
            <p:nvPr/>
          </p:nvSpPr>
          <p:spPr bwMode="auto">
            <a:xfrm>
              <a:off x="1658" y="5706"/>
              <a:ext cx="2234" cy="83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2" name="Line 30"/>
            <p:cNvSpPr>
              <a:spLocks noChangeShapeType="1"/>
            </p:cNvSpPr>
            <p:nvPr/>
          </p:nvSpPr>
          <p:spPr bwMode="auto">
            <a:xfrm>
              <a:off x="1658" y="6125"/>
              <a:ext cx="259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3" name="Line 31"/>
            <p:cNvSpPr>
              <a:spLocks noChangeShapeType="1"/>
            </p:cNvSpPr>
            <p:nvPr/>
          </p:nvSpPr>
          <p:spPr bwMode="auto">
            <a:xfrm>
              <a:off x="3896" y="4923"/>
              <a:ext cx="0" cy="19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4" name="Line 32"/>
            <p:cNvSpPr>
              <a:spLocks noChangeShapeType="1"/>
            </p:cNvSpPr>
            <p:nvPr/>
          </p:nvSpPr>
          <p:spPr bwMode="auto">
            <a:xfrm flipV="1">
              <a:off x="1655" y="5095"/>
              <a:ext cx="2230" cy="6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5" name="Line 33"/>
            <p:cNvSpPr>
              <a:spLocks noChangeShapeType="1"/>
            </p:cNvSpPr>
            <p:nvPr/>
          </p:nvSpPr>
          <p:spPr bwMode="auto">
            <a:xfrm flipV="1">
              <a:off x="1658" y="5087"/>
              <a:ext cx="2238" cy="14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6" name="Line 34"/>
            <p:cNvSpPr>
              <a:spLocks noChangeShapeType="1"/>
            </p:cNvSpPr>
            <p:nvPr/>
          </p:nvSpPr>
          <p:spPr bwMode="auto">
            <a:xfrm>
              <a:off x="1658" y="5703"/>
              <a:ext cx="357" cy="58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7" name="Line 35"/>
            <p:cNvSpPr>
              <a:spLocks noChangeShapeType="1"/>
            </p:cNvSpPr>
            <p:nvPr/>
          </p:nvSpPr>
          <p:spPr bwMode="auto">
            <a:xfrm>
              <a:off x="3895" y="5092"/>
              <a:ext cx="347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8" name="Oval 36"/>
            <p:cNvSpPr>
              <a:spLocks noChangeArrowheads="1"/>
            </p:cNvSpPr>
            <p:nvPr/>
          </p:nvSpPr>
          <p:spPr bwMode="auto">
            <a:xfrm>
              <a:off x="3875" y="5067"/>
              <a:ext cx="43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9" name="Oval 37"/>
            <p:cNvSpPr>
              <a:spLocks noChangeArrowheads="1"/>
            </p:cNvSpPr>
            <p:nvPr/>
          </p:nvSpPr>
          <p:spPr bwMode="auto">
            <a:xfrm>
              <a:off x="3875" y="6099"/>
              <a:ext cx="43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0" name="Oval 38"/>
            <p:cNvSpPr>
              <a:spLocks noChangeArrowheads="1"/>
            </p:cNvSpPr>
            <p:nvPr/>
          </p:nvSpPr>
          <p:spPr bwMode="auto">
            <a:xfrm>
              <a:off x="1637" y="5680"/>
              <a:ext cx="43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1" name="Oval 39"/>
            <p:cNvSpPr>
              <a:spLocks noChangeArrowheads="1"/>
            </p:cNvSpPr>
            <p:nvPr/>
          </p:nvSpPr>
          <p:spPr bwMode="auto">
            <a:xfrm>
              <a:off x="1637" y="6512"/>
              <a:ext cx="43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2" name="Line 40"/>
            <p:cNvSpPr>
              <a:spLocks noChangeShapeType="1"/>
            </p:cNvSpPr>
            <p:nvPr/>
          </p:nvSpPr>
          <p:spPr bwMode="auto">
            <a:xfrm>
              <a:off x="4197" y="5088"/>
              <a:ext cx="0" cy="10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sm"/>
              <a:tailEnd type="triangl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3" name="Line 41"/>
            <p:cNvSpPr>
              <a:spLocks noChangeShapeType="1"/>
            </p:cNvSpPr>
            <p:nvPr/>
          </p:nvSpPr>
          <p:spPr bwMode="auto">
            <a:xfrm>
              <a:off x="3711" y="5704"/>
              <a:ext cx="0" cy="4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sm"/>
              <a:tailEnd type="triangl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4" name="Line 42"/>
            <p:cNvSpPr>
              <a:spLocks noChangeShapeType="1"/>
            </p:cNvSpPr>
            <p:nvPr/>
          </p:nvSpPr>
          <p:spPr bwMode="auto">
            <a:xfrm>
              <a:off x="3713" y="6122"/>
              <a:ext cx="0" cy="4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sm"/>
              <a:tailEnd type="triangl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5" name="Line 43"/>
            <p:cNvSpPr>
              <a:spLocks noChangeShapeType="1"/>
            </p:cNvSpPr>
            <p:nvPr/>
          </p:nvSpPr>
          <p:spPr bwMode="auto">
            <a:xfrm>
              <a:off x="1473" y="5701"/>
              <a:ext cx="0" cy="8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sm"/>
              <a:tailEnd type="triangl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6" name="Line 44"/>
            <p:cNvSpPr>
              <a:spLocks noChangeShapeType="1"/>
            </p:cNvSpPr>
            <p:nvPr/>
          </p:nvSpPr>
          <p:spPr bwMode="auto">
            <a:xfrm flipH="1">
              <a:off x="1418" y="5701"/>
              <a:ext cx="24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7" name="Line 45"/>
            <p:cNvSpPr>
              <a:spLocks noChangeShapeType="1"/>
            </p:cNvSpPr>
            <p:nvPr/>
          </p:nvSpPr>
          <p:spPr bwMode="auto">
            <a:xfrm flipH="1">
              <a:off x="1422" y="6537"/>
              <a:ext cx="24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8" name="Line 46"/>
            <p:cNvSpPr>
              <a:spLocks noChangeShapeType="1"/>
            </p:cNvSpPr>
            <p:nvPr/>
          </p:nvSpPr>
          <p:spPr bwMode="auto">
            <a:xfrm flipV="1">
              <a:off x="2455" y="5954"/>
              <a:ext cx="83" cy="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9" name="Line 47"/>
            <p:cNvSpPr>
              <a:spLocks noChangeShapeType="1"/>
            </p:cNvSpPr>
            <p:nvPr/>
          </p:nvSpPr>
          <p:spPr bwMode="auto">
            <a:xfrm flipV="1">
              <a:off x="2272" y="5511"/>
              <a:ext cx="90" cy="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0" name="Text Box 48"/>
            <p:cNvSpPr txBox="1">
              <a:spLocks noChangeArrowheads="1"/>
            </p:cNvSpPr>
            <p:nvPr/>
          </p:nvSpPr>
          <p:spPr bwMode="auto">
            <a:xfrm>
              <a:off x="2071" y="5190"/>
              <a:ext cx="432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kumimoji="0" lang="en-US" sz="2000" b="1" i="0" u="none" strike="noStrike" cap="none" normalizeH="0" baseline="-25000" dirty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1" name="Text Box 49"/>
            <p:cNvSpPr txBox="1">
              <a:spLocks noChangeArrowheads="1"/>
            </p:cNvSpPr>
            <p:nvPr/>
          </p:nvSpPr>
          <p:spPr bwMode="auto">
            <a:xfrm>
              <a:off x="2112" y="5767"/>
              <a:ext cx="432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kumimoji="0" lang="en-US" sz="2000" b="1" i="0" u="none" strike="noStrike" cap="none" normalizeH="0" baseline="-2500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2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2" name="Text Box 50"/>
            <p:cNvSpPr txBox="1">
              <a:spLocks noChangeArrowheads="1"/>
            </p:cNvSpPr>
            <p:nvPr/>
          </p:nvSpPr>
          <p:spPr bwMode="auto">
            <a:xfrm>
              <a:off x="3200" y="5767"/>
              <a:ext cx="533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d/2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3" name="Text Box 51"/>
            <p:cNvSpPr txBox="1">
              <a:spLocks noChangeArrowheads="1"/>
            </p:cNvSpPr>
            <p:nvPr/>
          </p:nvSpPr>
          <p:spPr bwMode="auto">
            <a:xfrm>
              <a:off x="3206" y="6187"/>
              <a:ext cx="533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d/2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4" name="Text Box 52"/>
            <p:cNvSpPr txBox="1">
              <a:spLocks noChangeArrowheads="1"/>
            </p:cNvSpPr>
            <p:nvPr/>
          </p:nvSpPr>
          <p:spPr bwMode="auto">
            <a:xfrm>
              <a:off x="3840" y="6116"/>
              <a:ext cx="429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O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5" name="Text Box 53"/>
            <p:cNvSpPr txBox="1">
              <a:spLocks noChangeArrowheads="1"/>
            </p:cNvSpPr>
            <p:nvPr/>
          </p:nvSpPr>
          <p:spPr bwMode="auto">
            <a:xfrm>
              <a:off x="4169" y="5436"/>
              <a:ext cx="438" cy="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x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6" name="Text Box 54"/>
            <p:cNvSpPr txBox="1">
              <a:spLocks noChangeArrowheads="1"/>
            </p:cNvSpPr>
            <p:nvPr/>
          </p:nvSpPr>
          <p:spPr bwMode="auto">
            <a:xfrm>
              <a:off x="3878" y="4799"/>
              <a:ext cx="428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A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7" name="Text Box 55"/>
            <p:cNvSpPr txBox="1">
              <a:spLocks noChangeArrowheads="1"/>
            </p:cNvSpPr>
            <p:nvPr/>
          </p:nvSpPr>
          <p:spPr bwMode="auto">
            <a:xfrm>
              <a:off x="3737" y="6835"/>
              <a:ext cx="427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Э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8" name="Text Box 56"/>
            <p:cNvSpPr txBox="1">
              <a:spLocks noChangeArrowheads="1"/>
            </p:cNvSpPr>
            <p:nvPr/>
          </p:nvSpPr>
          <p:spPr bwMode="auto">
            <a:xfrm>
              <a:off x="2500" y="6543"/>
              <a:ext cx="398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l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9" name="Text Box 57"/>
            <p:cNvSpPr txBox="1">
              <a:spLocks noChangeArrowheads="1"/>
            </p:cNvSpPr>
            <p:nvPr/>
          </p:nvSpPr>
          <p:spPr bwMode="auto">
            <a:xfrm>
              <a:off x="1489" y="6540"/>
              <a:ext cx="432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kumimoji="0" lang="en-US" sz="2000" b="1" i="0" u="none" strike="noStrike" cap="none" normalizeH="0" baseline="-2500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2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30" name="Text Box 58"/>
            <p:cNvSpPr txBox="1">
              <a:spLocks noChangeArrowheads="1"/>
            </p:cNvSpPr>
            <p:nvPr/>
          </p:nvSpPr>
          <p:spPr bwMode="auto">
            <a:xfrm>
              <a:off x="1485" y="5397"/>
              <a:ext cx="432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kumimoji="0" lang="en-US" sz="2000" b="1" i="0" u="none" strike="noStrike" cap="none" normalizeH="0" baseline="-2500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31" name="Text Box 59"/>
            <p:cNvSpPr txBox="1">
              <a:spLocks noChangeArrowheads="1"/>
            </p:cNvSpPr>
            <p:nvPr/>
          </p:nvSpPr>
          <p:spPr bwMode="auto">
            <a:xfrm>
              <a:off x="1198" y="5966"/>
              <a:ext cx="433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</a:rPr>
                <a:t>d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32" name="Text Box 60"/>
            <p:cNvSpPr txBox="1">
              <a:spLocks noChangeArrowheads="1"/>
            </p:cNvSpPr>
            <p:nvPr/>
          </p:nvSpPr>
          <p:spPr bwMode="auto">
            <a:xfrm>
              <a:off x="1667" y="6067"/>
              <a:ext cx="432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endParaRPr kumimoji="0" lang="ru-RU" sz="20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280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-23849" y="110823"/>
            <a:ext cx="916784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Методы наблюдения интерференции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(методы получения когерентных волн)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ИНТЕРФЕРЕНЦИЯ В ТОНКИХ ПЛЕНКАХ</a:t>
            </a:r>
            <a:endParaRPr kumimoji="0" lang="ru-RU" sz="2400" b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80" y="1844824"/>
            <a:ext cx="597666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3849" y="110823"/>
            <a:ext cx="916784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Методы наблюдения интерференции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(методы получения когерентных волн)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ИНТЕРФЕРЕНЦИЯ В ТОНКИХ ПЛЕНКАХ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5976664" cy="473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03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26043" y="110823"/>
            <a:ext cx="911795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Методы наблюдения интерференции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(методы получения когерентных волн)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ОПЫТ НЬЮТОНА</a:t>
            </a:r>
            <a:endParaRPr kumimoji="0" lang="ru-RU" sz="24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Вернуться к списк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2681" r="38253" b="53333"/>
          <a:stretch/>
        </p:blipFill>
        <p:spPr bwMode="auto">
          <a:xfrm>
            <a:off x="323528" y="2468722"/>
            <a:ext cx="4261493" cy="34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Вернуться к списк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67" t="56676" r="5897" b="3370"/>
          <a:stretch/>
        </p:blipFill>
        <p:spPr bwMode="auto">
          <a:xfrm>
            <a:off x="4860032" y="2788570"/>
            <a:ext cx="4029816" cy="251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7794" t="40200" r="18107" b="16400"/>
          <a:stretch/>
        </p:blipFill>
        <p:spPr>
          <a:xfrm>
            <a:off x="0" y="671399"/>
            <a:ext cx="9144000" cy="506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9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228536" y="907929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толстую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стеклянную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пластинку, покрытую очень тонкой пленкой,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показатель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преломления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вещества которой равен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1,4,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падает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нормально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параллельный пучок монохроматического света (λ = 0,6 мкм). Отраженный свет максимально ослаблен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вследствие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интерференции.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Определите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толщину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пленки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53931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1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9804" y="3585585"/>
            <a:ext cx="84104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Дано: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1,00029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= 1,4; 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1,5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800" dirty="0" smtClean="0"/>
              <a:t> </a:t>
            </a:r>
            <a:r>
              <a:rPr lang="en-US" sz="2800" dirty="0" smtClean="0"/>
              <a:t>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= 0,6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мкм;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Найти: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kumimoji="0" lang="ru-RU" sz="28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003619"/>
              </p:ext>
            </p:extLst>
          </p:nvPr>
        </p:nvGraphicFramePr>
        <p:xfrm>
          <a:off x="970685" y="5401467"/>
          <a:ext cx="3503612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Формула" r:id="rId3" imgW="1320480" imgH="431640" progId="Equation.3">
                  <p:embed/>
                </p:oleObj>
              </mc:Choice>
              <mc:Fallback>
                <p:oleObj name="Формула" r:id="rId3" imgW="1320480" imgH="431640" progId="Equation.3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685" y="5401467"/>
                        <a:ext cx="3503612" cy="1150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024780"/>
              </p:ext>
            </p:extLst>
          </p:nvPr>
        </p:nvGraphicFramePr>
        <p:xfrm>
          <a:off x="4673881" y="5390181"/>
          <a:ext cx="428625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Формула" r:id="rId5" imgW="1676160" imgH="431640" progId="Equation.3">
                  <p:embed/>
                </p:oleObj>
              </mc:Choice>
              <mc:Fallback>
                <p:oleObj name="Формула" r:id="rId5" imgW="1676160" imgH="431640" progId="Equation.3">
                  <p:embed/>
                  <p:pic>
                    <p:nvPicPr>
                      <p:cNvPr id="14" name="Объект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3881" y="5390181"/>
                        <a:ext cx="4286250" cy="1123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285720" y="908720"/>
            <a:ext cx="85011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опыте Юнга расстояние между щелями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d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мм, а расстояние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 щелей до экрана равно 3 м. Определить: 1) положение первой светлой полосы;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положение третьей темной полосы, если щели освещать монохроматическим светом с длиной волны 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0,5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мкм.</a:t>
            </a:r>
            <a:endParaRPr kumimoji="0" lang="ru-RU" sz="28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05389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2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717032"/>
            <a:ext cx="84104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Дано: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м;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0,5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мкм;   1)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max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   2)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Найти: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kumimoji="0" lang="ru-RU" sz="28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268760"/>
            <a:ext cx="6552728" cy="360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1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107505" y="1051575"/>
            <a:ext cx="88569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установке для наблюдения колец Ньютона был измерен в отраженном свете радиус темного кольца (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т =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3). Когда пространство между плоскопараллельной пластинкой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линзой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заполнили жидкостью, то тот же радиус стал иметь кольцо с номером на единицу большим.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Определите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показатель преломления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жидкости.</a:t>
            </a:r>
            <a:endParaRPr kumimoji="0" lang="ru-RU" sz="28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92260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3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276253"/>
            <a:ext cx="84104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Дано: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Найти: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kumimoji="0" lang="ru-RU" sz="28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656155"/>
              </p:ext>
            </p:extLst>
          </p:nvPr>
        </p:nvGraphicFramePr>
        <p:xfrm>
          <a:off x="1923909" y="1988840"/>
          <a:ext cx="580083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7" name="Формула" r:id="rId3" imgW="2323800" imgH="228600" progId="Equation.3">
                  <p:embed/>
                </p:oleObj>
              </mc:Choice>
              <mc:Fallback>
                <p:oleObj name="Формула" r:id="rId3" imgW="23238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3909" y="1988840"/>
                        <a:ext cx="5800831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1520" y="172958"/>
            <a:ext cx="871296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Получим выражение для радиусов колец при заполнении пространства между линзой и пластинкой жидкостью. Из прямоугольного треугольника СОВ  имеем: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89672" y="2657818"/>
            <a:ext cx="47120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28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очень малая величина).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972692"/>
              </p:ext>
            </p:extLst>
          </p:nvPr>
        </p:nvGraphicFramePr>
        <p:xfrm>
          <a:off x="3898253" y="3140968"/>
          <a:ext cx="1321819" cy="1075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8" name="Формула" r:id="rId5" imgW="431613" imgH="355446" progId="Equation.3">
                  <p:embed/>
                </p:oleObj>
              </mc:Choice>
              <mc:Fallback>
                <p:oleObj name="Формула" r:id="rId5" imgW="431613" imgH="355446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8253" y="3140968"/>
                        <a:ext cx="1321819" cy="10753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89834"/>
              </p:ext>
            </p:extLst>
          </p:nvPr>
        </p:nvGraphicFramePr>
        <p:xfrm>
          <a:off x="3707904" y="4221088"/>
          <a:ext cx="1828668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9" name="Формула" r:id="rId7" imgW="672808" imgH="342751" progId="Equation.3">
                  <p:embed/>
                </p:oleObj>
              </mc:Choice>
              <mc:Fallback>
                <p:oleObj name="Формула" r:id="rId7" imgW="672808" imgH="342751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221088"/>
                        <a:ext cx="1828668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1653946"/>
              </p:ext>
            </p:extLst>
          </p:nvPr>
        </p:nvGraphicFramePr>
        <p:xfrm>
          <a:off x="3657666" y="5085184"/>
          <a:ext cx="1922446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0" name="Формула" r:id="rId9" imgW="672808" imgH="355446" progId="Equation.3">
                  <p:embed/>
                </p:oleObj>
              </mc:Choice>
              <mc:Fallback>
                <p:oleObj name="Формула" r:id="rId9" imgW="672808" imgH="355446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66" y="5085184"/>
                        <a:ext cx="1922446" cy="1008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725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1520" y="332656"/>
            <a:ext cx="871296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Радиусы темных колец найдем из условия минимума интенсивности для разности хода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или       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отсюда радиус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го темного кольца 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132349"/>
              </p:ext>
            </p:extLst>
          </p:nvPr>
        </p:nvGraphicFramePr>
        <p:xfrm>
          <a:off x="683567" y="1340768"/>
          <a:ext cx="2246649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1" name="Формула" r:id="rId3" imgW="837836" imgH="342751" progId="Equation.3">
                  <p:embed/>
                </p:oleObj>
              </mc:Choice>
              <mc:Fallback>
                <p:oleObj name="Формула" r:id="rId3" imgW="837836" imgH="34275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7" y="1340768"/>
                        <a:ext cx="2246649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211170"/>
              </p:ext>
            </p:extLst>
          </p:nvPr>
        </p:nvGraphicFramePr>
        <p:xfrm>
          <a:off x="5220072" y="1342421"/>
          <a:ext cx="2914687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2" name="Формула" r:id="rId5" imgW="1091726" imgH="355446" progId="Equation.3">
                  <p:embed/>
                </p:oleObj>
              </mc:Choice>
              <mc:Fallback>
                <p:oleObj name="Формула" r:id="rId5" imgW="1091726" imgH="35544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1342421"/>
                        <a:ext cx="2914687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227869"/>
              </p:ext>
            </p:extLst>
          </p:nvPr>
        </p:nvGraphicFramePr>
        <p:xfrm>
          <a:off x="3491880" y="3117163"/>
          <a:ext cx="1842955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3" name="Формула" r:id="rId7" imgW="698500" imgH="241300" progId="Equation.3">
                  <p:embed/>
                </p:oleObj>
              </mc:Choice>
              <mc:Fallback>
                <p:oleObj name="Формула" r:id="rId7" imgW="6985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117163"/>
                        <a:ext cx="1842955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51520" y="3752166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Учтем, что длина волны света в веществе (в жидкости, в данном случае) </a:t>
            </a: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195783"/>
              </p:ext>
            </p:extLst>
          </p:nvPr>
        </p:nvGraphicFramePr>
        <p:xfrm>
          <a:off x="4355976" y="4581128"/>
          <a:ext cx="1183263" cy="1026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4" name="Формула" r:id="rId9" imgW="406048" imgH="355292" progId="Equation.3">
                  <p:embed/>
                </p:oleObj>
              </mc:Choice>
              <mc:Fallback>
                <p:oleObj name="Формула" r:id="rId9" imgW="406048" imgH="355292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581128"/>
                        <a:ext cx="1183263" cy="10269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447043"/>
              </p:ext>
            </p:extLst>
          </p:nvPr>
        </p:nvGraphicFramePr>
        <p:xfrm>
          <a:off x="683568" y="5517232"/>
          <a:ext cx="2952453" cy="1124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5" name="Формула" r:id="rId11" imgW="990170" imgH="380835" progId="Equation.3">
                  <p:embed/>
                </p:oleObj>
              </mc:Choice>
              <mc:Fallback>
                <p:oleObj name="Формула" r:id="rId11" imgW="990170" imgH="380835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517232"/>
                        <a:ext cx="2952453" cy="11247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4032448" y="5805264"/>
            <a:ext cx="4932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0,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1,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2,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...		в отраженном свете.</a:t>
            </a:r>
          </a:p>
        </p:txBody>
      </p:sp>
    </p:spTree>
    <p:extLst>
      <p:ext uri="{BB962C8B-B14F-4D97-AF65-F5344CB8AC3E}">
        <p14:creationId xmlns:p14="http://schemas.microsoft.com/office/powerpoint/2010/main" val="26086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0" y="692696"/>
            <a:ext cx="3924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отраженном свете.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055074"/>
              </p:ext>
            </p:extLst>
          </p:nvPr>
        </p:nvGraphicFramePr>
        <p:xfrm>
          <a:off x="539552" y="332656"/>
          <a:ext cx="3546054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7" name="Формула" r:id="rId3" imgW="1320227" imgH="393529" progId="Equation.3">
                  <p:embed/>
                </p:oleObj>
              </mc:Choice>
              <mc:Fallback>
                <p:oleObj name="Формула" r:id="rId3" imgW="1320227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32656"/>
                        <a:ext cx="3546054" cy="1080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107504" y="1556792"/>
            <a:ext cx="3924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 условию задачи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356838"/>
              </p:ext>
            </p:extLst>
          </p:nvPr>
        </p:nvGraphicFramePr>
        <p:xfrm>
          <a:off x="3563888" y="1539843"/>
          <a:ext cx="1958735" cy="687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8" name="Формула" r:id="rId5" imgW="698500" imgH="241300" progId="Equation.3">
                  <p:embed/>
                </p:oleObj>
              </mc:Choice>
              <mc:Fallback>
                <p:oleObj name="Формула" r:id="rId5" imgW="6985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1539843"/>
                        <a:ext cx="1958735" cy="6876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540862"/>
              </p:ext>
            </p:extLst>
          </p:nvPr>
        </p:nvGraphicFramePr>
        <p:xfrm>
          <a:off x="5940152" y="1340768"/>
          <a:ext cx="2937927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9" name="Формула" r:id="rId7" imgW="1079032" imgH="393529" progId="Equation.3">
                  <p:embed/>
                </p:oleObj>
              </mc:Choice>
              <mc:Fallback>
                <p:oleObj name="Формула" r:id="rId7" imgW="1079032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1340768"/>
                        <a:ext cx="2937927" cy="1080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005951"/>
              </p:ext>
            </p:extLst>
          </p:nvPr>
        </p:nvGraphicFramePr>
        <p:xfrm>
          <a:off x="2123728" y="2636912"/>
          <a:ext cx="1872208" cy="721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0" name="Формула" r:id="rId9" imgW="520474" imgH="203112" progId="Equation.3">
                  <p:embed/>
                </p:oleObj>
              </mc:Choice>
              <mc:Fallback>
                <p:oleObj name="Формула" r:id="rId9" imgW="520474" imgH="203112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636912"/>
                        <a:ext cx="1872208" cy="7218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179512" y="2708920"/>
            <a:ext cx="4527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Поскольку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                       то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686727"/>
              </p:ext>
            </p:extLst>
          </p:nvPr>
        </p:nvGraphicFramePr>
        <p:xfrm>
          <a:off x="4788023" y="2420888"/>
          <a:ext cx="3499589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1" name="Формула" r:id="rId11" imgW="1295400" imgH="393700" progId="Equation.3">
                  <p:embed/>
                </p:oleObj>
              </mc:Choice>
              <mc:Fallback>
                <p:oleObj name="Формула" r:id="rId11" imgW="1295400" imgH="393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3" y="2420888"/>
                        <a:ext cx="3499589" cy="1080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79511" y="3573016"/>
            <a:ext cx="7021922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Возведя в квадрат и выразив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получим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Подставим числовые данные: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n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4/3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1,33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732568"/>
              </p:ext>
            </p:extLst>
          </p:nvPr>
        </p:nvGraphicFramePr>
        <p:xfrm>
          <a:off x="6588224" y="3361596"/>
          <a:ext cx="1581641" cy="1075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2" name="Формула" r:id="rId13" imgW="520474" imgH="355446" progId="Equation.3">
                  <p:embed/>
                </p:oleObj>
              </mc:Choice>
              <mc:Fallback>
                <p:oleObj name="Формула" r:id="rId13" imgW="520474" imgH="355446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3361596"/>
                        <a:ext cx="1581641" cy="10755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408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285720" y="908720"/>
            <a:ext cx="85011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стеклянный клин нормально к его грани падает монохроматический свет с длиной волны 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0,6 мкм. В возникшей при этом интерференционной картине на отрезке длиной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1 см наблюдается 10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темных полос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Определите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преломляющий угол θ клина.</a:t>
            </a:r>
            <a:endParaRPr kumimoji="0" lang="ru-RU" sz="28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05389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4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284984"/>
            <a:ext cx="84104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Дано: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0,6 мкм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 см;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Найти: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kumimoji="0" lang="ru-RU" sz="28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0788" t="78000" r="29525" b="3800"/>
          <a:stretch/>
        </p:blipFill>
        <p:spPr>
          <a:xfrm>
            <a:off x="4067944" y="4293096"/>
            <a:ext cx="3600400" cy="18722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9879" y="1052736"/>
            <a:ext cx="698182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9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4016" y="456629"/>
            <a:ext cx="889248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Темные полосы видны на тех участках клина, для которых раз­ность хода кратна нечетному числу половины длины волны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Δ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(2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+ 1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/2), где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0, 1, 2, ….	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Разность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хода Δ двух волн складывается из разности оптических длин путей этих волн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dn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половины длины волны (λ/2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Тогда</a:t>
            </a:r>
          </a:p>
          <a:p>
            <a:pPr algn="ctr">
              <a:spcAft>
                <a:spcPts val="600"/>
              </a:spcAft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/2 = (2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+ 1) 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 —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коэффициент преломления стекла (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,5);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толщина клина в том месте, где наблюдается темная полоса, соответствую­щая номеру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/>
              <a:t>	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58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4016" y="456629"/>
            <a:ext cx="889248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   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Пусть произвольной темной полосе номера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соответствует опре­деленная толщина клина в этом месте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 темной полосе номера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10 соответствует толщина клина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i="1" baseline="-25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Согласно условию за­дачи, 10 полос укладываются на отрезке длиной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1 см. Тогда ис­комый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угол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будет равен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θ = (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+10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)/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где из-за малости преломляющего угла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sinθ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sym typeface="Symbol"/>
              </a:rPr>
              <a:t>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(угол θ выражен в радианах).</a:t>
            </a:r>
          </a:p>
        </p:txBody>
      </p:sp>
    </p:spTree>
    <p:extLst>
      <p:ext uri="{BB962C8B-B14F-4D97-AF65-F5344CB8AC3E}">
        <p14:creationId xmlns:p14="http://schemas.microsoft.com/office/powerpoint/2010/main" val="316249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4016" y="456629"/>
            <a:ext cx="8892480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Вычислив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+14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подставив их 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последнюю формулу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произведя преобразования, найдем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5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/(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nl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вычисления получим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= 2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-4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paд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= 41,3".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44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285720" y="908720"/>
            <a:ext cx="85011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поверхность стеклянной призмы нанесена тонкая пленка с показателем преломления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толщиной 112,5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На пленку по нормали к ней падает свет с длиной волны 630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При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каком значении показателя преломления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пленка будет «просветляющей»?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05389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1065" y="4365104"/>
            <a:ext cx="84104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Дано: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112,5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 630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Найти: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aseline="-25000" dirty="0" err="1" smtClean="0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strike="noStrike" cap="none" normalizeH="0" dirty="0">
                <a:ln>
                  <a:noFill/>
                </a:ln>
                <a:solidFill>
                  <a:schemeClr val="bg1">
                    <a:lumMod val="90000"/>
                    <a:lumOff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strike="noStrike" cap="none" normalizeH="0" dirty="0" smtClean="0">
                <a:ln>
                  <a:noFill/>
                </a:ln>
                <a:solidFill>
                  <a:schemeClr val="bg1">
                    <a:lumMod val="90000"/>
                    <a:lumOff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1,4.</a:t>
            </a:r>
            <a:endParaRPr kumimoji="0" lang="ru-RU" sz="2800" b="1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02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285720" y="908720"/>
            <a:ext cx="850112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Между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двумя плоскопараллельными стеклянными пластинками положили очень тонкую проволочку, расположенную параллельно линии соприкосновения пластинок и находящуюся на расстоянии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75 мм от нее. В отраженном свете (λ = 0,5 мкм) на верхней пластинке видны интерференционные полосы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Определите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диаметр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поперечного сечения проволочки, если на протяжении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а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30 мм насчитывается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 16 светлых полос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10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мкм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05389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718238"/>
              </p:ext>
            </p:extLst>
          </p:nvPr>
        </p:nvGraphicFramePr>
        <p:xfrm>
          <a:off x="4031216" y="4437112"/>
          <a:ext cx="4285200" cy="25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1" name="Picture" r:id="rId3" imgW="1175935" imgH="707693" progId="Word.Picture.8">
                  <p:embed/>
                </p:oleObj>
              </mc:Choice>
              <mc:Fallback>
                <p:oleObj name="Picture" r:id="rId3" imgW="1175935" imgH="707693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1216" y="4437112"/>
                        <a:ext cx="4285200" cy="2588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489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12545"/>
            <a:ext cx="83529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dirty="0" smtClean="0">
                <a:latin typeface="Times New Roman" panose="02020603050405020304" pitchFamily="18" charset="0"/>
                <a:cs typeface="Times New Roman" pitchFamily="18" charset="0"/>
              </a:rPr>
              <a:t>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Параллельный пучок света падает нормально на плосковыпуклую линзу с радиусом кривизны 6,4 м, лежащую выпуклой стороной на стеклянной пластинке. В отраженном свете наблюдаются кольца Ньютона. Радиус пятого темного кольца Ньютона в отраженном свете равен 4 мм.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длину волны падающего на линзу света.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 в нанометрах.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500]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05389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01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553866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Явление </a:t>
            </a:r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интерференции электронов можно объяснить, используя представление об электронах как о потоке частиц, обладающих</a:t>
            </a:r>
          </a:p>
          <a:p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60000"/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электрическим </a:t>
            </a:r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зарядом,</a:t>
            </a:r>
            <a:endParaRPr lang="ru-R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/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малой </a:t>
            </a:r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массой,</a:t>
            </a:r>
            <a:endParaRPr lang="ru-R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/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малыми </a:t>
            </a:r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размерами,</a:t>
            </a:r>
            <a:endParaRPr lang="ru-R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/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волновыми </a:t>
            </a:r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свойствами.</a:t>
            </a:r>
            <a:endParaRPr lang="ru-R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333" y="426730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Тесты ЕГЭ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276872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Масляная пленка на воде при наблюдении вертикально к поверхности кажется оранжевой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минимальное возможное значение толщины пленки?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Показатель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преломления воды 1,33, масла — 1,47. Длина световой волны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588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10</a:t>
            </a:r>
            <a:r>
              <a:rPr lang="ru-RU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-9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м.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Учтите, что отражение света от оптически более плотной среды происходит с потерей полуволны, а от оптически менее плотной среды без потери полуволны.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333" y="426730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Тесты ЕГЭ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42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276872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наблюдения явления интерференции света используется точечный источник света и небольшой экран с двумя малыми отверстиями у глаза наблюдателя.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максимальное расстояние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малыми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отверстиями в экране, при котором может наблюдаться явление интерференции света. Разрешающая способность глаза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 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световой волны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5,8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10</a:t>
            </a:r>
            <a:r>
              <a:rPr lang="ru-RU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-7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м.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333" y="426730"/>
            <a:ext cx="27224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Тесты ЕГЭ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08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97280" y="3617640"/>
            <a:ext cx="8501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kumimoji="0" lang="ru-RU" sz="2800" b="1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05389"/>
            <a:ext cx="38519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itchFamily="18" charset="0"/>
              </a:rPr>
              <a:t>Задание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32 из ЕГЭ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51520" y="764704"/>
            <a:ext cx="8784976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 Cyr" pitchFamily="18" charset="0"/>
                <a:ea typeface="Times New Roman" panose="02020603050405020304" pitchFamily="18" charset="0"/>
                <a:cs typeface="Times New Roman Cyr" pitchFamily="18" charset="0"/>
              </a:rPr>
              <a:t>    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«Просветлением оптики» называется уменьшение отражения света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от преломляющих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поверхностей оптических систем, например от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объектива фотоаппарата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. Для этого на поверхность объектива наносят тонкую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плёнку с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показателем преломления, отличающимся от показателя преломления </a:t>
            </a:r>
            <a:r>
              <a:rPr lang="ru-RU" sz="2400" i="1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n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стекла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объектива, и подбирают её толщину определённым образом.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Какую минимальную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толщину </a:t>
            </a:r>
            <a:r>
              <a:rPr lang="ru-RU" sz="2400" i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d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должна иметь эта плёнка для того,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чтобы максимально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погасить отражение света в наиболее чувствительной для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глаза человека жёлто-зелёной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части спектра, при длине волны в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воздухе λ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= 540 </a:t>
            </a:r>
            <a:r>
              <a:rPr lang="ru-RU" sz="2400" dirty="0" err="1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нм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, если показатель преломления плёнки при этой длине волны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равен </a:t>
            </a:r>
            <a:r>
              <a:rPr lang="ru-RU" sz="2400" i="1" dirty="0" err="1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n</a:t>
            </a:r>
            <a:r>
              <a:rPr lang="ru-RU" sz="2400" baseline="-25000" dirty="0" err="1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пл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= 1,35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?</a:t>
            </a:r>
          </a:p>
          <a:p>
            <a:pPr algn="just"/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    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Какой оттенок цвета при этом имеют «просветлённые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» объективы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? Падение света на объектив можно считать </a:t>
            </a:r>
            <a:r>
              <a:rPr lang="ru-RU" sz="2400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практически нормальным</a:t>
            </a:r>
            <a:r>
              <a:rPr lang="ru-RU" sz="2400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.</a:t>
            </a:r>
            <a:endParaRPr lang="ru-RU" sz="2400" dirty="0" smtClean="0">
              <a:solidFill>
                <a:srgbClr val="0000FF"/>
              </a:solidFill>
              <a:latin typeface="Times New Roman Cyr" pitchFamily="18" charset="0"/>
              <a:cs typeface="Times New Roman Cyr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52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1507</TotalTime>
  <Words>857</Words>
  <Application>Microsoft Office PowerPoint</Application>
  <PresentationFormat>Экран (4:3)</PresentationFormat>
  <Paragraphs>145</Paragraphs>
  <Slides>28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Calibri</vt:lpstr>
      <vt:lpstr>Candara</vt:lpstr>
      <vt:lpstr>Symbol</vt:lpstr>
      <vt:lpstr>Times New Roman</vt:lpstr>
      <vt:lpstr>Times New Roman Cyr</vt:lpstr>
      <vt:lpstr>Волна</vt:lpstr>
      <vt:lpstr>Формула</vt:lpstr>
      <vt:lpstr>Picture</vt:lpstr>
      <vt:lpstr>Практическое занятие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Интерференция</dc:title>
  <dc:creator>Т.Н. Мельникова</dc:creator>
  <cp:lastModifiedBy>Мельникова Т.Н.</cp:lastModifiedBy>
  <cp:revision>177</cp:revision>
  <dcterms:created xsi:type="dcterms:W3CDTF">2012-02-19T18:37:55Z</dcterms:created>
  <dcterms:modified xsi:type="dcterms:W3CDTF">2022-02-25T12:37:55Z</dcterms:modified>
</cp:coreProperties>
</file>