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192000" cy="6858000"/>
  <p:notesSz cx="6791325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Дмитрий Седнев" initials="ДС" lastIdx="12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BE46"/>
    <a:srgbClr val="393939"/>
    <a:srgbClr val="686868"/>
    <a:srgbClr val="A2A1A1"/>
    <a:srgbClr val="6C6D6C"/>
    <a:srgbClr val="76B729"/>
    <a:srgbClr val="CC2E2A"/>
    <a:srgbClr val="808080"/>
    <a:srgbClr val="1E7DC2"/>
    <a:srgbClr val="0069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13" d="100"/>
          <a:sy n="113" d="100"/>
        </p:scale>
        <p:origin x="337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6513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449973-B2ED-47F8-8A78-D28DB888792A}" type="datetimeFigureOut">
              <a:rPr lang="ru-RU" smtClean="0"/>
              <a:t>27.02.2024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6513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5FD72E-0A6E-4C0A-A8ED-F814144E9B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45545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6513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DDC125-F1CB-421D-BF0C-479EBC807B8B}" type="datetimeFigureOut">
              <a:rPr lang="ru-RU" smtClean="0"/>
              <a:t>27.02.2024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33488"/>
            <a:ext cx="592137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51388"/>
            <a:ext cx="5432425" cy="38877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6513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1DB774-640C-411A-8718-DDB764B453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5455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5521" b="15899"/>
          <a:stretch/>
        </p:blipFill>
        <p:spPr>
          <a:xfrm>
            <a:off x="0" y="-1"/>
            <a:ext cx="4203700" cy="68580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4970455" y="1894702"/>
            <a:ext cx="6760226" cy="2165607"/>
          </a:xfrm>
        </p:spPr>
        <p:txBody>
          <a:bodyPr anchor="b">
            <a:normAutofit/>
          </a:bodyPr>
          <a:lstStyle>
            <a:lvl1pPr algn="l">
              <a:defRPr sz="3400" cap="all" spc="300" baseline="0"/>
            </a:lvl1pPr>
          </a:lstStyle>
          <a:p>
            <a:r>
              <a:rPr lang="ru-RU" dirty="0"/>
              <a:t>Название презентации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4970454" y="4060310"/>
            <a:ext cx="6760226" cy="832965"/>
          </a:xfrm>
        </p:spPr>
        <p:txBody>
          <a:bodyPr/>
          <a:lstStyle>
            <a:lvl1pPr marL="0" indent="0" algn="l">
              <a:buNone/>
              <a:defRPr sz="2400" spc="2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Дополнительное название</a:t>
            </a: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0"/>
            <a:ext cx="4233793" cy="6863071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5037704" y="4893275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0" hasCustomPrompt="1"/>
          </p:nvPr>
        </p:nvSpPr>
        <p:spPr>
          <a:xfrm>
            <a:off x="5037138" y="6482492"/>
            <a:ext cx="1949450" cy="289011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дата</a:t>
            </a:r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12" hasCustomPrompt="1"/>
          </p:nvPr>
        </p:nvSpPr>
        <p:spPr>
          <a:xfrm>
            <a:off x="4970590" y="4979008"/>
            <a:ext cx="4890102" cy="80803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ФИО выступающего,</a:t>
            </a:r>
          </a:p>
          <a:p>
            <a:pPr lvl="0"/>
            <a:r>
              <a:rPr lang="ru-RU" dirty="0"/>
              <a:t>должность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7138" y="1199256"/>
            <a:ext cx="1946933" cy="500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33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9943070" y="6499653"/>
            <a:ext cx="1939182" cy="358347"/>
          </a:xfr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/>
        </p:blipFill>
        <p:spPr>
          <a:xfrm>
            <a:off x="0" y="-1"/>
            <a:ext cx="12192000" cy="2540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5527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1983756" y="2951692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89997"/>
            <a:ext cx="8432800" cy="1579005"/>
          </a:xfrm>
        </p:spPr>
        <p:txBody>
          <a:bodyPr>
            <a:normAutofit/>
          </a:bodyPr>
          <a:lstStyle>
            <a:lvl1pPr>
              <a:defRPr sz="32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2"/>
          </p:nvPr>
        </p:nvSpPr>
        <p:spPr>
          <a:xfrm>
            <a:off x="1983756" y="3246438"/>
            <a:ext cx="7287244" cy="325321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7298" y="829296"/>
            <a:ext cx="1946933" cy="500405"/>
          </a:xfrm>
          <a:prstGeom prst="rect">
            <a:avLst/>
          </a:prstGeom>
        </p:spPr>
      </p:pic>
      <p:sp>
        <p:nvSpPr>
          <p:cNvPr id="1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981200" y="6499653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7" name="Дата 2"/>
          <p:cNvSpPr>
            <a:spLocks noGrp="1"/>
          </p:cNvSpPr>
          <p:nvPr>
            <p:ph type="dt" sz="half" idx="13"/>
          </p:nvPr>
        </p:nvSpPr>
        <p:spPr>
          <a:xfrm>
            <a:off x="149857" y="6499653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33C4AA26-35F5-47FE-AEE2-0065CE9E85BB}" type="datetime1">
              <a:rPr lang="ru-RU" smtClean="0"/>
              <a:t>27.02.2024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4248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спис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9943070" y="6499653"/>
            <a:ext cx="1939182" cy="358347"/>
          </a:xfr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/>
        </p:blipFill>
        <p:spPr>
          <a:xfrm>
            <a:off x="0" y="-1"/>
            <a:ext cx="12192000" cy="2540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5527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89997"/>
            <a:ext cx="8432800" cy="1579005"/>
          </a:xfrm>
        </p:spPr>
        <p:txBody>
          <a:bodyPr>
            <a:normAutofit/>
          </a:bodyPr>
          <a:lstStyle>
            <a:lvl1pPr>
              <a:defRPr sz="3200" cap="all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2"/>
          </p:nvPr>
        </p:nvSpPr>
        <p:spPr>
          <a:xfrm>
            <a:off x="1983756" y="3827633"/>
            <a:ext cx="4754795" cy="26720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3"/>
          </p:nvPr>
        </p:nvSpPr>
        <p:spPr>
          <a:xfrm>
            <a:off x="6862763" y="3827558"/>
            <a:ext cx="4785540" cy="267166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1983756" y="3742113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4" hasCustomPrompt="1"/>
          </p:nvPr>
        </p:nvSpPr>
        <p:spPr>
          <a:xfrm>
            <a:off x="1983756" y="2959147"/>
            <a:ext cx="5108575" cy="436563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ru-RU" dirty="0"/>
              <a:t>Дополнительная информация</a:t>
            </a:r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7298" y="829296"/>
            <a:ext cx="1946933" cy="500405"/>
          </a:xfrm>
          <a:prstGeom prst="rect">
            <a:avLst/>
          </a:prstGeom>
        </p:spPr>
      </p:pic>
      <p:sp>
        <p:nvSpPr>
          <p:cNvPr id="1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983756" y="6492875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6" name="Дата 2"/>
          <p:cNvSpPr>
            <a:spLocks noGrp="1"/>
          </p:cNvSpPr>
          <p:nvPr>
            <p:ph type="dt" sz="half" idx="15"/>
          </p:nvPr>
        </p:nvSpPr>
        <p:spPr>
          <a:xfrm>
            <a:off x="254499" y="6492874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467715FE-3758-494C-B32B-524FA18E9521}" type="datetime1">
              <a:rPr lang="ru-RU" smtClean="0"/>
              <a:t>27.02.2024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81099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оп.информа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5521" b="15899"/>
          <a:stretch/>
        </p:blipFill>
        <p:spPr>
          <a:xfrm>
            <a:off x="-1" y="-1"/>
            <a:ext cx="4942703" cy="6858001"/>
          </a:xfrm>
          <a:prstGeom prst="rect">
            <a:avLst/>
          </a:prstGeom>
        </p:spPr>
      </p:pic>
      <p:sp>
        <p:nvSpPr>
          <p:cNvPr id="11" name="Прямоугольник 10"/>
          <p:cNvSpPr/>
          <p:nvPr userDrawn="1"/>
        </p:nvSpPr>
        <p:spPr>
          <a:xfrm>
            <a:off x="0" y="0"/>
            <a:ext cx="4983892" cy="6863071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4199" y="680908"/>
            <a:ext cx="4061942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535612" y="6450227"/>
            <a:ext cx="4324825" cy="329514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0086680" y="6450227"/>
            <a:ext cx="1795572" cy="329514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734658" y="2199349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Текст 12"/>
          <p:cNvSpPr>
            <a:spLocks noGrp="1"/>
          </p:cNvSpPr>
          <p:nvPr>
            <p:ph type="body" sz="quarter" idx="13"/>
          </p:nvPr>
        </p:nvSpPr>
        <p:spPr>
          <a:xfrm>
            <a:off x="5535613" y="2085975"/>
            <a:ext cx="6088062" cy="4270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4" hasCustomPrompt="1"/>
          </p:nvPr>
        </p:nvSpPr>
        <p:spPr>
          <a:xfrm>
            <a:off x="1655763" y="2085975"/>
            <a:ext cx="2990850" cy="4270375"/>
          </a:xfrm>
        </p:spPr>
        <p:txBody>
          <a:bodyPr/>
          <a:lstStyle>
            <a:lvl1pPr marL="0" indent="0">
              <a:buNone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Дополнительная информация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7298" y="829296"/>
            <a:ext cx="1946933" cy="500405"/>
          </a:xfrm>
          <a:prstGeom prst="rect">
            <a:avLst/>
          </a:prstGeom>
        </p:spPr>
      </p:pic>
      <p:sp>
        <p:nvSpPr>
          <p:cNvPr id="14" name="Дата 2"/>
          <p:cNvSpPr>
            <a:spLocks noGrp="1"/>
          </p:cNvSpPr>
          <p:nvPr>
            <p:ph type="dt" sz="half" idx="10"/>
          </p:nvPr>
        </p:nvSpPr>
        <p:spPr>
          <a:xfrm>
            <a:off x="1655763" y="6453496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99A1E42E-AF0A-4103-B737-549383BE7D40}" type="datetime1">
              <a:rPr lang="ru-RU" smtClean="0"/>
              <a:t>27.02.2024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7222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 бумаг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1511" y="755267"/>
            <a:ext cx="1150741" cy="26775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09" t="-1" b="15745"/>
          <a:stretch/>
        </p:blipFill>
        <p:spPr>
          <a:xfrm>
            <a:off x="4597400" y="-1"/>
            <a:ext cx="7594600" cy="6858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4597400" y="0"/>
            <a:ext cx="75946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5128656" y="1854714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28656" y="197708"/>
            <a:ext cx="5131694" cy="1627916"/>
          </a:xfrm>
        </p:spPr>
        <p:txBody>
          <a:bodyPr>
            <a:normAutofit/>
          </a:bodyPr>
          <a:lstStyle>
            <a:lvl1pPr>
              <a:defRPr sz="36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28656" y="2203955"/>
            <a:ext cx="6585470" cy="3973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5128656" y="6440684"/>
            <a:ext cx="4882610" cy="339057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011266" y="6440684"/>
            <a:ext cx="1870986" cy="339057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350" y="680711"/>
            <a:ext cx="1621902" cy="416865"/>
          </a:xfrm>
          <a:prstGeom prst="rect">
            <a:avLst/>
          </a:prstGeom>
        </p:spPr>
      </p:pic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EE0A42F3-7531-451D-B190-3F35D64BC009}" type="datetime1">
              <a:rPr lang="ru-RU" smtClean="0"/>
              <a:t>27.02.2024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4070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Узкий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592"/>
          <a:stretch/>
        </p:blipFill>
        <p:spPr>
          <a:xfrm>
            <a:off x="0" y="-1"/>
            <a:ext cx="12192000" cy="1416909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1474573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838199" y="1728062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1044052" cy="454720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049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0492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7298" y="558363"/>
            <a:ext cx="1946933" cy="500405"/>
          </a:xfrm>
          <a:prstGeom prst="rect">
            <a:avLst/>
          </a:prstGeom>
        </p:spPr>
      </p:pic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838199" y="6430492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6DBBEDE2-9535-4A4D-869D-5DE1EFBF1CDC}" type="datetime1">
              <a:rPr lang="ru-RU" smtClean="0"/>
              <a:t>27.02.2024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075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Безбумаж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259529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B8BA91DF-A1CF-4E87-92FB-F075E955747B}" type="datetime1">
              <a:rPr lang="ru-RU" smtClean="0"/>
              <a:t>27.02.2024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350" y="680711"/>
            <a:ext cx="1621902" cy="416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371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на бок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65674"/>
          <a:stretch/>
        </p:blipFill>
        <p:spPr>
          <a:xfrm>
            <a:off x="0" y="-1"/>
            <a:ext cx="12192000" cy="2794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8829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4971854" y="1046344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6200000">
            <a:off x="2140550" y="2698275"/>
            <a:ext cx="4398550" cy="1048039"/>
          </a:xfrm>
        </p:spPr>
        <p:txBody>
          <a:bodyPr>
            <a:normAutofit/>
          </a:bodyPr>
          <a:lstStyle>
            <a:lvl1pPr>
              <a:defRPr sz="3500" cap="all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56394" y="1491963"/>
            <a:ext cx="5925858" cy="4685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55206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55206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3" hasCustomPrompt="1"/>
          </p:nvPr>
        </p:nvSpPr>
        <p:spPr>
          <a:xfrm>
            <a:off x="5956301" y="936625"/>
            <a:ext cx="4695224" cy="338138"/>
          </a:xfrm>
        </p:spPr>
        <p:txBody>
          <a:bodyPr/>
          <a:lstStyle>
            <a:lvl1pPr marL="0" indent="0">
              <a:buNone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Дополнительная информация</a:t>
            </a:r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350" y="430860"/>
            <a:ext cx="1621902" cy="416865"/>
          </a:xfrm>
          <a:prstGeom prst="rect">
            <a:avLst/>
          </a:prstGeom>
        </p:spPr>
      </p:pic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>
          <a:xfrm>
            <a:off x="266485" y="6455206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C8D101E4-9816-4BDD-814A-D098D4AEAB89}" type="datetime1">
              <a:rPr lang="ru-RU" smtClean="0"/>
              <a:t>27.02.2024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1833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/>
        </p:blipFill>
        <p:spPr>
          <a:xfrm>
            <a:off x="-6350" y="4562475"/>
            <a:ext cx="12192000" cy="2295525"/>
          </a:xfrm>
          <a:prstGeom prst="rect">
            <a:avLst/>
          </a:prstGeom>
        </p:spPr>
      </p:pic>
      <p:sp>
        <p:nvSpPr>
          <p:cNvPr id="14" name="Прямоугольник 13"/>
          <p:cNvSpPr/>
          <p:nvPr userDrawn="1"/>
        </p:nvSpPr>
        <p:spPr>
          <a:xfrm>
            <a:off x="-6350" y="4562474"/>
            <a:ext cx="12192000" cy="2295525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0517" y="562598"/>
            <a:ext cx="1946933" cy="500405"/>
          </a:xfrm>
          <a:prstGeom prst="rect">
            <a:avLst/>
          </a:prstGeom>
        </p:spPr>
      </p:pic>
      <p:sp>
        <p:nvSpPr>
          <p:cNvPr id="10" name="Дата 2"/>
          <p:cNvSpPr>
            <a:spLocks noGrp="1"/>
          </p:cNvSpPr>
          <p:nvPr>
            <p:ph type="dt" sz="half" idx="10"/>
          </p:nvPr>
        </p:nvSpPr>
        <p:spPr>
          <a:xfrm>
            <a:off x="831850" y="6356349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DEF07932-69BB-4462-842E-A3706217A31B}" type="datetime1">
              <a:rPr lang="ru-RU" smtClean="0"/>
              <a:t>27.02.2024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7552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Только бумаг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4" t="-1" b="15745"/>
          <a:stretch/>
        </p:blipFill>
        <p:spPr>
          <a:xfrm>
            <a:off x="-12700" y="-1"/>
            <a:ext cx="12204700" cy="6858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1794934" y="3386239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05232" y="1545491"/>
            <a:ext cx="6757088" cy="1472143"/>
          </a:xfrm>
        </p:spPr>
        <p:txBody>
          <a:bodyPr>
            <a:normAutofit/>
          </a:bodyPr>
          <a:lstStyle>
            <a:lvl1pPr>
              <a:defRPr sz="3600" cap="all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53124" y="3282805"/>
            <a:ext cx="8929127" cy="289415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873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873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0517" y="562598"/>
            <a:ext cx="1946933" cy="500405"/>
          </a:xfrm>
          <a:prstGeom prst="rect">
            <a:avLst/>
          </a:prstGeom>
        </p:spPr>
      </p:pic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A941748-7476-45F1-B56A-CEC226F14E24}" type="datetime1">
              <a:rPr lang="ru-RU" smtClean="0"/>
              <a:t>27.02.2024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0604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328356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DA924CC-CC4C-4443-ACAA-0CBAD4C4D09F}" type="datetime1">
              <a:rPr lang="ru-RU" smtClean="0"/>
              <a:t>27.02.2024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350" y="680711"/>
            <a:ext cx="1621902" cy="416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3443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Только Л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CBCE7FDD-7BEC-496E-88AE-4386F7B7B994}" type="datetime1">
              <a:rPr lang="ru-RU" smtClean="0"/>
              <a:t>27.02.2024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350" y="680711"/>
            <a:ext cx="1621902" cy="416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8446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8E1CF54A-ABCA-43F9-BBEA-C3BFFB5A9DD4}" type="datetime1">
              <a:rPr lang="ru-RU" smtClean="0"/>
              <a:t>27.02.2024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9444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6049488" cy="10480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104405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</a:t>
            </a:r>
          </a:p>
          <a:p>
            <a:pPr lvl="4"/>
            <a:r>
              <a:rPr lang="ru-RU" dirty="0"/>
              <a:t>Пятый</a:t>
            </a:r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901880" y="6455135"/>
            <a:ext cx="1980371" cy="2685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AEAEAE"/>
                </a:solidFill>
              </a:defRPr>
            </a:lvl1pPr>
          </a:lstStyle>
          <a:p>
            <a:fld id="{751D432A-D135-4954-8559-2B6A9DE81B6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3627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2" r:id="rId4"/>
    <p:sldLayoutId id="2147483663" r:id="rId5"/>
    <p:sldLayoutId id="2147483666" r:id="rId6"/>
    <p:sldLayoutId id="2147483665" r:id="rId7"/>
    <p:sldLayoutId id="2147483650" r:id="rId8"/>
    <p:sldLayoutId id="2147483651" r:id="rId9"/>
    <p:sldLayoutId id="2147483664" r:id="rId10"/>
    <p:sldLayoutId id="2147483654" r:id="rId11"/>
    <p:sldLayoutId id="2147483655" r:id="rId12"/>
    <p:sldLayoutId id="2147483667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b="1" kern="1200" cap="all" baseline="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05231" y="1545491"/>
            <a:ext cx="9577961" cy="1472143"/>
          </a:xfrm>
        </p:spPr>
        <p:txBody>
          <a:bodyPr>
            <a:normAutofit fontScale="90000"/>
          </a:bodyPr>
          <a:lstStyle/>
          <a:p>
            <a:br>
              <a:rPr lang="ru-RU" sz="4800" dirty="0">
                <a:solidFill>
                  <a:srgbClr val="28BE46"/>
                </a:solidFill>
              </a:rPr>
            </a:br>
            <a:r>
              <a:rPr lang="ru-RU" sz="5300" dirty="0">
                <a:solidFill>
                  <a:schemeClr val="accent2">
                    <a:lumMod val="75000"/>
                  </a:schemeClr>
                </a:solidFill>
              </a:rPr>
              <a:t>Проект </a:t>
            </a:r>
            <a:br>
              <a:rPr lang="ru-RU" sz="53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5300" dirty="0">
                <a:solidFill>
                  <a:schemeClr val="accent2">
                    <a:lumMod val="75000"/>
                  </a:schemeClr>
                </a:solidFill>
              </a:rPr>
              <a:t>«Без срока давности»</a:t>
            </a:r>
            <a:br>
              <a:rPr lang="ru-RU" sz="5300" dirty="0">
                <a:solidFill>
                  <a:schemeClr val="accent2">
                    <a:lumMod val="75000"/>
                  </a:schemeClr>
                </a:solidFill>
              </a:rPr>
            </a:br>
            <a:endParaRPr lang="ru-RU" sz="53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idx="1"/>
          </p:nvPr>
        </p:nvSpPr>
        <p:spPr>
          <a:xfrm>
            <a:off x="3254928" y="4899171"/>
            <a:ext cx="8627323" cy="195882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800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4294967295"/>
          </p:nvPr>
        </p:nvSpPr>
        <p:spPr>
          <a:xfrm>
            <a:off x="10578516" y="4978400"/>
            <a:ext cx="1613483" cy="79322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124136" y="1711110"/>
            <a:ext cx="4090814" cy="37404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400" kern="1200" spc="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endParaRPr lang="ru-RU" sz="1900" b="1" spc="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4950696" y="1972386"/>
            <a:ext cx="6699031" cy="6917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kern="1200" cap="all" spc="3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</a:lstStyle>
          <a:p>
            <a:pPr algn="ctr"/>
            <a:endParaRPr lang="ru-RU" sz="2000" spc="0" dirty="0"/>
          </a:p>
        </p:txBody>
      </p:sp>
    </p:spTree>
    <p:extLst>
      <p:ext uri="{BB962C8B-B14F-4D97-AF65-F5344CB8AC3E}">
        <p14:creationId xmlns:p14="http://schemas.microsoft.com/office/powerpoint/2010/main" val="3362013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B1E2B091-A5DF-42B9-9177-28EE0703E5E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F7FC70D7-0EBB-44D2-9D09-BD9B42CE8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289997"/>
            <a:ext cx="9731229" cy="1579005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проект «Без срока давности» </a:t>
            </a:r>
            <a:r>
              <a:rPr lang="ru-RU" dirty="0"/>
              <a:t>- </a:t>
            </a:r>
            <a:r>
              <a:rPr lang="ru-RU" b="0" dirty="0"/>
              <a:t>посвящен  геноциду советского народа в Великой Отечественной войне 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2B53EE0-9215-4F9D-8476-25804BB9E74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ru-RU" sz="2000" b="1" dirty="0" err="1"/>
              <a:t>Геноци́д</a:t>
            </a:r>
            <a:r>
              <a:rPr lang="ru-RU" sz="2000" dirty="0"/>
              <a:t>— форма массового насилия, который ООН определяет как действия, совершаемые с намерением уничтожить, полностью или частично, какую-либо национальную, этническую, расовую или религиозную группу. </a:t>
            </a:r>
          </a:p>
        </p:txBody>
      </p:sp>
    </p:spTree>
    <p:extLst>
      <p:ext uri="{BB962C8B-B14F-4D97-AF65-F5344CB8AC3E}">
        <p14:creationId xmlns:p14="http://schemas.microsoft.com/office/powerpoint/2010/main" val="554993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FBD6CAD8-1005-4294-830B-3A3E2E3C07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04BF0475-EA0B-40FD-8C21-3C9AAC2B1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Положения по проекту: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AB43976-DC82-422C-9FEC-1B6F7BEE53D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34270" y="3775046"/>
            <a:ext cx="11572504" cy="3615654"/>
          </a:xfrm>
        </p:spPr>
        <p:txBody>
          <a:bodyPr>
            <a:noAutofit/>
          </a:bodyPr>
          <a:lstStyle/>
          <a:p>
            <a:r>
              <a:rPr lang="ru-RU" sz="2000" dirty="0"/>
              <a:t>  выполнение  проекта  является строго обязательным для каждого студента. Участие в проекте  является условием допуска к итоговой аттестации. </a:t>
            </a:r>
          </a:p>
          <a:p>
            <a:r>
              <a:rPr lang="ru-RU" sz="2000" dirty="0"/>
              <a:t>  проект должен быть представлен в виде презентации или видеофильма. Никаких рефератов или других письменных форматов не требуется. </a:t>
            </a:r>
          </a:p>
          <a:p>
            <a:r>
              <a:rPr lang="ru-RU" sz="2000" dirty="0"/>
              <a:t>  проект предполагает групповую работу. Студенты в каждой группе разбиваются на подгруппы по 4-5 человек и  готовят работу вместе. </a:t>
            </a:r>
          </a:p>
          <a:p>
            <a:r>
              <a:rPr lang="ru-RU" sz="2000" dirty="0"/>
              <a:t> срок реализации – конференц-неделя (конец марта/начало апреля)</a:t>
            </a:r>
          </a:p>
        </p:txBody>
      </p:sp>
    </p:spTree>
    <p:extLst>
      <p:ext uri="{BB962C8B-B14F-4D97-AF65-F5344CB8AC3E}">
        <p14:creationId xmlns:p14="http://schemas.microsoft.com/office/powerpoint/2010/main" val="41776642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6F0DEADB-0780-4578-9E67-95137720BA2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4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D5D39891-5417-4BA7-8EFD-01B0CFC85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Этапы работы над проектом: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F7C2BB7-2245-4F1B-BC92-4CCD78A6B8B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6503" y="3045204"/>
            <a:ext cx="11350304" cy="3812796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2000" dirty="0"/>
              <a:t> </a:t>
            </a:r>
            <a:r>
              <a:rPr lang="ru-RU" sz="2000" b="1" dirty="0"/>
              <a:t>Поисковый</a:t>
            </a:r>
            <a:r>
              <a:rPr lang="ru-RU" sz="2000" dirty="0"/>
              <a:t> –выбор темы проекта, типа проекта. Формулирование проблемы проекта, его актуальности, объекта и предмета исследования, выдвижение гипотезы проекта. Определение цели проекта.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/>
              <a:t> </a:t>
            </a:r>
            <a:r>
              <a:rPr lang="ru-RU" sz="2000" b="1" dirty="0"/>
              <a:t>Аналитический</a:t>
            </a:r>
            <a:r>
              <a:rPr lang="ru-RU" sz="2000" dirty="0"/>
              <a:t> – Подбор информации, необходимой для реализации проекта, работа с подобранной информацией.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b="1" dirty="0"/>
              <a:t>Практический</a:t>
            </a:r>
            <a:r>
              <a:rPr lang="ru-RU" sz="2000" dirty="0"/>
              <a:t>  – группировка материала, подготовка презентации.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/>
              <a:t> </a:t>
            </a:r>
            <a:r>
              <a:rPr lang="ru-RU" sz="2000" b="1" dirty="0"/>
              <a:t>Презентационный</a:t>
            </a:r>
            <a:r>
              <a:rPr lang="ru-RU" sz="2000" dirty="0"/>
              <a:t>– защита проекта.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/>
              <a:t> </a:t>
            </a:r>
            <a:r>
              <a:rPr lang="ru-RU" sz="2000" b="1" dirty="0"/>
              <a:t>Контрольный</a:t>
            </a:r>
            <a:r>
              <a:rPr lang="ru-RU" sz="2000" dirty="0"/>
              <a:t>. – анализ результатов выполнения проекта, оценка качества выполнения проекта.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8850464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E16207C1-BDA8-4F20-81CA-F5B416FA1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solidFill>
                  <a:schemeClr val="accent2">
                    <a:lumMod val="75000"/>
                  </a:schemeClr>
                </a:solidFill>
              </a:rPr>
              <a:t>Требования к презентации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CCC30FC-D19D-45B7-B15C-C3866B465C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2000" b="1" dirty="0"/>
              <a:t>Количество слайдов </a:t>
            </a:r>
            <a:r>
              <a:rPr lang="ru-RU" sz="2000" dirty="0"/>
              <a:t>– 20 (до 25)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b="1" dirty="0"/>
              <a:t>Структура презентации:</a:t>
            </a:r>
          </a:p>
          <a:p>
            <a:r>
              <a:rPr lang="ru-RU" sz="2000" dirty="0"/>
              <a:t>1-4  слайды:  Тема проекта и авторы проекта, Цель и задачи проекта, Актуальность и значимость проекта,  План /содержание </a:t>
            </a:r>
          </a:p>
          <a:p>
            <a:r>
              <a:rPr lang="ru-RU" sz="2000" dirty="0"/>
              <a:t>5 – 20  слайды: Основное содержание проекта</a:t>
            </a:r>
          </a:p>
          <a:p>
            <a:r>
              <a:rPr lang="ru-RU" sz="2000" dirty="0"/>
              <a:t>20-21 слайды: Выводы</a:t>
            </a:r>
          </a:p>
          <a:p>
            <a:r>
              <a:rPr lang="ru-RU" sz="2000" dirty="0"/>
              <a:t>22   слайд:  Список использованных источников </a:t>
            </a:r>
          </a:p>
          <a:p>
            <a:pPr marL="0" indent="0">
              <a:buNone/>
            </a:pPr>
            <a:r>
              <a:rPr lang="ru-RU" sz="2000" b="1" dirty="0"/>
              <a:t>3. Желательно использовать в презентации видео - и иллюстративный материал</a:t>
            </a:r>
          </a:p>
          <a:p>
            <a:pPr marL="0" indent="0">
              <a:buNone/>
            </a:pPr>
            <a:r>
              <a:rPr lang="ru-RU" sz="2000" b="1" dirty="0"/>
              <a:t>4. Презентация оформляется в едином цветовом стиле</a:t>
            </a:r>
          </a:p>
          <a:p>
            <a:pPr marL="0" indent="0">
              <a:buNone/>
            </a:pPr>
            <a:r>
              <a:rPr lang="ru-RU" sz="2000" b="1" dirty="0"/>
              <a:t>5. К иллюстрациям необходимы подписи</a:t>
            </a:r>
          </a:p>
          <a:p>
            <a:pPr marL="0" indent="0">
              <a:buNone/>
            </a:pPr>
            <a:r>
              <a:rPr lang="ru-RU" sz="2000" b="1" dirty="0"/>
              <a:t>6. Гармоничное сочетание текстового и иллюстративного материалов</a:t>
            </a:r>
          </a:p>
          <a:p>
            <a:pPr marL="0" indent="0">
              <a:buNone/>
            </a:pPr>
            <a:r>
              <a:rPr lang="ru-RU" sz="2000" b="1" dirty="0"/>
              <a:t>7. Использование единого шрифта</a:t>
            </a:r>
          </a:p>
          <a:p>
            <a:endParaRPr lang="ru-RU" sz="2000" dirty="0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60C2EC03-8F86-4342-8195-2E5935F5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940752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63672C4C-550C-4A62-B1CD-9A1379D51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chemeClr val="accent2">
                    <a:lumMod val="75000"/>
                  </a:schemeClr>
                </a:solidFill>
              </a:rPr>
              <a:t>Создание  видеоролика: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8CD0E86-5815-4DC4-BE66-CA4637D35C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6344" y="2474751"/>
            <a:ext cx="10925907" cy="3898075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2000" b="1" dirty="0"/>
              <a:t>Подготовка к съемке:</a:t>
            </a:r>
            <a:r>
              <a:rPr lang="ru-RU" sz="2000" dirty="0"/>
              <a:t> выбор темы – выбор оборудования – написание сценария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b="1" dirty="0"/>
              <a:t>Съемка</a:t>
            </a:r>
            <a:r>
              <a:rPr lang="ru-RU" sz="2000" dirty="0"/>
              <a:t> – выбор места, освещения и ракурса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b="1" dirty="0"/>
              <a:t>Монтаж</a:t>
            </a:r>
            <a:r>
              <a:rPr lang="ru-RU" sz="2000" dirty="0"/>
              <a:t> – выбор программы для монтажа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b="1" dirty="0"/>
              <a:t>Презентация</a:t>
            </a:r>
            <a:r>
              <a:rPr lang="ru-RU" sz="2000" dirty="0"/>
              <a:t> - выводы и комментарии </a:t>
            </a:r>
          </a:p>
          <a:p>
            <a:endParaRPr lang="ru-RU" sz="2000" dirty="0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BC136FB-4EC4-4370-93A7-CA38D7107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10272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4D17C4-37EE-4667-9321-EAC82A1F8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Темы проектов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8589197-65B9-4B57-A7FB-0097D8D1E9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748" y="1937857"/>
            <a:ext cx="11572504" cy="4920142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/>
              <a:t>1. Расовая теория как идеологическая основа геноцида</a:t>
            </a:r>
          </a:p>
          <a:p>
            <a:pPr marL="0" indent="0">
              <a:buNone/>
            </a:pPr>
            <a:r>
              <a:rPr lang="ru-RU" dirty="0"/>
              <a:t>2. Немецко-фашистская политика геноцида на оккупированной территории в годы Великой Отечественной войны. </a:t>
            </a:r>
          </a:p>
          <a:p>
            <a:pPr marL="0" indent="0">
              <a:buNone/>
            </a:pPr>
            <a:r>
              <a:rPr lang="ru-RU" dirty="0"/>
              <a:t>3. Деятельность гестапо на оккупированной территории РСФСР. </a:t>
            </a:r>
          </a:p>
          <a:p>
            <a:pPr marL="0" indent="0">
              <a:buNone/>
            </a:pPr>
            <a:r>
              <a:rPr lang="ru-RU" dirty="0"/>
              <a:t>4. М. Ромм   о сущности фашистского режима (по фильму «Обыкновенный фашизм») </a:t>
            </a:r>
          </a:p>
          <a:p>
            <a:pPr marL="0" indent="0">
              <a:buNone/>
            </a:pPr>
            <a:r>
              <a:rPr lang="ru-RU" dirty="0"/>
              <a:t>5. Нацистская пропаганда и агитация на оккупированной территории РСФСР. </a:t>
            </a:r>
          </a:p>
          <a:p>
            <a:pPr marL="0" indent="0">
              <a:buNone/>
            </a:pPr>
            <a:r>
              <a:rPr lang="ru-RU" dirty="0"/>
              <a:t>6. Блокада Ленинграда как практическая реализация политики геноцида</a:t>
            </a:r>
          </a:p>
          <a:p>
            <a:pPr marL="0" indent="0">
              <a:buNone/>
            </a:pPr>
            <a:r>
              <a:rPr lang="ru-RU" dirty="0"/>
              <a:t>7. Геноцид в культуре: уничтожение памятников культуры в Ленинграде и его пригородах. </a:t>
            </a:r>
          </a:p>
          <a:p>
            <a:pPr marL="0" indent="0">
              <a:buNone/>
            </a:pPr>
            <a:r>
              <a:rPr lang="ru-RU" dirty="0"/>
              <a:t>8. Нацистские зверства в фотодокументах. </a:t>
            </a:r>
          </a:p>
          <a:p>
            <a:pPr marL="0" indent="0">
              <a:buNone/>
            </a:pPr>
            <a:r>
              <a:rPr lang="ru-RU" dirty="0"/>
              <a:t>9. Трагедия мирного населения на оккупированных территориях РСФСР в кинодокументах.</a:t>
            </a:r>
          </a:p>
          <a:p>
            <a:pPr marL="0" indent="0">
              <a:buNone/>
            </a:pPr>
            <a:r>
              <a:rPr lang="ru-RU" dirty="0"/>
              <a:t>10. Деятельность карательных отрядов на оккупированной территории РСФСР. </a:t>
            </a:r>
          </a:p>
          <a:p>
            <a:pPr marL="0" indent="0">
              <a:buNone/>
            </a:pPr>
            <a:r>
              <a:rPr lang="ru-RU" dirty="0"/>
              <a:t>11. Расследование преступлений оккупантов. </a:t>
            </a:r>
          </a:p>
          <a:p>
            <a:pPr marL="0" indent="0">
              <a:buNone/>
            </a:pPr>
            <a:r>
              <a:rPr lang="ru-RU" dirty="0"/>
              <a:t>12. Судьба семей нацистских преступников. </a:t>
            </a:r>
          </a:p>
          <a:p>
            <a:pPr marL="0" indent="0">
              <a:buNone/>
            </a:pPr>
            <a:r>
              <a:rPr lang="ru-RU" dirty="0"/>
              <a:t>13. Ликвидация последствий нацистского оккупационного режима после освобождения территории.</a:t>
            </a:r>
          </a:p>
          <a:p>
            <a:pPr marL="0" indent="0">
              <a:buNone/>
            </a:pPr>
            <a:r>
              <a:rPr lang="ru-RU" dirty="0"/>
              <a:t>14. Концентрационные лагеря на оккупированной территории РСФСР. </a:t>
            </a:r>
          </a:p>
          <a:p>
            <a:pPr marL="0" indent="0">
              <a:buNone/>
            </a:pPr>
            <a:r>
              <a:rPr lang="ru-RU" dirty="0"/>
              <a:t>15. Военные преступники, осужденные на Нюрнбергском процессе. </a:t>
            </a:r>
          </a:p>
          <a:p>
            <a:pPr marL="0" indent="0">
              <a:buNone/>
            </a:pPr>
            <a:r>
              <a:rPr lang="ru-RU" dirty="0"/>
              <a:t>16. Нюрнбергский процесс:  подготовка, основные события, историческое значение. </a:t>
            </a:r>
          </a:p>
          <a:p>
            <a:pPr marL="0" indent="0">
              <a:buNone/>
            </a:pPr>
            <a:r>
              <a:rPr lang="ru-RU" dirty="0"/>
              <a:t>17. Участие Русской православной церкви в жизни мирного населения на оккупированной территории РСФСР. 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FE6849C-AFFD-43B9-8F87-FE5B0762C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17741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EF5AEF-55AB-4341-9BC7-446109EFB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Темы проектов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2691506-85FB-4F97-8B26-254D84AAAF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839" y="1825624"/>
            <a:ext cx="11454413" cy="4877179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/>
              <a:t>18. Преступления нацистов и их пособников против детства. </a:t>
            </a:r>
          </a:p>
          <a:p>
            <a:pPr marL="0" indent="0">
              <a:buNone/>
            </a:pPr>
            <a:r>
              <a:rPr lang="ru-RU" dirty="0"/>
              <a:t>19. Преступления нацистского режима против культуры  </a:t>
            </a:r>
          </a:p>
          <a:p>
            <a:pPr marL="0" indent="0">
              <a:buNone/>
            </a:pPr>
            <a:r>
              <a:rPr lang="ru-RU" dirty="0"/>
              <a:t>20. «Умер в немцах»: угон населения на принудительные работы как способ реализации политики геноцида мирного населения оккупированных территорий РСФСР.</a:t>
            </a:r>
          </a:p>
          <a:p>
            <a:pPr marL="0" indent="0">
              <a:buNone/>
            </a:pPr>
            <a:r>
              <a:rPr lang="ru-RU" dirty="0"/>
              <a:t>21. Судьба женщин на оккупированной территории РСФСР в годы Великой Отечественной войны. </a:t>
            </a:r>
          </a:p>
          <a:p>
            <a:pPr marL="0" indent="0">
              <a:buNone/>
            </a:pPr>
            <a:r>
              <a:rPr lang="ru-RU" dirty="0"/>
              <a:t>22. Установление нацистских «порядков» на оккупированной территории РСФСР. </a:t>
            </a:r>
          </a:p>
          <a:p>
            <a:pPr marL="0" indent="0">
              <a:buNone/>
            </a:pPr>
            <a:r>
              <a:rPr lang="ru-RU" dirty="0"/>
              <a:t>23. Повседневная жизнь мирного населения на оккупированной территории РСФСР. </a:t>
            </a:r>
          </a:p>
          <a:p>
            <a:pPr marL="0" indent="0">
              <a:buNone/>
            </a:pPr>
            <a:r>
              <a:rPr lang="ru-RU" dirty="0"/>
              <a:t>24. «Русские Хатыни»: сожженные деревни на оккупированной территории РСФСР. </a:t>
            </a:r>
          </a:p>
          <a:p>
            <a:pPr marL="0" indent="0">
              <a:buNone/>
            </a:pPr>
            <a:r>
              <a:rPr lang="ru-RU" dirty="0"/>
              <a:t>25. «Летопись предательства»: пособники нацистов на оккупированной территории РСФСР. </a:t>
            </a:r>
          </a:p>
          <a:p>
            <a:pPr marL="0" indent="0">
              <a:buNone/>
            </a:pPr>
            <a:r>
              <a:rPr lang="ru-RU" dirty="0"/>
              <a:t>26. «Живой щит»: старики, женщины и дети как заложники нацистов и их пособников на оккупированной территории РСФСР. </a:t>
            </a:r>
          </a:p>
          <a:p>
            <a:pPr marL="0" indent="0">
              <a:buNone/>
            </a:pPr>
            <a:r>
              <a:rPr lang="ru-RU" dirty="0"/>
              <a:t>27. Преступления фашистов в храмах на оккупированной территории РСФСР. </a:t>
            </a:r>
          </a:p>
          <a:p>
            <a:pPr marL="0" indent="0">
              <a:buNone/>
            </a:pPr>
            <a:r>
              <a:rPr lang="ru-RU" dirty="0"/>
              <a:t>28. Грабеж местного населения на оккупированной территории РСФСР. </a:t>
            </a:r>
          </a:p>
          <a:p>
            <a:pPr marL="0" indent="0">
              <a:buNone/>
            </a:pPr>
            <a:r>
              <a:rPr lang="ru-RU" dirty="0"/>
              <a:t>29. Модели выживания населения на оккупированных территориях РСФСР. </a:t>
            </a:r>
          </a:p>
          <a:p>
            <a:pPr marL="0" indent="0">
              <a:buNone/>
            </a:pPr>
            <a:r>
              <a:rPr lang="ru-RU" dirty="0"/>
              <a:t>30. «Место памяти»: увековечение памяти жертв нацистов и их пособников. </a:t>
            </a:r>
          </a:p>
          <a:p>
            <a:pPr marL="0" indent="0">
              <a:buNone/>
            </a:pPr>
            <a:r>
              <a:rPr lang="ru-RU" dirty="0"/>
              <a:t>31. Последствия гитлеровского режима на оккупированной территории РСФСР. </a:t>
            </a:r>
          </a:p>
          <a:p>
            <a:pPr marL="0" indent="0">
              <a:buNone/>
            </a:pPr>
            <a:r>
              <a:rPr lang="ru-RU" dirty="0"/>
              <a:t>32. Судьбы малолетних узников нацистских концлагерей. </a:t>
            </a:r>
          </a:p>
          <a:p>
            <a:pPr marL="0" indent="0">
              <a:buNone/>
            </a:pPr>
            <a:r>
              <a:rPr lang="ru-RU" dirty="0"/>
              <a:t>33. «Если мы войну забудем — вновь придёт война!». </a:t>
            </a:r>
          </a:p>
          <a:p>
            <a:pPr marL="0" indent="0">
              <a:buNone/>
            </a:pPr>
            <a:r>
              <a:rPr lang="ru-RU" dirty="0"/>
              <a:t>34. Преступления украинских националистов   на оккупированной территории.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CA76CC4-7B85-4E44-AB6B-67494070E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90376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0D55D9-B1DB-4555-9EEC-08DF26CB9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835" y="396674"/>
            <a:ext cx="9588616" cy="823785"/>
          </a:xfrm>
        </p:spPr>
        <p:txBody>
          <a:bodyPr>
            <a:normAutofit fontScale="90000"/>
          </a:bodyPr>
          <a:lstStyle/>
          <a:p>
            <a:r>
              <a:rPr lang="ru-RU" dirty="0"/>
              <a:t>Требования  к рецензии по проекту «Без срока давности»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FCAB579-95CC-48AF-9CF7-C7F36CE5EA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000" dirty="0"/>
              <a:t>Критерии:</a:t>
            </a:r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r>
              <a:rPr lang="ru-RU" sz="2000" dirty="0"/>
              <a:t>1. Наличие цели, задач, актуальности в представленном проекте</a:t>
            </a:r>
          </a:p>
          <a:p>
            <a:pPr marL="0" indent="0">
              <a:buNone/>
            </a:pPr>
            <a:r>
              <a:rPr lang="ru-RU" sz="2000" dirty="0"/>
              <a:t>2. Информативность проекта</a:t>
            </a:r>
          </a:p>
          <a:p>
            <a:pPr marL="0" indent="0">
              <a:buNone/>
            </a:pPr>
            <a:r>
              <a:rPr lang="ru-RU" sz="2000" dirty="0"/>
              <a:t>3. Докладчик (докладчики) уверенно  владеют  материалом</a:t>
            </a:r>
          </a:p>
          <a:p>
            <a:pPr marL="0" indent="0">
              <a:buNone/>
            </a:pPr>
            <a:r>
              <a:rPr lang="ru-RU" sz="2000" dirty="0"/>
              <a:t>4. Логичность и последовательность изложения материала</a:t>
            </a:r>
          </a:p>
          <a:p>
            <a:pPr marL="0" indent="0">
              <a:buNone/>
            </a:pPr>
            <a:r>
              <a:rPr lang="ru-RU" sz="2000" dirty="0"/>
              <a:t>5. Дизайн  презентации</a:t>
            </a:r>
          </a:p>
          <a:p>
            <a:pPr marL="0" indent="0">
              <a:buNone/>
            </a:pPr>
            <a:r>
              <a:rPr lang="ru-RU" sz="2000" dirty="0"/>
              <a:t>6. Насколько удачным было  устное  представление  темы</a:t>
            </a:r>
          </a:p>
          <a:p>
            <a:pPr marL="0" indent="0">
              <a:buNone/>
            </a:pPr>
            <a:r>
              <a:rPr lang="ru-RU" sz="2000" dirty="0"/>
              <a:t>7. Наличие выводов</a:t>
            </a:r>
          </a:p>
          <a:p>
            <a:pPr marL="0" indent="0">
              <a:buNone/>
            </a:pPr>
            <a:r>
              <a:rPr lang="ru-RU" sz="2000" dirty="0"/>
              <a:t>8. Указаны ли использованные источники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64B306B-A9B4-472F-B0F5-337B01E9A8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679193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ПУ2022">
      <a:dk1>
        <a:sysClr val="windowText" lastClr="000000"/>
      </a:dk1>
      <a:lt1>
        <a:sysClr val="window" lastClr="FFFFFF"/>
      </a:lt1>
      <a:dk2>
        <a:srgbClr val="6C6D6C"/>
      </a:dk2>
      <a:lt2>
        <a:srgbClr val="E7E6E6"/>
      </a:lt2>
      <a:accent1>
        <a:srgbClr val="6B6C6B"/>
      </a:accent1>
      <a:accent2>
        <a:srgbClr val="28BE46"/>
      </a:accent2>
      <a:accent3>
        <a:srgbClr val="FF4460"/>
      </a:accent3>
      <a:accent4>
        <a:srgbClr val="FFB600"/>
      </a:accent4>
      <a:accent5>
        <a:srgbClr val="6573FF"/>
      </a:accent5>
      <a:accent6>
        <a:srgbClr val="76B729"/>
      </a:accent6>
      <a:hlink>
        <a:srgbClr val="00B0F0"/>
      </a:hlink>
      <a:folHlink>
        <a:srgbClr val="0082B0"/>
      </a:folHlink>
    </a:clrScheme>
    <a:fontScheme name="ТПУ2022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ТПУ Бумага 2022" id="{55A60C95-F522-4BAC-9770-FCA24AF08DF3}" vid="{57619226-B091-43B9-B026-5A27E7D46D15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ШАБЛОН_ТПУ_бумага_2022</Template>
  <TotalTime>545</TotalTime>
  <Words>805</Words>
  <Application>Microsoft Office PowerPoint</Application>
  <PresentationFormat>Широкоэкранный</PresentationFormat>
  <Paragraphs>87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Verdana</vt:lpstr>
      <vt:lpstr>Wingdings</vt:lpstr>
      <vt:lpstr>Тема Office</vt:lpstr>
      <vt:lpstr> Проект  «Без срока давности» </vt:lpstr>
      <vt:lpstr>проект «Без срока давности» - посвящен  геноциду советского народа в Великой Отечественной войне </vt:lpstr>
      <vt:lpstr>Положения по проекту:</vt:lpstr>
      <vt:lpstr>Этапы работы над проектом:</vt:lpstr>
      <vt:lpstr>Требования к презентации</vt:lpstr>
      <vt:lpstr>Создание  видеоролика:</vt:lpstr>
      <vt:lpstr>Темы проектов</vt:lpstr>
      <vt:lpstr>Темы проектов</vt:lpstr>
      <vt:lpstr>Требования  к рецензии по проекту «Без срока давности»</vt:lpstr>
    </vt:vector>
  </TitlesOfParts>
  <Company>Org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Сычевская Ольга Витальевна</dc:creator>
  <cp:lastModifiedBy>Морозова Ольга Степановна</cp:lastModifiedBy>
  <cp:revision>118</cp:revision>
  <cp:lastPrinted>2021-08-02T01:21:27Z</cp:lastPrinted>
  <dcterms:created xsi:type="dcterms:W3CDTF">2022-09-15T08:49:06Z</dcterms:created>
  <dcterms:modified xsi:type="dcterms:W3CDTF">2024-02-27T07:01:21Z</dcterms:modified>
</cp:coreProperties>
</file>