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71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E058B5-4A53-4E99-9E8C-E19878537FF7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2B61C6-04F8-4B60-836F-CFBFE189500E}">
      <dgm:prSet phldrT="[Текст]"/>
      <dgm:spPr>
        <a:solidFill>
          <a:srgbClr val="7030A0"/>
        </a:solidFill>
      </dgm:spPr>
      <dgm:t>
        <a:bodyPr/>
        <a:lstStyle/>
        <a:p>
          <a:r>
            <a:rPr lang="ru-RU" dirty="0" smtClean="0"/>
            <a:t>Критическое мышление</a:t>
          </a:r>
          <a:endParaRPr lang="ru-RU" dirty="0"/>
        </a:p>
      </dgm:t>
    </dgm:pt>
    <dgm:pt modelId="{BFB56622-8B59-4377-9BFB-2E69AF4C75FC}" type="parTrans" cxnId="{D8EA1936-7AAF-413F-B117-5DFA4414C9AA}">
      <dgm:prSet/>
      <dgm:spPr/>
      <dgm:t>
        <a:bodyPr/>
        <a:lstStyle/>
        <a:p>
          <a:endParaRPr lang="ru-RU"/>
        </a:p>
      </dgm:t>
    </dgm:pt>
    <dgm:pt modelId="{D099779D-C93D-4CEC-AA34-9B6EACAFD083}" type="sibTrans" cxnId="{D8EA1936-7AAF-413F-B117-5DFA4414C9AA}">
      <dgm:prSet/>
      <dgm:spPr/>
      <dgm:t>
        <a:bodyPr/>
        <a:lstStyle/>
        <a:p>
          <a:endParaRPr lang="ru-RU"/>
        </a:p>
      </dgm:t>
    </dgm:pt>
    <dgm:pt modelId="{E79692FC-C115-4BB4-90C0-17946D368093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Волевые качества </a:t>
          </a:r>
          <a:endParaRPr lang="ru-RU" dirty="0"/>
        </a:p>
      </dgm:t>
    </dgm:pt>
    <dgm:pt modelId="{320E071F-5821-4F88-8901-FFC5D0FAED30}" type="parTrans" cxnId="{2D3BA0AF-FA9D-4FCA-80F6-68CA8982E682}">
      <dgm:prSet/>
      <dgm:spPr/>
      <dgm:t>
        <a:bodyPr/>
        <a:lstStyle/>
        <a:p>
          <a:endParaRPr lang="ru-RU"/>
        </a:p>
      </dgm:t>
    </dgm:pt>
    <dgm:pt modelId="{E7329E85-B441-4992-8927-4FA47204AEE9}" type="sibTrans" cxnId="{2D3BA0AF-FA9D-4FCA-80F6-68CA8982E682}">
      <dgm:prSet/>
      <dgm:spPr/>
      <dgm:t>
        <a:bodyPr/>
        <a:lstStyle/>
        <a:p>
          <a:endParaRPr lang="ru-RU"/>
        </a:p>
      </dgm:t>
    </dgm:pt>
    <dgm:pt modelId="{77700424-2E32-454D-B193-E68101B61051}" type="pres">
      <dgm:prSet presAssocID="{CFE058B5-4A53-4E99-9E8C-E19878537FF7}" presName="diagram" presStyleCnt="0">
        <dgm:presLayoutVars>
          <dgm:dir/>
          <dgm:resizeHandles val="exact"/>
        </dgm:presLayoutVars>
      </dgm:prSet>
      <dgm:spPr/>
    </dgm:pt>
    <dgm:pt modelId="{3AC9DA59-38FD-4A17-9F73-2995663C9E67}" type="pres">
      <dgm:prSet presAssocID="{742B61C6-04F8-4B60-836F-CFBFE189500E}" presName="arrow" presStyleLbl="node1" presStyleIdx="0" presStyleCnt="2">
        <dgm:presLayoutVars>
          <dgm:bulletEnabled val="1"/>
        </dgm:presLayoutVars>
      </dgm:prSet>
      <dgm:spPr/>
    </dgm:pt>
    <dgm:pt modelId="{E365ECB7-65D3-4C41-AE86-8555ACC8C0DE}" type="pres">
      <dgm:prSet presAssocID="{E79692FC-C115-4BB4-90C0-17946D368093}" presName="arrow" presStyleLbl="node1" presStyleIdx="1" presStyleCnt="2">
        <dgm:presLayoutVars>
          <dgm:bulletEnabled val="1"/>
        </dgm:presLayoutVars>
      </dgm:prSet>
      <dgm:spPr/>
    </dgm:pt>
  </dgm:ptLst>
  <dgm:cxnLst>
    <dgm:cxn modelId="{16567607-89CB-4F3A-8C8A-5CF1E2368110}" type="presOf" srcId="{742B61C6-04F8-4B60-836F-CFBFE189500E}" destId="{3AC9DA59-38FD-4A17-9F73-2995663C9E67}" srcOrd="0" destOrd="0" presId="urn:microsoft.com/office/officeart/2005/8/layout/arrow5"/>
    <dgm:cxn modelId="{D8EA1936-7AAF-413F-B117-5DFA4414C9AA}" srcId="{CFE058B5-4A53-4E99-9E8C-E19878537FF7}" destId="{742B61C6-04F8-4B60-836F-CFBFE189500E}" srcOrd="0" destOrd="0" parTransId="{BFB56622-8B59-4377-9BFB-2E69AF4C75FC}" sibTransId="{D099779D-C93D-4CEC-AA34-9B6EACAFD083}"/>
    <dgm:cxn modelId="{CD23EB08-F492-4745-96F0-54ED5D1B0D76}" type="presOf" srcId="{CFE058B5-4A53-4E99-9E8C-E19878537FF7}" destId="{77700424-2E32-454D-B193-E68101B61051}" srcOrd="0" destOrd="0" presId="urn:microsoft.com/office/officeart/2005/8/layout/arrow5"/>
    <dgm:cxn modelId="{817B0EDA-D8CE-48EA-9881-DE8505A2F1D8}" type="presOf" srcId="{E79692FC-C115-4BB4-90C0-17946D368093}" destId="{E365ECB7-65D3-4C41-AE86-8555ACC8C0DE}" srcOrd="0" destOrd="0" presId="urn:microsoft.com/office/officeart/2005/8/layout/arrow5"/>
    <dgm:cxn modelId="{2D3BA0AF-FA9D-4FCA-80F6-68CA8982E682}" srcId="{CFE058B5-4A53-4E99-9E8C-E19878537FF7}" destId="{E79692FC-C115-4BB4-90C0-17946D368093}" srcOrd="1" destOrd="0" parTransId="{320E071F-5821-4F88-8901-FFC5D0FAED30}" sibTransId="{E7329E85-B441-4992-8927-4FA47204AEE9}"/>
    <dgm:cxn modelId="{A8797941-0C3A-4180-9A89-622A9CCFA5D9}" type="presParOf" srcId="{77700424-2E32-454D-B193-E68101B61051}" destId="{3AC9DA59-38FD-4A17-9F73-2995663C9E67}" srcOrd="0" destOrd="0" presId="urn:microsoft.com/office/officeart/2005/8/layout/arrow5"/>
    <dgm:cxn modelId="{99B1085A-24EF-4787-8DEB-913D7A1561AC}" type="presParOf" srcId="{77700424-2E32-454D-B193-E68101B61051}" destId="{E365ECB7-65D3-4C41-AE86-8555ACC8C0DE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C9DA59-38FD-4A17-9F73-2995663C9E67}">
      <dsp:nvSpPr>
        <dsp:cNvPr id="0" name=""/>
        <dsp:cNvSpPr/>
      </dsp:nvSpPr>
      <dsp:spPr>
        <a:xfrm rot="16200000">
          <a:off x="589" y="335731"/>
          <a:ext cx="3702099" cy="3702099"/>
        </a:xfrm>
        <a:prstGeom prst="downArrow">
          <a:avLst>
            <a:gd name="adj1" fmla="val 50000"/>
            <a:gd name="adj2" fmla="val 35000"/>
          </a:avLst>
        </a:prstGeom>
        <a:solidFill>
          <a:srgbClr val="7030A0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Критическое мышление</a:t>
          </a:r>
          <a:endParaRPr lang="ru-RU" sz="3400" kern="1200" dirty="0"/>
        </a:p>
      </dsp:txBody>
      <dsp:txXfrm rot="5400000">
        <a:off x="590" y="1261256"/>
        <a:ext cx="3054232" cy="1851049"/>
      </dsp:txXfrm>
    </dsp:sp>
    <dsp:sp modelId="{E365ECB7-65D3-4C41-AE86-8555ACC8C0DE}">
      <dsp:nvSpPr>
        <dsp:cNvPr id="0" name=""/>
        <dsp:cNvSpPr/>
      </dsp:nvSpPr>
      <dsp:spPr>
        <a:xfrm rot="5400000">
          <a:off x="3917311" y="335731"/>
          <a:ext cx="3702099" cy="3702099"/>
        </a:xfrm>
        <a:prstGeom prst="downArrow">
          <a:avLst>
            <a:gd name="adj1" fmla="val 50000"/>
            <a:gd name="adj2" fmla="val 35000"/>
          </a:avLst>
        </a:prstGeom>
        <a:solidFill>
          <a:schemeClr val="tx2">
            <a:lumMod val="60000"/>
            <a:lumOff val="4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Волевые качества </a:t>
          </a:r>
          <a:endParaRPr lang="ru-RU" sz="3400" kern="1200" dirty="0"/>
        </a:p>
      </dsp:txBody>
      <dsp:txXfrm rot="-5400000">
        <a:off x="4565179" y="1261256"/>
        <a:ext cx="3054232" cy="18510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AAC7A-3943-45BF-A66E-C9827A7F4E9C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4F3ECB-6316-40FB-9DC6-E300C97330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AAC7A-3943-45BF-A66E-C9827A7F4E9C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3ECB-6316-40FB-9DC6-E300C97330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AAC7A-3943-45BF-A66E-C9827A7F4E9C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4F3ECB-6316-40FB-9DC6-E300C97330C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AAC7A-3943-45BF-A66E-C9827A7F4E9C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3ECB-6316-40FB-9DC6-E300C97330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AAC7A-3943-45BF-A66E-C9827A7F4E9C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3ECB-6316-40FB-9DC6-E300C97330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AAC7A-3943-45BF-A66E-C9827A7F4E9C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3ECB-6316-40FB-9DC6-E300C97330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AAC7A-3943-45BF-A66E-C9827A7F4E9C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3ECB-6316-40FB-9DC6-E300C97330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AAC7A-3943-45BF-A66E-C9827A7F4E9C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3ECB-6316-40FB-9DC6-E300C97330C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AAC7A-3943-45BF-A66E-C9827A7F4E9C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4F3ECB-6316-40FB-9DC6-E300C97330C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AAC7A-3943-45BF-A66E-C9827A7F4E9C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3ECB-6316-40FB-9DC6-E300C97330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AAC7A-3943-45BF-A66E-C9827A7F4E9C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3ECB-6316-40FB-9DC6-E300C97330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752AAC7A-3943-45BF-A66E-C9827A7F4E9C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124F3ECB-6316-40FB-9DC6-E300C97330C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4136504"/>
          </a:xfrm>
        </p:spPr>
        <p:txBody>
          <a:bodyPr/>
          <a:lstStyle/>
          <a:p>
            <a:r>
              <a:rPr lang="ru-RU" altLang="ru-RU" sz="4000" dirty="0"/>
              <a:t>Психология общения</a:t>
            </a:r>
            <a:br>
              <a:rPr lang="ru-RU" altLang="ru-RU" sz="4000" dirty="0"/>
            </a:br>
            <a:r>
              <a:rPr lang="ru-RU" altLang="ru-RU" sz="4000" dirty="0" smtClean="0"/>
              <a:t/>
            </a:r>
            <a:br>
              <a:rPr lang="ru-RU" altLang="ru-RU" sz="4000" dirty="0" smtClean="0"/>
            </a:br>
            <a:r>
              <a:rPr lang="ru-RU" altLang="ru-RU" sz="4000" dirty="0" smtClean="0"/>
              <a:t>Лекция 4</a:t>
            </a:r>
            <a:r>
              <a:rPr lang="en-US" altLang="ru-RU" sz="4000" dirty="0" smtClean="0"/>
              <a:t>. </a:t>
            </a:r>
            <a:r>
              <a:rPr lang="ru-RU" altLang="ru-RU" sz="4000" dirty="0" smtClean="0"/>
              <a:t>Способы психологического влияния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4509120"/>
            <a:ext cx="6858000" cy="1205880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ru-RU" altLang="ru-RU" dirty="0"/>
              <a:t>Н.Н. Мещерякова, доктор социологических наук, доцент кафедры социальных коммуникаций НИ ТПУ</a:t>
            </a:r>
          </a:p>
          <a:p>
            <a:pPr>
              <a:defRPr/>
            </a:pPr>
            <a:r>
              <a:rPr lang="en-US" altLang="ru-RU" dirty="0"/>
              <a:t>e-mail: </a:t>
            </a:r>
            <a:r>
              <a:rPr lang="en-US" altLang="ru-RU" dirty="0" smtClean="0"/>
              <a:t>natalia.tib@mail.ru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76654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sz="3600" dirty="0" smtClean="0"/>
              <a:t>Научиться оказывать влияние</a:t>
            </a:r>
            <a:r>
              <a:rPr lang="en-US" sz="3600" dirty="0" smtClean="0"/>
              <a:t> </a:t>
            </a:r>
            <a:r>
              <a:rPr lang="ru-RU" sz="3600" dirty="0" smtClean="0"/>
              <a:t>и защищаться от него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17187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Психологическое влияние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algn="just"/>
            <a:r>
              <a:rPr lang="ru-RU" sz="3600" b="0" i="1" dirty="0" smtClean="0"/>
              <a:t>«Процесс </a:t>
            </a:r>
            <a:r>
              <a:rPr lang="ru-RU" sz="3600" b="0" i="1" dirty="0"/>
              <a:t>и результат изменения одним субъектом поведения, психики другого субъекта»</a:t>
            </a:r>
            <a:r>
              <a:rPr lang="ru-RU" sz="3600" b="0" dirty="0"/>
              <a:t> </a:t>
            </a:r>
            <a:endParaRPr lang="ru-RU" sz="3600" b="0" dirty="0" smtClean="0"/>
          </a:p>
          <a:p>
            <a:pPr algn="r"/>
            <a:r>
              <a:rPr lang="ru-RU" sz="3600" b="0" dirty="0" smtClean="0"/>
              <a:t>Н.И. Конюхов</a:t>
            </a:r>
            <a:endParaRPr lang="ru-RU" sz="3600" b="0" dirty="0"/>
          </a:p>
        </p:txBody>
      </p:sp>
    </p:spTree>
    <p:extLst>
      <p:ext uri="{BB962C8B-B14F-4D97-AF65-F5344CB8AC3E}">
        <p14:creationId xmlns:p14="http://schemas.microsoft.com/office/powerpoint/2010/main" val="3465736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43192" cy="1371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Механизмы психологического влияния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070" y="1752600"/>
            <a:ext cx="4330260" cy="4373563"/>
          </a:xfrm>
        </p:spPr>
      </p:pic>
    </p:spTree>
    <p:extLst>
      <p:ext uri="{BB962C8B-B14F-4D97-AF65-F5344CB8AC3E}">
        <p14:creationId xmlns:p14="http://schemas.microsoft.com/office/powerpoint/2010/main" val="822295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заражение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16832"/>
            <a:ext cx="3292475" cy="212364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764704"/>
            <a:ext cx="3292475" cy="2201858"/>
          </a:xfrm>
        </p:spPr>
      </p:pic>
      <p:pic>
        <p:nvPicPr>
          <p:cNvPr id="1026" name="Picture 2" descr="C:\Users\Наталия\Desktop\635989609636555808-1411640769_concert-audie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415567"/>
            <a:ext cx="5306839" cy="29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380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772816"/>
            <a:ext cx="5187816" cy="3456000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400" b="0" u="sng" dirty="0" err="1"/>
              <a:t>сугге́стия</a:t>
            </a:r>
            <a:r>
              <a:rPr lang="ru-RU" sz="2400" b="0" u="sng" dirty="0"/>
              <a:t> </a:t>
            </a:r>
            <a:r>
              <a:rPr lang="ru-RU" sz="2400" b="0" dirty="0"/>
              <a:t>— психологическое воздействие на сознание человека, при котором происходит некритическое восприятие им убеждений и установок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Внушение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1721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775151"/>
            <a:ext cx="5111750" cy="4130023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b="0" dirty="0"/>
              <a:t>убеждение основано на осмысленном принятии человеком каких-либо сведений или идей, на их анализе и оценке. При этом заключение может быть сделано как самостоятельно, так и вслед за убеждающим, но в любом случае оно не воспринимается в готовом виде.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Убеждение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2979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700808"/>
            <a:ext cx="5111750" cy="3403349"/>
          </a:xfr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b="0" dirty="0"/>
              <a:t>способ воздействия, при котором объект влияния по собственной инициативе начинает следовать образу мыслей или поступкам воздействующего на него субъекта, зачастую даже не знающего об этом.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Подражание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2757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718"/>
            <a:ext cx="6419056" cy="1371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Факторы, ослабляющие влияние 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0050564"/>
              </p:ext>
            </p:extLst>
          </p:nvPr>
        </p:nvGraphicFramePr>
        <p:xfrm>
          <a:off x="457200" y="1752600"/>
          <a:ext cx="76200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8210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427168" cy="1371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Технологии психологического воздействия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dirty="0"/>
              <a:t>И</a:t>
            </a:r>
            <a:r>
              <a:rPr lang="ru-RU" sz="2400" b="0" dirty="0" smtClean="0"/>
              <a:t>нформационно-пропагандистское</a:t>
            </a:r>
            <a:r>
              <a:rPr lang="ru-RU" sz="2400" b="0" dirty="0"/>
              <a:t>, </a:t>
            </a:r>
            <a:r>
              <a:rPr lang="ru-RU" sz="2400" b="0" dirty="0" smtClean="0"/>
              <a:t>идеологическое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dirty="0" smtClean="0"/>
              <a:t>Психогенное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dirty="0"/>
              <a:t>Психоаналитическое (</a:t>
            </a:r>
            <a:r>
              <a:rPr lang="ru-RU" sz="2400" b="0" dirty="0" err="1"/>
              <a:t>психокоррекционное</a:t>
            </a:r>
            <a:r>
              <a:rPr lang="ru-RU" sz="2400" b="0" dirty="0"/>
              <a:t>) </a:t>
            </a:r>
            <a:endParaRPr lang="ru-RU" sz="2400" b="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dirty="0"/>
              <a:t>Нейролингвистическое воздействие (программирование)</a:t>
            </a:r>
            <a:r>
              <a:rPr lang="ru-RU" sz="2400" dirty="0"/>
              <a:t> </a:t>
            </a:r>
            <a:endParaRPr lang="ru-RU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dirty="0" err="1"/>
              <a:t>Психотронное</a:t>
            </a:r>
            <a:r>
              <a:rPr lang="ru-RU" sz="2400" b="0" dirty="0"/>
              <a:t> (парапсихологическое, экстрасенсорное) </a:t>
            </a:r>
            <a:endParaRPr lang="ru-RU" sz="2400" b="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dirty="0" smtClean="0"/>
              <a:t>Психотропное</a:t>
            </a:r>
          </a:p>
          <a:p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582599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600200"/>
            <a:ext cx="4402832" cy="4480560"/>
          </a:xfrm>
        </p:spPr>
        <p:txBody>
          <a:bodyPr>
            <a:normAutofit fontScale="85000" lnSpcReduction="10000"/>
          </a:bodyPr>
          <a:lstStyle/>
          <a:p>
            <a:endParaRPr lang="ru-RU" dirty="0" smtClean="0"/>
          </a:p>
          <a:p>
            <a:r>
              <a:rPr lang="ru-RU" sz="2800" b="0" dirty="0" smtClean="0"/>
              <a:t>Вид речевого воздействия на адресата с целью внушить мысль или побудить к действию выгодному для манипулятора</a:t>
            </a:r>
          </a:p>
          <a:p>
            <a:endParaRPr lang="ru-RU" sz="2800" b="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0" dirty="0" smtClean="0"/>
              <a:t>это </a:t>
            </a:r>
            <a:r>
              <a:rPr lang="ru-RU" sz="2800" b="0" dirty="0"/>
              <a:t>вид психологического, а не физического </a:t>
            </a:r>
            <a:r>
              <a:rPr lang="ru-RU" sz="2800" b="0" dirty="0" smtClean="0"/>
              <a:t>воздействия</a:t>
            </a:r>
            <a:endParaRPr lang="ru-RU" sz="2800" b="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0" dirty="0" smtClean="0"/>
              <a:t>это </a:t>
            </a:r>
            <a:r>
              <a:rPr lang="ru-RU" sz="2800" b="0" dirty="0"/>
              <a:t>скрытое </a:t>
            </a:r>
            <a:r>
              <a:rPr lang="ru-RU" sz="2800" b="0" dirty="0" smtClean="0"/>
              <a:t>воздействие</a:t>
            </a:r>
            <a:endParaRPr lang="ru-RU" sz="2800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манипуляция</a:t>
            </a:r>
            <a:endParaRPr lang="ru-RU" dirty="0"/>
          </a:p>
        </p:txBody>
      </p:sp>
      <p:pic>
        <p:nvPicPr>
          <p:cNvPr id="2050" name="Picture 2" descr="C:\Users\Наталия\Desktop\Marionet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4" y="1628800"/>
            <a:ext cx="3531086" cy="44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076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Приемы речевого манипулирования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b="0" dirty="0" smtClean="0"/>
              <a:t>Паралогические риторические приемы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b="0" dirty="0" smtClean="0"/>
              <a:t>Приемы языковой демагогии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b="0" dirty="0" smtClean="0"/>
              <a:t>Стилистические приемы</a:t>
            </a:r>
          </a:p>
          <a:p>
            <a:endParaRPr lang="ru-RU" dirty="0" smtClean="0"/>
          </a:p>
          <a:p>
            <a:r>
              <a:rPr lang="ru-RU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85090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43192" cy="1371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Формула манипуляции в межличностном общении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algn="just"/>
            <a:r>
              <a:rPr lang="ru-RU" sz="2800" dirty="0" smtClean="0"/>
              <a:t>ВЕРБАЛЬНАЯ И НЕВЕРБАЛЬНАЯ ПОДСТРОЙКА + СЛОВЕСНАЯ УЛОВКА (похвала) + НАВЯЗЫВАНИЕ РОЛИ = МАНИПУЛЯЦИЯ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13194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8640"/>
            <a:ext cx="8496000" cy="6372000"/>
          </a:xfrm>
        </p:spPr>
      </p:pic>
    </p:spTree>
    <p:extLst>
      <p:ext uri="{BB962C8B-B14F-4D97-AF65-F5344CB8AC3E}">
        <p14:creationId xmlns:p14="http://schemas.microsoft.com/office/powerpoint/2010/main" val="1663617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44035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692150"/>
            <a:ext cx="7731125" cy="5040313"/>
          </a:xfrm>
        </p:spPr>
      </p:pic>
    </p:spTree>
    <p:extLst>
      <p:ext uri="{BB962C8B-B14F-4D97-AF65-F5344CB8AC3E}">
        <p14:creationId xmlns:p14="http://schemas.microsoft.com/office/powerpoint/2010/main" val="35459073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1302</TotalTime>
  <Words>230</Words>
  <Application>Microsoft Office PowerPoint</Application>
  <PresentationFormat>Экран (4:3)</PresentationFormat>
  <Paragraphs>44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Главная</vt:lpstr>
      <vt:lpstr>Психология общения  Лекция 4. Способы психологического влияния</vt:lpstr>
      <vt:lpstr>Цель</vt:lpstr>
      <vt:lpstr>Психологическое влияние</vt:lpstr>
      <vt:lpstr>Механизмы психологического влияния</vt:lpstr>
      <vt:lpstr>заражение</vt:lpstr>
      <vt:lpstr>Внушение</vt:lpstr>
      <vt:lpstr>Убеждение</vt:lpstr>
      <vt:lpstr>Подражание</vt:lpstr>
      <vt:lpstr>Факторы, ослабляющие влияние </vt:lpstr>
      <vt:lpstr>Технологии психологического воздействия</vt:lpstr>
      <vt:lpstr>манипуляция</vt:lpstr>
      <vt:lpstr>Приемы речевого манипулирования</vt:lpstr>
      <vt:lpstr>Формула манипуляции в межличностном общении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Психология общения  Лекция 4. Способы психологического влияния</dc:title>
  <dc:creator>Наталия</dc:creator>
  <cp:lastModifiedBy>Наталия</cp:lastModifiedBy>
  <cp:revision>13</cp:revision>
  <dcterms:created xsi:type="dcterms:W3CDTF">2017-12-08T03:29:24Z</dcterms:created>
  <dcterms:modified xsi:type="dcterms:W3CDTF">2017-12-09T01:11:36Z</dcterms:modified>
</cp:coreProperties>
</file>