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5"/>
  </p:notesMasterIdLst>
  <p:sldIdLst>
    <p:sldId id="256" r:id="rId2"/>
    <p:sldId id="257" r:id="rId3"/>
    <p:sldId id="259" r:id="rId4"/>
    <p:sldId id="260" r:id="rId5"/>
    <p:sldId id="261" r:id="rId6"/>
    <p:sldId id="276" r:id="rId7"/>
    <p:sldId id="286" r:id="rId8"/>
    <p:sldId id="287" r:id="rId9"/>
    <p:sldId id="285" r:id="rId10"/>
    <p:sldId id="278" r:id="rId11"/>
    <p:sldId id="282" r:id="rId12"/>
    <p:sldId id="288" r:id="rId13"/>
    <p:sldId id="289" r:id="rId14"/>
    <p:sldId id="290" r:id="rId15"/>
    <p:sldId id="279" r:id="rId16"/>
    <p:sldId id="262" r:id="rId17"/>
    <p:sldId id="280" r:id="rId18"/>
    <p:sldId id="281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84" r:id="rId31"/>
    <p:sldId id="274" r:id="rId32"/>
    <p:sldId id="275" r:id="rId33"/>
    <p:sldId id="291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DA32B0-007E-4DD8-9EE1-6C343297BDF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C77DE007-4C22-4F25-9342-5DFA57F433E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rPr>
            <a:t>позитивизм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endParaRPr>
        </a:p>
      </dgm:t>
    </dgm:pt>
    <dgm:pt modelId="{68910449-5D73-49FC-9697-88D544579310}" type="parTrans" cxnId="{39FE4C8C-06BE-4691-A04D-7017FF7C0B3E}">
      <dgm:prSet/>
      <dgm:spPr/>
    </dgm:pt>
    <dgm:pt modelId="{99B946CF-A322-4A52-8CFF-C310CEFA711D}" type="sibTrans" cxnId="{39FE4C8C-06BE-4691-A04D-7017FF7C0B3E}">
      <dgm:prSet/>
      <dgm:spPr/>
    </dgm:pt>
    <dgm:pt modelId="{A4FF8A95-C8D5-4120-BE76-3A7DEC34ECF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rPr>
            <a:t>Классический позитивизм</a:t>
          </a:r>
        </a:p>
      </dgm:t>
    </dgm:pt>
    <dgm:pt modelId="{C72689C1-B46F-4822-8CDF-33DF086503CF}" type="parTrans" cxnId="{0E4DE0AA-1E05-4641-873C-39BE499FAC65}">
      <dgm:prSet/>
      <dgm:spPr/>
    </dgm:pt>
    <dgm:pt modelId="{512EFE09-47E1-4662-B67C-64778EE2D95A}" type="sibTrans" cxnId="{0E4DE0AA-1E05-4641-873C-39BE499FAC65}">
      <dgm:prSet/>
      <dgm:spPr/>
    </dgm:pt>
    <dgm:pt modelId="{541B2C4D-45B8-4207-A265-4F1821881CA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rPr>
            <a:t>Эмпириокритицизм</a:t>
          </a:r>
        </a:p>
      </dgm:t>
    </dgm:pt>
    <dgm:pt modelId="{85960605-75FE-41C4-B32E-7C216888CCC7}" type="parTrans" cxnId="{A85A6E3D-D572-4AAF-A9DE-1623A90E735B}">
      <dgm:prSet/>
      <dgm:spPr/>
    </dgm:pt>
    <dgm:pt modelId="{860FBFC3-E02A-45E4-9AB1-A387145B7A91}" type="sibTrans" cxnId="{A85A6E3D-D572-4AAF-A9DE-1623A90E735B}">
      <dgm:prSet/>
      <dgm:spPr/>
    </dgm:pt>
    <dgm:pt modelId="{979A5030-6AFD-4DF5-96C5-EC721B8B1B6B}">
      <dgm:prSet/>
      <dgm:spPr/>
      <dgm:t>
        <a:bodyPr/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rPr>
            <a:t>Неопозитивизм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rPr>
            <a:t>Логический позитивизм</a:t>
          </a:r>
        </a:p>
      </dgm:t>
    </dgm:pt>
    <dgm:pt modelId="{3B066BAB-DB43-4063-A8B4-8007C82092A4}" type="parTrans" cxnId="{1F63CE8B-4670-4921-AD14-AB01EA9CAC8C}">
      <dgm:prSet/>
      <dgm:spPr/>
    </dgm:pt>
    <dgm:pt modelId="{5E0A0041-968F-4AC3-9B60-281F939113F1}" type="sibTrans" cxnId="{1F63CE8B-4670-4921-AD14-AB01EA9CAC8C}">
      <dgm:prSet/>
      <dgm:spPr/>
    </dgm:pt>
    <dgm:pt modelId="{D2003F6B-5E40-4969-8BD3-B7C47ED2682C}" type="pres">
      <dgm:prSet presAssocID="{63DA32B0-007E-4DD8-9EE1-6C343297BDF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49D2729-DF8A-4917-A61B-CF8ABF484E59}" type="pres">
      <dgm:prSet presAssocID="{C77DE007-4C22-4F25-9342-5DFA57F433E7}" presName="hierRoot1" presStyleCnt="0">
        <dgm:presLayoutVars>
          <dgm:hierBranch/>
        </dgm:presLayoutVars>
      </dgm:prSet>
      <dgm:spPr/>
    </dgm:pt>
    <dgm:pt modelId="{31DB0EEE-14B4-4A41-9B15-B3974A8DB25B}" type="pres">
      <dgm:prSet presAssocID="{C77DE007-4C22-4F25-9342-5DFA57F433E7}" presName="rootComposite1" presStyleCnt="0"/>
      <dgm:spPr/>
    </dgm:pt>
    <dgm:pt modelId="{171D6634-FB94-48F4-A7F6-29CCBCABD955}" type="pres">
      <dgm:prSet presAssocID="{C77DE007-4C22-4F25-9342-5DFA57F433E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F379547-F86B-4630-92DA-4D2758902430}" type="pres">
      <dgm:prSet presAssocID="{C77DE007-4C22-4F25-9342-5DFA57F433E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31CCA8F-BCD3-4873-B797-422CF7E1336E}" type="pres">
      <dgm:prSet presAssocID="{C77DE007-4C22-4F25-9342-5DFA57F433E7}" presName="hierChild2" presStyleCnt="0"/>
      <dgm:spPr/>
    </dgm:pt>
    <dgm:pt modelId="{95C719E4-957B-480E-AB3E-B32B810E51FC}" type="pres">
      <dgm:prSet presAssocID="{C72689C1-B46F-4822-8CDF-33DF086503CF}" presName="Name35" presStyleLbl="parChTrans1D2" presStyleIdx="0" presStyleCnt="3"/>
      <dgm:spPr/>
    </dgm:pt>
    <dgm:pt modelId="{DBF5D3E9-B492-4EBC-9062-1D30102C7052}" type="pres">
      <dgm:prSet presAssocID="{A4FF8A95-C8D5-4120-BE76-3A7DEC34ECFA}" presName="hierRoot2" presStyleCnt="0">
        <dgm:presLayoutVars>
          <dgm:hierBranch/>
        </dgm:presLayoutVars>
      </dgm:prSet>
      <dgm:spPr/>
    </dgm:pt>
    <dgm:pt modelId="{ADB3A8D3-1615-4385-B9FF-5A8329319A44}" type="pres">
      <dgm:prSet presAssocID="{A4FF8A95-C8D5-4120-BE76-3A7DEC34ECFA}" presName="rootComposite" presStyleCnt="0"/>
      <dgm:spPr/>
    </dgm:pt>
    <dgm:pt modelId="{571D6A5C-1161-4B85-912B-455165F35BB7}" type="pres">
      <dgm:prSet presAssocID="{A4FF8A95-C8D5-4120-BE76-3A7DEC34ECFA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BB0FEF-4D37-42EC-BC64-DA6104D6673E}" type="pres">
      <dgm:prSet presAssocID="{A4FF8A95-C8D5-4120-BE76-3A7DEC34ECFA}" presName="rootConnector" presStyleLbl="node2" presStyleIdx="0" presStyleCnt="3"/>
      <dgm:spPr/>
      <dgm:t>
        <a:bodyPr/>
        <a:lstStyle/>
        <a:p>
          <a:endParaRPr lang="ru-RU"/>
        </a:p>
      </dgm:t>
    </dgm:pt>
    <dgm:pt modelId="{C5C77184-C652-4CFF-8EDA-C6065217C409}" type="pres">
      <dgm:prSet presAssocID="{A4FF8A95-C8D5-4120-BE76-3A7DEC34ECFA}" presName="hierChild4" presStyleCnt="0"/>
      <dgm:spPr/>
    </dgm:pt>
    <dgm:pt modelId="{5F0075B6-9B18-4175-A8CA-F60179FD19A2}" type="pres">
      <dgm:prSet presAssocID="{A4FF8A95-C8D5-4120-BE76-3A7DEC34ECFA}" presName="hierChild5" presStyleCnt="0"/>
      <dgm:spPr/>
    </dgm:pt>
    <dgm:pt modelId="{507F6132-4849-4265-9D2A-CEF22A3FD600}" type="pres">
      <dgm:prSet presAssocID="{85960605-75FE-41C4-B32E-7C216888CCC7}" presName="Name35" presStyleLbl="parChTrans1D2" presStyleIdx="1" presStyleCnt="3"/>
      <dgm:spPr/>
    </dgm:pt>
    <dgm:pt modelId="{706675F1-26EB-44FC-9B6C-CD18FA56BE70}" type="pres">
      <dgm:prSet presAssocID="{541B2C4D-45B8-4207-A265-4F1821881CA4}" presName="hierRoot2" presStyleCnt="0">
        <dgm:presLayoutVars>
          <dgm:hierBranch/>
        </dgm:presLayoutVars>
      </dgm:prSet>
      <dgm:spPr/>
    </dgm:pt>
    <dgm:pt modelId="{C4FC3B76-94F0-4892-8DE0-86A4B1A0AC1C}" type="pres">
      <dgm:prSet presAssocID="{541B2C4D-45B8-4207-A265-4F1821881CA4}" presName="rootComposite" presStyleCnt="0"/>
      <dgm:spPr/>
    </dgm:pt>
    <dgm:pt modelId="{0211D247-C156-461E-9D50-3C8FA7C3DB36}" type="pres">
      <dgm:prSet presAssocID="{541B2C4D-45B8-4207-A265-4F1821881CA4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663BAB-BB18-4884-A0DB-D5810470EAAF}" type="pres">
      <dgm:prSet presAssocID="{541B2C4D-45B8-4207-A265-4F1821881CA4}" presName="rootConnector" presStyleLbl="node2" presStyleIdx="1" presStyleCnt="3"/>
      <dgm:spPr/>
      <dgm:t>
        <a:bodyPr/>
        <a:lstStyle/>
        <a:p>
          <a:endParaRPr lang="ru-RU"/>
        </a:p>
      </dgm:t>
    </dgm:pt>
    <dgm:pt modelId="{DBEB01C2-4946-4556-BB62-F4676FFA9CFD}" type="pres">
      <dgm:prSet presAssocID="{541B2C4D-45B8-4207-A265-4F1821881CA4}" presName="hierChild4" presStyleCnt="0"/>
      <dgm:spPr/>
    </dgm:pt>
    <dgm:pt modelId="{E05A5780-B6EC-47F6-875E-D8ADE052DE13}" type="pres">
      <dgm:prSet presAssocID="{541B2C4D-45B8-4207-A265-4F1821881CA4}" presName="hierChild5" presStyleCnt="0"/>
      <dgm:spPr/>
    </dgm:pt>
    <dgm:pt modelId="{40A1D516-4766-4552-A5B5-F00D38285876}" type="pres">
      <dgm:prSet presAssocID="{3B066BAB-DB43-4063-A8B4-8007C82092A4}" presName="Name35" presStyleLbl="parChTrans1D2" presStyleIdx="2" presStyleCnt="3"/>
      <dgm:spPr/>
    </dgm:pt>
    <dgm:pt modelId="{168B256D-878A-4E4E-A682-4D2864278C82}" type="pres">
      <dgm:prSet presAssocID="{979A5030-6AFD-4DF5-96C5-EC721B8B1B6B}" presName="hierRoot2" presStyleCnt="0">
        <dgm:presLayoutVars>
          <dgm:hierBranch/>
        </dgm:presLayoutVars>
      </dgm:prSet>
      <dgm:spPr/>
    </dgm:pt>
    <dgm:pt modelId="{9499D480-6198-4042-B87F-A3308F2C338D}" type="pres">
      <dgm:prSet presAssocID="{979A5030-6AFD-4DF5-96C5-EC721B8B1B6B}" presName="rootComposite" presStyleCnt="0"/>
      <dgm:spPr/>
    </dgm:pt>
    <dgm:pt modelId="{00C6B2C1-6030-4BEF-B9C0-372F552D1C8A}" type="pres">
      <dgm:prSet presAssocID="{979A5030-6AFD-4DF5-96C5-EC721B8B1B6B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56B90B-B3B7-41EF-B5FC-AEDCD2A9E428}" type="pres">
      <dgm:prSet presAssocID="{979A5030-6AFD-4DF5-96C5-EC721B8B1B6B}" presName="rootConnector" presStyleLbl="node2" presStyleIdx="2" presStyleCnt="3"/>
      <dgm:spPr/>
      <dgm:t>
        <a:bodyPr/>
        <a:lstStyle/>
        <a:p>
          <a:endParaRPr lang="ru-RU"/>
        </a:p>
      </dgm:t>
    </dgm:pt>
    <dgm:pt modelId="{BCF12655-BBDE-4D55-8B26-B53F37B8AB55}" type="pres">
      <dgm:prSet presAssocID="{979A5030-6AFD-4DF5-96C5-EC721B8B1B6B}" presName="hierChild4" presStyleCnt="0"/>
      <dgm:spPr/>
    </dgm:pt>
    <dgm:pt modelId="{6CA651D2-AA30-4623-B1D3-3CCEC6644C8A}" type="pres">
      <dgm:prSet presAssocID="{979A5030-6AFD-4DF5-96C5-EC721B8B1B6B}" presName="hierChild5" presStyleCnt="0"/>
      <dgm:spPr/>
    </dgm:pt>
    <dgm:pt modelId="{AD4C6685-BA64-427E-89FE-4B9F6A662B31}" type="pres">
      <dgm:prSet presAssocID="{C77DE007-4C22-4F25-9342-5DFA57F433E7}" presName="hierChild3" presStyleCnt="0"/>
      <dgm:spPr/>
    </dgm:pt>
  </dgm:ptLst>
  <dgm:cxnLst>
    <dgm:cxn modelId="{1F63CE8B-4670-4921-AD14-AB01EA9CAC8C}" srcId="{C77DE007-4C22-4F25-9342-5DFA57F433E7}" destId="{979A5030-6AFD-4DF5-96C5-EC721B8B1B6B}" srcOrd="2" destOrd="0" parTransId="{3B066BAB-DB43-4063-A8B4-8007C82092A4}" sibTransId="{5E0A0041-968F-4AC3-9B60-281F939113F1}"/>
    <dgm:cxn modelId="{0E4DE0AA-1E05-4641-873C-39BE499FAC65}" srcId="{C77DE007-4C22-4F25-9342-5DFA57F433E7}" destId="{A4FF8A95-C8D5-4120-BE76-3A7DEC34ECFA}" srcOrd="0" destOrd="0" parTransId="{C72689C1-B46F-4822-8CDF-33DF086503CF}" sibTransId="{512EFE09-47E1-4662-B67C-64778EE2D95A}"/>
    <dgm:cxn modelId="{99A32052-91D6-4CF4-AF9D-52D9367D6A41}" type="presOf" srcId="{979A5030-6AFD-4DF5-96C5-EC721B8B1B6B}" destId="{3156B90B-B3B7-41EF-B5FC-AEDCD2A9E428}" srcOrd="1" destOrd="0" presId="urn:microsoft.com/office/officeart/2005/8/layout/orgChart1"/>
    <dgm:cxn modelId="{66714EE1-85AD-413E-B819-31FE9DEFC18C}" type="presOf" srcId="{A4FF8A95-C8D5-4120-BE76-3A7DEC34ECFA}" destId="{571D6A5C-1161-4B85-912B-455165F35BB7}" srcOrd="0" destOrd="0" presId="urn:microsoft.com/office/officeart/2005/8/layout/orgChart1"/>
    <dgm:cxn modelId="{287999EA-E6F5-422C-ABD0-24B5FAB76E08}" type="presOf" srcId="{63DA32B0-007E-4DD8-9EE1-6C343297BDF4}" destId="{D2003F6B-5E40-4969-8BD3-B7C47ED2682C}" srcOrd="0" destOrd="0" presId="urn:microsoft.com/office/officeart/2005/8/layout/orgChart1"/>
    <dgm:cxn modelId="{496D0BB4-CA1A-4CD8-AB32-C4A962B9F3B0}" type="presOf" srcId="{A4FF8A95-C8D5-4120-BE76-3A7DEC34ECFA}" destId="{F4BB0FEF-4D37-42EC-BC64-DA6104D6673E}" srcOrd="1" destOrd="0" presId="urn:microsoft.com/office/officeart/2005/8/layout/orgChart1"/>
    <dgm:cxn modelId="{166B3FBC-1A83-4616-B7D5-4412F42C2857}" type="presOf" srcId="{979A5030-6AFD-4DF5-96C5-EC721B8B1B6B}" destId="{00C6B2C1-6030-4BEF-B9C0-372F552D1C8A}" srcOrd="0" destOrd="0" presId="urn:microsoft.com/office/officeart/2005/8/layout/orgChart1"/>
    <dgm:cxn modelId="{A85A6E3D-D572-4AAF-A9DE-1623A90E735B}" srcId="{C77DE007-4C22-4F25-9342-5DFA57F433E7}" destId="{541B2C4D-45B8-4207-A265-4F1821881CA4}" srcOrd="1" destOrd="0" parTransId="{85960605-75FE-41C4-B32E-7C216888CCC7}" sibTransId="{860FBFC3-E02A-45E4-9AB1-A387145B7A91}"/>
    <dgm:cxn modelId="{D6ED2354-AB45-428D-BCD8-D45E270FC5D1}" type="presOf" srcId="{541B2C4D-45B8-4207-A265-4F1821881CA4}" destId="{F2663BAB-BB18-4884-A0DB-D5810470EAAF}" srcOrd="1" destOrd="0" presId="urn:microsoft.com/office/officeart/2005/8/layout/orgChart1"/>
    <dgm:cxn modelId="{39FE4C8C-06BE-4691-A04D-7017FF7C0B3E}" srcId="{63DA32B0-007E-4DD8-9EE1-6C343297BDF4}" destId="{C77DE007-4C22-4F25-9342-5DFA57F433E7}" srcOrd="0" destOrd="0" parTransId="{68910449-5D73-49FC-9697-88D544579310}" sibTransId="{99B946CF-A322-4A52-8CFF-C310CEFA711D}"/>
    <dgm:cxn modelId="{1C60D0CB-310B-4D72-BB56-397446A0023F}" type="presOf" srcId="{C77DE007-4C22-4F25-9342-5DFA57F433E7}" destId="{171D6634-FB94-48F4-A7F6-29CCBCABD955}" srcOrd="0" destOrd="0" presId="urn:microsoft.com/office/officeart/2005/8/layout/orgChart1"/>
    <dgm:cxn modelId="{58C004C1-B79D-4CDF-A360-C996651E84F6}" type="presOf" srcId="{C72689C1-B46F-4822-8CDF-33DF086503CF}" destId="{95C719E4-957B-480E-AB3E-B32B810E51FC}" srcOrd="0" destOrd="0" presId="urn:microsoft.com/office/officeart/2005/8/layout/orgChart1"/>
    <dgm:cxn modelId="{16917901-BB0C-425A-ADCB-B50394CBF4B2}" type="presOf" srcId="{C77DE007-4C22-4F25-9342-5DFA57F433E7}" destId="{5F379547-F86B-4630-92DA-4D2758902430}" srcOrd="1" destOrd="0" presId="urn:microsoft.com/office/officeart/2005/8/layout/orgChart1"/>
    <dgm:cxn modelId="{A60DECC1-A941-4600-ACAA-B046922DD1E0}" type="presOf" srcId="{85960605-75FE-41C4-B32E-7C216888CCC7}" destId="{507F6132-4849-4265-9D2A-CEF22A3FD600}" srcOrd="0" destOrd="0" presId="urn:microsoft.com/office/officeart/2005/8/layout/orgChart1"/>
    <dgm:cxn modelId="{ED6037F0-A7A2-4412-843F-760CB2B78C66}" type="presOf" srcId="{3B066BAB-DB43-4063-A8B4-8007C82092A4}" destId="{40A1D516-4766-4552-A5B5-F00D38285876}" srcOrd="0" destOrd="0" presId="urn:microsoft.com/office/officeart/2005/8/layout/orgChart1"/>
    <dgm:cxn modelId="{29E5FDD9-1AD2-4069-910F-707AA6887900}" type="presOf" srcId="{541B2C4D-45B8-4207-A265-4F1821881CA4}" destId="{0211D247-C156-461E-9D50-3C8FA7C3DB36}" srcOrd="0" destOrd="0" presId="urn:microsoft.com/office/officeart/2005/8/layout/orgChart1"/>
    <dgm:cxn modelId="{F23E856A-AFA2-4019-8799-A8089BBF4F4F}" type="presParOf" srcId="{D2003F6B-5E40-4969-8BD3-B7C47ED2682C}" destId="{549D2729-DF8A-4917-A61B-CF8ABF484E59}" srcOrd="0" destOrd="0" presId="urn:microsoft.com/office/officeart/2005/8/layout/orgChart1"/>
    <dgm:cxn modelId="{601DE0CC-C0A8-4D8C-8BA2-4C534676535E}" type="presParOf" srcId="{549D2729-DF8A-4917-A61B-CF8ABF484E59}" destId="{31DB0EEE-14B4-4A41-9B15-B3974A8DB25B}" srcOrd="0" destOrd="0" presId="urn:microsoft.com/office/officeart/2005/8/layout/orgChart1"/>
    <dgm:cxn modelId="{946FC053-74D3-4CB9-8716-54B0200F2CC6}" type="presParOf" srcId="{31DB0EEE-14B4-4A41-9B15-B3974A8DB25B}" destId="{171D6634-FB94-48F4-A7F6-29CCBCABD955}" srcOrd="0" destOrd="0" presId="urn:microsoft.com/office/officeart/2005/8/layout/orgChart1"/>
    <dgm:cxn modelId="{D314F0F3-EBB2-46DA-B38F-91425EE02981}" type="presParOf" srcId="{31DB0EEE-14B4-4A41-9B15-B3974A8DB25B}" destId="{5F379547-F86B-4630-92DA-4D2758902430}" srcOrd="1" destOrd="0" presId="urn:microsoft.com/office/officeart/2005/8/layout/orgChart1"/>
    <dgm:cxn modelId="{7616D0C5-DDF4-47C4-B64B-422C89E665D9}" type="presParOf" srcId="{549D2729-DF8A-4917-A61B-CF8ABF484E59}" destId="{431CCA8F-BCD3-4873-B797-422CF7E1336E}" srcOrd="1" destOrd="0" presId="urn:microsoft.com/office/officeart/2005/8/layout/orgChart1"/>
    <dgm:cxn modelId="{2D7BA10C-E68C-4E9D-8686-37B703196199}" type="presParOf" srcId="{431CCA8F-BCD3-4873-B797-422CF7E1336E}" destId="{95C719E4-957B-480E-AB3E-B32B810E51FC}" srcOrd="0" destOrd="0" presId="urn:microsoft.com/office/officeart/2005/8/layout/orgChart1"/>
    <dgm:cxn modelId="{6D3F0091-41D6-4A3D-83C0-2E1742191688}" type="presParOf" srcId="{431CCA8F-BCD3-4873-B797-422CF7E1336E}" destId="{DBF5D3E9-B492-4EBC-9062-1D30102C7052}" srcOrd="1" destOrd="0" presId="urn:microsoft.com/office/officeart/2005/8/layout/orgChart1"/>
    <dgm:cxn modelId="{13E9157E-CD3C-4800-8225-298EF986D118}" type="presParOf" srcId="{DBF5D3E9-B492-4EBC-9062-1D30102C7052}" destId="{ADB3A8D3-1615-4385-B9FF-5A8329319A44}" srcOrd="0" destOrd="0" presId="urn:microsoft.com/office/officeart/2005/8/layout/orgChart1"/>
    <dgm:cxn modelId="{4875DBD5-E7ED-44BC-8E44-59AE8839328A}" type="presParOf" srcId="{ADB3A8D3-1615-4385-B9FF-5A8329319A44}" destId="{571D6A5C-1161-4B85-912B-455165F35BB7}" srcOrd="0" destOrd="0" presId="urn:microsoft.com/office/officeart/2005/8/layout/orgChart1"/>
    <dgm:cxn modelId="{C0FD9442-F44D-483C-8538-DC8EB68FDBFD}" type="presParOf" srcId="{ADB3A8D3-1615-4385-B9FF-5A8329319A44}" destId="{F4BB0FEF-4D37-42EC-BC64-DA6104D6673E}" srcOrd="1" destOrd="0" presId="urn:microsoft.com/office/officeart/2005/8/layout/orgChart1"/>
    <dgm:cxn modelId="{D4A72BED-6956-4A13-A01B-943EDD4A1815}" type="presParOf" srcId="{DBF5D3E9-B492-4EBC-9062-1D30102C7052}" destId="{C5C77184-C652-4CFF-8EDA-C6065217C409}" srcOrd="1" destOrd="0" presId="urn:microsoft.com/office/officeart/2005/8/layout/orgChart1"/>
    <dgm:cxn modelId="{9050BFFD-A251-4E7A-B64F-062B443949F9}" type="presParOf" srcId="{DBF5D3E9-B492-4EBC-9062-1D30102C7052}" destId="{5F0075B6-9B18-4175-A8CA-F60179FD19A2}" srcOrd="2" destOrd="0" presId="urn:microsoft.com/office/officeart/2005/8/layout/orgChart1"/>
    <dgm:cxn modelId="{12CD7A6F-DD09-4FEC-973C-9377BB0694C1}" type="presParOf" srcId="{431CCA8F-BCD3-4873-B797-422CF7E1336E}" destId="{507F6132-4849-4265-9D2A-CEF22A3FD600}" srcOrd="2" destOrd="0" presId="urn:microsoft.com/office/officeart/2005/8/layout/orgChart1"/>
    <dgm:cxn modelId="{4633C4B7-294D-4EA0-9D8A-D47CE23DE6C9}" type="presParOf" srcId="{431CCA8F-BCD3-4873-B797-422CF7E1336E}" destId="{706675F1-26EB-44FC-9B6C-CD18FA56BE70}" srcOrd="3" destOrd="0" presId="urn:microsoft.com/office/officeart/2005/8/layout/orgChart1"/>
    <dgm:cxn modelId="{781EAD00-54A2-4086-B12F-27FCD1C0A572}" type="presParOf" srcId="{706675F1-26EB-44FC-9B6C-CD18FA56BE70}" destId="{C4FC3B76-94F0-4892-8DE0-86A4B1A0AC1C}" srcOrd="0" destOrd="0" presId="urn:microsoft.com/office/officeart/2005/8/layout/orgChart1"/>
    <dgm:cxn modelId="{77261AB9-70C8-44FC-94E3-3DDCFB6E77C3}" type="presParOf" srcId="{C4FC3B76-94F0-4892-8DE0-86A4B1A0AC1C}" destId="{0211D247-C156-461E-9D50-3C8FA7C3DB36}" srcOrd="0" destOrd="0" presId="urn:microsoft.com/office/officeart/2005/8/layout/orgChart1"/>
    <dgm:cxn modelId="{01B7BC38-6A12-46FA-A688-4D830B772907}" type="presParOf" srcId="{C4FC3B76-94F0-4892-8DE0-86A4B1A0AC1C}" destId="{F2663BAB-BB18-4884-A0DB-D5810470EAAF}" srcOrd="1" destOrd="0" presId="urn:microsoft.com/office/officeart/2005/8/layout/orgChart1"/>
    <dgm:cxn modelId="{B45F337E-21B1-44A1-80A1-E1A60B99EB5E}" type="presParOf" srcId="{706675F1-26EB-44FC-9B6C-CD18FA56BE70}" destId="{DBEB01C2-4946-4556-BB62-F4676FFA9CFD}" srcOrd="1" destOrd="0" presId="urn:microsoft.com/office/officeart/2005/8/layout/orgChart1"/>
    <dgm:cxn modelId="{9077D547-0737-44B6-94CF-0538A2DAEE41}" type="presParOf" srcId="{706675F1-26EB-44FC-9B6C-CD18FA56BE70}" destId="{E05A5780-B6EC-47F6-875E-D8ADE052DE13}" srcOrd="2" destOrd="0" presId="urn:microsoft.com/office/officeart/2005/8/layout/orgChart1"/>
    <dgm:cxn modelId="{41191C05-3402-4057-ACD8-BB792CD1B3B2}" type="presParOf" srcId="{431CCA8F-BCD3-4873-B797-422CF7E1336E}" destId="{40A1D516-4766-4552-A5B5-F00D38285876}" srcOrd="4" destOrd="0" presId="urn:microsoft.com/office/officeart/2005/8/layout/orgChart1"/>
    <dgm:cxn modelId="{ABC7F6EF-D33B-4058-892F-749C384C9C56}" type="presParOf" srcId="{431CCA8F-BCD3-4873-B797-422CF7E1336E}" destId="{168B256D-878A-4E4E-A682-4D2864278C82}" srcOrd="5" destOrd="0" presId="urn:microsoft.com/office/officeart/2005/8/layout/orgChart1"/>
    <dgm:cxn modelId="{C4FF28A9-73C8-4F6A-A850-A68C7555163C}" type="presParOf" srcId="{168B256D-878A-4E4E-A682-4D2864278C82}" destId="{9499D480-6198-4042-B87F-A3308F2C338D}" srcOrd="0" destOrd="0" presId="urn:microsoft.com/office/officeart/2005/8/layout/orgChart1"/>
    <dgm:cxn modelId="{9A5356F3-4149-4898-B95C-1ED87FD0B7AA}" type="presParOf" srcId="{9499D480-6198-4042-B87F-A3308F2C338D}" destId="{00C6B2C1-6030-4BEF-B9C0-372F552D1C8A}" srcOrd="0" destOrd="0" presId="urn:microsoft.com/office/officeart/2005/8/layout/orgChart1"/>
    <dgm:cxn modelId="{997477F8-A8A8-41ED-8BB5-C96FD710D3BF}" type="presParOf" srcId="{9499D480-6198-4042-B87F-A3308F2C338D}" destId="{3156B90B-B3B7-41EF-B5FC-AEDCD2A9E428}" srcOrd="1" destOrd="0" presId="urn:microsoft.com/office/officeart/2005/8/layout/orgChart1"/>
    <dgm:cxn modelId="{93072F0B-1019-4C0F-9B15-3B79CA3DE013}" type="presParOf" srcId="{168B256D-878A-4E4E-A682-4D2864278C82}" destId="{BCF12655-BBDE-4D55-8B26-B53F37B8AB55}" srcOrd="1" destOrd="0" presId="urn:microsoft.com/office/officeart/2005/8/layout/orgChart1"/>
    <dgm:cxn modelId="{9C4AEB37-797A-4DAC-92E3-B2FA20C21867}" type="presParOf" srcId="{168B256D-878A-4E4E-A682-4D2864278C82}" destId="{6CA651D2-AA30-4623-B1D3-3CCEC6644C8A}" srcOrd="2" destOrd="0" presId="urn:microsoft.com/office/officeart/2005/8/layout/orgChart1"/>
    <dgm:cxn modelId="{B7F66837-86CA-4C5E-A38F-C46A680831AF}" type="presParOf" srcId="{549D2729-DF8A-4917-A61B-CF8ABF484E59}" destId="{AD4C6685-BA64-427E-89FE-4B9F6A662B3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A1D516-4766-4552-A5B5-F00D38285876}">
      <dsp:nvSpPr>
        <dsp:cNvPr id="0" name=""/>
        <dsp:cNvSpPr/>
      </dsp:nvSpPr>
      <dsp:spPr>
        <a:xfrm>
          <a:off x="3830637" y="1099012"/>
          <a:ext cx="2656452" cy="4610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518"/>
              </a:lnTo>
              <a:lnTo>
                <a:pt x="2656452" y="230518"/>
              </a:lnTo>
              <a:lnTo>
                <a:pt x="2656452" y="46103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7F6132-4849-4265-9D2A-CEF22A3FD600}">
      <dsp:nvSpPr>
        <dsp:cNvPr id="0" name=""/>
        <dsp:cNvSpPr/>
      </dsp:nvSpPr>
      <dsp:spPr>
        <a:xfrm>
          <a:off x="3784917" y="1099012"/>
          <a:ext cx="91440" cy="4610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103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C719E4-957B-480E-AB3E-B32B810E51FC}">
      <dsp:nvSpPr>
        <dsp:cNvPr id="0" name=""/>
        <dsp:cNvSpPr/>
      </dsp:nvSpPr>
      <dsp:spPr>
        <a:xfrm>
          <a:off x="1174184" y="1099012"/>
          <a:ext cx="2656452" cy="461037"/>
        </a:xfrm>
        <a:custGeom>
          <a:avLst/>
          <a:gdLst/>
          <a:ahLst/>
          <a:cxnLst/>
          <a:rect l="0" t="0" r="0" b="0"/>
          <a:pathLst>
            <a:path>
              <a:moveTo>
                <a:pt x="2656452" y="0"/>
              </a:moveTo>
              <a:lnTo>
                <a:pt x="2656452" y="230518"/>
              </a:lnTo>
              <a:lnTo>
                <a:pt x="0" y="230518"/>
              </a:lnTo>
              <a:lnTo>
                <a:pt x="0" y="46103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1D6634-FB94-48F4-A7F6-29CCBCABD955}">
      <dsp:nvSpPr>
        <dsp:cNvPr id="0" name=""/>
        <dsp:cNvSpPr/>
      </dsp:nvSpPr>
      <dsp:spPr>
        <a:xfrm>
          <a:off x="2732929" y="1304"/>
          <a:ext cx="2195415" cy="10977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rPr>
            <a:t>позитивизм</a:t>
          </a:r>
          <a:endParaRPr kumimoji="0" lang="ru-RU" sz="18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endParaRPr>
        </a:p>
      </dsp:txBody>
      <dsp:txXfrm>
        <a:off x="2732929" y="1304"/>
        <a:ext cx="2195415" cy="1097707"/>
      </dsp:txXfrm>
    </dsp:sp>
    <dsp:sp modelId="{571D6A5C-1161-4B85-912B-455165F35BB7}">
      <dsp:nvSpPr>
        <dsp:cNvPr id="0" name=""/>
        <dsp:cNvSpPr/>
      </dsp:nvSpPr>
      <dsp:spPr>
        <a:xfrm>
          <a:off x="76477" y="1560049"/>
          <a:ext cx="2195415" cy="10977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rPr>
            <a:t>Классический позитивизм</a:t>
          </a:r>
        </a:p>
      </dsp:txBody>
      <dsp:txXfrm>
        <a:off x="76477" y="1560049"/>
        <a:ext cx="2195415" cy="1097707"/>
      </dsp:txXfrm>
    </dsp:sp>
    <dsp:sp modelId="{0211D247-C156-461E-9D50-3C8FA7C3DB36}">
      <dsp:nvSpPr>
        <dsp:cNvPr id="0" name=""/>
        <dsp:cNvSpPr/>
      </dsp:nvSpPr>
      <dsp:spPr>
        <a:xfrm>
          <a:off x="2732929" y="1560049"/>
          <a:ext cx="2195415" cy="10977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rPr>
            <a:t>Эмпириокритицизм</a:t>
          </a:r>
        </a:p>
      </dsp:txBody>
      <dsp:txXfrm>
        <a:off x="2732929" y="1560049"/>
        <a:ext cx="2195415" cy="1097707"/>
      </dsp:txXfrm>
    </dsp:sp>
    <dsp:sp modelId="{00C6B2C1-6030-4BEF-B9C0-372F552D1C8A}">
      <dsp:nvSpPr>
        <dsp:cNvPr id="0" name=""/>
        <dsp:cNvSpPr/>
      </dsp:nvSpPr>
      <dsp:spPr>
        <a:xfrm>
          <a:off x="5389382" y="1560049"/>
          <a:ext cx="2195415" cy="10977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rPr>
            <a:t>Неопозитивизм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rPr>
            <a:t>Логический позитивизм</a:t>
          </a:r>
        </a:p>
      </dsp:txBody>
      <dsp:txXfrm>
        <a:off x="5389382" y="1560049"/>
        <a:ext cx="2195415" cy="10977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19C53-CFAE-4CD9-B617-3BD69ECA7E68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5251C-CC21-42C1-A4D4-85E030F1A9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66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A8F7E5-F218-45A3-ABAE-7657E33FBCFA}" type="slidenum">
              <a:rPr lang="ru-RU"/>
              <a:pPr/>
              <a:t>3</a:t>
            </a:fld>
            <a:endParaRPr lang="ru-RU"/>
          </a:p>
        </p:txBody>
      </p:sp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Проблематика философии науки (структура и развитие научного знания) восходит к Платону и Аристотелю. </a:t>
            </a:r>
          </a:p>
          <a:p>
            <a:r>
              <a:rPr lang="ru-RU" dirty="0"/>
              <a:t>С формированием науки Нового времени философия науки в единстве с теорией познания становится важнейшей областью философского исследования в работах Ф. Бэкона, Декарта, Лейбница, д' Аламбера, Дидро, Канта, Фихте, Гегеля, позже Б. </a:t>
            </a:r>
            <a:r>
              <a:rPr lang="ru-RU" dirty="0" err="1"/>
              <a:t>Больцано</a:t>
            </a:r>
            <a:r>
              <a:rPr lang="ru-RU" dirty="0"/>
              <a:t>, который еще ограничивается термином «</a:t>
            </a:r>
            <a:r>
              <a:rPr lang="ru-RU" dirty="0" err="1"/>
              <a:t>наукоучение</a:t>
            </a:r>
            <a:r>
              <a:rPr lang="ru-RU" dirty="0"/>
              <a:t>».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5251C-CC21-42C1-A4D4-85E030F1A9D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097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3DA539-C673-4C8F-A4B8-12759BB6E85F}" type="slidenum">
              <a:rPr lang="ru-RU"/>
              <a:pPr/>
              <a:t>16</a:t>
            </a:fld>
            <a:endParaRPr lang="ru-RU"/>
          </a:p>
        </p:txBody>
      </p:sp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Основная идея логического позитивизма </a:t>
            </a:r>
          </a:p>
          <a:p>
            <a:pPr lvl="1"/>
            <a:r>
              <a:rPr lang="ru-RU" dirty="0"/>
              <a:t>Теория является научной, если она может быть верифицирована.</a:t>
            </a:r>
          </a:p>
          <a:p>
            <a:r>
              <a:rPr lang="ru-RU" dirty="0"/>
              <a:t>Поппер видит в этом ограниченность научного познания</a:t>
            </a:r>
          </a:p>
          <a:p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977652-A455-47CB-88CC-42C3671C787D}" type="slidenum">
              <a:rPr lang="ru-RU"/>
              <a:pPr/>
              <a:t>26</a:t>
            </a:fld>
            <a:endParaRPr lang="ru-RU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Философ, логик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458C4E-1311-4B68-A3DF-E0A626C97DCA}" type="slidenum">
              <a:rPr lang="ru-RU"/>
              <a:pPr/>
              <a:t>27</a:t>
            </a:fld>
            <a:endParaRPr lang="ru-RU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Философ, физик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9E265A-F620-4E30-85E4-C221847B89DC}" type="slidenum">
              <a:rPr lang="ru-RU"/>
              <a:pPr/>
              <a:t>28</a:t>
            </a:fld>
            <a:endParaRPr lang="ru-RU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Математик, логик, философ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B6FFF2-EABB-4739-A7A1-693C8944B92B}" type="slidenum">
              <a:rPr lang="ru-RU"/>
              <a:pPr/>
              <a:t>29</a:t>
            </a:fld>
            <a:endParaRPr lang="ru-RU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Философ науки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49325" y="1981200"/>
            <a:ext cx="7661275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49325" y="4114800"/>
            <a:ext cx="7661275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99C7E15-A1F8-44B2-9C7D-468A87A61BE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4961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49325" y="1981200"/>
            <a:ext cx="7661275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7615E2E-4834-4763-AD2E-BFF14BA91DA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114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C2062BF-E42C-4503-BE88-39453280749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694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3460115-11A5-4F44-BB02-0B1A5CA3195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382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7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2/Paul_Feyerabend_Berkeley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История и философия науки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Макиенко Марина Алексеевна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287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Различные подходы к пониманию предмета философии науки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708920"/>
            <a:ext cx="3127772" cy="3127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949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ФИЛОСОФИЯ НАУКИ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философское направление, предметом которого является наука как эпистемологический и социокультурный феномен.</a:t>
            </a:r>
          </a:p>
          <a:p>
            <a:r>
              <a:rPr lang="ru-RU"/>
              <a:t>Термин «философия науки» впервые появился в работе Е. Дюринга «Логика и философия науки» (Лейпциг, 1878). </a:t>
            </a:r>
          </a:p>
        </p:txBody>
      </p:sp>
    </p:spTree>
    <p:extLst>
      <p:ext uri="{BB962C8B-B14F-4D97-AF65-F5344CB8AC3E}">
        <p14:creationId xmlns:p14="http://schemas.microsoft.com/office/powerpoint/2010/main" val="398247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200"/>
              <a:t>ПОЗИТИВИЗМ </a:t>
            </a:r>
            <a:br>
              <a:rPr lang="ru-RU" sz="5200"/>
            </a:br>
            <a:r>
              <a:rPr lang="ru-RU" sz="2200"/>
              <a:t>Основан в 30-х гг. 19 в. О. Контом (ввел самый термин).</a:t>
            </a:r>
            <a:endParaRPr lang="ru-RU" sz="3300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49325" y="1981200"/>
            <a:ext cx="7661275" cy="1039813"/>
          </a:xfrm>
        </p:spPr>
        <p:txBody>
          <a:bodyPr>
            <a:normAutofit fontScale="92500" lnSpcReduction="10000"/>
          </a:bodyPr>
          <a:lstStyle/>
          <a:p>
            <a:r>
              <a:rPr lang="ru-RU" sz="2200"/>
              <a:t>все подлинное (позитивное) знание — совокупный результат специальных наук; </a:t>
            </a:r>
          </a:p>
          <a:p>
            <a:r>
              <a:rPr lang="ru-RU" sz="2200"/>
              <a:t>наука не нуждается в философии. 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949325" y="3436938"/>
          <a:ext cx="7661275" cy="2659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136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158037" cy="698500"/>
          </a:xfrm>
        </p:spPr>
        <p:txBody>
          <a:bodyPr/>
          <a:lstStyle/>
          <a:p>
            <a:r>
              <a:rPr lang="ru-RU" sz="3600"/>
              <a:t>Три волны позитивизма</a:t>
            </a:r>
          </a:p>
        </p:txBody>
      </p:sp>
      <p:graphicFrame>
        <p:nvGraphicFramePr>
          <p:cNvPr id="215043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036334523"/>
              </p:ext>
            </p:extLst>
          </p:nvPr>
        </p:nvGraphicFramePr>
        <p:xfrm>
          <a:off x="395536" y="746760"/>
          <a:ext cx="8352928" cy="6111240"/>
        </p:xfrm>
        <a:graphic>
          <a:graphicData uri="http://schemas.openxmlformats.org/drawingml/2006/table">
            <a:tbl>
              <a:tblPr/>
              <a:tblGrid>
                <a:gridCol w="2580117"/>
                <a:gridCol w="2902632"/>
                <a:gridCol w="2870179"/>
              </a:tblGrid>
              <a:tr h="3992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характеристика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представители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07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Классический позитивизм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конец 19в.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Философия должна систематизировать и обобщать научные знания, а не объяснять их 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Огюст Конт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9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Эмпириокритицизм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19-20 век.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Наука должна отвечать на вопрос «как» а не «почему»</a:t>
                      </a:r>
                      <a:endParaRPr kumimoji="0" lang="ru-RU" sz="3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Э. Мах,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Пуанкаре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Р. </a:t>
                      </a:r>
                      <a:r>
                        <a:rPr kumimoji="0" lang="ru-RU" sz="2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Авенариус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606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Неопозитивизм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Логический позитивизм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 гг. 20 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Сведение философии к логическому анализу языка науки</a:t>
                      </a:r>
                      <a:endParaRPr kumimoji="0" lang="ru-RU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Принцип верификации</a:t>
                      </a:r>
                      <a:endParaRPr kumimoji="0" lang="ru-RU" sz="3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Б. Рассел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Р. Карнап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К. Гедель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</a:t>
                      </a:r>
                      <a:r>
                        <a:rPr kumimoji="0" lang="ru-RU" sz="2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Шлик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14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8077200" cy="1143000"/>
          </a:xfrm>
        </p:spPr>
        <p:txBody>
          <a:bodyPr/>
          <a:lstStyle/>
          <a:p>
            <a:pPr eaLnBrk="1" hangingPunct="1"/>
            <a:r>
              <a:rPr lang="ru-RU" sz="3400" dirty="0" err="1" smtClean="0"/>
              <a:t>О.Конт</a:t>
            </a:r>
            <a:r>
              <a:rPr lang="ru-RU" sz="3400" dirty="0" smtClean="0"/>
              <a:t> (1798-1857)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628800"/>
            <a:ext cx="3922712" cy="4267200"/>
          </a:xfrm>
        </p:spPr>
        <p:txBody>
          <a:bodyPr>
            <a:normAutofit/>
          </a:bodyPr>
          <a:lstStyle/>
          <a:p>
            <a:pPr marL="609600" indent="-609600">
              <a:buClr>
                <a:schemeClr val="tx1"/>
              </a:buClr>
              <a:buNone/>
            </a:pPr>
            <a:r>
              <a:rPr lang="ru-RU" sz="2400" dirty="0" smtClean="0"/>
              <a:t>«</a:t>
            </a:r>
            <a:r>
              <a:rPr lang="ru-RU" sz="2000" dirty="0" smtClean="0"/>
              <a:t>Курс позитивной </a:t>
            </a:r>
            <a:r>
              <a:rPr lang="ru-RU" sz="2000" dirty="0" err="1" smtClean="0"/>
              <a:t>философи</a:t>
            </a:r>
            <a:r>
              <a:rPr lang="ru-RU" sz="2000" dirty="0" smtClean="0"/>
              <a:t>»,</a:t>
            </a:r>
          </a:p>
          <a:p>
            <a:pPr marL="609600" indent="-609600">
              <a:buClr>
                <a:schemeClr val="tx1"/>
              </a:buClr>
              <a:buNone/>
            </a:pPr>
            <a:r>
              <a:rPr lang="ru-RU" sz="2000" dirty="0" smtClean="0"/>
              <a:t>публиковался </a:t>
            </a:r>
            <a:r>
              <a:rPr lang="ru-RU" sz="2000" dirty="0"/>
              <a:t>с 1830 по </a:t>
            </a:r>
            <a:r>
              <a:rPr lang="ru-RU" sz="2000" dirty="0" smtClean="0"/>
              <a:t>1842</a:t>
            </a:r>
          </a:p>
          <a:p>
            <a:pPr marL="609600" indent="-609600">
              <a:buClr>
                <a:schemeClr val="tx1"/>
              </a:buClr>
              <a:buNone/>
            </a:pPr>
            <a:r>
              <a:rPr lang="ru-RU" sz="2000" dirty="0" smtClean="0"/>
              <a:t>Собраны сведения о развитии</a:t>
            </a:r>
          </a:p>
          <a:p>
            <a:pPr>
              <a:buClr>
                <a:schemeClr val="tx1"/>
              </a:buClr>
            </a:pPr>
            <a:r>
              <a:rPr lang="ru-RU" sz="2000" dirty="0"/>
              <a:t>математики, </a:t>
            </a:r>
            <a:endParaRPr lang="ru-RU" sz="2000" dirty="0" smtClean="0"/>
          </a:p>
          <a:p>
            <a:pPr>
              <a:buClr>
                <a:schemeClr val="tx1"/>
              </a:buClr>
            </a:pPr>
            <a:r>
              <a:rPr lang="ru-RU" sz="2000" dirty="0" smtClean="0"/>
              <a:t>астрономии</a:t>
            </a:r>
            <a:r>
              <a:rPr lang="ru-RU" sz="2000" dirty="0"/>
              <a:t>, </a:t>
            </a:r>
            <a:endParaRPr lang="ru-RU" sz="2000" dirty="0" smtClean="0"/>
          </a:p>
          <a:p>
            <a:pPr>
              <a:buClr>
                <a:schemeClr val="tx1"/>
              </a:buClr>
            </a:pPr>
            <a:r>
              <a:rPr lang="ru-RU" sz="2000" dirty="0" smtClean="0"/>
              <a:t>физики</a:t>
            </a:r>
            <a:r>
              <a:rPr lang="ru-RU" sz="2000" dirty="0"/>
              <a:t>, </a:t>
            </a:r>
            <a:endParaRPr lang="en-US" sz="2000" dirty="0" smtClean="0"/>
          </a:p>
          <a:p>
            <a:pPr>
              <a:buClr>
                <a:schemeClr val="tx1"/>
              </a:buClr>
            </a:pPr>
            <a:r>
              <a:rPr lang="ru-RU" sz="2000" dirty="0" smtClean="0"/>
              <a:t>химии</a:t>
            </a:r>
            <a:r>
              <a:rPr lang="ru-RU" sz="2000" dirty="0"/>
              <a:t>, </a:t>
            </a:r>
            <a:endParaRPr lang="ru-RU" sz="2000" dirty="0" smtClean="0"/>
          </a:p>
          <a:p>
            <a:pPr>
              <a:buClr>
                <a:schemeClr val="tx1"/>
              </a:buClr>
            </a:pPr>
            <a:r>
              <a:rPr lang="ru-RU" sz="2000" dirty="0" smtClean="0"/>
              <a:t>биологии и</a:t>
            </a:r>
          </a:p>
          <a:p>
            <a:pPr>
              <a:buClr>
                <a:schemeClr val="tx1"/>
              </a:buClr>
            </a:pPr>
            <a:r>
              <a:rPr lang="ru-RU" sz="2000" dirty="0" smtClean="0"/>
              <a:t>«социальной </a:t>
            </a:r>
            <a:r>
              <a:rPr lang="ru-RU" sz="2000" dirty="0"/>
              <a:t>физики» (социологии)</a:t>
            </a:r>
            <a:endParaRPr lang="ru-RU" sz="2000" dirty="0" smtClean="0"/>
          </a:p>
        </p:txBody>
      </p:sp>
      <p:pic>
        <p:nvPicPr>
          <p:cNvPr id="3174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606" y="3000375"/>
            <a:ext cx="1733550" cy="2076450"/>
          </a:xfrm>
        </p:spPr>
      </p:pic>
    </p:spTree>
    <p:extLst>
      <p:ext uri="{BB962C8B-B14F-4D97-AF65-F5344CB8AC3E}">
        <p14:creationId xmlns:p14="http://schemas.microsoft.com/office/powerpoint/2010/main" val="143650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Принципы организации знания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предшествующее изложение </a:t>
            </a:r>
            <a:r>
              <a:rPr lang="ru-RU" dirty="0" smtClean="0"/>
              <a:t>- логическая предпосылка </a:t>
            </a:r>
            <a:r>
              <a:rPr lang="ru-RU" dirty="0"/>
              <a:t>и </a:t>
            </a:r>
            <a:r>
              <a:rPr lang="ru-RU" dirty="0" smtClean="0"/>
              <a:t>основа </a:t>
            </a:r>
            <a:r>
              <a:rPr lang="ru-RU" dirty="0"/>
              <a:t>для понимания </a:t>
            </a:r>
            <a:r>
              <a:rPr lang="ru-RU" dirty="0" smtClean="0"/>
              <a:t>последующего</a:t>
            </a:r>
          </a:p>
          <a:p>
            <a:r>
              <a:rPr lang="ru-RU" dirty="0" smtClean="0"/>
              <a:t>идеал </a:t>
            </a:r>
            <a:r>
              <a:rPr lang="ru-RU" dirty="0"/>
              <a:t>каждой науки – представление всех фактов в виде частных случаев, которые можно вывести из «единого факта», в качестве которого выступает </a:t>
            </a:r>
            <a:r>
              <a:rPr lang="ru-RU" dirty="0" smtClean="0"/>
              <a:t>закон</a:t>
            </a:r>
          </a:p>
          <a:p>
            <a:r>
              <a:rPr lang="ru-RU" dirty="0"/>
              <a:t>организация знания должна </a:t>
            </a:r>
            <a:r>
              <a:rPr lang="ru-RU" dirty="0" smtClean="0"/>
              <a:t>отражать общую цель человечества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033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Задача любой науки 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Структура науки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ru-RU" dirty="0"/>
              <a:t>видеть, чтобы предвидеть</a:t>
            </a:r>
            <a:r>
              <a:rPr lang="ru-RU" dirty="0" smtClean="0"/>
              <a:t>»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/>
              <a:t>законы, которые вытекают из фактов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МИСТИЦИЗМ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		</a:t>
            </a:r>
            <a:r>
              <a:rPr lang="ru-RU" dirty="0"/>
              <a:t> ЭМПИРИЗМ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5004048" y="3284984"/>
            <a:ext cx="1368152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004048" y="3284984"/>
            <a:ext cx="1296144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6804248" y="4185108"/>
            <a:ext cx="1152128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660232" y="4221088"/>
            <a:ext cx="1440160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42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Три стадии развития </a:t>
            </a:r>
            <a:r>
              <a:rPr lang="ru-RU" dirty="0" smtClean="0"/>
              <a:t>духа и любой науки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09600" indent="-609600">
              <a:buClr>
                <a:schemeClr val="tx1"/>
              </a:buClr>
              <a:buNone/>
            </a:pPr>
            <a:r>
              <a:rPr lang="ru-RU" dirty="0" smtClean="0"/>
              <a:t>:</a:t>
            </a:r>
            <a:endParaRPr lang="ru-RU" dirty="0"/>
          </a:p>
          <a:p>
            <a:pPr marL="609600" indent="-609600">
              <a:buFontTx/>
              <a:buAutoNum type="arabicPeriod"/>
            </a:pPr>
            <a:r>
              <a:rPr lang="ru-RU" dirty="0"/>
              <a:t>Теологическая </a:t>
            </a:r>
            <a:r>
              <a:rPr lang="ru-RU" dirty="0" smtClean="0"/>
              <a:t>(фетишизм, политеизм, монотеизм)– </a:t>
            </a:r>
            <a:r>
              <a:rPr lang="ru-RU" dirty="0"/>
              <a:t>объяснение мира посредством понятия Бога</a:t>
            </a:r>
          </a:p>
          <a:p>
            <a:pPr marL="609600" indent="-609600">
              <a:buFontTx/>
              <a:buAutoNum type="arabicPeriod"/>
            </a:pPr>
            <a:r>
              <a:rPr lang="ru-RU" dirty="0"/>
              <a:t>Метафизическая – объяснение мира через природные сущности</a:t>
            </a:r>
          </a:p>
          <a:p>
            <a:pPr marL="609600" indent="-609600">
              <a:buFontTx/>
              <a:buAutoNum type="arabicPeriod"/>
            </a:pPr>
            <a:r>
              <a:rPr lang="ru-RU" dirty="0"/>
              <a:t>Позитивная – наука – единственная форма знания</a:t>
            </a:r>
          </a:p>
          <a:p>
            <a:pPr marL="0" indent="0">
              <a:buNone/>
            </a:pPr>
            <a:r>
              <a:rPr lang="ru-RU" dirty="0"/>
              <a:t>Философия не имеет своего особенного содержания; </a:t>
            </a:r>
          </a:p>
          <a:p>
            <a:pPr marL="0" indent="0">
              <a:buNone/>
            </a:pPr>
            <a:r>
              <a:rPr lang="ru-RU" dirty="0"/>
              <a:t>Функция философии - приводить в общий систематический порядок содержание всех наук. </a:t>
            </a:r>
          </a:p>
          <a:p>
            <a:pPr marL="0" indent="0">
              <a:buNone/>
            </a:pPr>
            <a:r>
              <a:rPr lang="ru-RU" dirty="0"/>
              <a:t>Основание положительной философии есть - классификация или «иерархия» наук.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38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«Второй позитивизм»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/>
              <a:t>Э. Мах (1836 - 1916)</a:t>
            </a:r>
          </a:p>
          <a:p>
            <a:pPr algn="ctr"/>
            <a:r>
              <a:rPr lang="ru-RU"/>
              <a:t>Р. Авенариус (1843-1896)</a:t>
            </a:r>
          </a:p>
          <a:p>
            <a:pPr algn="ctr"/>
            <a:r>
              <a:rPr lang="ru-RU"/>
              <a:t>А. Пуанкаре (1854 - 1912)</a:t>
            </a:r>
          </a:p>
          <a:p>
            <a:pPr algn="ctr"/>
            <a:endParaRPr lang="ru-RU"/>
          </a:p>
          <a:p>
            <a:pPr algn="ctr">
              <a:buFont typeface="Wingdings" pitchFamily="2" charset="2"/>
              <a:buNone/>
            </a:pPr>
            <a:r>
              <a:rPr lang="ru-RU" b="1"/>
              <a:t>Мир – комплекс ощущений, задача науки – описывать ощущения</a:t>
            </a:r>
            <a:r>
              <a:rPr lang="ru-RU"/>
              <a:t> 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85F1-3B46-42EB-8D50-5EA9F0EE0F75}" type="slidenum">
              <a:rPr lang="ru-RU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06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Э.Мах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изучал аэродинамические процессы, сопровождающие сверхзвуковое движение тел. Он открыл и исследовал процесс возникновения ударной </a:t>
            </a:r>
            <a:r>
              <a:rPr lang="ru-RU" dirty="0" smtClean="0"/>
              <a:t>волны</a:t>
            </a:r>
          </a:p>
          <a:p>
            <a:r>
              <a:rPr lang="ru-RU" dirty="0"/>
              <a:t>мир </a:t>
            </a:r>
            <a:r>
              <a:rPr lang="ru-RU" dirty="0" smtClean="0"/>
              <a:t>- «</a:t>
            </a:r>
            <a:r>
              <a:rPr lang="ru-RU" dirty="0"/>
              <a:t>комплекс ощущений»</a:t>
            </a:r>
            <a:endParaRPr lang="ru-RU" dirty="0" smtClean="0"/>
          </a:p>
          <a:p>
            <a:r>
              <a:rPr lang="ru-RU" dirty="0" smtClean="0"/>
              <a:t>задача </a:t>
            </a:r>
            <a:r>
              <a:rPr lang="ru-RU" dirty="0"/>
              <a:t>науки </a:t>
            </a:r>
            <a:r>
              <a:rPr lang="ru-RU" dirty="0" smtClean="0"/>
              <a:t>—описывать «</a:t>
            </a:r>
            <a:r>
              <a:rPr lang="ru-RU" dirty="0"/>
              <a:t>ощущения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2050" name="Picture 2" descr="C:\Users\mma1252\Pictures\Ernst-Mach-19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16832"/>
            <a:ext cx="3402707" cy="374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26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</a:t>
            </a:r>
            <a:r>
              <a:rPr lang="ru-RU" sz="4000" dirty="0" smtClean="0"/>
              <a:t>Познание и заблуждение. Очерки по психологии исследования»</a:t>
            </a:r>
            <a:endParaRPr lang="ru-RU" sz="40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600" dirty="0" smtClean="0">
                <a:solidFill>
                  <a:schemeClr val="tx2"/>
                </a:solidFill>
              </a:rPr>
              <a:t>Цель работы – </a:t>
            </a:r>
            <a:r>
              <a:rPr lang="ru-RU" sz="2600" dirty="0" smtClean="0"/>
              <a:t>устранить мнимые «метафизические» проблемы из науки</a:t>
            </a:r>
          </a:p>
          <a:p>
            <a:r>
              <a:rPr lang="ru-RU" sz="2600" dirty="0" smtClean="0">
                <a:solidFill>
                  <a:schemeClr val="tx2"/>
                </a:solidFill>
              </a:rPr>
              <a:t>Средство – </a:t>
            </a:r>
            <a:r>
              <a:rPr lang="ru-RU" sz="2600" dirty="0" smtClean="0"/>
              <a:t>исследовать познавательную деятельность человека</a:t>
            </a:r>
            <a:endParaRPr lang="ru-RU" dirty="0"/>
          </a:p>
          <a:p>
            <a:r>
              <a:rPr lang="ru-RU" dirty="0"/>
              <a:t> </a:t>
            </a:r>
            <a:r>
              <a:rPr lang="ru-RU" dirty="0" smtClean="0">
                <a:solidFill>
                  <a:schemeClr val="tx2"/>
                </a:solidFill>
              </a:rPr>
              <a:t>Основной тезис </a:t>
            </a:r>
            <a:r>
              <a:rPr lang="ru-RU" dirty="0" smtClean="0"/>
              <a:t>- </a:t>
            </a:r>
            <a:r>
              <a:rPr lang="ru-RU" dirty="0"/>
              <a:t> психика человека </a:t>
            </a:r>
            <a:r>
              <a:rPr lang="ru-RU" dirty="0" smtClean="0"/>
              <a:t>—</a:t>
            </a:r>
            <a:r>
              <a:rPr lang="ru-RU" dirty="0"/>
              <a:t> </a:t>
            </a:r>
            <a:r>
              <a:rPr lang="ru-RU" dirty="0" smtClean="0"/>
              <a:t>средство</a:t>
            </a:r>
            <a:r>
              <a:rPr lang="ru-RU" dirty="0"/>
              <a:t> </a:t>
            </a:r>
            <a:r>
              <a:rPr lang="ru-RU" dirty="0" smtClean="0"/>
              <a:t>приспособления</a:t>
            </a:r>
            <a:r>
              <a:rPr lang="ru-RU" dirty="0"/>
              <a:t> </a:t>
            </a:r>
            <a:r>
              <a:rPr lang="ru-RU" dirty="0" smtClean="0"/>
              <a:t>особого</a:t>
            </a:r>
            <a:r>
              <a:rPr lang="ru-RU" dirty="0"/>
              <a:t> </a:t>
            </a:r>
            <a:r>
              <a:rPr lang="ru-RU" dirty="0" smtClean="0"/>
              <a:t>животного вид вида</a:t>
            </a:r>
            <a:r>
              <a:rPr lang="ru-RU" dirty="0"/>
              <a:t> к  </a:t>
            </a:r>
            <a:r>
              <a:rPr lang="ru-RU" dirty="0" smtClean="0"/>
              <a:t>условиям</a:t>
            </a:r>
            <a:r>
              <a:rPr lang="ru-RU" dirty="0"/>
              <a:t>  </a:t>
            </a:r>
            <a:r>
              <a:rPr lang="ru-RU" dirty="0" smtClean="0"/>
              <a:t>существования, следовательно </a:t>
            </a:r>
            <a:r>
              <a:rPr lang="ru-RU" dirty="0"/>
              <a:t> </a:t>
            </a:r>
            <a:r>
              <a:rPr lang="ru-RU" dirty="0" smtClean="0"/>
              <a:t>может</a:t>
            </a:r>
            <a:r>
              <a:rPr lang="ru-RU" dirty="0"/>
              <a:t> быть </a:t>
            </a:r>
            <a:r>
              <a:rPr lang="ru-RU" dirty="0" smtClean="0"/>
              <a:t>изучена</a:t>
            </a:r>
            <a:r>
              <a:rPr lang="ru-RU" dirty="0"/>
              <a:t> </a:t>
            </a:r>
            <a:r>
              <a:rPr lang="ru-RU" dirty="0" smtClean="0"/>
              <a:t>как</a:t>
            </a:r>
            <a:r>
              <a:rPr lang="ru-RU" dirty="0"/>
              <a:t> продолжение и совершенствование </a:t>
            </a:r>
            <a:r>
              <a:rPr lang="ru-RU" dirty="0" smtClean="0"/>
              <a:t>психики животных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 smtClean="0">
                <a:solidFill>
                  <a:schemeClr val="tx2"/>
                </a:solidFill>
              </a:rPr>
              <a:t>основа</a:t>
            </a:r>
            <a:r>
              <a:rPr lang="ru-RU" dirty="0">
                <a:solidFill>
                  <a:schemeClr val="tx2"/>
                </a:solidFill>
              </a:rPr>
              <a:t> психики</a:t>
            </a:r>
            <a:r>
              <a:rPr lang="ru-RU" dirty="0"/>
              <a:t> </a:t>
            </a:r>
            <a:r>
              <a:rPr lang="ru-RU" dirty="0" smtClean="0"/>
              <a:t>-нервные</a:t>
            </a:r>
            <a:r>
              <a:rPr lang="ru-RU" dirty="0"/>
              <a:t> процессы (система </a:t>
            </a:r>
            <a:r>
              <a:rPr lang="ru-RU" dirty="0" smtClean="0"/>
              <a:t>рефлексов)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90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научное мышление -</a:t>
            </a:r>
            <a:r>
              <a:rPr lang="ru-RU" dirty="0"/>
              <a:t> последнее звено “</a:t>
            </a:r>
            <a:r>
              <a:rPr lang="ru-RU" dirty="0" smtClean="0"/>
              <a:t>в</a:t>
            </a:r>
          </a:p>
          <a:p>
            <a:pPr marL="0" indent="0">
              <a:buNone/>
            </a:pPr>
            <a:r>
              <a:rPr lang="ru-RU" dirty="0" smtClean="0"/>
              <a:t>непрерывной</a:t>
            </a:r>
            <a:r>
              <a:rPr lang="ru-RU" dirty="0"/>
              <a:t> цепи биологического 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развития</a:t>
            </a:r>
            <a:r>
              <a:rPr lang="ru-RU" dirty="0"/>
              <a:t>, начавшегося с первых </a:t>
            </a:r>
          </a:p>
          <a:p>
            <a:pPr marL="0" indent="0">
              <a:buNone/>
            </a:pPr>
            <a:r>
              <a:rPr lang="ru-RU" dirty="0" smtClean="0"/>
              <a:t>элементарных</a:t>
            </a:r>
            <a:r>
              <a:rPr lang="ru-RU" dirty="0"/>
              <a:t> проявлений жизни”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 </a:t>
            </a:r>
            <a:r>
              <a:rPr lang="ru-RU" dirty="0" smtClean="0">
                <a:solidFill>
                  <a:schemeClr val="tx2"/>
                </a:solidFill>
              </a:rPr>
              <a:t>цель</a:t>
            </a:r>
            <a:r>
              <a:rPr lang="ru-RU" dirty="0">
                <a:solidFill>
                  <a:schemeClr val="tx2"/>
                </a:solidFill>
              </a:rPr>
              <a:t> мышления</a:t>
            </a:r>
            <a:r>
              <a:rPr lang="ru-RU" dirty="0"/>
              <a:t> (как обыденного, так и 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научного</a:t>
            </a:r>
            <a:r>
              <a:rPr lang="ru-RU" dirty="0"/>
              <a:t>) </a:t>
            </a:r>
            <a:r>
              <a:rPr lang="ru-RU" dirty="0" smtClean="0"/>
              <a:t>-</a:t>
            </a:r>
            <a:r>
              <a:rPr lang="ru-RU" dirty="0"/>
              <a:t> “ориентация в мире</a:t>
            </a:r>
            <a:r>
              <a:rPr lang="ru-RU" dirty="0" smtClean="0"/>
              <a:t>”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Физическое и психическое </a:t>
            </a:r>
            <a:r>
              <a:rPr lang="ru-RU" dirty="0" smtClean="0"/>
              <a:t>– составляющие целостного переживания «опыта». Опыт можно разложить на «нейтральные элементы» - ощущения (запах, цвет, вкус)</a:t>
            </a:r>
          </a:p>
        </p:txBody>
      </p:sp>
    </p:spTree>
    <p:extLst>
      <p:ext uri="{BB962C8B-B14F-4D97-AF65-F5344CB8AC3E}">
        <p14:creationId xmlns:p14="http://schemas.microsoft.com/office/powerpoint/2010/main" val="398151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Познание</a:t>
            </a:r>
            <a:r>
              <a:rPr lang="ru-RU" dirty="0" smtClean="0"/>
              <a:t> - </a:t>
            </a:r>
            <a:r>
              <a:rPr lang="ru-RU" dirty="0"/>
              <a:t>средство установления равновесия с окружающей </a:t>
            </a:r>
            <a:r>
              <a:rPr lang="ru-RU" dirty="0" smtClean="0"/>
              <a:t>средой, «психическое </a:t>
            </a:r>
            <a:r>
              <a:rPr lang="ru-RU" dirty="0"/>
              <a:t>переживание, непосредственно или, по крайней мере, посредственно биологически для нас </a:t>
            </a:r>
            <a:r>
              <a:rPr lang="ru-RU" dirty="0" smtClean="0"/>
              <a:t>полезное»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Заблуждение</a:t>
            </a:r>
            <a:r>
              <a:rPr lang="ru-RU" dirty="0" smtClean="0"/>
              <a:t> - переживание</a:t>
            </a:r>
            <a:r>
              <a:rPr lang="ru-RU" dirty="0"/>
              <a:t>, не приводящее к успеху или даже наносящее </a:t>
            </a:r>
            <a:r>
              <a:rPr lang="ru-RU" dirty="0" smtClean="0"/>
              <a:t>вред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Основная функция понятий и эксперимента </a:t>
            </a:r>
            <a:r>
              <a:rPr lang="ru-RU" dirty="0"/>
              <a:t>–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экономия мышления</a:t>
            </a:r>
            <a:r>
              <a:rPr lang="ru-RU" dirty="0"/>
              <a:t> в процессе приспособления мыслей к фактам действительности и друг к </a:t>
            </a:r>
            <a:r>
              <a:rPr lang="ru-RU" dirty="0" smtClean="0"/>
              <a:t>другу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Попытки приписать «законам природы» некий онтологический приоритет по сравнению с </a:t>
            </a:r>
            <a:r>
              <a:rPr lang="ru-RU" dirty="0" smtClean="0"/>
              <a:t>другими </a:t>
            </a:r>
            <a:r>
              <a:rPr lang="ru-RU" dirty="0"/>
              <a:t>фактами </a:t>
            </a:r>
            <a:r>
              <a:rPr lang="ru-RU" dirty="0" smtClean="0"/>
              <a:t>- «</a:t>
            </a:r>
            <a:r>
              <a:rPr lang="ru-RU" dirty="0">
                <a:solidFill>
                  <a:srgbClr val="7030A0"/>
                </a:solidFill>
              </a:rPr>
              <a:t>метафизика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02006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Неопозитивизм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М. </a:t>
            </a:r>
            <a:r>
              <a:rPr lang="ru-RU" dirty="0" err="1"/>
              <a:t>Шлик</a:t>
            </a:r>
            <a:r>
              <a:rPr lang="ru-RU" dirty="0"/>
              <a:t> (1882-1936)</a:t>
            </a:r>
          </a:p>
          <a:p>
            <a:pPr algn="ctr"/>
            <a:r>
              <a:rPr lang="ru-RU" dirty="0"/>
              <a:t>Л. </a:t>
            </a:r>
            <a:r>
              <a:rPr lang="ru-RU" dirty="0" err="1"/>
              <a:t>Витгенштейн</a:t>
            </a:r>
            <a:r>
              <a:rPr lang="ru-RU" dirty="0"/>
              <a:t> (1880-1951)</a:t>
            </a:r>
          </a:p>
          <a:p>
            <a:pPr algn="ctr"/>
            <a:r>
              <a:rPr lang="ru-RU" dirty="0"/>
              <a:t>Б. Рассел (1872-1970)</a:t>
            </a:r>
          </a:p>
          <a:p>
            <a:pPr algn="ctr"/>
            <a:endParaRPr lang="ru-RU" dirty="0"/>
          </a:p>
          <a:p>
            <a:pPr algn="ctr">
              <a:buFont typeface="Wingdings" pitchFamily="2" charset="2"/>
              <a:buNone/>
            </a:pPr>
            <a:r>
              <a:rPr lang="ru-RU" b="1" dirty="0"/>
              <a:t>Задача философии – анализ научных высказываний и обобщений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EF65-FD2C-487F-B7DF-B719AE7BCBCA}" type="slidenum">
              <a:rPr lang="ru-RU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72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526337" cy="741362"/>
          </a:xfrm>
        </p:spPr>
        <p:txBody>
          <a:bodyPr>
            <a:normAutofit fontScale="90000"/>
          </a:bodyPr>
          <a:lstStyle/>
          <a:p>
            <a:r>
              <a:rPr lang="ru-RU"/>
              <a:t>КАРНАП Рудольф (1891-1970)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914400"/>
            <a:ext cx="4572000" cy="5562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 dirty="0"/>
              <a:t>Теоретически осмысленные высказывания - констатирующие эмпирические факты, подтверждаемые наблюдением (феноменализм). </a:t>
            </a:r>
          </a:p>
          <a:p>
            <a:pPr>
              <a:lnSpc>
                <a:spcPct val="80000"/>
              </a:lnSpc>
            </a:pPr>
            <a:r>
              <a:rPr lang="ru-RU" sz="1800" dirty="0"/>
              <a:t>Высказывания, не выдерживающие эмпирическую верификацию, относятся к не имеющим теоретического смысла (метафизике). </a:t>
            </a:r>
          </a:p>
          <a:p>
            <a:pPr>
              <a:lnSpc>
                <a:spcPct val="80000"/>
              </a:lnSpc>
            </a:pPr>
            <a:r>
              <a:rPr lang="ru-RU" sz="1800" dirty="0"/>
              <a:t>На таком понимании "эмпирического" Карнап строил логику индуктивного вывода.</a:t>
            </a:r>
          </a:p>
          <a:p>
            <a:pPr>
              <a:lnSpc>
                <a:spcPct val="80000"/>
              </a:lnSpc>
            </a:pPr>
            <a:r>
              <a:rPr lang="ru-RU" sz="1800" dirty="0"/>
              <a:t> Характерная черта науки в ее обоснованности и достоверности, </a:t>
            </a:r>
          </a:p>
          <a:p>
            <a:pPr>
              <a:lnSpc>
                <a:spcPct val="80000"/>
              </a:lnSpc>
            </a:pPr>
            <a:r>
              <a:rPr lang="ru-RU" sz="1800" dirty="0" smtClean="0"/>
              <a:t>отличительная </a:t>
            </a:r>
            <a:r>
              <a:rPr lang="ru-RU" sz="1800" dirty="0"/>
              <a:t>черта </a:t>
            </a:r>
            <a:r>
              <a:rPr lang="ru-RU" sz="1800" dirty="0" err="1"/>
              <a:t>ненауки</a:t>
            </a:r>
            <a:r>
              <a:rPr lang="ru-RU" sz="1800" dirty="0"/>
              <a:t> (например, алхимии или метафизики) — в ненадежности и недостоверности. </a:t>
            </a:r>
          </a:p>
          <a:p>
            <a:pPr>
              <a:lnSpc>
                <a:spcPct val="80000"/>
              </a:lnSpc>
            </a:pPr>
            <a:r>
              <a:rPr lang="ru-RU" sz="1800" dirty="0"/>
              <a:t>Индукция и </a:t>
            </a:r>
            <a:r>
              <a:rPr lang="ru-RU" sz="1800" dirty="0" err="1"/>
              <a:t>верифицируемость</a:t>
            </a:r>
            <a:r>
              <a:rPr lang="ru-RU" sz="1800" dirty="0"/>
              <a:t> оказывались, </a:t>
            </a:r>
            <a:r>
              <a:rPr lang="ru-RU" sz="1800" dirty="0" err="1"/>
              <a:t>т.о</a:t>
            </a:r>
            <a:r>
              <a:rPr lang="ru-RU" sz="1800" dirty="0"/>
              <a:t>., критериями отграничения науки от </a:t>
            </a:r>
            <a:r>
              <a:rPr lang="ru-RU" sz="1800" dirty="0" err="1"/>
              <a:t>ненауки</a:t>
            </a:r>
            <a:r>
              <a:rPr lang="ru-RU" sz="1800" dirty="0"/>
              <a:t>. </a:t>
            </a:r>
          </a:p>
          <a:p>
            <a:pPr>
              <a:lnSpc>
                <a:spcPct val="80000"/>
              </a:lnSpc>
            </a:pPr>
            <a:endParaRPr lang="ru-RU" sz="1800" dirty="0"/>
          </a:p>
        </p:txBody>
      </p:sp>
      <p:pic>
        <p:nvPicPr>
          <p:cNvPr id="21709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0" y="1524000"/>
            <a:ext cx="3213100" cy="4111625"/>
          </a:xfrm>
        </p:spPr>
      </p:pic>
      <p:sp>
        <p:nvSpPr>
          <p:cNvPr id="217093" name="Rectangle 5"/>
          <p:cNvSpPr>
            <a:spLocks noChangeArrowheads="1"/>
          </p:cNvSpPr>
          <p:nvPr/>
        </p:nvSpPr>
        <p:spPr bwMode="auto">
          <a:xfrm>
            <a:off x="5715000" y="5334000"/>
            <a:ext cx="3200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ru-RU"/>
              <a:t>немецко-американский философ и логик, ведущий представитель логического позитивизма и философии науки.</a:t>
            </a:r>
          </a:p>
        </p:txBody>
      </p:sp>
    </p:spTree>
    <p:extLst>
      <p:ext uri="{BB962C8B-B14F-4D97-AF65-F5344CB8AC3E}">
        <p14:creationId xmlns:p14="http://schemas.microsoft.com/office/powerpoint/2010/main" val="270950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Постпозититвизм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Т. Кун (1922-1996)</a:t>
            </a:r>
          </a:p>
          <a:p>
            <a:pPr algn="ctr"/>
            <a:r>
              <a:rPr lang="ru-RU" dirty="0"/>
              <a:t>П </a:t>
            </a:r>
            <a:r>
              <a:rPr lang="ru-RU" dirty="0" err="1"/>
              <a:t>Фейерабенд</a:t>
            </a:r>
            <a:r>
              <a:rPr lang="ru-RU" dirty="0"/>
              <a:t> (1924-1994)</a:t>
            </a:r>
          </a:p>
          <a:p>
            <a:pPr algn="ctr"/>
            <a:r>
              <a:rPr lang="ru-RU" dirty="0"/>
              <a:t>И. </a:t>
            </a:r>
            <a:r>
              <a:rPr lang="ru-RU" dirty="0" err="1"/>
              <a:t>Лакатос</a:t>
            </a:r>
            <a:r>
              <a:rPr lang="ru-RU" dirty="0"/>
              <a:t> (1922-1974)</a:t>
            </a:r>
          </a:p>
          <a:p>
            <a:pPr algn="ctr"/>
            <a:r>
              <a:rPr lang="ru-RU" dirty="0"/>
              <a:t>К. Поппер (1902-1994</a:t>
            </a:r>
            <a:r>
              <a:rPr lang="ru-RU" dirty="0" smtClean="0"/>
              <a:t>)</a:t>
            </a:r>
          </a:p>
          <a:p>
            <a:pPr algn="ctr"/>
            <a:r>
              <a:rPr lang="ru-RU" dirty="0" smtClean="0"/>
              <a:t>М. </a:t>
            </a:r>
            <a:r>
              <a:rPr lang="ru-RU" dirty="0" err="1" smtClean="0"/>
              <a:t>Полани</a:t>
            </a:r>
            <a:r>
              <a:rPr lang="ru-RU" dirty="0" smtClean="0"/>
              <a:t> (1891-1976)</a:t>
            </a:r>
          </a:p>
          <a:p>
            <a:pPr algn="ctr"/>
            <a:r>
              <a:rPr lang="ru-RU" dirty="0" smtClean="0"/>
              <a:t>С. </a:t>
            </a:r>
            <a:r>
              <a:rPr lang="ru-RU" dirty="0" err="1" smtClean="0"/>
              <a:t>Тулмин</a:t>
            </a:r>
            <a:r>
              <a:rPr lang="ru-RU" dirty="0" smtClean="0"/>
              <a:t> (1922-2009)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FA518-0830-4B4E-86B9-621F8D7A254B}" type="slidenum">
              <a:rPr lang="ru-RU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95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/>
              <a:t>Проблемы постпозитивизма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/>
          </a:p>
          <a:p>
            <a:pPr algn="ctr"/>
            <a:r>
              <a:rPr lang="ru-RU"/>
              <a:t>История науки</a:t>
            </a:r>
          </a:p>
          <a:p>
            <a:pPr algn="ctr"/>
            <a:r>
              <a:rPr lang="ru-RU"/>
              <a:t>Факторы развития науки</a:t>
            </a:r>
          </a:p>
          <a:p>
            <a:pPr algn="ctr"/>
            <a:r>
              <a:rPr lang="ru-RU"/>
              <a:t>Взаимодействие философии и науки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94168-AEF8-4ABB-96AD-580BE0BE8373}" type="slidenum">
              <a:rPr lang="ru-RU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36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/>
              <a:t>Карл Поппер (1902-1994)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800600" cy="4114800"/>
          </a:xfrm>
        </p:spPr>
        <p:txBody>
          <a:bodyPr/>
          <a:lstStyle/>
          <a:p>
            <a:r>
              <a:rPr lang="ru-RU" sz="2400"/>
              <a:t>Постпозитивизм - совокупность концепций, возникших как критическая реакция на программу эмпирического обоснования науки, выдвинутую логическим позитивизмом.</a:t>
            </a:r>
          </a:p>
          <a:p>
            <a:r>
              <a:rPr lang="ru-RU" sz="2400"/>
              <a:t>Возник во второй половине 20 века, представители: К.Поппер, Т.Кун.</a:t>
            </a:r>
          </a:p>
          <a:p>
            <a:endParaRPr lang="ru-RU" sz="2400"/>
          </a:p>
        </p:txBody>
      </p:sp>
      <p:pic>
        <p:nvPicPr>
          <p:cNvPr id="22221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1524000"/>
            <a:ext cx="3416300" cy="4114800"/>
          </a:xfrm>
        </p:spPr>
      </p:pic>
      <p:sp>
        <p:nvSpPr>
          <p:cNvPr id="222213" name="Rectangle 5"/>
          <p:cNvSpPr>
            <a:spLocks noChangeArrowheads="1"/>
          </p:cNvSpPr>
          <p:nvPr/>
        </p:nvSpPr>
        <p:spPr bwMode="auto">
          <a:xfrm>
            <a:off x="5410200" y="5791200"/>
            <a:ext cx="3505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ru-RU"/>
              <a:t>известный философ науки </a:t>
            </a:r>
            <a:r>
              <a:rPr lang="en-US"/>
              <a:t>XX</a:t>
            </a:r>
            <a:r>
              <a:rPr lang="ru-RU"/>
              <a:t> века, родился в Вене </a:t>
            </a:r>
          </a:p>
        </p:txBody>
      </p:sp>
    </p:spTree>
    <p:extLst>
      <p:ext uri="{BB962C8B-B14F-4D97-AF65-F5344CB8AC3E}">
        <p14:creationId xmlns:p14="http://schemas.microsoft.com/office/powerpoint/2010/main" val="322920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907337" cy="1412875"/>
          </a:xfrm>
        </p:spPr>
        <p:txBody>
          <a:bodyPr/>
          <a:lstStyle/>
          <a:p>
            <a:r>
              <a:rPr lang="ru-RU" sz="3600" dirty="0"/>
              <a:t>Стадии становления философии науки</a:t>
            </a:r>
            <a:br>
              <a:rPr lang="ru-RU" sz="3600" dirty="0"/>
            </a:b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19 в. позитивизм </a:t>
            </a:r>
          </a:p>
        </p:txBody>
      </p:sp>
      <p:graphicFrame>
        <p:nvGraphicFramePr>
          <p:cNvPr id="6176" name="Group 3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908663921"/>
              </p:ext>
            </p:extLst>
          </p:nvPr>
        </p:nvGraphicFramePr>
        <p:xfrm>
          <a:off x="228600" y="1676400"/>
          <a:ext cx="8610600" cy="4572000"/>
        </p:xfrm>
        <a:graphic>
          <a:graphicData uri="http://schemas.openxmlformats.org/drawingml/2006/table">
            <a:tbl>
              <a:tblPr/>
              <a:tblGrid>
                <a:gridCol w="792163"/>
                <a:gridCol w="3063875"/>
                <a:gridCol w="4754562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Представители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Проблематика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 Уэвелл,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Дж. С. Милл,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О. Конт,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Спенсер,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Дж. Гершель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научная деятельность в соответствии с методологическим идеалом,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исследование психологических и индуктивно-логических процедур эмпирического познания.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106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2 этап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1900-20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гг. позитивизм </a:t>
            </a:r>
            <a:endParaRPr lang="ru-RU" sz="4000" dirty="0"/>
          </a:p>
        </p:txBody>
      </p:sp>
      <p:graphicFrame>
        <p:nvGraphicFramePr>
          <p:cNvPr id="7191" name="Group 2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817112637"/>
              </p:ext>
            </p:extLst>
          </p:nvPr>
        </p:nvGraphicFramePr>
        <p:xfrm>
          <a:off x="381000" y="1981200"/>
          <a:ext cx="8636317" cy="4114800"/>
        </p:xfrm>
        <a:graphic>
          <a:graphicData uri="http://schemas.openxmlformats.org/drawingml/2006/table">
            <a:tbl>
              <a:tblPr/>
              <a:tblGrid>
                <a:gridCol w="208280"/>
                <a:gridCol w="2865437"/>
                <a:gridCol w="5562600"/>
              </a:tblGrid>
              <a:tr h="411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Э. Мах,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Планк,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 Пуанкаре,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Дюэм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Кассирер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 Эйнштейн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др.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определялось революционными процессами в науке 19-20 вв.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главный предмет - содержательные положения науки (теории относительности и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квaнтoвой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механики).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592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158037" cy="1122362"/>
          </a:xfrm>
        </p:spPr>
        <p:txBody>
          <a:bodyPr/>
          <a:lstStyle/>
          <a:p>
            <a:r>
              <a:rPr lang="ru-RU" sz="3600" dirty="0"/>
              <a:t>3 этап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1920-40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гг. аналитический 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классический неопозитивизм</a:t>
            </a:r>
          </a:p>
        </p:txBody>
      </p:sp>
      <p:graphicFrame>
        <p:nvGraphicFramePr>
          <p:cNvPr id="8224" name="Group 3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920428151"/>
              </p:ext>
            </p:extLst>
          </p:nvPr>
        </p:nvGraphicFramePr>
        <p:xfrm>
          <a:off x="152400" y="1524000"/>
          <a:ext cx="9017317" cy="5105400"/>
        </p:xfrm>
        <a:graphic>
          <a:graphicData uri="http://schemas.openxmlformats.org/drawingml/2006/table">
            <a:tbl>
              <a:tblPr/>
              <a:tblGrid>
                <a:gridCol w="208280"/>
                <a:gridCol w="3322637"/>
                <a:gridCol w="5486400"/>
              </a:tblGrid>
              <a:tr h="5105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Витгенштейн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Венский кружок 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Берлинская группа –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Шлик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Р. Карнап,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Ф. Франк,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Нейрат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Рейхенбах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прояснить логическими методами отношение между эмпирическим и теоретическим уровнями,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устранить из языка науки «псевдонаучные» утверждения 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способствовать созданию унифицированной науки по образцу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математизированного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естествознания.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63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4 этап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1940-50 гг.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поздний неопозитивизм</a:t>
            </a:r>
            <a:endParaRPr lang="ru-RU" sz="3600" dirty="0"/>
          </a:p>
        </p:txBody>
      </p:sp>
      <p:graphicFrame>
        <p:nvGraphicFramePr>
          <p:cNvPr id="9243" name="Group 27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139977171"/>
              </p:ext>
            </p:extLst>
          </p:nvPr>
        </p:nvGraphicFramePr>
        <p:xfrm>
          <a:off x="381000" y="1600200"/>
          <a:ext cx="8636317" cy="5029200"/>
        </p:xfrm>
        <a:graphic>
          <a:graphicData uri="http://schemas.openxmlformats.org/drawingml/2006/table">
            <a:tbl>
              <a:tblPr/>
              <a:tblGrid>
                <a:gridCol w="208280"/>
                <a:gridCol w="3094037"/>
                <a:gridCol w="5334000"/>
              </a:tblGrid>
              <a:tr h="502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Кемпбелл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Куайн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Э. Нагель,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Селларс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Гемпелъ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Брейтвейт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Бриджмен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Построение реалистических и инструменталистских моделей структуры научных теорий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Понятие науки расширяется, предметом исследования становится история, статус исторических законов и функции исторического объяснения.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99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158037" cy="1808162"/>
          </a:xfrm>
        </p:spPr>
        <p:txBody>
          <a:bodyPr>
            <a:normAutofit/>
          </a:bodyPr>
          <a:lstStyle/>
          <a:p>
            <a:r>
              <a:rPr lang="ru-RU" sz="3600" dirty="0"/>
              <a:t>Конец 4 этапа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1950-х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концепция логики научного исследования</a:t>
            </a:r>
          </a:p>
        </p:txBody>
      </p:sp>
      <p:graphicFrame>
        <p:nvGraphicFramePr>
          <p:cNvPr id="10271" name="Group 31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35475899"/>
              </p:ext>
            </p:extLst>
          </p:nvPr>
        </p:nvGraphicFramePr>
        <p:xfrm>
          <a:off x="228600" y="1905000"/>
          <a:ext cx="8864917" cy="4572000"/>
        </p:xfrm>
        <a:graphic>
          <a:graphicData uri="http://schemas.openxmlformats.org/drawingml/2006/table">
            <a:tbl>
              <a:tblPr/>
              <a:tblGrid>
                <a:gridCol w="208280"/>
                <a:gridCol w="2560637"/>
                <a:gridCol w="6096000"/>
              </a:tblGrid>
              <a:tr h="457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К. Поппер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Куайн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 Кун,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Полани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Гудмен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Хэнсон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критика психологизма, проблема индукции, разграничение контекста открытия и контекста обоснования, демаркация науки и метафизики, метод фальсификации и теории объективного знания.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920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158037" cy="1198562"/>
          </a:xfrm>
        </p:spPr>
        <p:txBody>
          <a:bodyPr>
            <a:normAutofit/>
          </a:bodyPr>
          <a:lstStyle/>
          <a:p>
            <a:r>
              <a:rPr lang="ru-RU" sz="2400" dirty="0"/>
              <a:t>5 этап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1960-70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Постпозитивистский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290" name="Group 26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719327161"/>
              </p:ext>
            </p:extLst>
          </p:nvPr>
        </p:nvGraphicFramePr>
        <p:xfrm>
          <a:off x="304800" y="1676400"/>
          <a:ext cx="8712517" cy="4953000"/>
        </p:xfrm>
        <a:graphic>
          <a:graphicData uri="http://schemas.openxmlformats.org/drawingml/2006/table">
            <a:tbl>
              <a:tblPr/>
              <a:tblGrid>
                <a:gridCol w="208280"/>
                <a:gridCol w="3551237"/>
                <a:gridCol w="4953000"/>
              </a:tblGrid>
              <a:tr h="495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Полани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Тулмин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Хэнсон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 Кун,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Лакатос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Дж. Агасси,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П.ФейерабендК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Хюбнер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Шпиннер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Лаудан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возможность реконструкции исторической динамики знания, социокультурные детерминанты познания, философия науки - междисциплинарное исследование. 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383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Различные </a:t>
            </a:r>
            <a:r>
              <a:rPr lang="ru-RU" smtClean="0"/>
              <a:t>интерпретации </a:t>
            </a:r>
            <a:r>
              <a:rPr lang="ru-RU" smtClean="0"/>
              <a:t>предмета </a:t>
            </a:r>
            <a:r>
              <a:rPr lang="ru-RU" dirty="0"/>
              <a:t>философии науки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49325" y="1981200"/>
            <a:ext cx="4689475" cy="4114800"/>
          </a:xfrm>
        </p:spPr>
        <p:txBody>
          <a:bodyPr>
            <a:normAutofit lnSpcReduction="10000"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Рудольф Карнап (1891-1970) Германия, </a:t>
            </a:r>
            <a:r>
              <a:rPr lang="ru-RU" sz="2800" dirty="0" smtClean="0">
                <a:solidFill>
                  <a:srgbClr val="FF0000"/>
                </a:solidFill>
              </a:rPr>
              <a:t>Карлсруэ</a:t>
            </a:r>
          </a:p>
          <a:p>
            <a:r>
              <a:rPr lang="ru-RU" sz="2800" dirty="0" smtClean="0"/>
              <a:t>Предмет </a:t>
            </a:r>
            <a:r>
              <a:rPr lang="ru-RU" sz="2800" b="1" dirty="0" smtClean="0"/>
              <a:t>философии науки </a:t>
            </a:r>
            <a:r>
              <a:rPr lang="ru-RU" sz="2800" dirty="0" smtClean="0"/>
              <a:t>– анализ структуры естественно-научного знания с целью уточнения основных понятий науки посредством математической логики</a:t>
            </a:r>
            <a:endParaRPr lang="ru-RU" sz="2800" dirty="0"/>
          </a:p>
        </p:txBody>
      </p:sp>
      <p:sp>
        <p:nvSpPr>
          <p:cNvPr id="2970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792788" y="1981200"/>
            <a:ext cx="2817812" cy="4114800"/>
          </a:xfrm>
        </p:spPr>
        <p:txBody>
          <a:bodyPr/>
          <a:lstStyle/>
          <a:p>
            <a:endParaRPr lang="ru-RU" sz="2800"/>
          </a:p>
        </p:txBody>
      </p:sp>
      <p:pic>
        <p:nvPicPr>
          <p:cNvPr id="29702" name="Picture 6" descr="1235639960eaf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981200"/>
            <a:ext cx="30480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3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Филлип</a:t>
            </a:r>
            <a:r>
              <a:rPr lang="ru-RU" dirty="0"/>
              <a:t> Франк (1884-1966</a:t>
            </a:r>
            <a:r>
              <a:rPr lang="ru-RU" dirty="0" smtClean="0"/>
              <a:t>)</a:t>
            </a:r>
            <a:br>
              <a:rPr lang="ru-RU" dirty="0" smtClean="0"/>
            </a:br>
            <a:r>
              <a:rPr lang="ru-RU" sz="2200" dirty="0" smtClean="0"/>
              <a:t>Массачусетский университет</a:t>
            </a:r>
            <a:endParaRPr lang="ru-RU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Предмет философии науки </a:t>
            </a:r>
            <a:r>
              <a:rPr lang="ru-RU" dirty="0" smtClean="0"/>
              <a:t>– корреляция естественно-научных знаний с представлением об обществе и человеке, </a:t>
            </a:r>
            <a:r>
              <a:rPr lang="ru-RU" dirty="0" err="1" smtClean="0"/>
              <a:t>т.о</a:t>
            </a:r>
            <a:r>
              <a:rPr lang="ru-RU" dirty="0" smtClean="0"/>
              <a:t>. философия науки становится социологией науки.</a:t>
            </a:r>
          </a:p>
          <a:p>
            <a:r>
              <a:rPr lang="ru-RU" dirty="0" smtClean="0"/>
              <a:t>Предмет социологии науки – формирование идеала культуры, в котором не будет разрыва между наукой и культурой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670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Имре Лакатос (1922-1974) Англия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949325" y="1981200"/>
            <a:ext cx="2614563" cy="4114800"/>
          </a:xfrm>
        </p:spPr>
        <p:txBody>
          <a:bodyPr/>
          <a:lstStyle/>
          <a:p>
            <a:endParaRPr lang="ru-RU" sz="280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283969" y="1981200"/>
            <a:ext cx="4326632" cy="4114800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/>
              <a:t>Философия науки решает задачи методологического анализа научного </a:t>
            </a:r>
            <a:r>
              <a:rPr lang="ru-RU" sz="2800" dirty="0" smtClean="0"/>
              <a:t>знания</a:t>
            </a:r>
          </a:p>
          <a:p>
            <a:pPr marL="0" indent="0">
              <a:buNone/>
            </a:pPr>
            <a:r>
              <a:rPr lang="ru-RU" sz="2800" dirty="0" smtClean="0"/>
              <a:t>(методология научно-исследовательских программ) </a:t>
            </a:r>
          </a:p>
          <a:p>
            <a:r>
              <a:rPr lang="ru-RU" sz="2800" dirty="0" smtClean="0"/>
              <a:t>Предмет философии науки – логика научного открытия</a:t>
            </a:r>
          </a:p>
          <a:p>
            <a:r>
              <a:rPr lang="ru-RU" sz="2800" dirty="0" smtClean="0"/>
              <a:t>«Философия </a:t>
            </a:r>
            <a:r>
              <a:rPr lang="ru-RU" sz="2800" dirty="0"/>
              <a:t>науки без истории науки пуста; история науки без философии науки </a:t>
            </a:r>
            <a:r>
              <a:rPr lang="ru-RU" sz="2800" dirty="0" smtClean="0"/>
              <a:t>слепа»</a:t>
            </a:r>
          </a:p>
          <a:p>
            <a:endParaRPr lang="ru-RU" sz="2800" dirty="0"/>
          </a:p>
        </p:txBody>
      </p:sp>
      <p:pic>
        <p:nvPicPr>
          <p:cNvPr id="31750" name="Picture 6" descr="200px-Lakatos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88840"/>
            <a:ext cx="2376264" cy="343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83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Пауль Фейерабенд (1924-1994) Австрия, Англия, США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3569" y="1981200"/>
            <a:ext cx="4021782" cy="4114800"/>
          </a:xfrm>
        </p:spPr>
        <p:txBody>
          <a:bodyPr>
            <a:normAutofit fontScale="62500" lnSpcReduction="20000"/>
          </a:bodyPr>
          <a:lstStyle/>
          <a:p>
            <a:r>
              <a:rPr lang="ru-RU" sz="2800" dirty="0"/>
              <a:t>Философия науки – идеологическая спекуляция на науке, вредная для науки и </a:t>
            </a:r>
            <a:r>
              <a:rPr lang="ru-RU" sz="2800" dirty="0" smtClean="0"/>
              <a:t>общества</a:t>
            </a:r>
          </a:p>
          <a:p>
            <a:r>
              <a:rPr lang="ru-RU" sz="2800" b="1" dirty="0"/>
              <a:t>философия</a:t>
            </a:r>
            <a:r>
              <a:rPr lang="ru-RU" sz="2800" dirty="0"/>
              <a:t> не может успешно описать науку в </a:t>
            </a:r>
            <a:r>
              <a:rPr lang="ru-RU" sz="2800" dirty="0" smtClean="0"/>
              <a:t>целом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философия</a:t>
            </a:r>
            <a:r>
              <a:rPr lang="ru-RU" sz="2800" b="1" dirty="0"/>
              <a:t> </a:t>
            </a:r>
            <a:r>
              <a:rPr lang="ru-RU" sz="2800" dirty="0" smtClean="0"/>
              <a:t>не </a:t>
            </a:r>
            <a:r>
              <a:rPr lang="ru-RU" sz="2800" dirty="0"/>
              <a:t>может </a:t>
            </a:r>
            <a:r>
              <a:rPr lang="ru-RU" sz="2800" dirty="0" smtClean="0"/>
              <a:t>разработать </a:t>
            </a:r>
            <a:r>
              <a:rPr lang="ru-RU" sz="2800" dirty="0"/>
              <a:t>метод </a:t>
            </a:r>
            <a:r>
              <a:rPr lang="ru-RU" sz="2800" dirty="0" smtClean="0"/>
              <a:t>дифференциации научного и ненаучного знания </a:t>
            </a:r>
          </a:p>
          <a:p>
            <a:r>
              <a:rPr lang="ru-RU" sz="2800" dirty="0" smtClean="0"/>
              <a:t>Она </a:t>
            </a:r>
            <a:r>
              <a:rPr lang="ru-RU" sz="2800" dirty="0"/>
              <a:t>также предполагает, что разработанный и рекомендуемый философами «общий курс» развития науки должен быть отвергнут учёными, если это необходимо для дальнейшего прогресса.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854575" y="1981200"/>
            <a:ext cx="3756025" cy="4114800"/>
          </a:xfrm>
        </p:spPr>
        <p:txBody>
          <a:bodyPr/>
          <a:lstStyle/>
          <a:p>
            <a:endParaRPr lang="ru-RU" sz="2800"/>
          </a:p>
        </p:txBody>
      </p:sp>
      <p:pic>
        <p:nvPicPr>
          <p:cNvPr id="32774" name="Picture 6" descr="Файл:Paul Feyerabend Berkeley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060848"/>
            <a:ext cx="3699520" cy="33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24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Современные направления философии науки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Социальный конструктивизм (Бруно </a:t>
            </a:r>
            <a:r>
              <a:rPr lang="ru-RU" dirty="0" err="1" smtClean="0"/>
              <a:t>Латурак</a:t>
            </a:r>
            <a:r>
              <a:rPr lang="ru-RU" dirty="0" smtClean="0"/>
              <a:t>, Питер Гаррисон) – роль техники, в формировании объектов, которые изучает наука</a:t>
            </a:r>
          </a:p>
          <a:p>
            <a:r>
              <a:rPr lang="ru-RU" dirty="0" smtClean="0"/>
              <a:t>Феминистский эмпиризм (Э. Андерсен) – гендерные аспекты современной науки. Гендерные аспекты в теоретической работе, гендерные различия в знании (понятие «экспериментатор», но нет понятия «экспериментаторша»)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48288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Функции современной философии науки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2400"/>
              <a:t>Связующее звено между естествено-научным и гуманитарным знанием</a:t>
            </a:r>
          </a:p>
          <a:p>
            <a:pPr>
              <a:lnSpc>
                <a:spcPct val="90000"/>
              </a:lnSpc>
            </a:pPr>
            <a:r>
              <a:rPr lang="ru-RU" sz="2400"/>
              <a:t>Определяет место науки в современной цивилизации</a:t>
            </a:r>
          </a:p>
          <a:p>
            <a:pPr>
              <a:lnSpc>
                <a:spcPct val="90000"/>
              </a:lnSpc>
            </a:pPr>
            <a:r>
              <a:rPr lang="ru-RU" sz="2400"/>
              <a:t>Определяет отношение науки к этике, политики, религии</a:t>
            </a:r>
          </a:p>
          <a:p>
            <a:pPr>
              <a:lnSpc>
                <a:spcPct val="90000"/>
              </a:lnSpc>
            </a:pPr>
            <a:r>
              <a:rPr lang="ru-RU" sz="2400"/>
              <a:t>Выполняет общекультурную функцию предотвращая только узкопрофессиональный подход</a:t>
            </a:r>
          </a:p>
          <a:p>
            <a:pPr>
              <a:lnSpc>
                <a:spcPct val="90000"/>
              </a:lnSpc>
            </a:pPr>
            <a:r>
              <a:rPr lang="ru-RU" sz="2400"/>
              <a:t>Обращает внимание на философский план любой проблемы</a:t>
            </a:r>
          </a:p>
        </p:txBody>
      </p:sp>
    </p:spTree>
    <p:extLst>
      <p:ext uri="{BB962C8B-B14F-4D97-AF65-F5344CB8AC3E}">
        <p14:creationId xmlns:p14="http://schemas.microsoft.com/office/powerpoint/2010/main" val="417773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/>
              <a:t>ОБЩИЕ МОДЕЛИ ИСТОРИИ НАУКИ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/>
              <a:t>история науки как прогрессивный поступательный процесс (</a:t>
            </a:r>
            <a:r>
              <a:rPr lang="ru-RU" sz="2800" b="1" dirty="0"/>
              <a:t>кумулятивная модель</a:t>
            </a:r>
            <a:r>
              <a:rPr lang="ru-RU" sz="2800" dirty="0"/>
              <a:t>);</a:t>
            </a:r>
          </a:p>
          <a:p>
            <a:r>
              <a:rPr lang="ru-RU" sz="2800" dirty="0"/>
              <a:t>история науки как процесс развития научного знания через </a:t>
            </a:r>
            <a:r>
              <a:rPr lang="ru-RU" sz="2800" b="1" dirty="0"/>
              <a:t>научные революции</a:t>
            </a:r>
            <a:r>
              <a:rPr lang="ru-RU" sz="2800" dirty="0"/>
              <a:t>;</a:t>
            </a:r>
          </a:p>
          <a:p>
            <a:r>
              <a:rPr lang="ru-RU" sz="2800" dirty="0"/>
              <a:t>история науки как совокупность различных познавательных программ «</a:t>
            </a:r>
            <a:r>
              <a:rPr lang="ru-RU" sz="2800" b="1" dirty="0" smtClean="0"/>
              <a:t>кейс-</a:t>
            </a:r>
            <a:r>
              <a:rPr lang="ru-RU" sz="2800" b="1" dirty="0" err="1" smtClean="0"/>
              <a:t>стадис</a:t>
            </a:r>
            <a:r>
              <a:rPr lang="ru-RU" sz="2800" dirty="0"/>
              <a:t>».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38608902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800" dirty="0" smtClean="0"/>
          </a:p>
          <a:p>
            <a:pPr marL="0" indent="0" algn="ctr">
              <a:buNone/>
            </a:pPr>
            <a:r>
              <a:rPr lang="ru-RU" sz="4800" dirty="0" smtClean="0"/>
              <a:t>Спасибо за внимание!!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83027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Тетрадь для рисования</Template>
  <TotalTime>247</TotalTime>
  <Words>1344</Words>
  <Application>Microsoft Office PowerPoint</Application>
  <PresentationFormat>Экран (4:3)</PresentationFormat>
  <Paragraphs>240</Paragraphs>
  <Slides>33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Sketchbook</vt:lpstr>
      <vt:lpstr>История и философия науки</vt:lpstr>
      <vt:lpstr>Различные подходы к пониманию предмета философии науки</vt:lpstr>
      <vt:lpstr>ФИЛОСОФИЯ НАУКИ</vt:lpstr>
      <vt:lpstr>ПОЗИТИВИЗМ  Основан в 30-х гг. 19 в. О. Контом (ввел самый термин).</vt:lpstr>
      <vt:lpstr>Три волны позитивизма</vt:lpstr>
      <vt:lpstr>О.Конт (1798-1857)</vt:lpstr>
      <vt:lpstr>Принципы организации знания</vt:lpstr>
      <vt:lpstr>Презентация PowerPoint</vt:lpstr>
      <vt:lpstr>Три стадии развития духа и любой науки</vt:lpstr>
      <vt:lpstr>«Второй позитивизм»</vt:lpstr>
      <vt:lpstr>Э.Мах</vt:lpstr>
      <vt:lpstr>«Познание и заблуждение. Очерки по психологии исследования»</vt:lpstr>
      <vt:lpstr>Презентация PowerPoint</vt:lpstr>
      <vt:lpstr>Презентация PowerPoint</vt:lpstr>
      <vt:lpstr>Неопозитивизм</vt:lpstr>
      <vt:lpstr>КАРНАП Рудольф (1891-1970)</vt:lpstr>
      <vt:lpstr>Постпозититвизм </vt:lpstr>
      <vt:lpstr>Проблемы постпозитивизма</vt:lpstr>
      <vt:lpstr>Карл Поппер (1902-1994)</vt:lpstr>
      <vt:lpstr>Стадии становления философии науки 19 в. позитивизм </vt:lpstr>
      <vt:lpstr>2 этап  1900-20 гг. позитивизм </vt:lpstr>
      <vt:lpstr>3 этап  1920-40 гг. аналитический  классический неопозитивизм</vt:lpstr>
      <vt:lpstr>4 этап 1940-50 гг. поздний неопозитивизм</vt:lpstr>
      <vt:lpstr>Конец 4 этапа  кон. 1950-х концепция логики научного исследования</vt:lpstr>
      <vt:lpstr>5 этап 1960-70 Постпозитивистский</vt:lpstr>
      <vt:lpstr>Различные интерпретации предмета философии науки</vt:lpstr>
      <vt:lpstr>Филлип Франк (1884-1966) Массачусетский университет</vt:lpstr>
      <vt:lpstr>Имре Лакатос (1922-1974) Англия</vt:lpstr>
      <vt:lpstr>Пауль Фейерабенд (1924-1994) Австрия, Англия, США</vt:lpstr>
      <vt:lpstr>Современные направления философии науки</vt:lpstr>
      <vt:lpstr>Функции современной философии науки</vt:lpstr>
      <vt:lpstr>ОБЩИЕ МОДЕЛИ ИСТОРИИ НАУКИ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философия науки</dc:title>
  <dc:creator>Marina A. Makienko</dc:creator>
  <cp:lastModifiedBy>Marina A. Makienko</cp:lastModifiedBy>
  <cp:revision>28</cp:revision>
  <dcterms:created xsi:type="dcterms:W3CDTF">2013-02-18T08:27:05Z</dcterms:created>
  <dcterms:modified xsi:type="dcterms:W3CDTF">2016-02-19T09:04:47Z</dcterms:modified>
</cp:coreProperties>
</file>