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7" r:id="rId3"/>
    <p:sldId id="260" r:id="rId4"/>
    <p:sldId id="264" r:id="rId5"/>
    <p:sldId id="265" r:id="rId6"/>
    <p:sldId id="266" r:id="rId7"/>
    <p:sldId id="267" r:id="rId8"/>
    <p:sldId id="281" r:id="rId9"/>
    <p:sldId id="269" r:id="rId10"/>
    <p:sldId id="270" r:id="rId11"/>
    <p:sldId id="268" r:id="rId12"/>
    <p:sldId id="271" r:id="rId13"/>
    <p:sldId id="272" r:id="rId14"/>
    <p:sldId id="259" r:id="rId15"/>
    <p:sldId id="273" r:id="rId16"/>
    <p:sldId id="274" r:id="rId17"/>
    <p:sldId id="275" r:id="rId18"/>
    <p:sldId id="276" r:id="rId19"/>
    <p:sldId id="277" r:id="rId20"/>
    <p:sldId id="278" r:id="rId21"/>
    <p:sldId id="261" r:id="rId22"/>
    <p:sldId id="262" r:id="rId23"/>
    <p:sldId id="258" r:id="rId24"/>
    <p:sldId id="279"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20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CFA313-5055-40F2-B86D-C48869FE3773}" type="datetimeFigureOut">
              <a:rPr lang="ru-RU" smtClean="0"/>
              <a:t>06.05.2016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6E8D33-574F-4B2D-86D5-C6224A7843EB}" type="slidenum">
              <a:rPr lang="ru-RU" smtClean="0"/>
              <a:t>‹#›</a:t>
            </a:fld>
            <a:endParaRPr lang="ru-RU"/>
          </a:p>
        </p:txBody>
      </p:sp>
    </p:spTree>
    <p:extLst>
      <p:ext uri="{BB962C8B-B14F-4D97-AF65-F5344CB8AC3E}">
        <p14:creationId xmlns:p14="http://schemas.microsoft.com/office/powerpoint/2010/main" val="3420085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Образ слайда 1"/>
          <p:cNvSpPr>
            <a:spLocks noGrp="1" noRot="1" noChangeAspect="1" noTextEdit="1"/>
          </p:cNvSpPr>
          <p:nvPr>
            <p:ph type="sldImg"/>
          </p:nvPr>
        </p:nvSpPr>
        <p:spPr bwMode="auto">
          <a:noFill/>
          <a:ln>
            <a:solidFill>
              <a:srgbClr val="000000"/>
            </a:solidFill>
            <a:miter lim="800000"/>
            <a:headEnd/>
            <a:tailEnd/>
          </a:ln>
        </p:spPr>
      </p:sp>
      <p:sp>
        <p:nvSpPr>
          <p:cNvPr id="4096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Пример дилеммы - Новелла У.Стирона «Выбор Софии» (1976) польская женщина в фашистском концлагере должна сделать выбор – обречь на газовую камеру сына или дочь, при отсутствии выбора боа будут уничтожены. Спасает дочь в надежде, что сын успеет спастись, утрачивает связь с сыном. По прошествии времени София совершает суицид. </a:t>
            </a:r>
          </a:p>
        </p:txBody>
      </p:sp>
      <p:sp>
        <p:nvSpPr>
          <p:cNvPr id="40964"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66A1BAF-65E3-4826-A3FF-4F0358EC1394}" type="slidenum">
              <a:rPr lang="ru-RU" smtClean="0"/>
              <a:pPr/>
              <a:t>6</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По работе Фролов, Юдин «Этика наук» </a:t>
            </a:r>
            <a:endParaRPr lang="ru-RU" dirty="0"/>
          </a:p>
        </p:txBody>
      </p:sp>
      <p:sp>
        <p:nvSpPr>
          <p:cNvPr id="4" name="Номер слайда 3"/>
          <p:cNvSpPr>
            <a:spLocks noGrp="1"/>
          </p:cNvSpPr>
          <p:nvPr>
            <p:ph type="sldNum" sz="quarter" idx="10"/>
          </p:nvPr>
        </p:nvSpPr>
        <p:spPr/>
        <p:txBody>
          <a:bodyPr/>
          <a:lstStyle/>
          <a:p>
            <a:fld id="{846E8D33-574F-4B2D-86D5-C6224A7843EB}" type="slidenum">
              <a:rPr lang="ru-RU" smtClean="0"/>
              <a:t>9</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06.05.2016</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06.05.2016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06.05.2016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06.05.2016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06.05.2016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06.05.2016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5B106E36-FD25-4E2D-B0AA-010F637433A0}" type="datetimeFigureOut">
              <a:rPr lang="ru-RU" smtClean="0"/>
              <a:pPr/>
              <a:t>06.05.2016</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06.05.2016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06.05.2016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06.05.2016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06.05.2016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B106E36-FD25-4E2D-B0AA-010F637433A0}" type="datetimeFigureOut">
              <a:rPr lang="ru-RU" smtClean="0"/>
              <a:pPr/>
              <a:t>06.05.2016</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25C68B6-61C2-468F-89AB-4B9F7531AA68}"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Научная этика</a:t>
            </a:r>
            <a:endParaRPr lang="ru-RU" dirty="0"/>
          </a:p>
        </p:txBody>
      </p:sp>
      <p:sp>
        <p:nvSpPr>
          <p:cNvPr id="3" name="Подзаголовок 2"/>
          <p:cNvSpPr>
            <a:spLocks noGrp="1"/>
          </p:cNvSpPr>
          <p:nvPr>
            <p:ph type="subTitle" idx="1"/>
          </p:nvPr>
        </p:nvSpPr>
        <p:spPr/>
        <p:txBody>
          <a:bodyPr/>
          <a:lstStyle/>
          <a:p>
            <a:r>
              <a:rPr lang="ru-RU" dirty="0" err="1" smtClean="0"/>
              <a:t>Макиенко</a:t>
            </a:r>
            <a:endParaRPr lang="ru-RU" dirty="0" smtClean="0"/>
          </a:p>
          <a:p>
            <a:r>
              <a:rPr lang="ru-RU" dirty="0" smtClean="0"/>
              <a:t>Марина Алексеевна</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76200"/>
            <a:ext cx="9144000" cy="6781800"/>
          </a:xfrm>
          <a:prstGeom prst="rect">
            <a:avLst/>
          </a:prstGeom>
          <a:noFill/>
          <a:ln w="9525">
            <a:noFill/>
            <a:miter lim="800000"/>
            <a:headEnd/>
            <a:tailEnd/>
          </a:ln>
        </p:spPr>
      </p:pic>
      <p:sp>
        <p:nvSpPr>
          <p:cNvPr id="1027" name="Rectangle 3"/>
          <p:cNvSpPr>
            <a:spLocks noChangeArrowheads="1"/>
          </p:cNvSpPr>
          <p:nvPr/>
        </p:nvSpPr>
        <p:spPr bwMode="auto">
          <a:xfrm>
            <a:off x="395536" y="106760"/>
            <a:ext cx="8316416"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bg1"/>
                </a:solidFill>
                <a:effectLst/>
                <a:latin typeface="Verdana" pitchFamily="34" charset="0"/>
                <a:ea typeface="Times New Roman" pitchFamily="18" charset="0"/>
                <a:cs typeface="Arial" pitchFamily="34" charset="0"/>
              </a:rPr>
              <a:t>Перед нами лежит путь непрерывного прогресса, счастья, знания и мудрости. Изберём ли мы вместо этого смерть только потому, что не можем забыть наших ссор? Мы обращаемся как люди к людям: помните о том, что вы принадлежите к роду человеческому и забудьте обо всём остальном. Если вы сможете сделать это, то перед вами открыт путь в новый рай; если вы это не сделаете, то − перед вами опасность всеобщей гибели.</a:t>
            </a:r>
          </a:p>
          <a:p>
            <a:pPr marL="0" marR="0" lvl="0" indent="0" algn="l" defTabSz="914400" rtl="0" eaLnBrk="1" fontAlgn="base" latinLnBrk="0" hangingPunct="1">
              <a:lnSpc>
                <a:spcPct val="100000"/>
              </a:lnSpc>
              <a:spcBef>
                <a:spcPct val="0"/>
              </a:spcBef>
              <a:spcAft>
                <a:spcPct val="0"/>
              </a:spcAft>
              <a:buClrTx/>
              <a:buSzTx/>
              <a:buFontTx/>
              <a:buNone/>
              <a:tabLst/>
            </a:pPr>
            <a:r>
              <a:rPr lang="ru-RU" sz="2000" smtClean="0">
                <a:solidFill>
                  <a:schemeClr val="bg1"/>
                </a:solidFill>
                <a:latin typeface="Verdana" pitchFamily="34" charset="0"/>
                <a:cs typeface="Arial" pitchFamily="34" charset="0"/>
              </a:rPr>
              <a:t>                                         Манифест Рассела-Эйнштейна</a:t>
            </a:r>
            <a:endParaRPr kumimoji="0" lang="ru-RU" sz="2000" b="0" i="0"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59632" y="548680"/>
            <a:ext cx="7344816" cy="5262979"/>
          </a:xfrm>
          <a:prstGeom prst="rect">
            <a:avLst/>
          </a:prstGeom>
        </p:spPr>
        <p:txBody>
          <a:bodyPr wrap="square">
            <a:spAutoFit/>
          </a:bodyPr>
          <a:lstStyle/>
          <a:p>
            <a:r>
              <a:rPr lang="ru-RU" sz="2000" dirty="0" smtClean="0"/>
              <a:t>«</a:t>
            </a:r>
            <a:r>
              <a:rPr lang="ru-RU" sz="2400" dirty="0" smtClean="0"/>
              <a:t>Можно себе представить и то, что  в  преступных руках радий способен быть очень опасным, и в связи с этим следует задать такой вопрос: является ли познание тайн природы выгодным для человечества, достаточно ли человечество созрело, чтобы извлекать из него только пользу? В этом отношении очень характерен пример с открытиями Нобеля: мощные взрывчатые вещества дали возможность производить удивительные работы. Но они же оказываются страшным орудием разрушения в руках преступных политических деятелей, которые вовлекают народы в войны. Я лично разделяю мнение Нобеля, заявившего, что человечество извлечет из новых открытий больше блага, чем зла»</a:t>
            </a:r>
            <a:endParaRPr lang="ru-RU" sz="2400" dirty="0"/>
          </a:p>
        </p:txBody>
      </p:sp>
      <p:sp>
        <p:nvSpPr>
          <p:cNvPr id="4" name="TextBox 3"/>
          <p:cNvSpPr txBox="1"/>
          <p:nvPr/>
        </p:nvSpPr>
        <p:spPr>
          <a:xfrm>
            <a:off x="1187624" y="6165304"/>
            <a:ext cx="7457426" cy="369332"/>
          </a:xfrm>
          <a:prstGeom prst="rect">
            <a:avLst/>
          </a:prstGeom>
          <a:noFill/>
        </p:spPr>
        <p:txBody>
          <a:bodyPr wrap="none" rtlCol="0">
            <a:spAutoFit/>
          </a:bodyPr>
          <a:lstStyle/>
          <a:p>
            <a:r>
              <a:rPr lang="ru-RU" dirty="0" smtClean="0"/>
              <a:t>Речь Ф. </a:t>
            </a:r>
            <a:r>
              <a:rPr lang="ru-RU" dirty="0" err="1" smtClean="0"/>
              <a:t>Жолио-Кюри</a:t>
            </a:r>
            <a:r>
              <a:rPr lang="ru-RU" dirty="0" smtClean="0"/>
              <a:t> при вручении Нобелевской премии по химии 1935 г.</a:t>
            </a:r>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517232"/>
            <a:ext cx="8229600" cy="1080120"/>
          </a:xfrm>
        </p:spPr>
        <p:txBody>
          <a:bodyPr>
            <a:normAutofit fontScale="90000"/>
          </a:bodyPr>
          <a:lstStyle/>
          <a:p>
            <a:r>
              <a:rPr lang="ru-RU" dirty="0" smtClean="0"/>
              <a:t>Является ли наука – </a:t>
            </a:r>
            <a:r>
              <a:rPr lang="ru-RU" dirty="0" err="1" smtClean="0"/>
              <a:t>ценностно</a:t>
            </a:r>
            <a:r>
              <a:rPr lang="ru-RU" dirty="0" smtClean="0"/>
              <a:t> нейтральной</a:t>
            </a:r>
            <a:endParaRPr lang="ru-RU" dirty="0"/>
          </a:p>
        </p:txBody>
      </p:sp>
      <p:sp>
        <p:nvSpPr>
          <p:cNvPr id="3" name="Текст 2"/>
          <p:cNvSpPr>
            <a:spLocks noGrp="1"/>
          </p:cNvSpPr>
          <p:nvPr>
            <p:ph type="body" idx="1"/>
          </p:nvPr>
        </p:nvSpPr>
        <p:spPr/>
        <p:txBody>
          <a:bodyPr>
            <a:normAutofit lnSpcReduction="10000"/>
          </a:bodyPr>
          <a:lstStyle/>
          <a:p>
            <a:pPr algn="ctr"/>
            <a:r>
              <a:rPr lang="ru-RU" sz="4000" b="1" dirty="0" smtClean="0"/>
              <a:t>наука</a:t>
            </a:r>
            <a:endParaRPr lang="ru-RU" b="1" dirty="0"/>
          </a:p>
        </p:txBody>
      </p:sp>
      <p:sp>
        <p:nvSpPr>
          <p:cNvPr id="5" name="Текст 4"/>
          <p:cNvSpPr>
            <a:spLocks noGrp="1"/>
          </p:cNvSpPr>
          <p:nvPr>
            <p:ph type="body" sz="half" idx="3"/>
          </p:nvPr>
        </p:nvSpPr>
        <p:spPr/>
        <p:txBody>
          <a:bodyPr>
            <a:normAutofit lnSpcReduction="10000"/>
          </a:bodyPr>
          <a:lstStyle/>
          <a:p>
            <a:pPr algn="ctr"/>
            <a:r>
              <a:rPr lang="ru-RU" sz="4000" b="1" dirty="0" smtClean="0"/>
              <a:t>этика</a:t>
            </a:r>
            <a:endParaRPr lang="ru-RU" b="1" dirty="0"/>
          </a:p>
        </p:txBody>
      </p:sp>
      <p:pic>
        <p:nvPicPr>
          <p:cNvPr id="1026" name="Picture 2"/>
          <p:cNvPicPr>
            <a:picLocks noGrp="1" noChangeAspect="1" noChangeArrowheads="1"/>
          </p:cNvPicPr>
          <p:nvPr>
            <p:ph sz="quarter" idx="2"/>
          </p:nvPr>
        </p:nvPicPr>
        <p:blipFill>
          <a:blip r:embed="rId2" cstate="print"/>
          <a:srcRect/>
          <a:stretch>
            <a:fillRect/>
          </a:stretch>
        </p:blipFill>
        <p:spPr bwMode="auto">
          <a:xfrm>
            <a:off x="1043608" y="1412776"/>
            <a:ext cx="2857500" cy="2857500"/>
          </a:xfrm>
          <a:prstGeom prst="rect">
            <a:avLst/>
          </a:prstGeom>
          <a:noFill/>
          <a:ln w="9525">
            <a:noFill/>
            <a:miter lim="800000"/>
            <a:headEnd/>
            <a:tailEnd/>
          </a:ln>
        </p:spPr>
      </p:pic>
      <p:pic>
        <p:nvPicPr>
          <p:cNvPr id="1027" name="Picture 3"/>
          <p:cNvPicPr>
            <a:picLocks noGrp="1" noChangeAspect="1" noChangeArrowheads="1"/>
          </p:cNvPicPr>
          <p:nvPr>
            <p:ph sz="quarter" idx="4"/>
          </p:nvPr>
        </p:nvPicPr>
        <p:blipFill>
          <a:blip r:embed="rId3" cstate="print"/>
          <a:srcRect/>
          <a:stretch>
            <a:fillRect/>
          </a:stretch>
        </p:blipFill>
        <p:spPr bwMode="auto">
          <a:xfrm>
            <a:off x="5436096" y="1484784"/>
            <a:ext cx="2741240" cy="2741240"/>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3275856" y="3429000"/>
            <a:ext cx="2816196" cy="2109018"/>
          </a:xfrm>
          <a:prstGeom prst="rect">
            <a:avLst/>
          </a:prstGeom>
          <a:noFill/>
          <a:ln w="9525">
            <a:noFill/>
            <a:miter lim="800000"/>
            <a:headEnd/>
            <a:tailEnd/>
          </a:ln>
        </p:spPr>
      </p:pic>
      <p:sp>
        <p:nvSpPr>
          <p:cNvPr id="10" name="TextBox 9"/>
          <p:cNvSpPr txBox="1"/>
          <p:nvPr/>
        </p:nvSpPr>
        <p:spPr>
          <a:xfrm>
            <a:off x="683568" y="4581128"/>
            <a:ext cx="2544414" cy="707886"/>
          </a:xfrm>
          <a:prstGeom prst="rect">
            <a:avLst/>
          </a:prstGeom>
          <a:noFill/>
        </p:spPr>
        <p:txBody>
          <a:bodyPr wrap="none" rtlCol="0">
            <a:spAutoFit/>
          </a:bodyPr>
          <a:lstStyle/>
          <a:p>
            <a:r>
              <a:rPr lang="ru-RU" sz="2000" b="1" dirty="0" smtClean="0"/>
              <a:t>Знание</a:t>
            </a:r>
          </a:p>
          <a:p>
            <a:r>
              <a:rPr lang="ru-RU" sz="2000" b="1" dirty="0" smtClean="0"/>
              <a:t>Объективная истина</a:t>
            </a:r>
            <a:endParaRPr lang="ru-RU" sz="2000" b="1" dirty="0"/>
          </a:p>
        </p:txBody>
      </p:sp>
      <p:sp>
        <p:nvSpPr>
          <p:cNvPr id="11" name="TextBox 10"/>
          <p:cNvSpPr txBox="1"/>
          <p:nvPr/>
        </p:nvSpPr>
        <p:spPr>
          <a:xfrm>
            <a:off x="6732240" y="4653136"/>
            <a:ext cx="2034531" cy="984885"/>
          </a:xfrm>
          <a:prstGeom prst="rect">
            <a:avLst/>
          </a:prstGeom>
          <a:noFill/>
        </p:spPr>
        <p:txBody>
          <a:bodyPr wrap="none" rtlCol="0">
            <a:spAutoFit/>
          </a:bodyPr>
          <a:lstStyle/>
          <a:p>
            <a:r>
              <a:rPr lang="ru-RU" sz="2000" b="1" dirty="0" smtClean="0"/>
              <a:t>Ценность</a:t>
            </a:r>
          </a:p>
          <a:p>
            <a:r>
              <a:rPr lang="ru-RU" sz="2000" b="1" dirty="0" smtClean="0"/>
              <a:t>Нравственность</a:t>
            </a:r>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1"/>
          <p:cNvSpPr>
            <a:spLocks noGrp="1"/>
          </p:cNvSpPr>
          <p:nvPr>
            <p:ph type="title"/>
          </p:nvPr>
        </p:nvSpPr>
        <p:spPr/>
        <p:txBody>
          <a:bodyPr/>
          <a:lstStyle/>
          <a:p>
            <a:pPr algn="ctr" eaLnBrk="1" hangingPunct="1"/>
            <a:r>
              <a:rPr lang="ru-RU" smtClean="0"/>
              <a:t>Этика </a:t>
            </a:r>
          </a:p>
        </p:txBody>
      </p:sp>
      <p:sp>
        <p:nvSpPr>
          <p:cNvPr id="27651" name="Содержимое 2"/>
          <p:cNvSpPr>
            <a:spLocks noGrp="1"/>
          </p:cNvSpPr>
          <p:nvPr>
            <p:ph idx="1"/>
          </p:nvPr>
        </p:nvSpPr>
        <p:spPr/>
        <p:txBody>
          <a:bodyPr>
            <a:normAutofit lnSpcReduction="10000"/>
          </a:bodyPr>
          <a:lstStyle/>
          <a:p>
            <a:pPr eaLnBrk="1" hangingPunct="1">
              <a:buFont typeface="Wingdings" pitchFamily="2" charset="2"/>
              <a:buNone/>
            </a:pPr>
            <a:r>
              <a:rPr lang="ru-RU" smtClean="0"/>
              <a:t>«</a:t>
            </a:r>
            <a:r>
              <a:rPr lang="en-US" smtClean="0"/>
              <a:t>Ethos anthropon daimon</a:t>
            </a:r>
            <a:r>
              <a:rPr lang="ru-RU" smtClean="0"/>
              <a:t>»</a:t>
            </a:r>
          </a:p>
          <a:p>
            <a:pPr eaLnBrk="1" hangingPunct="1">
              <a:buFont typeface="Wingdings" pitchFamily="2" charset="2"/>
              <a:buNone/>
            </a:pPr>
            <a:r>
              <a:rPr lang="ru-RU" smtClean="0"/>
              <a:t> (греч.) – букв. этос человека – его демон</a:t>
            </a:r>
          </a:p>
          <a:p>
            <a:pPr eaLnBrk="1" hangingPunct="1">
              <a:buFont typeface="Wingdings" pitchFamily="2" charset="2"/>
              <a:buNone/>
            </a:pPr>
            <a:r>
              <a:rPr lang="ru-RU" smtClean="0"/>
              <a:t>(Характер человека – его судьба)</a:t>
            </a:r>
          </a:p>
          <a:p>
            <a:pPr eaLnBrk="1" hangingPunct="1">
              <a:buFont typeface="Wingdings" pitchFamily="2" charset="2"/>
              <a:buNone/>
            </a:pPr>
            <a:r>
              <a:rPr lang="en-US" smtClean="0"/>
              <a:t>Ethos</a:t>
            </a:r>
            <a:r>
              <a:rPr lang="ru-RU" smtClean="0"/>
              <a:t> – склад характера; то, как специфически человек создан</a:t>
            </a:r>
          </a:p>
          <a:p>
            <a:pPr eaLnBrk="1" hangingPunct="1">
              <a:buFont typeface="Wingdings" pitchFamily="2" charset="2"/>
              <a:buNone/>
            </a:pPr>
            <a:r>
              <a:rPr lang="ru-RU" smtClean="0"/>
              <a:t>Автор термина </a:t>
            </a:r>
            <a:r>
              <a:rPr lang="ru-RU" sz="1400" smtClean="0"/>
              <a:t>(научное употребление) </a:t>
            </a:r>
            <a:r>
              <a:rPr lang="ru-RU" smtClean="0"/>
              <a:t>– </a:t>
            </a:r>
            <a:r>
              <a:rPr lang="ru-RU" b="1" smtClean="0"/>
              <a:t>Аристотель</a:t>
            </a:r>
          </a:p>
          <a:p>
            <a:pPr eaLnBrk="1" hangingPunct="1">
              <a:buFont typeface="Wingdings" pitchFamily="2" charset="2"/>
              <a:buNone/>
            </a:pPr>
            <a:r>
              <a:rPr lang="ru-RU" smtClean="0"/>
              <a:t>«Этика – практическое учение по исследованию путей достижения человеком желанных целей, блага»</a:t>
            </a:r>
          </a:p>
          <a:p>
            <a:pPr eaLnBrk="1" hangingPunct="1">
              <a:buFont typeface="Wingdings" pitchFamily="2" charset="2"/>
              <a:buNone/>
            </a:pPr>
            <a:endParaRPr lang="ru-RU"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Заголовок 1"/>
          <p:cNvSpPr>
            <a:spLocks noGrp="1"/>
          </p:cNvSpPr>
          <p:nvPr>
            <p:ph type="title"/>
          </p:nvPr>
        </p:nvSpPr>
        <p:spPr/>
        <p:txBody>
          <a:bodyPr>
            <a:normAutofit fontScale="90000"/>
          </a:bodyPr>
          <a:lstStyle/>
          <a:p>
            <a:pPr eaLnBrk="1" hangingPunct="1"/>
            <a:r>
              <a:rPr lang="ru-RU" smtClean="0"/>
              <a:t>Имеет ли право этическая теория на существование?</a:t>
            </a:r>
          </a:p>
        </p:txBody>
      </p:sp>
      <p:sp>
        <p:nvSpPr>
          <p:cNvPr id="28675" name="Содержимое 2"/>
          <p:cNvSpPr>
            <a:spLocks noGrp="1"/>
          </p:cNvSpPr>
          <p:nvPr>
            <p:ph idx="1"/>
          </p:nvPr>
        </p:nvSpPr>
        <p:spPr/>
        <p:txBody>
          <a:bodyPr/>
          <a:lstStyle/>
          <a:p>
            <a:pPr eaLnBrk="1" hangingPunct="1">
              <a:buFont typeface="Wingdings" pitchFamily="2" charset="2"/>
              <a:buNone/>
            </a:pPr>
            <a:r>
              <a:rPr lang="ru-RU" smtClean="0"/>
              <a:t>«В неправильной жизни не может быть жизни правильной» Т. Адорно</a:t>
            </a:r>
          </a:p>
          <a:p>
            <a:pPr eaLnBrk="1" hangingPunct="1">
              <a:buFont typeface="Wingdings" pitchFamily="2" charset="2"/>
              <a:buNone/>
            </a:pPr>
            <a:r>
              <a:rPr lang="ru-RU" smtClean="0"/>
              <a:t>Моральные дилеммы – необходимость выбора между несколькими альтернативами, которые в любом случае приводят к неудаче</a:t>
            </a:r>
          </a:p>
          <a:p>
            <a:pPr eaLnBrk="1" hangingPunct="1">
              <a:buFont typeface="Wingdings" pitchFamily="2" charset="2"/>
              <a:buNone/>
            </a:pPr>
            <a:endParaRPr lang="ru-RU" smtClean="0"/>
          </a:p>
          <a:p>
            <a:pPr eaLnBrk="1" hangingPunct="1">
              <a:buFont typeface="Wingdings" pitchFamily="2" charset="2"/>
              <a:buNone/>
            </a:pPr>
            <a:endParaRPr lang="ru-RU" smtClean="0"/>
          </a:p>
          <a:p>
            <a:pPr eaLnBrk="1" hangingPunct="1"/>
            <a:endParaRPr lang="ru-RU"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Заголовок 1"/>
          <p:cNvSpPr>
            <a:spLocks noGrp="1"/>
          </p:cNvSpPr>
          <p:nvPr>
            <p:ph type="title"/>
          </p:nvPr>
        </p:nvSpPr>
        <p:spPr/>
        <p:txBody>
          <a:bodyPr/>
          <a:lstStyle/>
          <a:p>
            <a:pPr eaLnBrk="1" hangingPunct="1"/>
            <a:r>
              <a:rPr lang="ru-RU" smtClean="0"/>
              <a:t>Основные категории этики</a:t>
            </a:r>
          </a:p>
        </p:txBody>
      </p:sp>
      <p:sp>
        <p:nvSpPr>
          <p:cNvPr id="29699" name="Содержимое 2"/>
          <p:cNvSpPr>
            <a:spLocks noGrp="1"/>
          </p:cNvSpPr>
          <p:nvPr>
            <p:ph idx="1"/>
          </p:nvPr>
        </p:nvSpPr>
        <p:spPr/>
        <p:txBody>
          <a:bodyPr>
            <a:normAutofit lnSpcReduction="10000"/>
          </a:bodyPr>
          <a:lstStyle/>
          <a:p>
            <a:pPr algn="ctr" eaLnBrk="1" hangingPunct="1"/>
            <a:r>
              <a:rPr lang="ru-RU" dirty="0" smtClean="0"/>
              <a:t>Долг – совесть;</a:t>
            </a:r>
          </a:p>
          <a:p>
            <a:pPr algn="ctr" eaLnBrk="1" hangingPunct="1"/>
            <a:r>
              <a:rPr lang="ru-RU" dirty="0" smtClean="0"/>
              <a:t>Честь – достоинство;</a:t>
            </a:r>
          </a:p>
          <a:p>
            <a:pPr algn="ctr" eaLnBrk="1" hangingPunct="1"/>
            <a:r>
              <a:rPr lang="ru-RU" dirty="0" smtClean="0"/>
              <a:t>Добро – зло;</a:t>
            </a:r>
          </a:p>
          <a:p>
            <a:pPr algn="ctr" eaLnBrk="1" hangingPunct="1"/>
            <a:r>
              <a:rPr lang="ru-RU" dirty="0" smtClean="0"/>
              <a:t>Свобода – ответственность</a:t>
            </a:r>
          </a:p>
          <a:p>
            <a:pPr eaLnBrk="1" hangingPunct="1">
              <a:buFont typeface="Wingdings" pitchFamily="2" charset="2"/>
              <a:buNone/>
            </a:pPr>
            <a:r>
              <a:rPr lang="ru-RU" sz="2400" dirty="0" smtClean="0"/>
              <a:t>«Там, где речь идет о противоречиях…эти противоречия следует осмысливать и учиться находить силы не отворачиваться от них, вместо того, чтобы позволять с помощью более или менее «основанного на логике» процесса творить из мира все, что заблагорассудится». </a:t>
            </a:r>
          </a:p>
          <a:p>
            <a:pPr eaLnBrk="1" hangingPunct="1">
              <a:buFont typeface="Wingdings" pitchFamily="2" charset="2"/>
              <a:buNone/>
            </a:pPr>
            <a:r>
              <a:rPr lang="ru-RU" sz="2400" dirty="0" err="1" smtClean="0"/>
              <a:t>Т.Адорно</a:t>
            </a:r>
            <a:r>
              <a:rPr lang="ru-RU" sz="2400" dirty="0" smtClean="0"/>
              <a:t> «Проблемы философии морали»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Основание оценки поступка</a:t>
            </a:r>
          </a:p>
        </p:txBody>
      </p:sp>
      <p:sp>
        <p:nvSpPr>
          <p:cNvPr id="3" name="Объект 2"/>
          <p:cNvSpPr>
            <a:spLocks noGrp="1"/>
          </p:cNvSpPr>
          <p:nvPr>
            <p:ph sz="half" idx="1"/>
          </p:nvPr>
        </p:nvSpPr>
        <p:spPr/>
        <p:txBody>
          <a:bodyPr>
            <a:normAutofit fontScale="70000" lnSpcReduction="20000"/>
          </a:bodyPr>
          <a:lstStyle/>
          <a:p>
            <a:r>
              <a:rPr lang="ru-RU" b="1" dirty="0" smtClean="0">
                <a:solidFill>
                  <a:srgbClr val="7030A0"/>
                </a:solidFill>
              </a:rPr>
              <a:t>Учение о двойном последствии (Ф. </a:t>
            </a:r>
            <a:r>
              <a:rPr lang="ru-RU" b="1" dirty="0" err="1" smtClean="0">
                <a:solidFill>
                  <a:srgbClr val="7030A0"/>
                </a:solidFill>
              </a:rPr>
              <a:t>Аквиснский</a:t>
            </a:r>
            <a:r>
              <a:rPr lang="ru-RU" b="1" dirty="0" smtClean="0">
                <a:solidFill>
                  <a:srgbClr val="7030A0"/>
                </a:solidFill>
              </a:rPr>
              <a:t>)</a:t>
            </a:r>
          </a:p>
          <a:p>
            <a:r>
              <a:rPr lang="ru-RU" i="1" dirty="0" smtClean="0"/>
              <a:t>«действие, рассмотренное независимо от негативных последствий, само по себе не является плохим»</a:t>
            </a:r>
          </a:p>
          <a:p>
            <a:r>
              <a:rPr lang="ru-RU" i="1" dirty="0" smtClean="0"/>
              <a:t>«негативные последствия не являются непропорционально большими по сравнению с позитивным изначальным благом»</a:t>
            </a:r>
            <a:endParaRPr lang="ru-RU" i="1" dirty="0"/>
          </a:p>
        </p:txBody>
      </p:sp>
      <p:sp>
        <p:nvSpPr>
          <p:cNvPr id="4" name="Объект 3"/>
          <p:cNvSpPr>
            <a:spLocks noGrp="1"/>
          </p:cNvSpPr>
          <p:nvPr>
            <p:ph sz="half" idx="2"/>
          </p:nvPr>
        </p:nvSpPr>
        <p:spPr/>
        <p:txBody>
          <a:bodyPr>
            <a:normAutofit fontScale="70000" lnSpcReduction="20000"/>
          </a:bodyPr>
          <a:lstStyle/>
          <a:p>
            <a:r>
              <a:rPr lang="ru-RU" b="1" dirty="0" smtClean="0">
                <a:solidFill>
                  <a:srgbClr val="7030A0"/>
                </a:solidFill>
              </a:rPr>
              <a:t>Категорический императив (И. Кант)</a:t>
            </a:r>
          </a:p>
          <a:p>
            <a:r>
              <a:rPr lang="ru-RU" sz="2400" i="1" dirty="0"/>
              <a:t>«поступай так, чтобы максима твоей воли могла бы быть всеобщим законом</a:t>
            </a:r>
            <a:r>
              <a:rPr lang="ru-RU" sz="2400" i="1" dirty="0" smtClean="0"/>
              <a:t>»</a:t>
            </a:r>
            <a:endParaRPr lang="ru-RU" sz="2400" dirty="0"/>
          </a:p>
          <a:p>
            <a:r>
              <a:rPr lang="ru-RU" sz="2400" i="1" dirty="0"/>
              <a:t>«поступай так, чтобы ты всегда относился к человечеству и в своем лице, и в лице всякого другого так же как к цели, и никогда не относился бы к нему только как к средству</a:t>
            </a:r>
            <a:r>
              <a:rPr lang="ru-RU" sz="2400" i="1" dirty="0" smtClean="0"/>
              <a:t>»</a:t>
            </a:r>
            <a:endParaRPr lang="ru-RU" sz="2400" b="1" dirty="0">
              <a:solidFill>
                <a:srgbClr val="7030A0"/>
              </a:solidFill>
            </a:endParaRPr>
          </a:p>
        </p:txBody>
      </p:sp>
    </p:spTree>
    <p:extLst>
      <p:ext uri="{BB962C8B-B14F-4D97-AF65-F5344CB8AC3E}">
        <p14:creationId xmlns:p14="http://schemas.microsoft.com/office/powerpoint/2010/main" val="2297261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Взаимосвязь науки и этики</a:t>
            </a:r>
            <a:endParaRPr lang="ru-RU" dirty="0"/>
          </a:p>
        </p:txBody>
      </p:sp>
      <p:sp>
        <p:nvSpPr>
          <p:cNvPr id="3" name="Содержимое 2"/>
          <p:cNvSpPr>
            <a:spLocks noGrp="1"/>
          </p:cNvSpPr>
          <p:nvPr>
            <p:ph idx="1"/>
          </p:nvPr>
        </p:nvSpPr>
        <p:spPr/>
        <p:txBody>
          <a:bodyPr/>
          <a:lstStyle/>
          <a:p>
            <a:r>
              <a:rPr lang="ru-RU" dirty="0" smtClean="0"/>
              <a:t>Наука – ценностно-нейтральное явление (П.Сорокин, </a:t>
            </a:r>
            <a:r>
              <a:rPr lang="ru-RU" dirty="0" err="1" smtClean="0"/>
              <a:t>Г.Маргенау</a:t>
            </a:r>
            <a:r>
              <a:rPr lang="ru-RU" dirty="0" smtClean="0"/>
              <a:t>, </a:t>
            </a:r>
            <a:r>
              <a:rPr lang="ru-RU" dirty="0" err="1" smtClean="0"/>
              <a:t>П.Слотердайк</a:t>
            </a:r>
            <a:r>
              <a:rPr lang="ru-RU" dirty="0" smtClean="0"/>
              <a:t>)</a:t>
            </a:r>
          </a:p>
          <a:p>
            <a:r>
              <a:rPr lang="ru-RU" dirty="0" smtClean="0"/>
              <a:t>Наука и этика взаимосвязаны определенным образом;</a:t>
            </a:r>
          </a:p>
          <a:p>
            <a:r>
              <a:rPr lang="ru-RU" dirty="0" smtClean="0"/>
              <a:t>Научное познание необходимо переосмыслить в соответствии с принципами этики</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949280"/>
            <a:ext cx="8229600" cy="354056"/>
          </a:xfrm>
        </p:spPr>
        <p:txBody>
          <a:bodyPr>
            <a:noAutofit/>
          </a:bodyPr>
          <a:lstStyle/>
          <a:p>
            <a:endParaRPr lang="ru-RU" sz="3200" dirty="0"/>
          </a:p>
        </p:txBody>
      </p:sp>
      <p:sp>
        <p:nvSpPr>
          <p:cNvPr id="4" name="Текст 3"/>
          <p:cNvSpPr>
            <a:spLocks noGrp="1"/>
          </p:cNvSpPr>
          <p:nvPr>
            <p:ph type="body" idx="1"/>
          </p:nvPr>
        </p:nvSpPr>
        <p:spPr/>
        <p:txBody>
          <a:bodyPr>
            <a:normAutofit/>
          </a:bodyPr>
          <a:lstStyle/>
          <a:p>
            <a:r>
              <a:rPr lang="ru-RU" sz="2800" b="1" dirty="0" smtClean="0"/>
              <a:t>Генри </a:t>
            </a:r>
            <a:r>
              <a:rPr lang="ru-RU" sz="2800" b="1" dirty="0" err="1" smtClean="0"/>
              <a:t>Маргенау</a:t>
            </a:r>
            <a:r>
              <a:rPr lang="ru-RU" sz="2800" b="1" dirty="0" smtClean="0"/>
              <a:t> </a:t>
            </a:r>
            <a:endParaRPr lang="ru-RU" sz="2400" b="1" dirty="0"/>
          </a:p>
        </p:txBody>
      </p:sp>
      <p:sp>
        <p:nvSpPr>
          <p:cNvPr id="5" name="Текст 4"/>
          <p:cNvSpPr>
            <a:spLocks noGrp="1"/>
          </p:cNvSpPr>
          <p:nvPr>
            <p:ph type="body" sz="half" idx="3"/>
          </p:nvPr>
        </p:nvSpPr>
        <p:spPr/>
        <p:txBody>
          <a:bodyPr>
            <a:normAutofit/>
          </a:bodyPr>
          <a:lstStyle/>
          <a:p>
            <a:r>
              <a:rPr lang="ru-RU" sz="2800" b="1" dirty="0" smtClean="0"/>
              <a:t>Питирим Сорокин </a:t>
            </a:r>
            <a:endParaRPr lang="ru-RU" sz="2400" b="1" dirty="0"/>
          </a:p>
        </p:txBody>
      </p:sp>
      <p:sp>
        <p:nvSpPr>
          <p:cNvPr id="3" name="Содержимое 2"/>
          <p:cNvSpPr>
            <a:spLocks noGrp="1"/>
          </p:cNvSpPr>
          <p:nvPr>
            <p:ph sz="quarter" idx="2"/>
          </p:nvPr>
        </p:nvSpPr>
        <p:spPr>
          <a:xfrm>
            <a:off x="457200" y="969336"/>
            <a:ext cx="4023360" cy="4619904"/>
          </a:xfrm>
        </p:spPr>
        <p:txBody>
          <a:bodyPr>
            <a:normAutofit fontScale="92500" lnSpcReduction="20000"/>
          </a:bodyPr>
          <a:lstStyle/>
          <a:p>
            <a:pPr>
              <a:buNone/>
            </a:pPr>
            <a:r>
              <a:rPr lang="ru-RU" dirty="0" smtClean="0"/>
              <a:t>Почетный профессор физики и естественных наук в Йельском университете</a:t>
            </a:r>
          </a:p>
          <a:p>
            <a:pPr>
              <a:buNone/>
            </a:pPr>
            <a:endParaRPr lang="ru-RU" b="1" dirty="0" smtClean="0"/>
          </a:p>
          <a:p>
            <a:pPr>
              <a:buNone/>
            </a:pPr>
            <a:r>
              <a:rPr lang="ru-RU" b="1" dirty="0" smtClean="0"/>
              <a:t>«Западная культура, научный метод и проблема этики» 1947 </a:t>
            </a:r>
          </a:p>
          <a:p>
            <a:pPr>
              <a:buNone/>
            </a:pPr>
            <a:r>
              <a:rPr lang="ru-RU" sz="2400" dirty="0" smtClean="0"/>
              <a:t>Центр интереса в обществе - научный метод, философия, эстетика и религия остаются на заднем плане культурной сцены</a:t>
            </a:r>
          </a:p>
          <a:p>
            <a:pPr>
              <a:buNone/>
            </a:pPr>
            <a:r>
              <a:rPr lang="ru-RU" sz="2400" dirty="0" smtClean="0"/>
              <a:t>Из западной культуры исключаются социальные науки и науки о человеке</a:t>
            </a:r>
          </a:p>
        </p:txBody>
      </p:sp>
      <p:sp>
        <p:nvSpPr>
          <p:cNvPr id="6" name="Содержимое 5"/>
          <p:cNvSpPr>
            <a:spLocks noGrp="1"/>
          </p:cNvSpPr>
          <p:nvPr>
            <p:ph sz="quarter" idx="4"/>
          </p:nvPr>
        </p:nvSpPr>
        <p:spPr>
          <a:xfrm>
            <a:off x="4663440" y="969336"/>
            <a:ext cx="4023360" cy="4619904"/>
          </a:xfrm>
        </p:spPr>
        <p:txBody>
          <a:bodyPr/>
          <a:lstStyle/>
          <a:p>
            <a:pPr>
              <a:buNone/>
            </a:pPr>
            <a:r>
              <a:rPr lang="ru-RU" sz="2000" dirty="0" smtClean="0"/>
              <a:t>Русско-американский социолог, профессор Гарвардского университета </a:t>
            </a:r>
          </a:p>
          <a:p>
            <a:pPr>
              <a:buNone/>
            </a:pPr>
            <a:r>
              <a:rPr lang="ru-RU" b="1" dirty="0" smtClean="0"/>
              <a:t>«О русской общественной жизни»</a:t>
            </a:r>
            <a:r>
              <a:rPr lang="ru-RU" dirty="0" smtClean="0"/>
              <a:t> 1923</a:t>
            </a:r>
          </a:p>
          <a:p>
            <a:pPr>
              <a:buNone/>
            </a:pPr>
            <a:r>
              <a:rPr lang="ru-RU" dirty="0" smtClean="0"/>
              <a:t>«Всякая этическая оценка науке как науке чужда»</a:t>
            </a:r>
          </a:p>
          <a:p>
            <a:pPr>
              <a:buNone/>
            </a:pPr>
            <a:r>
              <a:rPr lang="ru-RU" dirty="0" smtClean="0"/>
              <a:t>Логическая необходимость и  этическая необходимость – два разных явления</a:t>
            </a:r>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solidFill>
                  <a:schemeClr val="accent5">
                    <a:lumMod val="75000"/>
                  </a:schemeClr>
                </a:solidFill>
              </a:rPr>
              <a:t>Наука определяет этику</a:t>
            </a:r>
            <a:br>
              <a:rPr lang="ru-RU" b="1" dirty="0" smtClean="0">
                <a:solidFill>
                  <a:schemeClr val="accent5">
                    <a:lumMod val="75000"/>
                  </a:schemeClr>
                </a:solidFill>
              </a:rPr>
            </a:br>
            <a:endParaRPr lang="ru-RU" dirty="0"/>
          </a:p>
        </p:txBody>
      </p:sp>
      <p:sp>
        <p:nvSpPr>
          <p:cNvPr id="3" name="Содержимое 2"/>
          <p:cNvSpPr>
            <a:spLocks noGrp="1"/>
          </p:cNvSpPr>
          <p:nvPr>
            <p:ph idx="1"/>
          </p:nvPr>
        </p:nvSpPr>
        <p:spPr>
          <a:xfrm>
            <a:off x="1435608" y="1447800"/>
            <a:ext cx="7498080" cy="5149552"/>
          </a:xfrm>
        </p:spPr>
        <p:txBody>
          <a:bodyPr>
            <a:normAutofit fontScale="77500" lnSpcReduction="20000"/>
          </a:bodyPr>
          <a:lstStyle/>
          <a:p>
            <a:pPr>
              <a:buNone/>
            </a:pPr>
            <a:r>
              <a:rPr lang="ru-RU" b="1" dirty="0" smtClean="0"/>
              <a:t>Р.С. Коэн </a:t>
            </a:r>
            <a:r>
              <a:rPr lang="ru-RU" dirty="0" smtClean="0"/>
              <a:t>– американский философ «</a:t>
            </a:r>
            <a:r>
              <a:rPr lang="ru-RU" b="1" dirty="0" smtClean="0"/>
              <a:t>Этика и наука</a:t>
            </a:r>
            <a:r>
              <a:rPr lang="ru-RU" dirty="0" smtClean="0"/>
              <a:t>» 1974</a:t>
            </a:r>
          </a:p>
          <a:p>
            <a:pPr>
              <a:buNone/>
            </a:pPr>
            <a:r>
              <a:rPr lang="ru-RU" dirty="0" smtClean="0"/>
              <a:t>В принципе наука нравственно нейтрально, но если она  ничем не связана, то становится опасной</a:t>
            </a:r>
          </a:p>
          <a:p>
            <a:pPr marL="596646" indent="-514350">
              <a:buFont typeface="+mj-lt"/>
              <a:buAutoNum type="arabicPeriod"/>
            </a:pPr>
            <a:r>
              <a:rPr lang="ru-RU" dirty="0" smtClean="0"/>
              <a:t>научные открытия могут принуждать к принятию этических решений; </a:t>
            </a:r>
          </a:p>
          <a:p>
            <a:pPr marL="596646" indent="-514350">
              <a:buFont typeface="+mj-lt"/>
              <a:buAutoNum type="arabicPeriod"/>
            </a:pPr>
            <a:r>
              <a:rPr lang="ru-RU" dirty="0" smtClean="0"/>
              <a:t>они делают возможными некоторые этические решения; </a:t>
            </a:r>
          </a:p>
          <a:p>
            <a:pPr marL="596646" indent="-514350">
              <a:buFont typeface="+mj-lt"/>
              <a:buAutoNum type="arabicPeriod"/>
            </a:pPr>
            <a:r>
              <a:rPr lang="ru-RU" dirty="0" smtClean="0"/>
              <a:t>научные методы могут помочь в деле рационального контроля и этического планирования общественной и личной жизни; </a:t>
            </a:r>
          </a:p>
          <a:p>
            <a:pPr marL="596646" indent="-514350">
              <a:buFont typeface="+mj-lt"/>
              <a:buAutoNum type="arabicPeriod"/>
            </a:pPr>
            <a:r>
              <a:rPr lang="ru-RU" dirty="0" smtClean="0"/>
              <a:t>наука может предложить модель демократического образа жизни тем, кого такая модель интересует.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Мораль определяет науку</a:t>
            </a:r>
            <a:endParaRPr lang="ru-RU" dirty="0"/>
          </a:p>
        </p:txBody>
      </p:sp>
      <p:sp>
        <p:nvSpPr>
          <p:cNvPr id="3" name="Содержимое 2"/>
          <p:cNvSpPr>
            <a:spLocks noGrp="1"/>
          </p:cNvSpPr>
          <p:nvPr>
            <p:ph idx="1"/>
          </p:nvPr>
        </p:nvSpPr>
        <p:spPr/>
        <p:txBody>
          <a:bodyPr>
            <a:normAutofit lnSpcReduction="10000"/>
          </a:bodyPr>
          <a:lstStyle/>
          <a:p>
            <a:pPr>
              <a:buNone/>
            </a:pPr>
            <a:r>
              <a:rPr lang="ru-RU" sz="2400" b="1" dirty="0" err="1" smtClean="0"/>
              <a:t>Стент</a:t>
            </a:r>
            <a:r>
              <a:rPr lang="ru-RU" sz="2400" b="1" dirty="0" smtClean="0"/>
              <a:t> Г. – </a:t>
            </a:r>
            <a:r>
              <a:rPr lang="ru-RU" sz="2400" dirty="0" smtClean="0"/>
              <a:t>американский генетик </a:t>
            </a:r>
            <a:r>
              <a:rPr lang="ru-RU" sz="2400" b="1" dirty="0" smtClean="0"/>
              <a:t>«Наука и мораль как парадоксальные аспекты разума</a:t>
            </a:r>
            <a:r>
              <a:rPr lang="ru-RU" sz="2400" dirty="0" smtClean="0"/>
              <a:t>» - доклад на всемирном философском конгрессе</a:t>
            </a:r>
          </a:p>
          <a:p>
            <a:pPr>
              <a:buNone/>
            </a:pPr>
            <a:r>
              <a:rPr lang="ru-RU" dirty="0" smtClean="0"/>
              <a:t>наука и мораль имеют общую основу – человеческий разум (два способа конструирования личного опыта)</a:t>
            </a:r>
          </a:p>
          <a:p>
            <a:pPr>
              <a:buNone/>
            </a:pPr>
            <a:r>
              <a:rPr lang="ru-RU" u="sng" dirty="0" smtClean="0"/>
              <a:t>Наука</a:t>
            </a:r>
            <a:r>
              <a:rPr lang="ru-RU" dirty="0" smtClean="0"/>
              <a:t> разъясняет категории пространства, времени, причинности</a:t>
            </a:r>
          </a:p>
          <a:p>
            <a:pPr>
              <a:buNone/>
            </a:pPr>
            <a:r>
              <a:rPr lang="ru-RU" u="sng" dirty="0" smtClean="0"/>
              <a:t>Философия</a:t>
            </a:r>
            <a:r>
              <a:rPr lang="ru-RU" dirty="0" smtClean="0"/>
              <a:t> разъясняет категории морали</a:t>
            </a:r>
          </a:p>
          <a:p>
            <a:pPr>
              <a:buNone/>
            </a:pP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smtClean="0"/>
              <a:t>Стент</a:t>
            </a:r>
            <a:r>
              <a:rPr lang="ru-RU" dirty="0" smtClean="0"/>
              <a:t> предлагает ориентироваться на восток</a:t>
            </a:r>
            <a:endParaRPr lang="ru-RU" dirty="0"/>
          </a:p>
        </p:txBody>
      </p:sp>
      <p:sp>
        <p:nvSpPr>
          <p:cNvPr id="4" name="Содержимое 3"/>
          <p:cNvSpPr>
            <a:spLocks noGrp="1"/>
          </p:cNvSpPr>
          <p:nvPr>
            <p:ph sz="half" idx="1"/>
          </p:nvPr>
        </p:nvSpPr>
        <p:spPr/>
        <p:txBody>
          <a:bodyPr>
            <a:normAutofit fontScale="77500" lnSpcReduction="20000"/>
          </a:bodyPr>
          <a:lstStyle/>
          <a:p>
            <a:pPr algn="ctr">
              <a:buNone/>
            </a:pPr>
            <a:r>
              <a:rPr lang="ru-RU" b="1" dirty="0" smtClean="0"/>
              <a:t>Восток</a:t>
            </a:r>
          </a:p>
          <a:p>
            <a:pPr algn="just">
              <a:buNone/>
            </a:pPr>
            <a:r>
              <a:rPr lang="ru-RU" dirty="0" smtClean="0"/>
              <a:t>Путь гармонии с миром</a:t>
            </a:r>
          </a:p>
          <a:p>
            <a:pPr algn="just">
              <a:buNone/>
            </a:pPr>
            <a:r>
              <a:rPr lang="ru-RU" dirty="0" smtClean="0"/>
              <a:t>Человек – микрокосмос, необходимо познавать себя</a:t>
            </a:r>
          </a:p>
          <a:p>
            <a:pPr algn="just">
              <a:buNone/>
            </a:pPr>
            <a:r>
              <a:rPr lang="ru-RU" dirty="0" smtClean="0"/>
              <a:t>Действие в мире – осмысленно в соответствии с миром, принцип </a:t>
            </a:r>
            <a:r>
              <a:rPr lang="ru-RU" dirty="0" err="1" smtClean="0"/>
              <a:t>недеяния</a:t>
            </a:r>
            <a:endParaRPr lang="ru-RU" dirty="0" smtClean="0"/>
          </a:p>
          <a:p>
            <a:pPr algn="just">
              <a:buNone/>
            </a:pPr>
            <a:r>
              <a:rPr lang="ru-RU" dirty="0" smtClean="0"/>
              <a:t>Моральное действие – изучить указанный путь</a:t>
            </a:r>
          </a:p>
          <a:p>
            <a:pPr algn="just">
              <a:buNone/>
            </a:pPr>
            <a:r>
              <a:rPr lang="ru-RU" dirty="0" smtClean="0"/>
              <a:t>Познание мира через личностное знание</a:t>
            </a:r>
            <a:endParaRPr lang="ru-RU" dirty="0"/>
          </a:p>
        </p:txBody>
      </p:sp>
      <p:sp>
        <p:nvSpPr>
          <p:cNvPr id="5" name="Содержимое 4"/>
          <p:cNvSpPr>
            <a:spLocks noGrp="1"/>
          </p:cNvSpPr>
          <p:nvPr>
            <p:ph sz="half" idx="2"/>
          </p:nvPr>
        </p:nvSpPr>
        <p:spPr>
          <a:xfrm>
            <a:off x="5486400" y="1484784"/>
            <a:ext cx="3657600" cy="4464496"/>
          </a:xfrm>
        </p:spPr>
        <p:txBody>
          <a:bodyPr>
            <a:normAutofit fontScale="77500" lnSpcReduction="20000"/>
          </a:bodyPr>
          <a:lstStyle/>
          <a:p>
            <a:pPr algn="ctr">
              <a:buNone/>
            </a:pPr>
            <a:r>
              <a:rPr lang="ru-RU" b="1" dirty="0" smtClean="0"/>
              <a:t>Запад</a:t>
            </a:r>
          </a:p>
          <a:p>
            <a:pPr algn="just">
              <a:buNone/>
            </a:pPr>
            <a:r>
              <a:rPr lang="ru-RU" dirty="0" smtClean="0"/>
              <a:t>Противопоставление миру</a:t>
            </a:r>
          </a:p>
          <a:p>
            <a:pPr algn="just">
              <a:buNone/>
            </a:pPr>
            <a:r>
              <a:rPr lang="ru-RU" dirty="0" smtClean="0"/>
              <a:t>Необходимо познавать мир</a:t>
            </a:r>
          </a:p>
          <a:p>
            <a:pPr algn="just">
              <a:buNone/>
            </a:pPr>
            <a:endParaRPr lang="ru-RU" dirty="0" smtClean="0"/>
          </a:p>
          <a:p>
            <a:pPr algn="just">
              <a:buNone/>
            </a:pPr>
            <a:r>
              <a:rPr lang="ru-RU" dirty="0" smtClean="0"/>
              <a:t>Свободное действие в мире – ответственность за него</a:t>
            </a:r>
          </a:p>
          <a:p>
            <a:pPr algn="just">
              <a:buNone/>
            </a:pPr>
            <a:r>
              <a:rPr lang="ru-RU" dirty="0" smtClean="0"/>
              <a:t>Моральное действие – рационально</a:t>
            </a:r>
          </a:p>
          <a:p>
            <a:pPr algn="just">
              <a:buNone/>
            </a:pPr>
            <a:r>
              <a:rPr lang="ru-RU" dirty="0" smtClean="0"/>
              <a:t>Познание мира через объективное (внешнее) знание</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1988840"/>
            <a:ext cx="7632848" cy="4031873"/>
          </a:xfrm>
          <a:prstGeom prst="rect">
            <a:avLst/>
          </a:prstGeom>
        </p:spPr>
        <p:txBody>
          <a:bodyPr wrap="square">
            <a:spAutoFit/>
          </a:bodyPr>
          <a:lstStyle/>
          <a:p>
            <a:r>
              <a:rPr lang="ru-RU" dirty="0" smtClean="0"/>
              <a:t>В содержательном плане </a:t>
            </a:r>
            <a:r>
              <a:rPr lang="ru-RU" dirty="0" err="1" smtClean="0"/>
              <a:t>этос</a:t>
            </a:r>
            <a:r>
              <a:rPr lang="ru-RU" dirty="0" smtClean="0"/>
              <a:t> науки описывался Р. Мертоном при помощи четырех основополагающих ценностей: </a:t>
            </a:r>
          </a:p>
          <a:p>
            <a:pPr marL="342900" indent="-342900">
              <a:buAutoNum type="arabicParenR"/>
            </a:pPr>
            <a:r>
              <a:rPr lang="ru-RU" sz="2000" b="1" dirty="0" smtClean="0"/>
              <a:t>универсализм</a:t>
            </a:r>
            <a:r>
              <a:rPr lang="ru-RU" sz="2000" dirty="0" smtClean="0"/>
              <a:t> (все изучаемые наукой природные явления повсюду протекают одинаково, а истинность научных утверждений должна оцениваться независимо от возраста, пола, расы, авторитета и т. п. того, кто их формулирует); </a:t>
            </a:r>
          </a:p>
          <a:p>
            <a:pPr marL="342900" indent="-342900">
              <a:buAutoNum type="arabicParenR"/>
            </a:pPr>
            <a:r>
              <a:rPr lang="ru-RU" sz="2000" b="1" dirty="0" smtClean="0"/>
              <a:t>общность</a:t>
            </a:r>
            <a:r>
              <a:rPr lang="ru-RU" sz="2000" dirty="0" smtClean="0"/>
              <a:t> (научное знание —всеобщее достояние); </a:t>
            </a:r>
          </a:p>
          <a:p>
            <a:pPr marL="342900" indent="-342900">
              <a:buAutoNum type="arabicParenR"/>
            </a:pPr>
            <a:r>
              <a:rPr lang="ru-RU" sz="2000" b="1" dirty="0" smtClean="0"/>
              <a:t>незаинтересованность</a:t>
            </a:r>
            <a:r>
              <a:rPr lang="ru-RU" sz="2000" dirty="0" smtClean="0"/>
              <a:t> (первичным стимулом деятельности ученого является бескорыстный поиск истины, свободный от соображений собственной выгоды); </a:t>
            </a:r>
          </a:p>
          <a:p>
            <a:pPr marL="342900" indent="-342900">
              <a:buAutoNum type="arabicParenR"/>
            </a:pPr>
            <a:r>
              <a:rPr lang="ru-RU" sz="2000" b="1" dirty="0" smtClean="0"/>
              <a:t>организованный скептицизм </a:t>
            </a:r>
            <a:r>
              <a:rPr lang="ru-RU" sz="2000" dirty="0" smtClean="0"/>
              <a:t>(каждый несет ответственность за оценку доброкачественности того, что сделано его коллегами, и за то, чтобы эта его оценка была предана гласности).</a:t>
            </a:r>
            <a:endParaRPr lang="ru-RU" sz="2000" dirty="0"/>
          </a:p>
        </p:txBody>
      </p:sp>
      <p:sp>
        <p:nvSpPr>
          <p:cNvPr id="3" name="TextBox 2"/>
          <p:cNvSpPr txBox="1"/>
          <p:nvPr/>
        </p:nvSpPr>
        <p:spPr>
          <a:xfrm>
            <a:off x="1403648" y="476672"/>
            <a:ext cx="7056784" cy="1384995"/>
          </a:xfrm>
          <a:prstGeom prst="rect">
            <a:avLst/>
          </a:prstGeom>
          <a:noFill/>
        </p:spPr>
        <p:txBody>
          <a:bodyPr wrap="square" rtlCol="0">
            <a:spAutoFit/>
          </a:bodyPr>
          <a:lstStyle/>
          <a:p>
            <a:r>
              <a:rPr lang="ru-RU" sz="2400" dirty="0" smtClean="0"/>
              <a:t>Мертон Р. Нормативная структура науки (1942 г.)</a:t>
            </a:r>
          </a:p>
          <a:p>
            <a:r>
              <a:rPr lang="ru-RU" sz="2400" dirty="0" smtClean="0"/>
              <a:t> американский социолог</a:t>
            </a:r>
          </a:p>
          <a:p>
            <a:r>
              <a:rPr lang="ru-RU" i="1" dirty="0" smtClean="0"/>
              <a:t>Вводит понятие «</a:t>
            </a:r>
            <a:r>
              <a:rPr lang="ru-RU" i="1" dirty="0" err="1" smtClean="0"/>
              <a:t>этос</a:t>
            </a:r>
            <a:r>
              <a:rPr lang="ru-RU" i="1" dirty="0" smtClean="0"/>
              <a:t> науки» Рассматривает науку как социальный институт</a:t>
            </a:r>
            <a:endParaRPr lang="ru-RU"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half" idx="1"/>
          </p:nvPr>
        </p:nvSpPr>
        <p:spPr/>
        <p:txBody>
          <a:bodyPr>
            <a:normAutofit/>
          </a:bodyPr>
          <a:lstStyle/>
          <a:p>
            <a:pPr>
              <a:buNone/>
            </a:pPr>
            <a:r>
              <a:rPr lang="ru-RU" sz="6600" dirty="0" smtClean="0"/>
              <a:t>История проблемы</a:t>
            </a:r>
            <a:endParaRPr lang="ru-RU" sz="6600" dirty="0"/>
          </a:p>
        </p:txBody>
      </p:sp>
      <p:sp>
        <p:nvSpPr>
          <p:cNvPr id="4" name="Текст 3"/>
          <p:cNvSpPr>
            <a:spLocks noGrp="1"/>
          </p:cNvSpPr>
          <p:nvPr>
            <p:ph type="body" idx="2"/>
          </p:nvPr>
        </p:nvSpPr>
        <p:spPr/>
        <p:txBody>
          <a:bodyPr/>
          <a:lstStyle/>
          <a:p>
            <a:endParaRPr lang="ru-RU"/>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lstStyle/>
          <a:p>
            <a:r>
              <a:rPr lang="ru-RU" dirty="0" smtClean="0"/>
              <a:t>Нюрнбергский кодекс 1947 г.</a:t>
            </a:r>
            <a:endParaRPr lang="ru-RU" dirty="0"/>
          </a:p>
        </p:txBody>
      </p:sp>
      <p:sp>
        <p:nvSpPr>
          <p:cNvPr id="8" name="Содержимое 7"/>
          <p:cNvSpPr>
            <a:spLocks noGrp="1"/>
          </p:cNvSpPr>
          <p:nvPr>
            <p:ph sz="half" idx="1"/>
          </p:nvPr>
        </p:nvSpPr>
        <p:spPr/>
        <p:txBody>
          <a:bodyPr>
            <a:normAutofit fontScale="85000" lnSpcReduction="20000"/>
          </a:bodyPr>
          <a:lstStyle/>
          <a:p>
            <a:r>
              <a:rPr lang="ru-RU" dirty="0" smtClean="0"/>
              <a:t>Условие проведения эксперимента на человеке – его добровольное согласие</a:t>
            </a:r>
          </a:p>
          <a:p>
            <a:r>
              <a:rPr lang="ru-RU" dirty="0" smtClean="0"/>
              <a:t>Эксперимент не должен проводиться, если есть возможность смерти или ранения</a:t>
            </a:r>
          </a:p>
          <a:p>
            <a:r>
              <a:rPr lang="ru-RU" dirty="0" smtClean="0"/>
              <a:t>Экспериментатор должен быть готов остановить проведение эксперимента на любой стадии</a:t>
            </a:r>
            <a:endParaRPr lang="ru-RU" dirty="0"/>
          </a:p>
        </p:txBody>
      </p:sp>
      <p:pic>
        <p:nvPicPr>
          <p:cNvPr id="2050" name="Picture 2"/>
          <p:cNvPicPr>
            <a:picLocks noGrp="1" noChangeAspect="1" noChangeArrowheads="1"/>
          </p:cNvPicPr>
          <p:nvPr>
            <p:ph sz="half" idx="2"/>
          </p:nvPr>
        </p:nvPicPr>
        <p:blipFill>
          <a:blip r:embed="rId2" cstate="print"/>
          <a:srcRect/>
          <a:stretch>
            <a:fillRect/>
          </a:stretch>
        </p:blipFill>
        <p:spPr bwMode="auto">
          <a:xfrm>
            <a:off x="5652120" y="1628800"/>
            <a:ext cx="2857500" cy="2133600"/>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5508104" y="4149080"/>
            <a:ext cx="3268537" cy="2304256"/>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5"/>
          <p:cNvSpPr>
            <a:spLocks noGrp="1"/>
          </p:cNvSpPr>
          <p:nvPr>
            <p:ph type="body" idx="1"/>
          </p:nvPr>
        </p:nvSpPr>
        <p:spPr/>
        <p:txBody>
          <a:bodyPr>
            <a:normAutofit lnSpcReduction="10000"/>
          </a:bodyPr>
          <a:lstStyle/>
          <a:p>
            <a:r>
              <a:rPr lang="ru-RU" dirty="0" smtClean="0"/>
              <a:t>6 и 9 августа 1945 Хиросима и Нагасаки</a:t>
            </a:r>
            <a:endParaRPr lang="ru-RU" dirty="0"/>
          </a:p>
        </p:txBody>
      </p:sp>
      <p:sp>
        <p:nvSpPr>
          <p:cNvPr id="8" name="Текст 7"/>
          <p:cNvSpPr>
            <a:spLocks noGrp="1"/>
          </p:cNvSpPr>
          <p:nvPr>
            <p:ph type="body" sz="half" idx="3"/>
          </p:nvPr>
        </p:nvSpPr>
        <p:spPr/>
        <p:txBody>
          <a:bodyPr>
            <a:normAutofit fontScale="92500"/>
          </a:bodyPr>
          <a:lstStyle/>
          <a:p>
            <a:r>
              <a:rPr lang="ru-RU" dirty="0" smtClean="0"/>
              <a:t>1946 – 1958 67 ядерных испытаний на Атолле Бикини  1954 – самый мощный</a:t>
            </a:r>
            <a:endParaRPr lang="ru-RU" dirty="0"/>
          </a:p>
        </p:txBody>
      </p:sp>
      <p:pic>
        <p:nvPicPr>
          <p:cNvPr id="3074" name="Picture 2"/>
          <p:cNvPicPr>
            <a:picLocks noGrp="1" noChangeAspect="1" noChangeArrowheads="1"/>
          </p:cNvPicPr>
          <p:nvPr>
            <p:ph sz="quarter" idx="2"/>
          </p:nvPr>
        </p:nvPicPr>
        <p:blipFill>
          <a:blip r:embed="rId2" cstate="print"/>
          <a:srcRect/>
          <a:stretch>
            <a:fillRect/>
          </a:stretch>
        </p:blipFill>
        <p:spPr bwMode="auto">
          <a:xfrm>
            <a:off x="323528" y="1628800"/>
            <a:ext cx="3893994" cy="2592288"/>
          </a:xfrm>
          <a:prstGeom prst="rect">
            <a:avLst/>
          </a:prstGeom>
          <a:noFill/>
          <a:ln w="9525">
            <a:noFill/>
            <a:miter lim="800000"/>
            <a:headEnd/>
            <a:tailEnd/>
          </a:ln>
        </p:spPr>
      </p:pic>
      <p:pic>
        <p:nvPicPr>
          <p:cNvPr id="3075" name="Picture 3"/>
          <p:cNvPicPr>
            <a:picLocks noGrp="1" noChangeAspect="1" noChangeArrowheads="1"/>
          </p:cNvPicPr>
          <p:nvPr>
            <p:ph sz="quarter" idx="4"/>
          </p:nvPr>
        </p:nvPicPr>
        <p:blipFill>
          <a:blip r:embed="rId3" cstate="print"/>
          <a:srcRect/>
          <a:stretch>
            <a:fillRect/>
          </a:stretch>
        </p:blipFill>
        <p:spPr bwMode="auto">
          <a:xfrm>
            <a:off x="4716016" y="2420888"/>
            <a:ext cx="3970975" cy="206987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187624" y="3068960"/>
            <a:ext cx="7416824" cy="2031325"/>
          </a:xfrm>
          <a:prstGeom prst="rect">
            <a:avLst/>
          </a:prstGeom>
        </p:spPr>
        <p:txBody>
          <a:bodyPr wrap="square">
            <a:spAutoFit/>
          </a:bodyPr>
          <a:lstStyle/>
          <a:p>
            <a:r>
              <a:rPr lang="ru-RU" b="1" dirty="0" smtClean="0"/>
              <a:t>Описать красоту этой сцены под силу только великим поэтам, которые, увы, не видели ничего подобного. Через 30 секунд после вспышки пришла воздушная волна, с силой ударившая по людям и всем предметам, а сразу за ней – мощный, ровный и устрашающий рев взрыва. Словами нельзя передать все физические, психические и физиологические впечатления от этого явления. Чтобы их представить, нужно самому быть его свидетелем</a:t>
            </a:r>
            <a:endParaRPr lang="ru-RU" b="1" dirty="0"/>
          </a:p>
        </p:txBody>
      </p:sp>
      <p:sp>
        <p:nvSpPr>
          <p:cNvPr id="8" name="Прямоугольник 7"/>
          <p:cNvSpPr/>
          <p:nvPr/>
        </p:nvSpPr>
        <p:spPr>
          <a:xfrm>
            <a:off x="1043608" y="692696"/>
            <a:ext cx="7776864" cy="2031325"/>
          </a:xfrm>
          <a:prstGeom prst="rect">
            <a:avLst/>
          </a:prstGeom>
        </p:spPr>
        <p:txBody>
          <a:bodyPr wrap="square">
            <a:spAutoFit/>
          </a:bodyPr>
          <a:lstStyle/>
          <a:p>
            <a:r>
              <a:rPr lang="ru-RU" b="1" dirty="0" smtClean="0"/>
              <a:t>«Вот оно!» Что бы теперь ни случилось, все чувствовали, что немыслимая по сложности научная задача решена. Деление атомного ядра вышло из тайников научного мышления теоретиков. Оно пришло в мир уже почти взрослым. Эта новая сила могла быть использована во имя добра или во имя зла. Среди присутствовавших царило настроение, что остаток своей жизни они обязаны посвятить тому, чтобы не допустить ее использования во зло человечеству</a:t>
            </a:r>
            <a:endParaRPr lang="ru-RU" b="1" dirty="0"/>
          </a:p>
        </p:txBody>
      </p:sp>
      <p:sp>
        <p:nvSpPr>
          <p:cNvPr id="9" name="TextBox 8"/>
          <p:cNvSpPr txBox="1"/>
          <p:nvPr/>
        </p:nvSpPr>
        <p:spPr>
          <a:xfrm>
            <a:off x="1763688" y="5517232"/>
            <a:ext cx="5742149" cy="923330"/>
          </a:xfrm>
          <a:prstGeom prst="rect">
            <a:avLst/>
          </a:prstGeom>
          <a:noFill/>
        </p:spPr>
        <p:txBody>
          <a:bodyPr wrap="none" rtlCol="0">
            <a:spAutoFit/>
          </a:bodyPr>
          <a:lstStyle/>
          <a:p>
            <a:r>
              <a:rPr lang="ru-RU" dirty="0" smtClean="0"/>
              <a:t>Из докладной записки генерала </a:t>
            </a:r>
            <a:r>
              <a:rPr lang="ru-RU" dirty="0" err="1" smtClean="0"/>
              <a:t>Гровса</a:t>
            </a:r>
            <a:r>
              <a:rPr lang="ru-RU" dirty="0" smtClean="0"/>
              <a:t> 18 июля 1945 г.  </a:t>
            </a:r>
          </a:p>
          <a:p>
            <a:r>
              <a:rPr lang="ru-RU" dirty="0" smtClean="0"/>
              <a:t>Ядерные испытания в Нью-Мексико </a:t>
            </a:r>
          </a:p>
          <a:p>
            <a:r>
              <a:rPr lang="ru-RU" dirty="0" err="1" smtClean="0"/>
              <a:t>Л.Гровс</a:t>
            </a:r>
            <a:r>
              <a:rPr lang="ru-RU" dirty="0" smtClean="0"/>
              <a:t> «Теперь об этом можно рассказать»</a:t>
            </a:r>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Манифест Рассела-Эйнштейна</a:t>
            </a:r>
            <a:endParaRPr lang="ru-RU" dirty="0"/>
          </a:p>
        </p:txBody>
      </p:sp>
      <p:sp>
        <p:nvSpPr>
          <p:cNvPr id="4" name="Содержимое 3"/>
          <p:cNvSpPr>
            <a:spLocks noGrp="1"/>
          </p:cNvSpPr>
          <p:nvPr>
            <p:ph sz="half" idx="2"/>
          </p:nvPr>
        </p:nvSpPr>
        <p:spPr/>
        <p:txBody>
          <a:bodyPr>
            <a:normAutofit fontScale="85000" lnSpcReduction="20000"/>
          </a:bodyPr>
          <a:lstStyle/>
          <a:p>
            <a:pPr>
              <a:buNone/>
            </a:pPr>
            <a:r>
              <a:rPr lang="ru-RU" dirty="0" smtClean="0"/>
              <a:t>Никто не знает, как далеко могут распространяться радиоактивные частицы</a:t>
            </a:r>
          </a:p>
          <a:p>
            <a:pPr>
              <a:buNone/>
            </a:pPr>
            <a:r>
              <a:rPr lang="ru-RU" dirty="0" smtClean="0"/>
              <a:t>Должны ли мы уничтожить род человеческий, или человечество откажется от войн?</a:t>
            </a:r>
          </a:p>
          <a:p>
            <a:pPr>
              <a:buNone/>
            </a:pPr>
            <a:r>
              <a:rPr lang="ru-RU" dirty="0" smtClean="0"/>
              <a:t>Мы требуем, чтобы они (правительство) находили мирные средства разрешения всех спорных вопросов</a:t>
            </a:r>
            <a:endParaRPr lang="ru-RU" dirty="0"/>
          </a:p>
        </p:txBody>
      </p:sp>
      <p:pic>
        <p:nvPicPr>
          <p:cNvPr id="4099" name="Picture 3"/>
          <p:cNvPicPr>
            <a:picLocks noGrp="1" noChangeAspect="1" noChangeArrowheads="1"/>
          </p:cNvPicPr>
          <p:nvPr>
            <p:ph sz="half" idx="1"/>
          </p:nvPr>
        </p:nvPicPr>
        <p:blipFill>
          <a:blip r:embed="rId2" cstate="print"/>
          <a:srcRect/>
          <a:stretch>
            <a:fillRect/>
          </a:stretch>
        </p:blipFill>
        <p:spPr bwMode="auto">
          <a:xfrm>
            <a:off x="1435100" y="2570162"/>
            <a:ext cx="3657600" cy="257175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Пагуошское</a:t>
            </a:r>
            <a:r>
              <a:rPr lang="ru-RU" dirty="0" smtClean="0"/>
              <a:t> движение</a:t>
            </a:r>
            <a:endParaRPr lang="ru-RU" dirty="0"/>
          </a:p>
        </p:txBody>
      </p:sp>
      <p:sp>
        <p:nvSpPr>
          <p:cNvPr id="3" name="Содержимое 2"/>
          <p:cNvSpPr>
            <a:spLocks noGrp="1"/>
          </p:cNvSpPr>
          <p:nvPr>
            <p:ph sz="half" idx="1"/>
          </p:nvPr>
        </p:nvSpPr>
        <p:spPr/>
        <p:txBody>
          <a:bodyPr>
            <a:normAutofit fontScale="85000" lnSpcReduction="10000"/>
          </a:bodyPr>
          <a:lstStyle/>
          <a:p>
            <a:r>
              <a:rPr lang="ru-RU" dirty="0" smtClean="0"/>
              <a:t>7—11 июля 1957 г. в местечке </a:t>
            </a:r>
            <a:r>
              <a:rPr lang="ru-RU" dirty="0" err="1" smtClean="0"/>
              <a:t>Пагуош</a:t>
            </a:r>
            <a:r>
              <a:rPr lang="ru-RU" dirty="0" smtClean="0"/>
              <a:t> (Новая Шотландия) – первая конференция</a:t>
            </a:r>
          </a:p>
          <a:p>
            <a:r>
              <a:rPr lang="ru-RU" dirty="0" smtClean="0"/>
              <a:t>Рассматривалось 3 вопроса:</a:t>
            </a:r>
          </a:p>
          <a:p>
            <a:pPr lvl="1"/>
            <a:r>
              <a:rPr lang="ru-RU" dirty="0" smtClean="0"/>
              <a:t>опасность, вызываемая ядерным оружием в мирное и военное время; </a:t>
            </a:r>
          </a:p>
          <a:p>
            <a:pPr lvl="1"/>
            <a:r>
              <a:rPr lang="ru-RU" dirty="0" smtClean="0"/>
              <a:t>контроль за ядерными вооружениями;</a:t>
            </a:r>
          </a:p>
          <a:p>
            <a:pPr lvl="1"/>
            <a:r>
              <a:rPr lang="ru-RU" dirty="0" smtClean="0"/>
              <a:t> социальная ответственность ученых</a:t>
            </a:r>
            <a:endParaRPr lang="ru-RU" dirty="0"/>
          </a:p>
        </p:txBody>
      </p:sp>
      <p:pic>
        <p:nvPicPr>
          <p:cNvPr id="5122" name="Picture 2"/>
          <p:cNvPicPr>
            <a:picLocks noGrp="1" noChangeAspect="1" noChangeArrowheads="1"/>
          </p:cNvPicPr>
          <p:nvPr>
            <p:ph sz="half" idx="2"/>
          </p:nvPr>
        </p:nvPicPr>
        <p:blipFill>
          <a:blip r:embed="rId2" cstate="print"/>
          <a:srcRect/>
          <a:stretch>
            <a:fillRect/>
          </a:stretch>
        </p:blipFill>
        <p:spPr bwMode="auto">
          <a:xfrm>
            <a:off x="5004048" y="1628800"/>
            <a:ext cx="3657600" cy="2069845"/>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5292080" y="3861048"/>
            <a:ext cx="2866256" cy="2253709"/>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51112" y="908720"/>
            <a:ext cx="7992888" cy="2677656"/>
          </a:xfrm>
          <a:prstGeom prst="rect">
            <a:avLst/>
          </a:prstGeom>
        </p:spPr>
        <p:txBody>
          <a:bodyPr wrap="square">
            <a:spAutoFit/>
          </a:bodyPr>
          <a:lstStyle/>
          <a:p>
            <a:r>
              <a:rPr lang="ru-RU" sz="2400" b="1" dirty="0" smtClean="0">
                <a:solidFill>
                  <a:schemeClr val="accent3"/>
                </a:solidFill>
              </a:rPr>
              <a:t>1946 г.  в Лондоне </a:t>
            </a:r>
            <a:r>
              <a:rPr lang="ru-RU" sz="2400" dirty="0" smtClean="0"/>
              <a:t>-учреждена Всемирная федерация научных работников</a:t>
            </a:r>
          </a:p>
          <a:p>
            <a:r>
              <a:rPr lang="ru-RU" sz="2400" b="1" dirty="0" smtClean="0"/>
              <a:t>Основные документы Федерации</a:t>
            </a:r>
            <a:r>
              <a:rPr lang="ru-RU" sz="2400" dirty="0" smtClean="0"/>
              <a:t>:</a:t>
            </a:r>
          </a:p>
          <a:p>
            <a:endParaRPr lang="ru-RU" sz="2400" dirty="0" smtClean="0"/>
          </a:p>
          <a:p>
            <a:pPr>
              <a:buFont typeface="Arial" pitchFamily="34" charset="0"/>
              <a:buChar char="•"/>
            </a:pPr>
            <a:r>
              <a:rPr lang="ru-RU" sz="2400" dirty="0" smtClean="0"/>
              <a:t>«Хартия научных работников» (1948 г.), </a:t>
            </a:r>
          </a:p>
          <a:p>
            <a:pPr>
              <a:buFont typeface="Arial" pitchFamily="34" charset="0"/>
              <a:buChar char="•"/>
            </a:pPr>
            <a:r>
              <a:rPr lang="ru-RU" sz="2400" dirty="0" smtClean="0"/>
              <a:t>«Декларация прав научных работников» (1969 г.), </a:t>
            </a:r>
          </a:p>
          <a:p>
            <a:pPr>
              <a:buFont typeface="Arial" pitchFamily="34" charset="0"/>
              <a:buChar char="•"/>
            </a:pPr>
            <a:r>
              <a:rPr lang="ru-RU" sz="2400" dirty="0" smtClean="0"/>
              <a:t>«Декларация прав и обязанностей ученых» (1990 г.).</a:t>
            </a:r>
            <a:endParaRPr lang="ru-RU"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r>
              <a:rPr lang="ru-RU" dirty="0" smtClean="0"/>
              <a:t>Проведение экспериментов с участием живых существ</a:t>
            </a:r>
            <a:endParaRPr lang="ru-RU" dirty="0"/>
          </a:p>
        </p:txBody>
      </p:sp>
      <p:sp>
        <p:nvSpPr>
          <p:cNvPr id="4" name="Содержимое 3"/>
          <p:cNvSpPr>
            <a:spLocks noGrp="1"/>
          </p:cNvSpPr>
          <p:nvPr>
            <p:ph idx="1"/>
          </p:nvPr>
        </p:nvSpPr>
        <p:spPr/>
        <p:txBody>
          <a:bodyPr>
            <a:normAutofit fontScale="85000" lnSpcReduction="10000"/>
          </a:bodyPr>
          <a:lstStyle/>
          <a:p>
            <a:r>
              <a:rPr lang="ru-RU" dirty="0" smtClean="0">
                <a:solidFill>
                  <a:schemeClr val="accent3"/>
                </a:solidFill>
              </a:rPr>
              <a:t>1947 г.</a:t>
            </a:r>
            <a:r>
              <a:rPr lang="ru-RU" dirty="0" smtClean="0"/>
              <a:t> – Нюрнбергский кодекс;</a:t>
            </a:r>
          </a:p>
          <a:p>
            <a:r>
              <a:rPr lang="ru-RU" dirty="0" smtClean="0">
                <a:solidFill>
                  <a:schemeClr val="accent3"/>
                </a:solidFill>
              </a:rPr>
              <a:t>1948 г. </a:t>
            </a:r>
            <a:r>
              <a:rPr lang="ru-RU" dirty="0" smtClean="0"/>
              <a:t>– Женевская декларация (Присяга врача);</a:t>
            </a:r>
          </a:p>
          <a:p>
            <a:r>
              <a:rPr lang="ru-RU" dirty="0" smtClean="0">
                <a:solidFill>
                  <a:schemeClr val="accent3"/>
                </a:solidFill>
              </a:rPr>
              <a:t>1949 г. </a:t>
            </a:r>
            <a:r>
              <a:rPr lang="ru-RU" dirty="0" smtClean="0"/>
              <a:t>– Международный кодекс медицинской этики;</a:t>
            </a:r>
          </a:p>
          <a:p>
            <a:r>
              <a:rPr lang="ru-RU" dirty="0" smtClean="0">
                <a:solidFill>
                  <a:schemeClr val="accent3"/>
                </a:solidFill>
              </a:rPr>
              <a:t>1964 г</a:t>
            </a:r>
            <a:r>
              <a:rPr lang="ru-RU" dirty="0" smtClean="0"/>
              <a:t>. – Хельсинская декларация прав человека;</a:t>
            </a:r>
          </a:p>
          <a:p>
            <a:r>
              <a:rPr lang="ru-RU" dirty="0" smtClean="0">
                <a:solidFill>
                  <a:schemeClr val="accent3"/>
                </a:solidFill>
              </a:rPr>
              <a:t>1975 г.  </a:t>
            </a:r>
            <a:r>
              <a:rPr lang="ru-RU" dirty="0" smtClean="0"/>
              <a:t>- </a:t>
            </a:r>
            <a:r>
              <a:rPr lang="ru-RU" dirty="0" err="1" smtClean="0"/>
              <a:t>Хельсинуско-Токийская</a:t>
            </a:r>
            <a:r>
              <a:rPr lang="ru-RU" dirty="0" smtClean="0"/>
              <a:t> декларация;</a:t>
            </a:r>
          </a:p>
          <a:p>
            <a:r>
              <a:rPr lang="ru-RU" dirty="0" smtClean="0">
                <a:solidFill>
                  <a:schemeClr val="accent3"/>
                </a:solidFill>
              </a:rPr>
              <a:t>1983 г</a:t>
            </a:r>
            <a:r>
              <a:rPr lang="ru-RU" dirty="0" smtClean="0"/>
              <a:t>. – Международная декларация о правах человека;</a:t>
            </a:r>
          </a:p>
          <a:p>
            <a:r>
              <a:rPr lang="ru-RU" dirty="0" smtClean="0"/>
              <a:t>И др. </a:t>
            </a:r>
            <a:endParaRPr lang="ru-R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908720"/>
            <a:ext cx="7848872" cy="2554545"/>
          </a:xfrm>
          <a:prstGeom prst="rect">
            <a:avLst/>
          </a:prstGeom>
        </p:spPr>
        <p:txBody>
          <a:bodyPr wrap="square">
            <a:spAutoFit/>
          </a:bodyPr>
          <a:lstStyle/>
          <a:p>
            <a:r>
              <a:rPr lang="ru-RU" sz="2000" dirty="0" smtClean="0"/>
              <a:t> 2009 г. агентство </a:t>
            </a:r>
            <a:r>
              <a:rPr lang="ru-RU" sz="2000" dirty="0" err="1" smtClean="0"/>
              <a:t>Синьхуа</a:t>
            </a:r>
            <a:r>
              <a:rPr lang="en-US" sz="2000" dirty="0" smtClean="0"/>
              <a:t> </a:t>
            </a:r>
            <a:r>
              <a:rPr lang="ru-RU" sz="2000" dirty="0" smtClean="0"/>
              <a:t>провело </a:t>
            </a:r>
            <a:r>
              <a:rPr lang="ru-RU" sz="2000" dirty="0" err="1" smtClean="0"/>
              <a:t>онлайн</a:t>
            </a:r>
            <a:r>
              <a:rPr lang="en-US" sz="2000" dirty="0" smtClean="0"/>
              <a:t>-</a:t>
            </a:r>
            <a:r>
              <a:rPr lang="ru-RU" sz="2000" dirty="0" smtClean="0"/>
              <a:t>опрос, показавший, что</a:t>
            </a:r>
            <a:r>
              <a:rPr lang="en-US" sz="2000" dirty="0" smtClean="0"/>
              <a:t> </a:t>
            </a:r>
            <a:r>
              <a:rPr lang="ru-RU" sz="2000" dirty="0" smtClean="0"/>
              <a:t>44,25% респондентов считают мошенничество (а оно в данном случае включало, наряду с плагиатом, также фальсификацию</a:t>
            </a:r>
          </a:p>
          <a:p>
            <a:r>
              <a:rPr lang="ru-RU" sz="2000" dirty="0" smtClean="0"/>
              <a:t>и фабрикацию исследовательских данных)</a:t>
            </a:r>
            <a:r>
              <a:rPr lang="en-US" sz="2000" dirty="0" smtClean="0"/>
              <a:t> </a:t>
            </a:r>
            <a:r>
              <a:rPr lang="ru-RU" sz="2000" dirty="0" smtClean="0"/>
              <a:t>«распространенным явлением». </a:t>
            </a:r>
            <a:endParaRPr lang="en-US" sz="2000" dirty="0" smtClean="0"/>
          </a:p>
          <a:p>
            <a:r>
              <a:rPr lang="ru-RU" sz="2000" dirty="0" smtClean="0"/>
              <a:t>При этом</a:t>
            </a:r>
            <a:r>
              <a:rPr lang="en-US" sz="2000" dirty="0" smtClean="0"/>
              <a:t> </a:t>
            </a:r>
            <a:r>
              <a:rPr lang="ru-RU" sz="2000" dirty="0" smtClean="0"/>
              <a:t>24,28% отметили, что, поскольку так поступают</a:t>
            </a:r>
            <a:r>
              <a:rPr lang="en-US" sz="2000" dirty="0" smtClean="0"/>
              <a:t> </a:t>
            </a:r>
            <a:r>
              <a:rPr lang="ru-RU" sz="2000" dirty="0" smtClean="0"/>
              <a:t>большинство исследователей, отказываться от этого, возможно, «достойно уважения, но глупо».</a:t>
            </a:r>
            <a:endParaRPr lang="ru-RU" sz="2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Нормы научной этики общества </a:t>
            </a:r>
            <a:r>
              <a:rPr lang="ru-RU" dirty="0" err="1" smtClean="0"/>
              <a:t>М.Планка</a:t>
            </a:r>
            <a:endParaRPr lang="ru-RU" dirty="0"/>
          </a:p>
        </p:txBody>
      </p:sp>
      <p:sp>
        <p:nvSpPr>
          <p:cNvPr id="3" name="Объект 2"/>
          <p:cNvSpPr>
            <a:spLocks noGrp="1"/>
          </p:cNvSpPr>
          <p:nvPr>
            <p:ph idx="1"/>
          </p:nvPr>
        </p:nvSpPr>
        <p:spPr/>
        <p:txBody>
          <a:bodyPr/>
          <a:lstStyle/>
          <a:p>
            <a:r>
              <a:rPr lang="ru-RU" dirty="0"/>
              <a:t>Этика цитирования;</a:t>
            </a:r>
          </a:p>
          <a:p>
            <a:r>
              <a:rPr lang="ru-RU" dirty="0"/>
              <a:t>Этика соавторства;</a:t>
            </a:r>
          </a:p>
          <a:p>
            <a:r>
              <a:rPr lang="ru-RU" dirty="0"/>
              <a:t>Этика проведения научного исследования;</a:t>
            </a:r>
          </a:p>
          <a:p>
            <a:r>
              <a:rPr lang="ru-RU" dirty="0"/>
              <a:t>Этика взаимоотношений в научном коллективе.</a:t>
            </a:r>
          </a:p>
          <a:p>
            <a:pPr marL="82296" indent="0">
              <a:buNone/>
            </a:pPr>
            <a:endParaRPr lang="ru-RU"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4088" y="4437112"/>
            <a:ext cx="2784310" cy="2088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1107883"/>
            <a:ext cx="2095500" cy="157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6818" y="4941168"/>
            <a:ext cx="1653054" cy="1584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81884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4688</TotalTime>
  <Words>1500</Words>
  <Application>Microsoft Office PowerPoint</Application>
  <PresentationFormat>Экран (4:3)</PresentationFormat>
  <Paragraphs>136</Paragraphs>
  <Slides>24</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Солнцестояние</vt:lpstr>
      <vt:lpstr>Научная этика</vt:lpstr>
      <vt:lpstr>Презентация PowerPoint</vt:lpstr>
      <vt:lpstr>Презентация PowerPoint</vt:lpstr>
      <vt:lpstr>Является ли наука – ценностно нейтральной</vt:lpstr>
      <vt:lpstr>Этика </vt:lpstr>
      <vt:lpstr>Имеет ли право этическая теория на существование?</vt:lpstr>
      <vt:lpstr>Основные категории этики</vt:lpstr>
      <vt:lpstr>Основание оценки поступка</vt:lpstr>
      <vt:lpstr>Взаимосвязь науки и этики</vt:lpstr>
      <vt:lpstr>Презентация PowerPoint</vt:lpstr>
      <vt:lpstr>Наука определяет этику </vt:lpstr>
      <vt:lpstr>Мораль определяет науку</vt:lpstr>
      <vt:lpstr>Стент предлагает ориентироваться на восток</vt:lpstr>
      <vt:lpstr>Презентация PowerPoint</vt:lpstr>
      <vt:lpstr>Презентация PowerPoint</vt:lpstr>
      <vt:lpstr>Нюрнбергский кодекс 1947 г.</vt:lpstr>
      <vt:lpstr>Презентация PowerPoint</vt:lpstr>
      <vt:lpstr>Презентация PowerPoint</vt:lpstr>
      <vt:lpstr>Манифест Рассела-Эйнштейна</vt:lpstr>
      <vt:lpstr>Пагуошское движение</vt:lpstr>
      <vt:lpstr>Презентация PowerPoint</vt:lpstr>
      <vt:lpstr>Проведение экспериментов с участием живых существ</vt:lpstr>
      <vt:lpstr>Презентация PowerPoint</vt:lpstr>
      <vt:lpstr>Нормы научной этики общества М.Планка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Научная этика</dc:title>
  <dc:creator>Марина</dc:creator>
  <cp:lastModifiedBy>Marina A. Makienko</cp:lastModifiedBy>
  <cp:revision>35</cp:revision>
  <dcterms:created xsi:type="dcterms:W3CDTF">2012-03-23T03:37:35Z</dcterms:created>
  <dcterms:modified xsi:type="dcterms:W3CDTF">2016-05-06T06:11:59Z</dcterms:modified>
</cp:coreProperties>
</file>