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58" r:id="rId5"/>
    <p:sldId id="270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9" r:id="rId15"/>
    <p:sldId id="272" r:id="rId16"/>
    <p:sldId id="273" r:id="rId17"/>
    <p:sldId id="274" r:id="rId18"/>
    <p:sldId id="275" r:id="rId19"/>
    <p:sldId id="268" r:id="rId20"/>
    <p:sldId id="26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Макиенко</a:t>
            </a:r>
            <a:endParaRPr lang="ru-RU" dirty="0" smtClean="0"/>
          </a:p>
          <a:p>
            <a:r>
              <a:rPr lang="ru-RU" dirty="0" smtClean="0"/>
              <a:t>Марина Алексеевна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Некоторые тенденции развития современного общества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Белл Д. «Грядущее постиндустриальное общество. Опыт социального прогнозирования» (1973 г</a:t>
            </a:r>
            <a:r>
              <a:rPr lang="ru-RU" sz="2800" dirty="0" smtClean="0"/>
              <a:t>.)</a:t>
            </a:r>
            <a:endParaRPr lang="ru-RU" sz="2800" dirty="0"/>
          </a:p>
        </p:txBody>
      </p:sp>
      <p:pic>
        <p:nvPicPr>
          <p:cNvPr id="1026" name="Picture 2" descr="Картинки по запросу постиндустриальное общество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1800225"/>
            <a:ext cx="666750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160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ru-RU" dirty="0" smtClean="0"/>
              <a:t>в </a:t>
            </a:r>
            <a:r>
              <a:rPr lang="ru-RU" dirty="0"/>
              <a:t>сфере человеческой деятельности — рост материального производства;</a:t>
            </a:r>
          </a:p>
          <a:p>
            <a:pPr lvl="1"/>
            <a:r>
              <a:rPr lang="ru-RU" dirty="0"/>
              <a:t>в сфере организации производства — частное предпринимательство;</a:t>
            </a:r>
          </a:p>
          <a:p>
            <a:pPr lvl="1"/>
            <a:r>
              <a:rPr lang="ru-RU" dirty="0"/>
              <a:t>в сфере политических отношений — правовое государство и гражданское </a:t>
            </a:r>
            <a:r>
              <a:rPr lang="ru-RU" dirty="0" smtClean="0"/>
              <a:t>общество;</a:t>
            </a:r>
            <a:endParaRPr lang="ru-RU" dirty="0"/>
          </a:p>
          <a:p>
            <a:pPr lvl="1"/>
            <a:r>
              <a:rPr lang="ru-RU" dirty="0" smtClean="0"/>
              <a:t>в </a:t>
            </a:r>
            <a:r>
              <a:rPr lang="ru-RU" dirty="0"/>
              <a:t>сфере социальных структур — приоритет технико-экономических структур общества (профессиональных, </a:t>
            </a:r>
            <a:r>
              <a:rPr lang="ru-RU" dirty="0" err="1"/>
              <a:t>стратификационных</a:t>
            </a:r>
            <a:r>
              <a:rPr lang="ru-RU" dirty="0" smtClean="0"/>
              <a:t>);</a:t>
            </a:r>
            <a:endParaRPr lang="ru-RU" dirty="0"/>
          </a:p>
          <a:p>
            <a:pPr lvl="1"/>
            <a:r>
              <a:rPr lang="ru-RU" dirty="0"/>
              <a:t>в сфере организации обращения — рыночное хозяйство;</a:t>
            </a:r>
          </a:p>
          <a:p>
            <a:pPr lvl="1"/>
            <a:r>
              <a:rPr lang="ru-RU" dirty="0"/>
              <a:t>в сфере отношений народов и культур — взаимообмен как движение к взаимопониманию на основе компромиссов.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сфера экономики — переход от производства товаров к производству услуг;</a:t>
            </a:r>
          </a:p>
          <a:p>
            <a:r>
              <a:rPr lang="ru-RU" dirty="0"/>
              <a:t>сфера занятости — преобладание класса профессиональных специалистов и техников;</a:t>
            </a:r>
          </a:p>
          <a:p>
            <a:r>
              <a:rPr lang="ru-RU" dirty="0"/>
              <a:t>осевой принцип — ведущая роль теоретического знания как источника нововведений и определения политики в обществе;</a:t>
            </a:r>
          </a:p>
          <a:p>
            <a:r>
              <a:rPr lang="ru-RU" dirty="0"/>
              <a:t>предстоящая ориентация — контроль над технологией и технологическими оценками деятельности;</a:t>
            </a:r>
          </a:p>
          <a:p>
            <a:r>
              <a:rPr lang="ru-RU" dirty="0"/>
              <a:t>процесс принятия решения — создание новой «интеллектуальной технологии», связанной с электронно-вычислительной техникой.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0222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Бек У. «Общество риска – на пути к другому модерну»</a:t>
            </a:r>
            <a:endParaRPr lang="ru-RU" dirty="0"/>
          </a:p>
        </p:txBody>
      </p:sp>
      <p:pic>
        <p:nvPicPr>
          <p:cNvPr id="2050" name="Picture 2" descr="Картинки по запросу риск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782" y="1447800"/>
            <a:ext cx="570163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Предполагает индустриальные, т.е. техноэкономические, решения и оценки полезности;</a:t>
            </a:r>
          </a:p>
          <a:p>
            <a:r>
              <a:rPr lang="ru-RU" dirty="0" smtClean="0"/>
              <a:t>«Нормальное происхождение риска» (возникают в мировых центрах рациональности и порядка);</a:t>
            </a:r>
          </a:p>
          <a:p>
            <a:r>
              <a:rPr lang="ru-RU" dirty="0" smtClean="0"/>
              <a:t>Источник – решения, принимаемые группами, а не индивидами</a:t>
            </a:r>
          </a:p>
          <a:p>
            <a:r>
              <a:rPr lang="ru-RU" dirty="0" smtClean="0"/>
              <a:t>Риск осознается обществом как последствие политического решения, а не «удар судьбы». Как следствие, возникает проблема ответственности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Исчисление рисков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Применимо к любым областям (опасность курения, долгожительство,  терроризм и т.д.)</a:t>
            </a:r>
          </a:p>
          <a:p>
            <a:r>
              <a:rPr lang="ru-RU" dirty="0" smtClean="0"/>
              <a:t>Делает возможным обратиться к своему непредсказуемому будущему (пример: ОСАГО)</a:t>
            </a:r>
          </a:p>
          <a:p>
            <a:r>
              <a:rPr lang="ru-RU" dirty="0" smtClean="0"/>
              <a:t>Характеризует согласие общества на риски от социального прогресса и на сам прогресс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Парадокс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Несмотря ни на что наше общество –</a:t>
            </a:r>
            <a:r>
              <a:rPr lang="ru-RU" dirty="0" err="1" smtClean="0"/>
              <a:t>общество</a:t>
            </a:r>
            <a:r>
              <a:rPr lang="ru-RU" dirty="0" smtClean="0"/>
              <a:t> без гарантий (гарантировать возмещение потерь от ядерных, химических и генетических опасностей невозможно):</a:t>
            </a:r>
          </a:p>
          <a:p>
            <a:pPr lvl="1"/>
            <a:r>
              <a:rPr lang="ru-RU" dirty="0" smtClean="0"/>
              <a:t>Невозможно компенсировать, а значит исчислить;</a:t>
            </a:r>
          </a:p>
          <a:p>
            <a:pPr lvl="1"/>
            <a:r>
              <a:rPr lang="ru-RU" dirty="0" smtClean="0"/>
              <a:t>Исключены меры, позволяющие исправить последствия в случае возникновения смертельной глобальной угрозы;</a:t>
            </a:r>
          </a:p>
          <a:p>
            <a:pPr lvl="1"/>
            <a:r>
              <a:rPr lang="ru-RU" dirty="0" smtClean="0"/>
              <a:t>«</a:t>
            </a:r>
            <a:r>
              <a:rPr lang="ru-RU" dirty="0" err="1" smtClean="0"/>
              <a:t>Некальклироуемость</a:t>
            </a:r>
            <a:r>
              <a:rPr lang="ru-RU" dirty="0" smtClean="0"/>
              <a:t>» угрозы снимает ответственность – организованная безответственность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Граница между «предсказуемым риском» и «неконтролируемой угрозой» ????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Социальная безопасность вырождается в техническую безопасность (социальные компоненты: ответственность, компенсация, предотвращение  замещаются техническим совершенствованием)</a:t>
            </a:r>
          </a:p>
          <a:p>
            <a:r>
              <a:rPr lang="ru-RU" dirty="0" smtClean="0"/>
              <a:t>Легализация ранее неприемлемых угроз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Современные риски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Неожиданные (непрогнозируемые)</a:t>
            </a:r>
          </a:p>
          <a:p>
            <a:r>
              <a:rPr lang="ru-RU" dirty="0" smtClean="0"/>
              <a:t>Транснациональные</a:t>
            </a:r>
          </a:p>
          <a:p>
            <a:r>
              <a:rPr lang="ru-RU" dirty="0" smtClean="0"/>
              <a:t>Неощутимые</a:t>
            </a:r>
          </a:p>
          <a:p>
            <a:r>
              <a:rPr lang="ru-RU" dirty="0" err="1" smtClean="0"/>
              <a:t>Неверифицируемые</a:t>
            </a:r>
            <a:r>
              <a:rPr lang="ru-RU" dirty="0" smtClean="0"/>
              <a:t> обычным человеком</a:t>
            </a:r>
          </a:p>
          <a:p>
            <a:r>
              <a:rPr lang="ru-RU" dirty="0" smtClean="0"/>
              <a:t>Оцениваются обычным человеком на основании </a:t>
            </a:r>
            <a:r>
              <a:rPr lang="ru-RU" dirty="0" err="1" smtClean="0"/>
              <a:t>не-знания</a:t>
            </a:r>
            <a:r>
              <a:rPr lang="ru-RU" dirty="0" smtClean="0"/>
              <a:t> (информация журналистов,  писателей)</a:t>
            </a:r>
          </a:p>
          <a:p>
            <a:r>
              <a:rPr lang="ru-RU" dirty="0" smtClean="0"/>
              <a:t>Оцениваются экспертами (достоверность экспертного знания?)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Друкер</a:t>
            </a:r>
            <a:r>
              <a:rPr lang="ru-RU" dirty="0" smtClean="0"/>
              <a:t> П., </a:t>
            </a:r>
            <a:r>
              <a:rPr lang="ru-RU" dirty="0" err="1" smtClean="0"/>
              <a:t>Бехманн</a:t>
            </a:r>
            <a:r>
              <a:rPr lang="ru-RU" dirty="0" smtClean="0"/>
              <a:t> Г.</a:t>
            </a:r>
            <a:br>
              <a:rPr lang="ru-RU" dirty="0" smtClean="0"/>
            </a:br>
            <a:r>
              <a:rPr lang="ru-RU" dirty="0" smtClean="0"/>
              <a:t> Общество знания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7850" y="2251078"/>
            <a:ext cx="7772400" cy="4572000"/>
          </a:xfrm>
        </p:spPr>
        <p:txBody>
          <a:bodyPr/>
          <a:lstStyle/>
          <a:p>
            <a:r>
              <a:rPr lang="ru-RU" dirty="0" smtClean="0"/>
              <a:t>Впервые термин «общество знания» был введен в 1966 г. американским исследователем Р. </a:t>
            </a:r>
            <a:r>
              <a:rPr lang="ru-RU" dirty="0" err="1" smtClean="0"/>
              <a:t>Лэйном</a:t>
            </a:r>
            <a:r>
              <a:rPr lang="ru-RU" dirty="0" smtClean="0"/>
              <a:t>, который рассматривал влияние научного знания на сферу публичной политики и </a:t>
            </a:r>
            <a:r>
              <a:rPr lang="ru-RU" dirty="0" smtClean="0"/>
              <a:t>управления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Картинки по запросу знание мудрос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616" y="3930765"/>
            <a:ext cx="2880767" cy="289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Количество сотрудников интеллектуального труда превышает количество рабочих;</a:t>
            </a:r>
          </a:p>
          <a:p>
            <a:r>
              <a:rPr lang="ru-RU" dirty="0" smtClean="0"/>
              <a:t>Информационно-коммуникационные технологии – не только средство хранения информации, но и средство получения и внедрения новой информации (генетика)</a:t>
            </a:r>
          </a:p>
          <a:p>
            <a:r>
              <a:rPr lang="ru-RU" dirty="0" smtClean="0"/>
              <a:t>Формирование сферы информационного труда – образование, </a:t>
            </a:r>
            <a:r>
              <a:rPr lang="ru-RU" dirty="0" err="1" smtClean="0"/>
              <a:t>медиа</a:t>
            </a:r>
            <a:r>
              <a:rPr lang="ru-RU" dirty="0" smtClean="0"/>
              <a:t>, исследования, информационные службы</a:t>
            </a:r>
          </a:p>
          <a:p>
            <a:r>
              <a:rPr lang="ru-RU" dirty="0" smtClean="0"/>
              <a:t>Непрерывность образования на протяжении всей жизни </a:t>
            </a:r>
          </a:p>
          <a:p>
            <a:r>
              <a:rPr lang="ru-RU" dirty="0" smtClean="0"/>
              <a:t>Доступность информации = понятность (не достоверность!!)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Н. </a:t>
            </a:r>
            <a:r>
              <a:rPr lang="ru-RU" dirty="0" err="1" smtClean="0"/>
              <a:t>Штер</a:t>
            </a:r>
            <a:r>
              <a:rPr lang="ru-RU" dirty="0" smtClean="0"/>
              <a:t> Характеристики </a:t>
            </a:r>
            <a:r>
              <a:rPr lang="ru-RU" dirty="0" err="1" smtClean="0"/>
              <a:t>об-ва</a:t>
            </a:r>
            <a:r>
              <a:rPr lang="ru-RU" dirty="0" smtClean="0"/>
              <a:t> знания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1052736"/>
            <a:ext cx="8532440" cy="518457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нaсыщение</a:t>
            </a:r>
            <a:r>
              <a:rPr lang="ru-RU" dirty="0" smtClean="0"/>
              <a:t> всех сфер жизни и деятельности научным знанием (</a:t>
            </a:r>
            <a:r>
              <a:rPr lang="ru-RU" dirty="0" err="1" smtClean="0"/>
              <a:t>сциентификация</a:t>
            </a:r>
            <a:r>
              <a:rPr lang="ru-RU" dirty="0" smtClean="0"/>
              <a:t>); </a:t>
            </a:r>
          </a:p>
          <a:p>
            <a:r>
              <a:rPr lang="ru-RU" dirty="0" smtClean="0"/>
              <a:t>замещение других форм знания наукой (в т.ч. </a:t>
            </a:r>
            <a:r>
              <a:rPr lang="ru-RU" dirty="0" smtClean="0"/>
              <a:t>профессионализация </a:t>
            </a:r>
            <a:r>
              <a:rPr lang="ru-RU" dirty="0" smtClean="0"/>
              <a:t>занятий); </a:t>
            </a:r>
          </a:p>
          <a:p>
            <a:r>
              <a:rPr lang="ru-RU" dirty="0" smtClean="0"/>
              <a:t>развитие науки в качестве непосредственной </a:t>
            </a:r>
            <a:r>
              <a:rPr lang="ru-RU" dirty="0" smtClean="0"/>
              <a:t>производительной </a:t>
            </a:r>
            <a:r>
              <a:rPr lang="ru-RU" dirty="0" smtClean="0"/>
              <a:t>силы; </a:t>
            </a:r>
          </a:p>
          <a:p>
            <a:r>
              <a:rPr lang="ru-RU" dirty="0" smtClean="0"/>
              <a:t>появление специализированных направлений политической деятельности (научная и образовательная политика); </a:t>
            </a:r>
          </a:p>
          <a:p>
            <a:r>
              <a:rPr lang="ru-RU" dirty="0" smtClean="0"/>
              <a:t>формирование нового сектора производства (производство</a:t>
            </a:r>
          </a:p>
          <a:p>
            <a:pPr marL="0" indent="0">
              <a:buNone/>
            </a:pPr>
            <a:r>
              <a:rPr lang="ru-RU" dirty="0" smtClean="0"/>
              <a:t>знания); </a:t>
            </a:r>
          </a:p>
          <a:p>
            <a:r>
              <a:rPr lang="ru-RU" dirty="0" smtClean="0"/>
              <a:t> изменения в структуре власти (дебаты о технократии); </a:t>
            </a:r>
          </a:p>
          <a:p>
            <a:r>
              <a:rPr lang="ru-RU" dirty="0" smtClean="0"/>
              <a:t>трансформация основы легитимации власти в направлении</a:t>
            </a:r>
          </a:p>
          <a:p>
            <a:pPr marL="0" indent="0">
              <a:buNone/>
            </a:pPr>
            <a:r>
              <a:rPr lang="ru-RU" dirty="0" smtClean="0"/>
              <a:t>специализированного знания (</a:t>
            </a:r>
            <a:r>
              <a:rPr lang="ru-RU" dirty="0" err="1" smtClean="0"/>
              <a:t>экспертократия</a:t>
            </a:r>
            <a:r>
              <a:rPr lang="ru-RU" dirty="0" smtClean="0"/>
              <a:t> – но вовсе не</a:t>
            </a:r>
          </a:p>
          <a:p>
            <a:pPr marL="0" indent="0">
              <a:buNone/>
            </a:pPr>
            <a:r>
              <a:rPr lang="ru-RU" dirty="0" smtClean="0"/>
              <a:t>обязательно «путь интеллектуалов к классовому господству»); </a:t>
            </a:r>
          </a:p>
          <a:p>
            <a:r>
              <a:rPr lang="ru-RU" dirty="0" smtClean="0"/>
              <a:t> развитие знания на основе социального неравенства и социальной солидарности, или  трансформация основных источников социальных конфликтов»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Ж. </a:t>
            </a:r>
            <a:r>
              <a:rPr lang="ru-RU" dirty="0" err="1" smtClean="0"/>
              <a:t>Бодрийяр</a:t>
            </a:r>
            <a:r>
              <a:rPr lang="ru-RU" dirty="0" smtClean="0"/>
              <a:t> «Общество потребления»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Культ потребление как основа экономического роста;</a:t>
            </a:r>
          </a:p>
          <a:p>
            <a:r>
              <a:rPr lang="ru-RU" dirty="0"/>
              <a:t>П</a:t>
            </a:r>
            <a:r>
              <a:rPr lang="ru-RU" dirty="0" smtClean="0"/>
              <a:t>остоянная </a:t>
            </a:r>
            <a:r>
              <a:rPr lang="ru-RU" dirty="0"/>
              <a:t>переквалификация кадров, </a:t>
            </a:r>
            <a:r>
              <a:rPr lang="ru-RU" dirty="0" smtClean="0"/>
              <a:t>поощрение конкурентной среды и расточительства</a:t>
            </a:r>
            <a:r>
              <a:rPr lang="ru-RU" dirty="0"/>
              <a:t> </a:t>
            </a:r>
            <a:r>
              <a:rPr lang="ru-RU" dirty="0" smtClean="0"/>
              <a:t>—целенаправленная </a:t>
            </a:r>
            <a:r>
              <a:rPr lang="ru-RU" dirty="0"/>
              <a:t>производительная сила, извлекающая из всего ресурс </a:t>
            </a:r>
            <a:r>
              <a:rPr lang="ru-RU" dirty="0" smtClean="0"/>
              <a:t>роста;</a:t>
            </a:r>
          </a:p>
          <a:p>
            <a:r>
              <a:rPr lang="ru-RU" dirty="0" smtClean="0"/>
              <a:t>Счастье - абсолютизированный </a:t>
            </a:r>
            <a:r>
              <a:rPr lang="ru-RU" dirty="0"/>
              <a:t>принцип общества </a:t>
            </a:r>
            <a:r>
              <a:rPr lang="ru-RU" dirty="0" smtClean="0"/>
              <a:t>потребления;</a:t>
            </a:r>
          </a:p>
          <a:p>
            <a:r>
              <a:rPr lang="ru-RU" dirty="0" smtClean="0"/>
              <a:t>Основа выбора товара – стремление к социальному различию;</a:t>
            </a:r>
          </a:p>
          <a:p>
            <a:r>
              <a:rPr lang="ru-RU" dirty="0" smtClean="0"/>
              <a:t>Китч - атрибут </a:t>
            </a:r>
            <a:r>
              <a:rPr lang="ru-RU" dirty="0"/>
              <a:t>мира потребления </a:t>
            </a:r>
            <a:r>
              <a:rPr lang="ru-RU" dirty="0" smtClean="0"/>
              <a:t>никчемный </a:t>
            </a:r>
            <a:r>
              <a:rPr lang="ru-RU" dirty="0"/>
              <a:t>предмет, не имеющий сущности, но характеризующийся </a:t>
            </a:r>
            <a:r>
              <a:rPr lang="ru-RU" dirty="0" err="1"/>
              <a:t>лавинообразностью</a:t>
            </a:r>
            <a:r>
              <a:rPr lang="ru-RU" dirty="0"/>
              <a:t> распространения, имеющей классовую </a:t>
            </a:r>
            <a:r>
              <a:rPr lang="ru-RU" dirty="0" smtClean="0"/>
              <a:t>природу;</a:t>
            </a:r>
          </a:p>
          <a:p>
            <a:r>
              <a:rPr lang="ru-RU" dirty="0" smtClean="0"/>
              <a:t>«Тело – самый прекрасный объект потребления» (становится инструментом социального различия)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3128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Assessment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научный интерактивный процесс, направленный на выявление, изучение и анализ влияния сложных технологических изменений (например, развитие генетических технологий) на общество, экономику, окружающую среду, здоровье и правовую </a:t>
            </a:r>
            <a:r>
              <a:rPr lang="ru-RU" dirty="0" smtClean="0"/>
              <a:t>систему</a:t>
            </a:r>
          </a:p>
          <a:p>
            <a:endParaRPr lang="ru-RU" dirty="0"/>
          </a:p>
          <a:p>
            <a:r>
              <a:rPr lang="ru-RU" dirty="0" smtClean="0"/>
              <a:t>Специфика</a:t>
            </a:r>
            <a:r>
              <a:rPr lang="en-US" dirty="0" smtClean="0"/>
              <a:t>Technology </a:t>
            </a:r>
            <a:r>
              <a:rPr lang="en-US" dirty="0"/>
              <a:t>Assessment</a:t>
            </a:r>
            <a:r>
              <a:rPr lang="ru-RU" dirty="0"/>
              <a:t> </a:t>
            </a:r>
            <a:r>
              <a:rPr lang="ru-RU" dirty="0" smtClean="0"/>
              <a:t>- реализуется </a:t>
            </a:r>
            <a:r>
              <a:rPr lang="ru-RU" dirty="0"/>
              <a:t>группой независимых от заинтересованных лиц, ученых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488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Результаты </a:t>
            </a:r>
            <a:r>
              <a:rPr lang="en-US" dirty="0"/>
              <a:t>Technology Assessment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Противоположные, но последовательные и аргументированные сценарии о шансах и рисках для развития общества под влиянием технологии на основании концепции устойчивого </a:t>
            </a:r>
            <a:r>
              <a:rPr lang="ru-RU" b="1" dirty="0" smtClean="0"/>
              <a:t>развития;</a:t>
            </a:r>
          </a:p>
          <a:p>
            <a:pPr lvl="0"/>
            <a:r>
              <a:rPr lang="ru-RU" b="1" dirty="0"/>
              <a:t>Выявление общественного мнения</a:t>
            </a:r>
            <a:r>
              <a:rPr lang="ru-RU" dirty="0"/>
              <a:t>, относительно реализуемой государством научно-технической политики;</a:t>
            </a:r>
          </a:p>
          <a:p>
            <a:r>
              <a:rPr lang="ru-RU" b="1" dirty="0"/>
              <a:t>Независимый анализ </a:t>
            </a:r>
            <a:r>
              <a:rPr lang="ru-RU" b="1" dirty="0" smtClean="0"/>
              <a:t>технологии</a:t>
            </a:r>
            <a:r>
              <a:rPr lang="ru-RU" dirty="0" smtClean="0"/>
              <a:t> </a:t>
            </a:r>
            <a:r>
              <a:rPr lang="ru-RU" dirty="0"/>
              <a:t>Требования различных групп (</a:t>
            </a:r>
            <a:r>
              <a:rPr lang="ru-RU" dirty="0" err="1"/>
              <a:t>стейкхолдеров</a:t>
            </a:r>
            <a:r>
              <a:rPr lang="ru-RU" dirty="0"/>
              <a:t>), заинтересованных в развитии конкретных технологий, основаны на различных интересах и ценностях, что может привести к конфликту их интересов, приостановив, таким образом, развитие технологии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256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</a:t>
            </a:r>
            <a:r>
              <a:rPr lang="en-US"/>
              <a:t>Technology Assessment</a:t>
            </a:r>
            <a:r>
              <a:rPr lang="ru-RU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определение проблемы; </a:t>
            </a:r>
            <a:endParaRPr lang="ru-RU" dirty="0" smtClean="0"/>
          </a:p>
          <a:p>
            <a:r>
              <a:rPr lang="ru-RU" dirty="0" smtClean="0"/>
              <a:t>аналитическое </a:t>
            </a:r>
            <a:r>
              <a:rPr lang="ru-RU" dirty="0"/>
              <a:t>описание технологии; </a:t>
            </a:r>
            <a:endParaRPr lang="ru-RU" dirty="0" smtClean="0"/>
          </a:p>
          <a:p>
            <a:r>
              <a:rPr lang="ru-RU" dirty="0" smtClean="0"/>
              <a:t>прогнозирование </a:t>
            </a:r>
            <a:r>
              <a:rPr lang="ru-RU" dirty="0"/>
              <a:t>развития технологии в будущем; </a:t>
            </a:r>
            <a:endParaRPr lang="ru-RU" dirty="0" smtClean="0"/>
          </a:p>
          <a:p>
            <a:r>
              <a:rPr lang="ru-RU" dirty="0" smtClean="0"/>
              <a:t>аналитический </a:t>
            </a:r>
            <a:r>
              <a:rPr lang="ru-RU" dirty="0"/>
              <a:t>анализ общества; </a:t>
            </a:r>
            <a:endParaRPr lang="ru-RU" dirty="0" smtClean="0"/>
          </a:p>
          <a:p>
            <a:r>
              <a:rPr lang="ru-RU" dirty="0" smtClean="0"/>
              <a:t>определение </a:t>
            </a:r>
            <a:r>
              <a:rPr lang="ru-RU" dirty="0"/>
              <a:t>категорий, на которых технология окажет наибольшее влияние; </a:t>
            </a:r>
            <a:endParaRPr lang="ru-RU" dirty="0" smtClean="0"/>
          </a:p>
          <a:p>
            <a:r>
              <a:rPr lang="ru-RU" dirty="0" smtClean="0"/>
              <a:t>прогнозирование </a:t>
            </a:r>
            <a:r>
              <a:rPr lang="ru-RU" dirty="0"/>
              <a:t>социального развития; </a:t>
            </a:r>
            <a:endParaRPr lang="ru-RU" dirty="0" smtClean="0"/>
          </a:p>
          <a:p>
            <a:r>
              <a:rPr lang="ru-RU" dirty="0" smtClean="0"/>
              <a:t>анализ </a:t>
            </a:r>
            <a:r>
              <a:rPr lang="ru-RU" dirty="0"/>
              <a:t>и описание последствий развития технологии; </a:t>
            </a:r>
            <a:endParaRPr lang="ru-RU" dirty="0" smtClean="0"/>
          </a:p>
          <a:p>
            <a:r>
              <a:rPr lang="ru-RU" dirty="0" smtClean="0"/>
              <a:t>анализ </a:t>
            </a:r>
            <a:r>
              <a:rPr lang="ru-RU" dirty="0"/>
              <a:t>позиции политических деятелей; </a:t>
            </a:r>
            <a:endParaRPr lang="ru-RU" dirty="0" smtClean="0"/>
          </a:p>
          <a:p>
            <a:r>
              <a:rPr lang="ru-RU" dirty="0" smtClean="0"/>
              <a:t>представление </a:t>
            </a:r>
            <a:r>
              <a:rPr lang="ru-RU" dirty="0"/>
              <a:t>результатов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83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высшего образования???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Доклад Всемирного банка «Формирование общества, основанного на знаниях»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«Высшее образование способствует сплочению нации, содействуя укреплению социального единства и доверия к социальным институтам, активизации населения и открытых дискуссий, а также правильному пониманию вопросов </a:t>
            </a:r>
            <a:r>
              <a:rPr lang="ru-RU" dirty="0" err="1" smtClean="0"/>
              <a:t>гендерного</a:t>
            </a:r>
            <a:r>
              <a:rPr lang="ru-RU" dirty="0" smtClean="0"/>
              <a:t>, этнического, религиозного и социального разнообразия»</a:t>
            </a:r>
          </a:p>
          <a:p>
            <a:r>
              <a:rPr lang="ru-RU" dirty="0" smtClean="0"/>
              <a:t>высшее образование позволит перейти к здоровому образу жизни и улучшению «показателей здравоохранения», что сулит «значительные социальные выгоды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257</TotalTime>
  <Words>844</Words>
  <Application>Microsoft Office PowerPoint</Application>
  <PresentationFormat>Экран (4:3)</PresentationFormat>
  <Paragraphs>90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Cambria</vt:lpstr>
      <vt:lpstr>Franklin Gothic Book</vt:lpstr>
      <vt:lpstr>Perpetua</vt:lpstr>
      <vt:lpstr>Wingdings 2</vt:lpstr>
      <vt:lpstr>Справедливость</vt:lpstr>
      <vt:lpstr>Некоторые тенденции развития современного общества</vt:lpstr>
      <vt:lpstr>Проблемы</vt:lpstr>
      <vt:lpstr>Белл Д. «Грядущее постиндустриальное общество. Опыт социального прогнозирования» (1973 г.)</vt:lpstr>
      <vt:lpstr>Презентация PowerPoint</vt:lpstr>
      <vt:lpstr>Презентация PowerPoint</vt:lpstr>
      <vt:lpstr>Бек У. «Общество риска – на пути к другому модерну»</vt:lpstr>
      <vt:lpstr>Риск</vt:lpstr>
      <vt:lpstr>Исчисление рисков</vt:lpstr>
      <vt:lpstr>Парадокс</vt:lpstr>
      <vt:lpstr>Граница между «предсказуемым риском» и «неконтролируемой угрозой» ????</vt:lpstr>
      <vt:lpstr>Современные риски</vt:lpstr>
      <vt:lpstr>Друкер П., Бехманн Г.  Общество знания</vt:lpstr>
      <vt:lpstr>Презентация PowerPoint</vt:lpstr>
      <vt:lpstr>Н. Штер Характеристики об-ва знания</vt:lpstr>
      <vt:lpstr>Ж. Бодрийяр «Общество потребления»</vt:lpstr>
      <vt:lpstr>Technology Assessment</vt:lpstr>
      <vt:lpstr>Результаты Technology Assessment</vt:lpstr>
      <vt:lpstr>Этапы Technology Assessment </vt:lpstr>
      <vt:lpstr>Цель высшего образования???</vt:lpstr>
      <vt:lpstr>Доклад Всемирного банка «Формирование общества, основанного на знаниях»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Некоторые тенденции развития современного общества</dc:title>
  <dc:creator>Марина</dc:creator>
  <cp:lastModifiedBy>Марина</cp:lastModifiedBy>
  <cp:revision>28</cp:revision>
  <dcterms:created xsi:type="dcterms:W3CDTF">2014-09-26T12:26:09Z</dcterms:created>
  <dcterms:modified xsi:type="dcterms:W3CDTF">2017-05-21T15:49:08Z</dcterms:modified>
</cp:coreProperties>
</file>