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73" r:id="rId2"/>
    <p:sldMasterId id="2147483885" r:id="rId3"/>
  </p:sldMasterIdLst>
  <p:notesMasterIdLst>
    <p:notesMasterId r:id="rId38"/>
  </p:notesMasterIdLst>
  <p:sldIdLst>
    <p:sldId id="256" r:id="rId4"/>
    <p:sldId id="296" r:id="rId5"/>
    <p:sldId id="260" r:id="rId6"/>
    <p:sldId id="297" r:id="rId7"/>
    <p:sldId id="264" r:id="rId8"/>
    <p:sldId id="265" r:id="rId9"/>
    <p:sldId id="284" r:id="rId10"/>
    <p:sldId id="266" r:id="rId11"/>
    <p:sldId id="267" r:id="rId12"/>
    <p:sldId id="285" r:id="rId13"/>
    <p:sldId id="287" r:id="rId14"/>
    <p:sldId id="286" r:id="rId15"/>
    <p:sldId id="281" r:id="rId16"/>
    <p:sldId id="269" r:id="rId17"/>
    <p:sldId id="293" r:id="rId18"/>
    <p:sldId id="294" r:id="rId19"/>
    <p:sldId id="273" r:id="rId20"/>
    <p:sldId id="283" r:id="rId21"/>
    <p:sldId id="274" r:id="rId22"/>
    <p:sldId id="262" r:id="rId23"/>
    <p:sldId id="275" r:id="rId24"/>
    <p:sldId id="276" r:id="rId25"/>
    <p:sldId id="277" r:id="rId26"/>
    <p:sldId id="278" r:id="rId27"/>
    <p:sldId id="261" r:id="rId28"/>
    <p:sldId id="288" r:id="rId29"/>
    <p:sldId id="295" r:id="rId30"/>
    <p:sldId id="289" r:id="rId31"/>
    <p:sldId id="258" r:id="rId32"/>
    <p:sldId id="279" r:id="rId33"/>
    <p:sldId id="290" r:id="rId34"/>
    <p:sldId id="291" r:id="rId35"/>
    <p:sldId id="292" r:id="rId36"/>
    <p:sldId id="282"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CFA313-5055-40F2-B86D-C48869FE3773}" type="datetimeFigureOut">
              <a:rPr lang="ru-RU" smtClean="0"/>
              <a:t>25.11.2018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6E8D33-574F-4B2D-86D5-C6224A7843EB}" type="slidenum">
              <a:rPr lang="ru-RU" smtClean="0"/>
              <a:t>‹#›</a:t>
            </a:fld>
            <a:endParaRPr lang="ru-RU"/>
          </a:p>
        </p:txBody>
      </p:sp>
    </p:spTree>
    <p:extLst>
      <p:ext uri="{BB962C8B-B14F-4D97-AF65-F5344CB8AC3E}">
        <p14:creationId xmlns:p14="http://schemas.microsoft.com/office/powerpoint/2010/main" val="3420085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ru.wikipedia.org/wiki/%D0%A1%D0%A1" TargetMode="External"/><Relationship Id="rId13" Type="http://schemas.openxmlformats.org/officeDocument/2006/relationships/hyperlink" Target="https://ru.wikipedia.org/wiki/1945" TargetMode="External"/><Relationship Id="rId3" Type="http://schemas.openxmlformats.org/officeDocument/2006/relationships/hyperlink" Target="https://ru.wikipedia.org/wiki/%D0%AD%D0%BA%D1%81%D0%BF%D0%B5%D1%80%D0%B8%D0%BC%D0%B5%D0%BD%D1%82%D1%8B_%D0%BD%D0%B0%D1%86%D0%B8%D1%81%D1%82%D0%BE%D0%B2_%D0%BD%D0%B0%D0%B4_%D0%BB%D1%8E%D0%B4%D1%8C%D0%BC%D0%B8" TargetMode="External"/><Relationship Id="rId7" Type="http://schemas.openxmlformats.org/officeDocument/2006/relationships/hyperlink" Target="https://ru.wikipedia.org/wiki/%D0%A1%D1%82%D0%B5%D1%80%D0%B8%D0%BB%D0%B8%D0%B7%D0%B0%D1%86%D0%B8%D1%8F_(%D1%80%D0%B0%D0%B7%D0%BC%D0%BD%D0%BE%D0%B6%D0%B5%D0%BD%D0%B8%D0%B5)" TargetMode="External"/><Relationship Id="rId12" Type="http://schemas.openxmlformats.org/officeDocument/2006/relationships/hyperlink" Target="https://ru.wikipedia.org/wiki/1941" TargetMode="External"/><Relationship Id="rId2" Type="http://schemas.openxmlformats.org/officeDocument/2006/relationships/slide" Target="../slides/slide19.xml"/><Relationship Id="rId16" Type="http://schemas.openxmlformats.org/officeDocument/2006/relationships/hyperlink" Target="https://ru.wikipedia.org/wiki/%D0%91%D1%83%D1%85%D0%B5%D0%BD%D0%B2%D0%B0%D0%BB%D1%8C%D0%B4_(%D0%BA%D0%BE%D0%BD%D1%86%D0%B5%D0%BD%D1%82%D1%80%D0%B0%D1%86%D0%B8%D0%BE%D0%BD%D0%BD%D1%8B%D0%B9_%D0%BB%D0%B0%D0%B3%D0%B5%D1%80%D1%8C)" TargetMode="External"/><Relationship Id="rId1" Type="http://schemas.openxmlformats.org/officeDocument/2006/relationships/notesMaster" Target="../notesMasters/notesMaster1.xml"/><Relationship Id="rId6" Type="http://schemas.openxmlformats.org/officeDocument/2006/relationships/hyperlink" Target="https://ru.wikipedia.org/wiki/%D0%9F%D1%80%D0%BE%D0%B3%D1%80%D0%B0%D0%BC%D0%BC%D0%B0_%D1%8D%D0%B2%D1%82%D0%B0%D0%BD%D0%B0%D0%B7%D0%B8%D0%B8_%D0%A2-4" TargetMode="External"/><Relationship Id="rId11" Type="http://schemas.openxmlformats.org/officeDocument/2006/relationships/hyperlink" Target="https://ru.wikipedia.org/wiki/%D0%AD%D0%BB%D1%8C%D0%B7%D0%B0%D1%81" TargetMode="External"/><Relationship Id="rId5" Type="http://schemas.openxmlformats.org/officeDocument/2006/relationships/hyperlink" Target="https://ru.wikipedia.org/wiki/%D0%AD%D0%B2%D1%82%D0%B0%D0%BD%D0%B0%D0%B7%D0%B8%D1%8F" TargetMode="External"/><Relationship Id="rId15" Type="http://schemas.openxmlformats.org/officeDocument/2006/relationships/hyperlink" Target="https://ru.wikipedia.org/wiki/%D0%A0%D0%B0%D0%B2%D0%B5%D0%BD%D1%81%D0%B1%D1%80%D1%8E%D0%BA_(%D0%BA%D0%BE%D0%BD%D1%86%D0%B5%D0%BD%D1%82%D1%80%D0%B0%D1%86%D0%B8%D0%BE%D0%BD%D0%BD%D1%8B%D0%B9_%D0%BB%D0%B0%D0%B3%D0%B5%D1%80%D1%8C)" TargetMode="External"/><Relationship Id="rId10" Type="http://schemas.openxmlformats.org/officeDocument/2006/relationships/hyperlink" Target="https://ru.wikipedia.org/wiki/%D0%9D%D0%B0%D1%86%D0%B2%D0%B5%D0%B9%D0%BB%D0%B5%D1%80-%D0%A8%D1%82%D1%80%D1%83%D1%82%D0%B3%D0%BE%D1%84" TargetMode="External"/><Relationship Id="rId4" Type="http://schemas.openxmlformats.org/officeDocument/2006/relationships/hyperlink" Target="https://ru.wikipedia.org/wiki/%D0%A5%D0%B8%D1%80%D1%82,_%D0%90%D0%B2%D0%B3%D1%83%D1%81%D1%82" TargetMode="External"/><Relationship Id="rId9" Type="http://schemas.openxmlformats.org/officeDocument/2006/relationships/hyperlink" Target="https://ru.wikipedia.org/wiki/%D0%A1%D1%8B%D0%BF%D0%BD%D0%BE%D0%B9_%D1%82%D0%B8%D1%84" TargetMode="External"/><Relationship Id="rId14" Type="http://schemas.openxmlformats.org/officeDocument/2006/relationships/hyperlink" Target="https://ru.wikipedia.org/wiki/%D0%90%D1%83%D1%88%D0%B2%D0%B8%D1%86"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«Жизнеописаниях» Плутарха есть такое свидетельство. Когда во время состязаний некий пятиборец нечаянно убил дротиком человека, Перикл и Протагор — великий правитель Афин и знаменитый философ — провели целый день в рассуждениях о том, кто виноват в случившемся — дротик; тот, кто метнул его, или тот, кто организовал соревнования. </a:t>
            </a:r>
            <a:endParaRPr lang="ru-RU" sz="1200" b="0" i="0" kern="1200" dirty="0" smtClean="0">
              <a:solidFill>
                <a:schemeClr val="tx1"/>
              </a:solidFill>
              <a:effectLst/>
              <a:latin typeface="+mn-lt"/>
              <a:ea typeface="+mn-ea"/>
              <a:cs typeface="+mn-cs"/>
            </a:endParaRPr>
          </a:p>
          <a:p>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низведения </a:t>
            </a:r>
            <a:r>
              <a:rPr lang="ru-RU" sz="1200" b="0" i="0" kern="1200" dirty="0" smtClean="0">
                <a:solidFill>
                  <a:schemeClr val="tx1"/>
                </a:solidFill>
                <a:effectLst/>
                <a:latin typeface="+mn-lt"/>
                <a:ea typeface="+mn-ea"/>
                <a:cs typeface="+mn-cs"/>
              </a:rPr>
              <a:t>проблем морали к этике решающая проблема философии морали, а именно отношение индивида к общему</a:t>
            </a:r>
            <a:r>
              <a:rPr lang="ru-RU" sz="1200" b="0" i="0" kern="1200" dirty="0" smtClean="0">
                <a:solidFill>
                  <a:schemeClr val="tx1"/>
                </a:solidFill>
                <a:effectLst/>
                <a:latin typeface="+mn-lt"/>
                <a:ea typeface="+mn-ea"/>
                <a:cs typeface="+mn-cs"/>
              </a:rPr>
              <a:t>,</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совершенно перестает существовать. За всем этим кроется следующая мысль: если кто-либо живет, следуя лишь своему собственному </a:t>
            </a:r>
            <a:r>
              <a:rPr lang="ru-RU" sz="1200" b="0" i="0" kern="1200" dirty="0" err="1" smtClean="0">
                <a:solidFill>
                  <a:schemeClr val="tx1"/>
                </a:solidFill>
                <a:effectLst/>
                <a:latin typeface="+mn-lt"/>
                <a:ea typeface="+mn-ea"/>
                <a:cs typeface="+mn-cs"/>
              </a:rPr>
              <a:t>этосу</a:t>
            </a:r>
            <a:r>
              <a:rPr lang="ru-RU" sz="1200" b="0" i="0" kern="1200" dirty="0" smtClean="0">
                <a:solidFill>
                  <a:schemeClr val="tx1"/>
                </a:solidFill>
                <a:effectLst/>
                <a:latin typeface="+mn-lt"/>
                <a:ea typeface="+mn-ea"/>
                <a:cs typeface="+mn-cs"/>
              </a:rPr>
              <a:t>, своему собственному складу, если он, прибегая к напыщенным фразам, реализует себя, громогласно заявляет о себе, то такой человек ведет правильную жизнь</a:t>
            </a:r>
          </a:p>
          <a:p>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6</a:t>
            </a:fld>
            <a:endParaRPr lang="ru-RU"/>
          </a:p>
        </p:txBody>
      </p:sp>
    </p:spTree>
    <p:extLst>
      <p:ext uri="{BB962C8B-B14F-4D97-AF65-F5344CB8AC3E}">
        <p14:creationId xmlns:p14="http://schemas.microsoft.com/office/powerpoint/2010/main" val="2809825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Показать</a:t>
            </a:r>
            <a:r>
              <a:rPr lang="ru-RU" baseline="0" dirty="0" smtClean="0"/>
              <a:t> двойственность и противоречивость – если этика только в прикладном смысле – мы получаем релятивизм</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7</a:t>
            </a:fld>
            <a:endParaRPr lang="ru-RU"/>
          </a:p>
        </p:txBody>
      </p:sp>
    </p:spTree>
    <p:extLst>
      <p:ext uri="{BB962C8B-B14F-4D97-AF65-F5344CB8AC3E}">
        <p14:creationId xmlns:p14="http://schemas.microsoft.com/office/powerpoint/2010/main" val="397677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p:spPr>
      </p:sp>
      <p:sp>
        <p:nvSpPr>
          <p:cNvPr id="409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dirty="0" smtClean="0"/>
          </a:p>
          <a:p>
            <a:pPr eaLnBrk="1" hangingPunct="1">
              <a:spcBef>
                <a:spcPct val="0"/>
              </a:spcBef>
            </a:pPr>
            <a:endParaRPr lang="ru-RU" dirty="0" smtClean="0"/>
          </a:p>
          <a:p>
            <a:pPr eaLnBrk="1" hangingPunct="1">
              <a:spcBef>
                <a:spcPct val="0"/>
              </a:spcBef>
            </a:pPr>
            <a:r>
              <a:rPr lang="ru-RU" sz="1200" b="0" i="0" kern="1200" dirty="0" smtClean="0">
                <a:solidFill>
                  <a:schemeClr val="tx1"/>
                </a:solidFill>
                <a:effectLst/>
                <a:latin typeface="+mn-lt"/>
                <a:ea typeface="+mn-ea"/>
                <a:cs typeface="+mn-cs"/>
              </a:rPr>
              <a:t>Признаком проникновения </a:t>
            </a:r>
            <a:r>
              <a:rPr lang="ru-RU" sz="1200" b="0" i="0" kern="1200" dirty="0" err="1" smtClean="0">
                <a:solidFill>
                  <a:schemeClr val="tx1"/>
                </a:solidFill>
                <a:effectLst/>
                <a:latin typeface="+mn-lt"/>
                <a:ea typeface="+mn-ea"/>
                <a:cs typeface="+mn-cs"/>
              </a:rPr>
              <a:t>вагонеткологии</a:t>
            </a:r>
            <a:r>
              <a:rPr lang="ru-RU" sz="1200" b="0" i="0" kern="1200" dirty="0" smtClean="0">
                <a:solidFill>
                  <a:schemeClr val="tx1"/>
                </a:solidFill>
                <a:effectLst/>
                <a:latin typeface="+mn-lt"/>
                <a:ea typeface="+mn-ea"/>
                <a:cs typeface="+mn-cs"/>
              </a:rPr>
              <a:t> в общественное сознание стало то, что одна из ее версий была предложена британскому премьер-министру. В июле 2009 года на конференции TED ведущий озадачил Гордона Брауна вопросом: «Вы в отпуске, загораете на прекрасном пляже. Вдруг кто-то говорит, что произошло сильное землетрясение и что на пляж идет цунами. На одном конце пляжа дом с семьей пятерых нигерийцев. На другом конце пляжа — один-единственный англичанин. У вас есть время лишь на то, чтобы предупредить либо нигерийцев, либо англичанина. Что вы сделаете?» На глазах у хихикающей аудитории господин Браун, всегда и во всем политик, ловко уклонился от вопроса, поставив под сомнение ее посылку: «Современные коммуникации. Предупрежу всех».</a:t>
            </a:r>
            <a:endParaRPr lang="ru-RU" dirty="0" smtClean="0"/>
          </a:p>
          <a:p>
            <a:pPr eaLnBrk="1" hangingPunct="1">
              <a:spcBef>
                <a:spcPct val="0"/>
              </a:spcBef>
            </a:pPr>
            <a:r>
              <a:rPr lang="ru-RU" dirty="0" smtClean="0"/>
              <a:t>Пример </a:t>
            </a:r>
            <a:r>
              <a:rPr lang="ru-RU" dirty="0" smtClean="0"/>
              <a:t>дилеммы - Новелла </a:t>
            </a:r>
            <a:r>
              <a:rPr lang="ru-RU" dirty="0" err="1" smtClean="0"/>
              <a:t>У.Стирона</a:t>
            </a:r>
            <a:r>
              <a:rPr lang="ru-RU" dirty="0" smtClean="0"/>
              <a:t> «Выбор Софии» (1976) польская женщина в фашистском концлагере должна сделать выбор – обречь на газовую камеру сына или дочь, при отсутствии выбора боа будут уничтожены. Спасает дочь в надежде, что сын успеет спастись, утрачивает связь с сыном. По прошествии времени София совершает суицид. </a:t>
            </a:r>
          </a:p>
        </p:txBody>
      </p:sp>
      <p:sp>
        <p:nvSpPr>
          <p:cNvPr id="409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6A1BAF-65E3-4826-A3FF-4F0358EC1394}" type="slidenum">
              <a:rPr lang="ru-RU" smtClean="0"/>
              <a:pPr/>
              <a:t>8</a:t>
            </a:fld>
            <a:endParaRPr lang="ru-RU" smtClean="0"/>
          </a:p>
        </p:txBody>
      </p:sp>
    </p:spTree>
    <p:extLst>
      <p:ext uri="{BB962C8B-B14F-4D97-AF65-F5344CB8AC3E}">
        <p14:creationId xmlns:p14="http://schemas.microsoft.com/office/powerpoint/2010/main" val="2889975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Таким образом, мораль как теоретическая дисциплина</a:t>
            </a:r>
          </a:p>
          <a:p>
            <a:r>
              <a:rPr lang="ru-RU" sz="1200" b="0" i="0" kern="1200" dirty="0" smtClean="0">
                <a:solidFill>
                  <a:schemeClr val="tx1"/>
                </a:solidFill>
                <a:effectLst/>
                <a:latin typeface="+mn-lt"/>
                <a:ea typeface="+mn-ea"/>
                <a:cs typeface="+mn-cs"/>
              </a:rPr>
              <a:t>— а я напоминаю вам, что мы с самого начала условились рассуждать здесь исключительно о теоретических предметах, — возникает в момент (и здесь мне снова придется прибегнуть к понятию "нравы"), когда нравы, обычаи, которые имеют силу и которые играют свою роль в рамках народной жизни, утрачивают прежнюю непосредственную ценность</a:t>
            </a:r>
          </a:p>
          <a:p>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11</a:t>
            </a:fld>
            <a:endParaRPr lang="ru-RU"/>
          </a:p>
        </p:txBody>
      </p:sp>
    </p:spTree>
    <p:extLst>
      <p:ext uri="{BB962C8B-B14F-4D97-AF65-F5344CB8AC3E}">
        <p14:creationId xmlns:p14="http://schemas.microsoft.com/office/powerpoint/2010/main" val="48031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 работе Фролов, Юдин «Этика наук» </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14</a:t>
            </a:fld>
            <a:endParaRPr lang="ru-RU"/>
          </a:p>
        </p:txBody>
      </p:sp>
    </p:spTree>
    <p:extLst>
      <p:ext uri="{BB962C8B-B14F-4D97-AF65-F5344CB8AC3E}">
        <p14:creationId xmlns:p14="http://schemas.microsoft.com/office/powerpoint/2010/main" val="2480618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Однако кумулятивное саморазмножение технологического преобразования мира подвергает постоянному пересмотру условия каждого из входящих в него действий и протекает в условиях совершенно беспрецедентных ситуаций, в отношении которых оказывается бессильным все, чему учит опыт. Действительно, сама эта </a:t>
            </a:r>
            <a:r>
              <a:rPr lang="ru-RU" sz="1200" kern="1200" dirty="0" err="1" smtClean="0">
                <a:solidFill>
                  <a:schemeClr val="tx1"/>
                </a:solidFill>
                <a:effectLst/>
                <a:latin typeface="+mn-lt"/>
                <a:ea typeface="+mn-ea"/>
                <a:cs typeface="+mn-cs"/>
              </a:rPr>
              <a:t>кумулятивность</a:t>
            </a:r>
            <a:r>
              <a:rPr lang="ru-RU" sz="1200" kern="1200" dirty="0" smtClean="0">
                <a:solidFill>
                  <a:schemeClr val="tx1"/>
                </a:solidFill>
                <a:effectLst/>
                <a:latin typeface="+mn-lt"/>
                <a:ea typeface="+mn-ea"/>
                <a:cs typeface="+mn-cs"/>
              </a:rPr>
              <a:t>, не довольствуясь тем, что до полной неузнаваемости переменяет свою исходную точку, способна вообще начисто истребить фундаментальное условие всего ряда, т. е. предпосылку себя самой. </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16</a:t>
            </a:fld>
            <a:endParaRPr lang="ru-RU"/>
          </a:p>
        </p:txBody>
      </p:sp>
    </p:spTree>
    <p:extLst>
      <p:ext uri="{BB962C8B-B14F-4D97-AF65-F5344CB8AC3E}">
        <p14:creationId xmlns:p14="http://schemas.microsoft.com/office/powerpoint/2010/main" val="677061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FF0000"/>
                </a:solidFill>
              </a:rPr>
              <a:t>американский социолог</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smtClean="0"/>
              <a:t>В содержательном плане </a:t>
            </a:r>
            <a:r>
              <a:rPr lang="ru-RU" dirty="0" err="1" smtClean="0"/>
              <a:t>этос</a:t>
            </a:r>
            <a:r>
              <a:rPr lang="ru-RU" dirty="0" smtClean="0"/>
              <a:t> науки описывался Р. Мертоном при помощи четырех основополагающих ценностей: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smtClean="0">
              <a:solidFill>
                <a:srgbClr val="FF0000"/>
              </a:solidFill>
            </a:endParaRPr>
          </a:p>
          <a:p>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18</a:t>
            </a:fld>
            <a:endParaRPr lang="ru-RU"/>
          </a:p>
        </p:txBody>
      </p:sp>
    </p:spTree>
    <p:extLst>
      <p:ext uri="{BB962C8B-B14F-4D97-AF65-F5344CB8AC3E}">
        <p14:creationId xmlns:p14="http://schemas.microsoft.com/office/powerpoint/2010/main" val="63568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ru-RU" sz="1200" b="0" i="0" kern="1200" dirty="0" smtClean="0">
                <a:solidFill>
                  <a:schemeClr val="tx1"/>
                </a:solidFill>
                <a:effectLst/>
                <a:latin typeface="+mn-lt"/>
                <a:ea typeface="+mn-ea"/>
                <a:cs typeface="+mn-cs"/>
              </a:rPr>
              <a:t>Основными пунктами обвинения были </a:t>
            </a:r>
            <a:r>
              <a:rPr lang="ru-RU" sz="1200" b="0" i="0" u="none" strike="noStrike" kern="1200" dirty="0" smtClean="0">
                <a:solidFill>
                  <a:schemeClr val="tx1"/>
                </a:solidFill>
                <a:effectLst/>
                <a:latin typeface="+mn-lt"/>
                <a:ea typeface="+mn-ea"/>
                <a:cs typeface="+mn-cs"/>
                <a:hlinkClick r:id="rId3" tooltip="Эксперименты нацистов над людьми"/>
              </a:rPr>
              <a:t>принудительные медицинские опыты</a:t>
            </a:r>
            <a:r>
              <a:rPr lang="ru-RU" sz="1200" b="0" i="0" kern="1200" dirty="0" smtClean="0">
                <a:solidFill>
                  <a:schemeClr val="tx1"/>
                </a:solidFill>
                <a:effectLst/>
                <a:latin typeface="+mn-lt"/>
                <a:ea typeface="+mn-ea"/>
                <a:cs typeface="+mn-cs"/>
              </a:rPr>
              <a:t>, убийство заключённых для анатомической коллекции </a:t>
            </a:r>
            <a:r>
              <a:rPr lang="ru-RU" sz="1200" b="0" i="0" u="none" strike="noStrike" kern="1200" dirty="0" smtClean="0">
                <a:solidFill>
                  <a:schemeClr val="tx1"/>
                </a:solidFill>
                <a:effectLst/>
                <a:latin typeface="+mn-lt"/>
                <a:ea typeface="+mn-ea"/>
                <a:cs typeface="+mn-cs"/>
                <a:hlinkClick r:id="rId4" tooltip="Хирт, Август"/>
              </a:rPr>
              <a:t>Августа </a:t>
            </a:r>
            <a:r>
              <a:rPr lang="ru-RU" sz="1200" b="0" i="0" u="none" strike="noStrike" kern="1200" dirty="0" err="1" smtClean="0">
                <a:solidFill>
                  <a:schemeClr val="tx1"/>
                </a:solidFill>
                <a:effectLst/>
                <a:latin typeface="+mn-lt"/>
                <a:ea typeface="+mn-ea"/>
                <a:cs typeface="+mn-cs"/>
                <a:hlinkClick r:id="rId4" tooltip="Хирт, Август"/>
              </a:rPr>
              <a:t>Хирта</a:t>
            </a:r>
            <a:r>
              <a:rPr lang="ru-RU" sz="1200" b="0" i="0" kern="1200" dirty="0" smtClean="0">
                <a:solidFill>
                  <a:schemeClr val="tx1"/>
                </a:solidFill>
                <a:effectLst/>
                <a:latin typeface="+mn-lt"/>
                <a:ea typeface="+mn-ea"/>
                <a:cs typeface="+mn-cs"/>
              </a:rPr>
              <a:t> или принудительная </a:t>
            </a:r>
            <a:r>
              <a:rPr lang="ru-RU" sz="1200" b="0" i="0" u="none" strike="noStrike" kern="1200" dirty="0" smtClean="0">
                <a:solidFill>
                  <a:schemeClr val="tx1"/>
                </a:solidFill>
                <a:effectLst/>
                <a:latin typeface="+mn-lt"/>
                <a:ea typeface="+mn-ea"/>
                <a:cs typeface="+mn-cs"/>
                <a:hlinkClick r:id="rId5" tooltip="Эвтаназия"/>
              </a:rPr>
              <a:t>эвтаназия</a:t>
            </a:r>
            <a:r>
              <a:rPr lang="ru-RU" sz="1200" b="0" i="0" kern="1200" dirty="0" smtClean="0">
                <a:solidFill>
                  <a:schemeClr val="tx1"/>
                </a:solidFill>
                <a:effectLst/>
                <a:latin typeface="+mn-lt"/>
                <a:ea typeface="+mn-ea"/>
                <a:cs typeface="+mn-cs"/>
              </a:rPr>
              <a:t> (см. также </a:t>
            </a:r>
            <a:r>
              <a:rPr lang="ru-RU" sz="1200" b="0" i="0" u="none" strike="noStrike" kern="1200" dirty="0" smtClean="0">
                <a:solidFill>
                  <a:schemeClr val="tx1"/>
                </a:solidFill>
                <a:effectLst/>
                <a:latin typeface="+mn-lt"/>
                <a:ea typeface="+mn-ea"/>
                <a:cs typeface="+mn-cs"/>
                <a:hlinkClick r:id="rId6" tooltip="Программа эвтаназии Т-4"/>
              </a:rPr>
              <a:t>Программа эвтаназии Т-4</a:t>
            </a:r>
            <a:r>
              <a:rPr lang="ru-RU" sz="1200" b="0" i="0" kern="1200" dirty="0" smtClean="0">
                <a:solidFill>
                  <a:schemeClr val="tx1"/>
                </a:solidFill>
                <a:effectLst/>
                <a:latin typeface="+mn-lt"/>
                <a:ea typeface="+mn-ea"/>
                <a:cs typeface="+mn-cs"/>
              </a:rPr>
              <a:t>), принудительная </a:t>
            </a:r>
            <a:r>
              <a:rPr lang="ru-RU" sz="1200" b="0" i="0" u="none" strike="noStrike" kern="1200" dirty="0" smtClean="0">
                <a:solidFill>
                  <a:schemeClr val="tx1"/>
                </a:solidFill>
                <a:effectLst/>
                <a:latin typeface="+mn-lt"/>
                <a:ea typeface="+mn-ea"/>
                <a:cs typeface="+mn-cs"/>
                <a:hlinkClick r:id="rId7" tooltip="Стерилизация (размножение)"/>
              </a:rPr>
              <a:t>стерилизация</a:t>
            </a:r>
            <a:r>
              <a:rPr lang="ru-RU" sz="1200" b="0" i="0" kern="1200" dirty="0" smtClean="0">
                <a:solidFill>
                  <a:schemeClr val="tx1"/>
                </a:solidFill>
                <a:effectLst/>
                <a:latin typeface="+mn-lt"/>
                <a:ea typeface="+mn-ea"/>
                <a:cs typeface="+mn-cs"/>
              </a:rPr>
              <a:t>. Из 23 обвиняемых 7 были приговорены к смертной казни, 5 к пожизненному заключению, 4 к различным тюремным срокам (от 10 до 20 лет) и 7 были оправданы.</a:t>
            </a:r>
          </a:p>
          <a:p>
            <a:r>
              <a:rPr lang="ru-RU" sz="1200" b="0" i="0" kern="1200" dirty="0" smtClean="0">
                <a:solidFill>
                  <a:schemeClr val="tx1"/>
                </a:solidFill>
                <a:effectLst/>
                <a:latin typeface="+mn-lt"/>
                <a:ea typeface="+mn-ea"/>
                <a:cs typeface="+mn-cs"/>
              </a:rPr>
              <a:t>Предположительно исследования влияния на организм пониженного давления, переохлаждения и морской воды;</a:t>
            </a:r>
          </a:p>
          <a:p>
            <a:r>
              <a:rPr lang="ru-RU" sz="1200" b="0" i="0" kern="1200" dirty="0" smtClean="0">
                <a:solidFill>
                  <a:schemeClr val="tx1"/>
                </a:solidFill>
                <a:effectLst/>
                <a:latin typeface="+mn-lt"/>
                <a:ea typeface="+mn-ea"/>
                <a:cs typeface="+mn-cs"/>
              </a:rPr>
              <a:t>Предположительно </a:t>
            </a:r>
            <a:r>
              <a:rPr lang="ru-RU" sz="1200" b="0" i="0" u="none" strike="noStrike" kern="1200" dirty="0" smtClean="0">
                <a:solidFill>
                  <a:schemeClr val="tx1"/>
                </a:solidFill>
                <a:effectLst/>
                <a:latin typeface="+mn-lt"/>
                <a:ea typeface="+mn-ea"/>
                <a:cs typeface="+mn-cs"/>
                <a:hlinkClick r:id="rId8" tooltip="СС"/>
              </a:rPr>
              <a:t>СС</a:t>
            </a:r>
            <a:r>
              <a:rPr lang="ru-RU" sz="1200" b="0" i="0" kern="1200" dirty="0" smtClean="0">
                <a:solidFill>
                  <a:schemeClr val="tx1"/>
                </a:solidFill>
                <a:effectLst/>
                <a:latin typeface="+mn-lt"/>
                <a:ea typeface="+mn-ea"/>
                <a:cs typeface="+mn-cs"/>
              </a:rPr>
              <a:t> тестировало известные вакцины или испытывало новые. Различные вакцины, в частности от </a:t>
            </a:r>
            <a:r>
              <a:rPr lang="ru-RU" sz="1200" b="0" i="0" u="none" strike="noStrike" kern="1200" dirty="0" smtClean="0">
                <a:solidFill>
                  <a:schemeClr val="tx1"/>
                </a:solidFill>
                <a:effectLst/>
                <a:latin typeface="+mn-lt"/>
                <a:ea typeface="+mn-ea"/>
                <a:cs typeface="+mn-cs"/>
                <a:hlinkClick r:id="rId9" tooltip="Сыпной тиф"/>
              </a:rPr>
              <a:t>сыпного тифа</a:t>
            </a:r>
            <a:r>
              <a:rPr lang="ru-RU" sz="1200" b="0" i="0" kern="1200" dirty="0" smtClean="0">
                <a:solidFill>
                  <a:schemeClr val="tx1"/>
                </a:solidFill>
                <a:effectLst/>
                <a:latin typeface="+mn-lt"/>
                <a:ea typeface="+mn-ea"/>
                <a:cs typeface="+mn-cs"/>
              </a:rPr>
              <a:t>, были применены на 392 заключённых;</a:t>
            </a:r>
          </a:p>
          <a:p>
            <a:r>
              <a:rPr lang="ru-RU" sz="1200" b="0" i="0" kern="1200" dirty="0" smtClean="0">
                <a:solidFill>
                  <a:schemeClr val="tx1"/>
                </a:solidFill>
                <a:effectLst/>
                <a:latin typeface="+mn-lt"/>
                <a:ea typeface="+mn-ea"/>
                <a:cs typeface="+mn-cs"/>
              </a:rPr>
              <a:t>В августе 1943 года в газовой камере концлагеря </a:t>
            </a:r>
            <a:r>
              <a:rPr lang="ru-RU" sz="1200" b="0" i="0" u="none" strike="noStrike" kern="1200" dirty="0" err="1" smtClean="0">
                <a:solidFill>
                  <a:schemeClr val="tx1"/>
                </a:solidFill>
                <a:effectLst/>
                <a:latin typeface="+mn-lt"/>
                <a:ea typeface="+mn-ea"/>
                <a:cs typeface="+mn-cs"/>
                <a:hlinkClick r:id="rId10" tooltip="Нацвейлер-Штрутгоф"/>
              </a:rPr>
              <a:t>Нацвейлер-Штрутгоф</a:t>
            </a:r>
            <a:r>
              <a:rPr lang="ru-RU" sz="1200" b="0" i="0" kern="1200" dirty="0" smtClean="0">
                <a:solidFill>
                  <a:schemeClr val="tx1"/>
                </a:solidFill>
                <a:effectLst/>
                <a:latin typeface="+mn-lt"/>
                <a:ea typeface="+mn-ea"/>
                <a:cs typeface="+mn-cs"/>
              </a:rPr>
              <a:t> (в </a:t>
            </a:r>
            <a:r>
              <a:rPr lang="ru-RU" sz="1200" b="0" i="0" u="none" strike="noStrike" kern="1200" dirty="0" smtClean="0">
                <a:solidFill>
                  <a:schemeClr val="tx1"/>
                </a:solidFill>
                <a:effectLst/>
                <a:latin typeface="+mn-lt"/>
                <a:ea typeface="+mn-ea"/>
                <a:cs typeface="+mn-cs"/>
                <a:hlinkClick r:id="rId11" tooltip="Эльзас"/>
              </a:rPr>
              <a:t>Эльзасе</a:t>
            </a:r>
            <a:r>
              <a:rPr lang="ru-RU" sz="1200" b="0" i="0" kern="1200" dirty="0" smtClean="0">
                <a:solidFill>
                  <a:schemeClr val="tx1"/>
                </a:solidFill>
                <a:effectLst/>
                <a:latin typeface="+mn-lt"/>
                <a:ea typeface="+mn-ea"/>
                <a:cs typeface="+mn-cs"/>
              </a:rPr>
              <a:t>) было уничтожено 86 специально отобранных антропологами Бруно </a:t>
            </a:r>
            <a:r>
              <a:rPr lang="ru-RU" sz="1200" b="0" i="0" kern="1200" dirty="0" err="1" smtClean="0">
                <a:solidFill>
                  <a:schemeClr val="tx1"/>
                </a:solidFill>
                <a:effectLst/>
                <a:latin typeface="+mn-lt"/>
                <a:ea typeface="+mn-ea"/>
                <a:cs typeface="+mn-cs"/>
              </a:rPr>
              <a:t>Бегером</a:t>
            </a:r>
            <a:r>
              <a:rPr lang="ru-RU" sz="1200" b="0" i="0" kern="1200" dirty="0" smtClean="0">
                <a:solidFill>
                  <a:schemeClr val="tx1"/>
                </a:solidFill>
                <a:effectLst/>
                <a:latin typeface="+mn-lt"/>
                <a:ea typeface="+mn-ea"/>
                <a:cs typeface="+mn-cs"/>
              </a:rPr>
              <a:t> и </a:t>
            </a:r>
            <a:r>
              <a:rPr lang="ru-RU" sz="1200" b="0" i="0" kern="1200" dirty="0" err="1" smtClean="0">
                <a:solidFill>
                  <a:schemeClr val="tx1"/>
                </a:solidFill>
                <a:effectLst/>
                <a:latin typeface="+mn-lt"/>
                <a:ea typeface="+mn-ea"/>
                <a:cs typeface="+mn-cs"/>
              </a:rPr>
              <a:t>Хансом</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Фляйшхакером</a:t>
            </a:r>
            <a:r>
              <a:rPr lang="ru-RU" sz="1200" b="0" i="0" kern="1200" dirty="0" smtClean="0">
                <a:solidFill>
                  <a:schemeClr val="tx1"/>
                </a:solidFill>
                <a:effectLst/>
                <a:latin typeface="+mn-lt"/>
                <a:ea typeface="+mn-ea"/>
                <a:cs typeface="+mn-cs"/>
              </a:rPr>
              <a:t> еврейских женщин и мужчин. Их тела были переданы профессору анатомии университета в Страсбурге Августу </a:t>
            </a:r>
            <a:r>
              <a:rPr lang="ru-RU" sz="1200" b="0" i="0" kern="1200" dirty="0" err="1" smtClean="0">
                <a:solidFill>
                  <a:schemeClr val="tx1"/>
                </a:solidFill>
                <a:effectLst/>
                <a:latin typeface="+mn-lt"/>
                <a:ea typeface="+mn-ea"/>
                <a:cs typeface="+mn-cs"/>
              </a:rPr>
              <a:t>Хирту</a:t>
            </a:r>
            <a:r>
              <a:rPr lang="ru-RU" sz="1200" b="0" i="0" kern="1200" dirty="0" smtClean="0">
                <a:solidFill>
                  <a:schemeClr val="tx1"/>
                </a:solidFill>
                <a:effectLst/>
                <a:latin typeface="+mn-lt"/>
                <a:ea typeface="+mn-ea"/>
                <a:cs typeface="+mn-cs"/>
              </a:rPr>
              <a:t>;</a:t>
            </a:r>
          </a:p>
          <a:p>
            <a:r>
              <a:rPr lang="ru-RU" sz="1200" b="0" i="0" kern="1200" dirty="0" smtClean="0">
                <a:solidFill>
                  <a:schemeClr val="tx1"/>
                </a:solidFill>
                <a:effectLst/>
                <a:latin typeface="+mn-lt"/>
                <a:ea typeface="+mn-ea"/>
                <a:cs typeface="+mn-cs"/>
              </a:rPr>
              <a:t>Приблизительно с марта </a:t>
            </a:r>
            <a:r>
              <a:rPr lang="ru-RU" sz="1200" b="0" i="0" u="none" strike="noStrike" kern="1200" dirty="0" smtClean="0">
                <a:solidFill>
                  <a:schemeClr val="tx1"/>
                </a:solidFill>
                <a:effectLst/>
                <a:latin typeface="+mn-lt"/>
                <a:ea typeface="+mn-ea"/>
                <a:cs typeface="+mn-cs"/>
                <a:hlinkClick r:id="rId12" tooltip="1941"/>
              </a:rPr>
              <a:t>1941</a:t>
            </a:r>
            <a:r>
              <a:rPr lang="ru-RU" sz="1200" b="0" i="0" kern="1200" dirty="0" smtClean="0">
                <a:solidFill>
                  <a:schemeClr val="tx1"/>
                </a:solidFill>
                <a:effectLst/>
                <a:latin typeface="+mn-lt"/>
                <a:ea typeface="+mn-ea"/>
                <a:cs typeface="+mn-cs"/>
              </a:rPr>
              <a:t> по январь </a:t>
            </a:r>
            <a:r>
              <a:rPr lang="ru-RU" sz="1200" b="0" i="0" u="none" strike="noStrike" kern="1200" dirty="0" smtClean="0">
                <a:solidFill>
                  <a:schemeClr val="tx1"/>
                </a:solidFill>
                <a:effectLst/>
                <a:latin typeface="+mn-lt"/>
                <a:ea typeface="+mn-ea"/>
                <a:cs typeface="+mn-cs"/>
                <a:hlinkClick r:id="rId13" tooltip="1945"/>
              </a:rPr>
              <a:t>1945</a:t>
            </a:r>
            <a:r>
              <a:rPr lang="ru-RU" sz="1200" b="0" i="0" kern="1200" dirty="0" smtClean="0">
                <a:solidFill>
                  <a:schemeClr val="tx1"/>
                </a:solidFill>
                <a:effectLst/>
                <a:latin typeface="+mn-lt"/>
                <a:ea typeface="+mn-ea"/>
                <a:cs typeface="+mn-cs"/>
              </a:rPr>
              <a:t> в концлагерях </a:t>
            </a:r>
            <a:r>
              <a:rPr lang="ru-RU" sz="1200" b="0" i="0" u="none" strike="noStrike" kern="1200" dirty="0" err="1" smtClean="0">
                <a:solidFill>
                  <a:schemeClr val="tx1"/>
                </a:solidFill>
                <a:effectLst/>
                <a:latin typeface="+mn-lt"/>
                <a:ea typeface="+mn-ea"/>
                <a:cs typeface="+mn-cs"/>
                <a:hlinkClick r:id="rId14" tooltip="Аушвиц"/>
              </a:rPr>
              <a:t>Аушвиц</a:t>
            </a:r>
            <a:r>
              <a:rPr lang="ru-RU" sz="1200" b="0" i="0" kern="1200" dirty="0" smtClean="0">
                <a:solidFill>
                  <a:schemeClr val="tx1"/>
                </a:solidFill>
                <a:effectLst/>
                <a:latin typeface="+mn-lt"/>
                <a:ea typeface="+mn-ea"/>
                <a:cs typeface="+mn-cs"/>
              </a:rPr>
              <a:t>, </a:t>
            </a:r>
            <a:r>
              <a:rPr lang="ru-RU" sz="1200" b="0" i="0" u="none" strike="noStrike" kern="1200" dirty="0" smtClean="0">
                <a:solidFill>
                  <a:schemeClr val="tx1"/>
                </a:solidFill>
                <a:effectLst/>
                <a:latin typeface="+mn-lt"/>
                <a:ea typeface="+mn-ea"/>
                <a:cs typeface="+mn-cs"/>
                <a:hlinkClick r:id="rId15" tooltip="Равенсбрюк (концентрационный лагерь)"/>
              </a:rPr>
              <a:t>Равенсбрюк</a:t>
            </a:r>
            <a:r>
              <a:rPr lang="ru-RU" sz="1200" b="0" i="0" kern="1200" dirty="0" smtClean="0">
                <a:solidFill>
                  <a:schemeClr val="tx1"/>
                </a:solidFill>
                <a:effectLst/>
                <a:latin typeface="+mn-lt"/>
                <a:ea typeface="+mn-ea"/>
                <a:cs typeface="+mn-cs"/>
              </a:rPr>
              <a:t>, </a:t>
            </a:r>
            <a:r>
              <a:rPr lang="ru-RU" sz="1200" b="0" i="0" u="none" strike="noStrike" kern="1200" dirty="0" smtClean="0">
                <a:solidFill>
                  <a:schemeClr val="tx1"/>
                </a:solidFill>
                <a:effectLst/>
                <a:latin typeface="+mn-lt"/>
                <a:ea typeface="+mn-ea"/>
                <a:cs typeface="+mn-cs"/>
                <a:hlinkClick r:id="rId16" tooltip="Бухенвальд (концентрационный лагерь)"/>
              </a:rPr>
              <a:t>Бухенвальд</a:t>
            </a:r>
            <a:r>
              <a:rPr lang="ru-RU" sz="1200" b="0" i="0" kern="1200" dirty="0" smtClean="0">
                <a:solidFill>
                  <a:schemeClr val="tx1"/>
                </a:solidFill>
                <a:effectLst/>
                <a:latin typeface="+mn-lt"/>
                <a:ea typeface="+mn-ea"/>
                <a:cs typeface="+mn-cs"/>
              </a:rPr>
              <a:t> и в других лагерях проводились эксперименты по стерилизации. Целью экспериментов было выработать метод стерилизации, который бы подходил для массовой стерилизации миллионов людей с минимальными затратами времени и усилий, а также исследовать влияние стерилизации на психику жертв. Эти эксперименты проводились с использованием рентгеновских лучей, хирургии и разнообразных лекарственных препаратов. </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19</a:t>
            </a:fld>
            <a:endParaRPr lang="ru-RU"/>
          </a:p>
        </p:txBody>
      </p:sp>
    </p:spTree>
    <p:extLst>
      <p:ext uri="{BB962C8B-B14F-4D97-AF65-F5344CB8AC3E}">
        <p14:creationId xmlns:p14="http://schemas.microsoft.com/office/powerpoint/2010/main" val="445686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Пункт 2 – патенты</a:t>
            </a:r>
            <a:r>
              <a:rPr lang="ru-RU" baseline="0" dirty="0" smtClean="0"/>
              <a:t> в области синтетической биологии. Можно ли запатентовать живой организм (например, вирус) – можно ли владеть живым организмом?</a:t>
            </a:r>
          </a:p>
          <a:p>
            <a:r>
              <a:rPr lang="ru-RU" baseline="0" dirty="0" smtClean="0"/>
              <a:t>Бегунья с ампутированной ногой, выразила желание </a:t>
            </a:r>
            <a:r>
              <a:rPr lang="ru-RU" baseline="0" dirty="0" err="1" smtClean="0"/>
              <a:t>ампутировтаь</a:t>
            </a:r>
            <a:r>
              <a:rPr lang="ru-RU" baseline="0" dirty="0" smtClean="0"/>
              <a:t> вторую ногу (обратив внимание на Оскара </a:t>
            </a:r>
            <a:r>
              <a:rPr lang="ru-RU" baseline="0" dirty="0" err="1" smtClean="0"/>
              <a:t>Писториуса</a:t>
            </a:r>
            <a:r>
              <a:rPr lang="ru-RU" baseline="0" dirty="0" smtClean="0"/>
              <a:t>). Можно </a:t>
            </a:r>
            <a:r>
              <a:rPr lang="ru-RU" baseline="0" dirty="0" err="1" smtClean="0"/>
              <a:t>лиразрешить</a:t>
            </a:r>
            <a:r>
              <a:rPr lang="ru-RU" baseline="0" dirty="0" smtClean="0"/>
              <a:t> такую процедуру? На каких основаниях разрешать или не разрешать. Принадлежит ли человеку его тело?</a:t>
            </a:r>
          </a:p>
          <a:p>
            <a:r>
              <a:rPr lang="ru-RU" baseline="0" dirty="0" smtClean="0"/>
              <a:t>3.  Ту </a:t>
            </a:r>
            <a:r>
              <a:rPr lang="ru-RU" baseline="0" dirty="0" err="1" smtClean="0"/>
              <a:t>Юю</a:t>
            </a:r>
            <a:r>
              <a:rPr lang="ru-RU" baseline="0" dirty="0" smtClean="0"/>
              <a:t> (китайская ученая) в 70-е гг. </a:t>
            </a:r>
            <a:r>
              <a:rPr lang="en-US" baseline="0" dirty="0" smtClean="0"/>
              <a:t>xx</a:t>
            </a:r>
            <a:r>
              <a:rPr lang="ru-RU" baseline="0" dirty="0" smtClean="0"/>
              <a:t> в создала </a:t>
            </a:r>
            <a:r>
              <a:rPr lang="ru-RU" baseline="0" dirty="0" err="1" smtClean="0"/>
              <a:t>артемизин</a:t>
            </a:r>
            <a:r>
              <a:rPr lang="ru-RU" baseline="0" dirty="0" smtClean="0"/>
              <a:t> – лекарство от малярии (в 2015 г. получила за это Нобелевскую </a:t>
            </a:r>
            <a:r>
              <a:rPr lang="ru-RU" baseline="0" dirty="0" err="1" smtClean="0"/>
              <a:t>прмию</a:t>
            </a:r>
            <a:r>
              <a:rPr lang="ru-RU" baseline="0" dirty="0" smtClean="0"/>
              <a:t>). Лекарство создается из травы, произрастающей в Азии. Позже американский ученый создал способ искусственного получения действующего вещества (из генетически модифицированных </a:t>
            </a:r>
            <a:r>
              <a:rPr lang="ru-RU" baseline="0" dirty="0" err="1" smtClean="0"/>
              <a:t>дрожей</a:t>
            </a:r>
            <a:r>
              <a:rPr lang="ru-RU" baseline="0" dirty="0" smtClean="0"/>
              <a:t>). Результат – крестьяне, собиравшие траву, остались без работы. Фонд Билла Гейтса платит пенсию крестьянам, оставшимся без </a:t>
            </a:r>
            <a:r>
              <a:rPr lang="ru-RU" baseline="0" dirty="0" err="1" smtClean="0"/>
              <a:t>рработы</a:t>
            </a:r>
            <a:r>
              <a:rPr lang="ru-RU" baseline="0" dirty="0" smtClean="0"/>
              <a:t>.</a:t>
            </a:r>
            <a:endParaRPr lang="ru-RU" dirty="0"/>
          </a:p>
        </p:txBody>
      </p:sp>
      <p:sp>
        <p:nvSpPr>
          <p:cNvPr id="4" name="Номер слайда 3"/>
          <p:cNvSpPr>
            <a:spLocks noGrp="1"/>
          </p:cNvSpPr>
          <p:nvPr>
            <p:ph type="sldNum" sz="quarter" idx="10"/>
          </p:nvPr>
        </p:nvSpPr>
        <p:spPr/>
        <p:txBody>
          <a:bodyPr/>
          <a:lstStyle/>
          <a:p>
            <a:fld id="{846E8D33-574F-4B2D-86D5-C6224A7843EB}" type="slidenum">
              <a:rPr lang="ru-RU" smtClean="0"/>
              <a:t>27</a:t>
            </a:fld>
            <a:endParaRPr lang="ru-RU"/>
          </a:p>
        </p:txBody>
      </p:sp>
    </p:spTree>
    <p:extLst>
      <p:ext uri="{BB962C8B-B14F-4D97-AF65-F5344CB8AC3E}">
        <p14:creationId xmlns:p14="http://schemas.microsoft.com/office/powerpoint/2010/main" val="75759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03741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87692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968087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55639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633845" y="2507551"/>
            <a:ext cx="386715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629150" y="2507551"/>
            <a:ext cx="38862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50164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1836497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0221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67290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26081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68919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4557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21062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07711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67452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982218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633845" y="2507551"/>
            <a:ext cx="386715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629150" y="2507551"/>
            <a:ext cx="38862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3632977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62051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39255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895908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08793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17922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55119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725C68B6-61C2-468F-89AB-4B9F7531AA68}" type="slidenum">
              <a:rPr lang="ru-RU" smtClean="0"/>
              <a:pPr/>
              <a:t>‹#›</a:t>
            </a:fld>
            <a:endParaRPr lang="ru-RU"/>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321712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851376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725C68B6-61C2-468F-89AB-4B9F7531AA68}" type="slidenum">
              <a:rPr lang="ru-RU" smtClean="0"/>
              <a:pPr/>
              <a:t>‹#›</a:t>
            </a:fld>
            <a:endParaRPr lang="ru-RU"/>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289877404"/>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305534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489340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919882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938867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725C68B6-61C2-468F-89AB-4B9F7531AA68}" type="slidenum">
              <a:rPr lang="ru-RU" smtClean="0"/>
              <a:pPr/>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414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5B106E36-FD25-4E2D-B0AA-010F637433A0}" type="datetimeFigureOut">
              <a:rPr lang="ru-RU" smtClean="0"/>
              <a:pPr/>
              <a:t>25.11.2018</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725C68B6-61C2-468F-89AB-4B9F7531AA68}" type="slidenum">
              <a:rPr lang="ru-RU" smtClean="0"/>
              <a:pPr/>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05429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5287802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4153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5B106E36-FD25-4E2D-B0AA-010F637433A0}" type="datetimeFigureOut">
              <a:rPr lang="ru-RU" smtClean="0"/>
              <a:pPr/>
              <a:t>25.11.2018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25629551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5B106E36-FD25-4E2D-B0AA-010F637433A0}" type="datetimeFigureOut">
              <a:rPr lang="ru-RU" smtClean="0"/>
              <a:pPr/>
              <a:t>25.11.2018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364588168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5B106E36-FD25-4E2D-B0AA-010F637433A0}" type="datetimeFigureOut">
              <a:rPr lang="ru-RU" smtClean="0"/>
              <a:pPr/>
              <a:t>25.11.2018</a:t>
            </a:fld>
            <a:endParaRPr lang="ru-RU"/>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725C68B6-61C2-468F-89AB-4B9F7531AA68}" type="slidenum">
              <a:rPr lang="ru-RU" smtClean="0"/>
              <a:pPr/>
              <a:t>‹#›</a:t>
            </a:fld>
            <a:endParaRPr lang="ru-RU"/>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78009523"/>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6912">
          <p15:clr>
            <a:srgbClr val="F26B43"/>
          </p15:clr>
        </p15:guide>
        <p15:guide id="4294967295" pos="936">
          <p15:clr>
            <a:srgbClr val="F26B43"/>
          </p15:clr>
        </p15:guide>
        <p15:guide id="4294967295" pos="864">
          <p15:clr>
            <a:srgbClr val="F26B43"/>
          </p15:clr>
        </p15:guide>
        <p15:guide id="4294967295" orient="horz" pos="1368">
          <p15:clr>
            <a:srgbClr val="F26B43"/>
          </p15:clr>
        </p15:guide>
        <p15:guide id="4294967295" orient="horz" pos="1440">
          <p15:clr>
            <a:srgbClr val="F26B43"/>
          </p15:clr>
        </p15:guide>
        <p15:guide id="4294967295" orient="horz" pos="3696">
          <p15:clr>
            <a:srgbClr val="F26B43"/>
          </p15:clr>
        </p15:guide>
        <p15:guide id="4294967295" orient="horz" pos="432">
          <p15:clr>
            <a:srgbClr val="F26B43"/>
          </p15:clr>
        </p15:guide>
        <p15:guide id="4294967295" orient="horz" pos="1512">
          <p15:clr>
            <a:srgbClr val="F26B43"/>
          </p15:clr>
        </p15:guide>
        <p15:guide id="4294967295" pos="5184">
          <p15:clr>
            <a:srgbClr val="F26B43"/>
          </p15:clr>
        </p15:guide>
        <p15:guide id="4294967295" pos="702">
          <p15:clr>
            <a:srgbClr val="F26B43"/>
          </p15:clr>
        </p15:guide>
        <p15:guide id="4294967295"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7.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Научная этика</a:t>
            </a:r>
            <a:endParaRPr lang="ru-RU" dirty="0"/>
          </a:p>
        </p:txBody>
      </p:sp>
      <p:sp>
        <p:nvSpPr>
          <p:cNvPr id="3" name="Подзаголовок 2"/>
          <p:cNvSpPr>
            <a:spLocks noGrp="1"/>
          </p:cNvSpPr>
          <p:nvPr>
            <p:ph type="subTitle" idx="1"/>
          </p:nvPr>
        </p:nvSpPr>
        <p:spPr/>
        <p:txBody>
          <a:bodyPr/>
          <a:lstStyle/>
          <a:p>
            <a:r>
              <a:rPr lang="ru-RU" dirty="0" err="1" smtClean="0"/>
              <a:t>Макиенко</a:t>
            </a:r>
            <a:endParaRPr lang="ru-RU" dirty="0" smtClean="0"/>
          </a:p>
          <a:p>
            <a:r>
              <a:rPr lang="ru-RU" dirty="0" smtClean="0"/>
              <a:t>Марина Алексеевна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685800"/>
            <a:ext cx="7848872" cy="2585323"/>
          </a:xfrm>
          <a:prstGeom prst="rect">
            <a:avLst/>
          </a:prstGeom>
        </p:spPr>
        <p:txBody>
          <a:bodyPr wrap="square">
            <a:spAutoFit/>
          </a:bodyPr>
          <a:lstStyle/>
          <a:p>
            <a:pPr lvl="0" algn="just" fontAlgn="base">
              <a:spcBef>
                <a:spcPct val="0"/>
              </a:spcBef>
              <a:spcAft>
                <a:spcPct val="0"/>
              </a:spcAft>
            </a:pPr>
            <a:r>
              <a:rPr lang="ru-RU" b="1" dirty="0">
                <a:solidFill>
                  <a:schemeClr val="bg1"/>
                </a:solidFill>
                <a:latin typeface="Verdana" pitchFamily="34" charset="0"/>
                <a:ea typeface="Times New Roman" pitchFamily="18" charset="0"/>
                <a:cs typeface="Arial" pitchFamily="34" charset="0"/>
              </a:rPr>
              <a:t>Перед нами лежит путь непрерывного прогресса, счастья, знания и мудрости. Изберём ли мы вместо этого смерть только потому, что не можем забыть наших ссор? Мы обращаемся как люди к людям: помните о том, что вы принадлежите к роду человеческому и забудьте обо всём остальном. Если вы сможете сделать это, то перед вами открыт путь в новый рай; если вы это не сделаете, то − перед вами опасность всеобщей гибели.</a:t>
            </a:r>
          </a:p>
          <a:p>
            <a:pPr lvl="0" fontAlgn="base">
              <a:spcBef>
                <a:spcPct val="0"/>
              </a:spcBef>
              <a:spcAft>
                <a:spcPct val="0"/>
              </a:spcAft>
            </a:pPr>
            <a:r>
              <a:rPr lang="ru-RU" dirty="0">
                <a:solidFill>
                  <a:schemeClr val="bg1"/>
                </a:solidFill>
                <a:latin typeface="Verdana" pitchFamily="34" charset="0"/>
                <a:cs typeface="Arial" pitchFamily="34" charset="0"/>
              </a:rPr>
              <a:t>                                         </a:t>
            </a:r>
            <a:r>
              <a:rPr lang="ru-RU" b="1" i="1" dirty="0">
                <a:solidFill>
                  <a:schemeClr val="bg1"/>
                </a:solidFill>
                <a:latin typeface="Verdana" pitchFamily="34" charset="0"/>
                <a:cs typeface="Arial" pitchFamily="34" charset="0"/>
              </a:rPr>
              <a:t>Манифест Рассела-Эйнштейна</a:t>
            </a:r>
            <a:endParaRPr lang="ru-RU" b="1" i="1" dirty="0">
              <a:solidFill>
                <a:schemeClr val="bg1"/>
              </a:solidFill>
              <a:latin typeface="Arial" pitchFamily="34" charset="0"/>
              <a:cs typeface="Arial" pitchFamily="34" charset="0"/>
            </a:endParaRPr>
          </a:p>
        </p:txBody>
      </p:sp>
      <p:pic>
        <p:nvPicPr>
          <p:cNvPr id="5" name="Рисунок 4"/>
          <p:cNvPicPr>
            <a:picLocks noChangeAspect="1"/>
          </p:cNvPicPr>
          <p:nvPr/>
        </p:nvPicPr>
        <p:blipFill>
          <a:blip r:embed="rId2"/>
          <a:stretch>
            <a:fillRect/>
          </a:stretch>
        </p:blipFill>
        <p:spPr>
          <a:xfrm>
            <a:off x="1833684" y="3429000"/>
            <a:ext cx="5836672" cy="3068960"/>
          </a:xfrm>
          <a:prstGeom prst="rect">
            <a:avLst/>
          </a:prstGeom>
        </p:spPr>
      </p:pic>
    </p:spTree>
    <p:extLst>
      <p:ext uri="{BB962C8B-B14F-4D97-AF65-F5344CB8AC3E}">
        <p14:creationId xmlns:p14="http://schemas.microsoft.com/office/powerpoint/2010/main" val="524588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87624" y="116632"/>
            <a:ext cx="7344816" cy="6001643"/>
          </a:xfrm>
          <a:prstGeom prst="rect">
            <a:avLst/>
          </a:prstGeom>
        </p:spPr>
        <p:txBody>
          <a:bodyPr wrap="square">
            <a:spAutoFit/>
          </a:bodyPr>
          <a:lstStyle/>
          <a:p>
            <a:pPr algn="just"/>
            <a:r>
              <a:rPr lang="ru-RU" sz="2000" dirty="0" smtClean="0"/>
              <a:t>«</a:t>
            </a:r>
            <a:r>
              <a:rPr lang="ru-RU" sz="2400" dirty="0" smtClean="0"/>
              <a:t>Можно себе представить и то, что  в  преступных руках радий способен быть очень опасным, и в связи с этим следует задать такой вопрос: является ли познание тайн природы выгодным для человечества, достаточно ли человечество созрело, чтобы извлекать из него только пользу? В этом отношении очень характерен пример с открытиями Нобеля: мощные взрывчатые вещества дали возможность производить удивительные работы. Но они же оказываются страшным орудием разрушения в руках преступных политических деятелей, которые вовлекают народы в войны. Я лично разделяю мнение Нобеля, заявившего, что человечество извлечет из новых открытий больше блага, чем зла»</a:t>
            </a:r>
            <a:endParaRPr lang="ru-RU" sz="2400" dirty="0"/>
          </a:p>
        </p:txBody>
      </p:sp>
      <p:sp>
        <p:nvSpPr>
          <p:cNvPr id="4" name="TextBox 3"/>
          <p:cNvSpPr txBox="1"/>
          <p:nvPr/>
        </p:nvSpPr>
        <p:spPr>
          <a:xfrm>
            <a:off x="539552" y="6488668"/>
            <a:ext cx="7457426" cy="369332"/>
          </a:xfrm>
          <a:prstGeom prst="rect">
            <a:avLst/>
          </a:prstGeom>
          <a:noFill/>
        </p:spPr>
        <p:txBody>
          <a:bodyPr wrap="none" rtlCol="0">
            <a:spAutoFit/>
          </a:bodyPr>
          <a:lstStyle/>
          <a:p>
            <a:r>
              <a:rPr lang="ru-RU" dirty="0" smtClean="0"/>
              <a:t>Речь Ф. </a:t>
            </a:r>
            <a:r>
              <a:rPr lang="ru-RU" dirty="0" err="1" smtClean="0"/>
              <a:t>Жолио-Кюри</a:t>
            </a:r>
            <a:r>
              <a:rPr lang="ru-RU" dirty="0" smtClean="0"/>
              <a:t> при вручении Нобелевской премии по химии 1935 г.</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Вопросы:</a:t>
            </a:r>
            <a:endParaRPr lang="ru-RU" dirty="0"/>
          </a:p>
        </p:txBody>
      </p:sp>
      <p:sp>
        <p:nvSpPr>
          <p:cNvPr id="3" name="Объект 2"/>
          <p:cNvSpPr>
            <a:spLocks noGrp="1"/>
          </p:cNvSpPr>
          <p:nvPr>
            <p:ph idx="1"/>
          </p:nvPr>
        </p:nvSpPr>
        <p:spPr/>
        <p:txBody>
          <a:bodyPr/>
          <a:lstStyle/>
          <a:p>
            <a:pPr marL="457200" indent="-457200">
              <a:buFont typeface="+mj-lt"/>
              <a:buAutoNum type="arabicPeriod"/>
            </a:pPr>
            <a:r>
              <a:rPr lang="ru-RU" dirty="0" smtClean="0"/>
              <a:t>Наука и этика. Предмет этики науки и техники</a:t>
            </a:r>
          </a:p>
          <a:p>
            <a:pPr marL="457200" indent="-457200">
              <a:buFont typeface="+mj-lt"/>
              <a:buAutoNum type="arabicPeriod"/>
            </a:pPr>
            <a:r>
              <a:rPr lang="ru-RU" dirty="0" smtClean="0"/>
              <a:t>История проблемы. Осмысление угроз для общества</a:t>
            </a:r>
          </a:p>
          <a:p>
            <a:pPr marL="457200" indent="-457200">
              <a:buFont typeface="+mj-lt"/>
              <a:buAutoNum type="arabicPeriod"/>
            </a:pPr>
            <a:r>
              <a:rPr lang="ru-RU" dirty="0" smtClean="0"/>
              <a:t>Нормативно-регулятивный аспект. Нормы научной этики</a:t>
            </a:r>
          </a:p>
          <a:p>
            <a:pPr marL="457200" indent="-457200">
              <a:buFont typeface="+mj-lt"/>
              <a:buAutoNum type="arabicPeriod"/>
            </a:pPr>
            <a:r>
              <a:rPr lang="en-US" dirty="0" smtClean="0"/>
              <a:t>Technology Assessment</a:t>
            </a:r>
            <a:r>
              <a:rPr lang="ru-RU" dirty="0" smtClean="0"/>
              <a:t>: принципы, этапы</a:t>
            </a:r>
            <a:r>
              <a:rPr lang="ru-RU" smtClean="0"/>
              <a:t>, результаты</a:t>
            </a:r>
            <a:endParaRPr lang="ru-RU" dirty="0" smtClean="0"/>
          </a:p>
          <a:p>
            <a:pPr marL="457200" indent="-457200">
              <a:buFont typeface="+mj-lt"/>
              <a:buAutoNum type="arabicPeriod"/>
            </a:pPr>
            <a:endParaRPr lang="ru-RU" dirty="0"/>
          </a:p>
        </p:txBody>
      </p:sp>
    </p:spTree>
    <p:extLst>
      <p:ext uri="{BB962C8B-B14F-4D97-AF65-F5344CB8AC3E}">
        <p14:creationId xmlns:p14="http://schemas.microsoft.com/office/powerpoint/2010/main" val="15057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517232"/>
            <a:ext cx="8229600" cy="1080120"/>
          </a:xfrm>
        </p:spPr>
        <p:txBody>
          <a:bodyPr>
            <a:normAutofit fontScale="90000"/>
          </a:bodyPr>
          <a:lstStyle/>
          <a:p>
            <a:r>
              <a:rPr lang="ru-RU" dirty="0" smtClean="0"/>
              <a:t>Является ли наука – </a:t>
            </a:r>
            <a:r>
              <a:rPr lang="ru-RU" dirty="0" err="1" smtClean="0"/>
              <a:t>ценностно</a:t>
            </a:r>
            <a:r>
              <a:rPr lang="ru-RU" dirty="0" smtClean="0"/>
              <a:t> нейтральной</a:t>
            </a:r>
            <a:endParaRPr lang="ru-RU" dirty="0"/>
          </a:p>
        </p:txBody>
      </p:sp>
      <p:sp>
        <p:nvSpPr>
          <p:cNvPr id="3" name="Текст 2"/>
          <p:cNvSpPr>
            <a:spLocks noGrp="1"/>
          </p:cNvSpPr>
          <p:nvPr>
            <p:ph type="body" idx="1"/>
          </p:nvPr>
        </p:nvSpPr>
        <p:spPr>
          <a:xfrm>
            <a:off x="1028700" y="314889"/>
            <a:ext cx="7148636" cy="576262"/>
          </a:xfrm>
        </p:spPr>
        <p:txBody>
          <a:bodyPr>
            <a:normAutofit fontScale="55000" lnSpcReduction="20000"/>
          </a:bodyPr>
          <a:lstStyle/>
          <a:p>
            <a:pPr algn="ctr"/>
            <a:r>
              <a:rPr lang="ru-RU" sz="4000" b="1" dirty="0" smtClean="0"/>
              <a:t>Наука и этика. Предмет этики науки и техники</a:t>
            </a:r>
            <a:endParaRPr lang="ru-RU" b="1"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1043608" y="1412776"/>
            <a:ext cx="2857500" cy="2857500"/>
          </a:xfrm>
          <a:prstGeom prst="rect">
            <a:avLst/>
          </a:prstGeom>
          <a:noFill/>
          <a:ln w="9525">
            <a:noFill/>
            <a:miter lim="800000"/>
            <a:headEnd/>
            <a:tailEnd/>
          </a:ln>
        </p:spPr>
      </p:pic>
      <p:sp>
        <p:nvSpPr>
          <p:cNvPr id="5" name="Текст 4"/>
          <p:cNvSpPr>
            <a:spLocks noGrp="1"/>
          </p:cNvSpPr>
          <p:nvPr>
            <p:ph type="body" sz="quarter" idx="3"/>
          </p:nvPr>
        </p:nvSpPr>
        <p:spPr/>
        <p:txBody>
          <a:bodyPr>
            <a:normAutofit/>
          </a:bodyPr>
          <a:lstStyle/>
          <a:p>
            <a:pPr algn="ctr"/>
            <a:r>
              <a:rPr lang="ru-RU" sz="4000" b="1" dirty="0" smtClean="0"/>
              <a:t>этика</a:t>
            </a:r>
            <a:endParaRPr lang="ru-RU" b="1" dirty="0"/>
          </a:p>
        </p:txBody>
      </p:sp>
      <p:pic>
        <p:nvPicPr>
          <p:cNvPr id="1027" name="Picture 3"/>
          <p:cNvPicPr>
            <a:picLocks noGrp="1" noChangeAspect="1" noChangeArrowheads="1"/>
          </p:cNvPicPr>
          <p:nvPr>
            <p:ph sz="quarter" idx="4"/>
          </p:nvPr>
        </p:nvPicPr>
        <p:blipFill>
          <a:blip r:embed="rId3" cstate="print"/>
          <a:srcRect/>
          <a:stretch>
            <a:fillRect/>
          </a:stretch>
        </p:blipFill>
        <p:spPr bwMode="auto">
          <a:xfrm>
            <a:off x="5436096" y="1484784"/>
            <a:ext cx="2741240" cy="274124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430822" y="2970497"/>
            <a:ext cx="2664296" cy="1995262"/>
          </a:xfrm>
          <a:prstGeom prst="rect">
            <a:avLst/>
          </a:prstGeom>
          <a:noFill/>
          <a:ln w="9525">
            <a:noFill/>
            <a:miter lim="800000"/>
            <a:headEnd/>
            <a:tailEnd/>
          </a:ln>
        </p:spPr>
      </p:pic>
      <p:sp>
        <p:nvSpPr>
          <p:cNvPr id="10" name="TextBox 9"/>
          <p:cNvSpPr txBox="1"/>
          <p:nvPr/>
        </p:nvSpPr>
        <p:spPr>
          <a:xfrm>
            <a:off x="683568" y="4581128"/>
            <a:ext cx="2544414" cy="707886"/>
          </a:xfrm>
          <a:prstGeom prst="rect">
            <a:avLst/>
          </a:prstGeom>
          <a:noFill/>
        </p:spPr>
        <p:txBody>
          <a:bodyPr wrap="none" rtlCol="0">
            <a:spAutoFit/>
          </a:bodyPr>
          <a:lstStyle/>
          <a:p>
            <a:r>
              <a:rPr lang="ru-RU" sz="2000" b="1" dirty="0" smtClean="0"/>
              <a:t>Знание</a:t>
            </a:r>
          </a:p>
          <a:p>
            <a:r>
              <a:rPr lang="ru-RU" sz="2000" b="1" dirty="0" smtClean="0"/>
              <a:t>Объективная истина</a:t>
            </a:r>
            <a:endParaRPr lang="ru-RU" sz="2000" b="1" dirty="0"/>
          </a:p>
        </p:txBody>
      </p:sp>
      <p:sp>
        <p:nvSpPr>
          <p:cNvPr id="11" name="TextBox 10"/>
          <p:cNvSpPr txBox="1"/>
          <p:nvPr/>
        </p:nvSpPr>
        <p:spPr>
          <a:xfrm>
            <a:off x="6732240" y="4653136"/>
            <a:ext cx="2034531" cy="984885"/>
          </a:xfrm>
          <a:prstGeom prst="rect">
            <a:avLst/>
          </a:prstGeom>
          <a:noFill/>
        </p:spPr>
        <p:txBody>
          <a:bodyPr wrap="none" rtlCol="0">
            <a:spAutoFit/>
          </a:bodyPr>
          <a:lstStyle/>
          <a:p>
            <a:r>
              <a:rPr lang="ru-RU" sz="2000" b="1" dirty="0" smtClean="0"/>
              <a:t>Ценность</a:t>
            </a:r>
          </a:p>
          <a:p>
            <a:r>
              <a:rPr lang="ru-RU" sz="2000" b="1" dirty="0" smtClean="0"/>
              <a:t>Нравственность</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1172633" y="404664"/>
            <a:ext cx="6798734" cy="1303867"/>
          </a:xfrm>
        </p:spPr>
        <p:txBody>
          <a:bodyPr/>
          <a:lstStyle/>
          <a:p>
            <a:pPr algn="ctr" eaLnBrk="1" hangingPunct="1"/>
            <a:r>
              <a:rPr lang="ru-RU" dirty="0" smtClean="0"/>
              <a:t>Этика </a:t>
            </a:r>
          </a:p>
        </p:txBody>
      </p:sp>
      <p:sp>
        <p:nvSpPr>
          <p:cNvPr id="27651" name="Содержимое 2"/>
          <p:cNvSpPr>
            <a:spLocks noGrp="1"/>
          </p:cNvSpPr>
          <p:nvPr>
            <p:ph idx="1"/>
          </p:nvPr>
        </p:nvSpPr>
        <p:spPr>
          <a:xfrm>
            <a:off x="971600" y="1484784"/>
            <a:ext cx="7562801" cy="4426438"/>
          </a:xfrm>
        </p:spPr>
        <p:txBody>
          <a:bodyPr>
            <a:noAutofit/>
          </a:bodyPr>
          <a:lstStyle/>
          <a:p>
            <a:pPr eaLnBrk="1" hangingPunct="1">
              <a:buFont typeface="Wingdings" pitchFamily="2" charset="2"/>
              <a:buNone/>
            </a:pPr>
            <a:r>
              <a:rPr lang="ru-RU" sz="2400" dirty="0" smtClean="0"/>
              <a:t>«</a:t>
            </a:r>
            <a:r>
              <a:rPr lang="en-US" sz="2400" dirty="0" smtClean="0"/>
              <a:t>Ethos </a:t>
            </a:r>
            <a:r>
              <a:rPr lang="en-US" sz="2400" dirty="0" err="1" smtClean="0"/>
              <a:t>anthropon</a:t>
            </a:r>
            <a:r>
              <a:rPr lang="en-US" sz="2400" dirty="0" smtClean="0"/>
              <a:t> </a:t>
            </a:r>
            <a:r>
              <a:rPr lang="en-US" sz="2400" dirty="0" err="1" smtClean="0"/>
              <a:t>daimon</a:t>
            </a:r>
            <a:r>
              <a:rPr lang="ru-RU" sz="2400" dirty="0" smtClean="0"/>
              <a:t>»</a:t>
            </a:r>
          </a:p>
          <a:p>
            <a:pPr eaLnBrk="1" hangingPunct="1">
              <a:buFont typeface="Wingdings" pitchFamily="2" charset="2"/>
              <a:buNone/>
            </a:pPr>
            <a:r>
              <a:rPr lang="ru-RU" sz="2400" dirty="0" smtClean="0"/>
              <a:t> (греч.) – букв. </a:t>
            </a:r>
            <a:r>
              <a:rPr lang="ru-RU" sz="2400" dirty="0" err="1" smtClean="0"/>
              <a:t>этос</a:t>
            </a:r>
            <a:r>
              <a:rPr lang="ru-RU" sz="2400" dirty="0" smtClean="0"/>
              <a:t> человека – его демон</a:t>
            </a:r>
          </a:p>
          <a:p>
            <a:pPr eaLnBrk="1" hangingPunct="1">
              <a:buFont typeface="Wingdings" pitchFamily="2" charset="2"/>
              <a:buNone/>
            </a:pPr>
            <a:r>
              <a:rPr lang="ru-RU" sz="2400" dirty="0" smtClean="0"/>
              <a:t>(Характер человека – его судьба)</a:t>
            </a:r>
          </a:p>
          <a:p>
            <a:pPr eaLnBrk="1" hangingPunct="1">
              <a:buFont typeface="Wingdings" pitchFamily="2" charset="2"/>
              <a:buNone/>
            </a:pPr>
            <a:r>
              <a:rPr lang="en-US" sz="2400" dirty="0" smtClean="0"/>
              <a:t>Ethos</a:t>
            </a:r>
            <a:r>
              <a:rPr lang="ru-RU" sz="2400" dirty="0" smtClean="0"/>
              <a:t> – склад характера; то, как специфически человек </a:t>
            </a:r>
            <a:r>
              <a:rPr lang="ru-RU" sz="2400" dirty="0" smtClean="0"/>
              <a:t>создан</a:t>
            </a:r>
          </a:p>
          <a:p>
            <a:pPr algn="ctr" eaLnBrk="1" hangingPunct="1">
              <a:buFont typeface="Wingdings" pitchFamily="2" charset="2"/>
              <a:buNone/>
            </a:pPr>
            <a:r>
              <a:rPr lang="ru-RU" sz="2400" b="1" dirty="0" smtClean="0">
                <a:solidFill>
                  <a:srgbClr val="FF0000"/>
                </a:solidFill>
              </a:rPr>
              <a:t>«Жизнеописания Плутарха» - прикладной аспект этической проблемы</a:t>
            </a:r>
            <a:endParaRPr lang="ru-RU" sz="2400" b="1" dirty="0" smtClean="0">
              <a:solidFill>
                <a:srgbClr val="FF0000"/>
              </a:solidFill>
            </a:endParaRPr>
          </a:p>
          <a:p>
            <a:pPr eaLnBrk="1" hangingPunct="1">
              <a:buFont typeface="Wingdings" pitchFamily="2" charset="2"/>
              <a:buNone/>
            </a:pPr>
            <a:r>
              <a:rPr lang="ru-RU" sz="2400" dirty="0" smtClean="0"/>
              <a:t>Автор термина </a:t>
            </a:r>
            <a:r>
              <a:rPr lang="ru-RU" dirty="0" smtClean="0"/>
              <a:t>(научное употребление) </a:t>
            </a:r>
            <a:r>
              <a:rPr lang="ru-RU" sz="2400" dirty="0" smtClean="0"/>
              <a:t>– </a:t>
            </a:r>
            <a:r>
              <a:rPr lang="ru-RU" sz="2400" b="1" dirty="0" smtClean="0"/>
              <a:t>Аристотель</a:t>
            </a:r>
          </a:p>
          <a:p>
            <a:pPr eaLnBrk="1" hangingPunct="1">
              <a:buFont typeface="Wingdings" pitchFamily="2" charset="2"/>
              <a:buNone/>
            </a:pPr>
            <a:r>
              <a:rPr lang="ru-RU" sz="2400" dirty="0" smtClean="0"/>
              <a:t>«Этика – практическое учение по исследованию путей достижения человеком желанных целей, блага»</a:t>
            </a:r>
          </a:p>
          <a:p>
            <a:pPr eaLnBrk="1" hangingPunct="1">
              <a:buFont typeface="Wingdings" pitchFamily="2" charset="2"/>
              <a:buNone/>
            </a:pPr>
            <a:endParaRPr lang="ru-RU"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804714"/>
            <a:ext cx="6798734" cy="1073503"/>
          </a:xfrm>
        </p:spPr>
        <p:txBody>
          <a:bodyPr>
            <a:normAutofit fontScale="90000"/>
          </a:bodyPr>
          <a:lstStyle/>
          <a:p>
            <a:r>
              <a:rPr lang="ru-RU" b="1" dirty="0" smtClean="0"/>
              <a:t>Современные цели </a:t>
            </a:r>
            <a:br>
              <a:rPr lang="ru-RU" b="1" dirty="0" smtClean="0"/>
            </a:br>
            <a:r>
              <a:rPr lang="ru-RU" dirty="0" smtClean="0"/>
              <a:t>(современная «этика»)</a:t>
            </a:r>
            <a:endParaRPr lang="ru-RU" dirty="0"/>
          </a:p>
        </p:txBody>
      </p:sp>
      <p:sp>
        <p:nvSpPr>
          <p:cNvPr id="3" name="Объект 2"/>
          <p:cNvSpPr>
            <a:spLocks noGrp="1"/>
          </p:cNvSpPr>
          <p:nvPr>
            <p:ph idx="1"/>
          </p:nvPr>
        </p:nvSpPr>
        <p:spPr/>
        <p:txBody>
          <a:bodyPr/>
          <a:lstStyle/>
          <a:p>
            <a:r>
              <a:rPr lang="ru-RU" dirty="0" smtClean="0"/>
              <a:t>Сделай себя лучше (успешным, лидером</a:t>
            </a:r>
          </a:p>
          <a:p>
            <a:pPr marL="0" indent="0">
              <a:buNone/>
            </a:pPr>
            <a:r>
              <a:rPr lang="ru-RU" dirty="0" err="1" smtClean="0"/>
              <a:t>Ютубером</a:t>
            </a:r>
            <a:r>
              <a:rPr lang="ru-RU" dirty="0" smtClean="0"/>
              <a:t>, </a:t>
            </a:r>
            <a:r>
              <a:rPr lang="ru-RU" dirty="0" err="1" smtClean="0"/>
              <a:t>блогером</a:t>
            </a:r>
            <a:r>
              <a:rPr lang="ru-RU" dirty="0" smtClean="0"/>
              <a:t>, руководителем…)!!!</a:t>
            </a:r>
          </a:p>
          <a:p>
            <a:r>
              <a:rPr lang="ru-RU" dirty="0" smtClean="0"/>
              <a:t>Улучшай себя постоянно!!!</a:t>
            </a:r>
          </a:p>
          <a:p>
            <a:r>
              <a:rPr lang="ru-RU" dirty="0" smtClean="0"/>
              <a:t>Жить правильно!!!</a:t>
            </a:r>
          </a:p>
          <a:p>
            <a:pPr marL="0" indent="0">
              <a:buNone/>
            </a:pPr>
            <a:r>
              <a:rPr lang="ru-RU" dirty="0" smtClean="0"/>
              <a:t>	</a:t>
            </a:r>
            <a:endParaRPr lang="ru-RU" dirty="0"/>
          </a:p>
        </p:txBody>
      </p:sp>
      <p:pic>
        <p:nvPicPr>
          <p:cNvPr id="4" name="Рисунок 3"/>
          <p:cNvPicPr>
            <a:picLocks noChangeAspect="1"/>
          </p:cNvPicPr>
          <p:nvPr/>
        </p:nvPicPr>
        <p:blipFill>
          <a:blip r:embed="rId3"/>
          <a:stretch>
            <a:fillRect/>
          </a:stretch>
        </p:blipFill>
        <p:spPr>
          <a:xfrm>
            <a:off x="6804248" y="1196812"/>
            <a:ext cx="2186359" cy="3046011"/>
          </a:xfrm>
          <a:prstGeom prst="rect">
            <a:avLst/>
          </a:prstGeom>
        </p:spPr>
      </p:pic>
      <p:pic>
        <p:nvPicPr>
          <p:cNvPr id="5" name="Рисунок 4"/>
          <p:cNvPicPr>
            <a:picLocks noChangeAspect="1"/>
          </p:cNvPicPr>
          <p:nvPr/>
        </p:nvPicPr>
        <p:blipFill>
          <a:blip r:embed="rId4"/>
          <a:stretch>
            <a:fillRect/>
          </a:stretch>
        </p:blipFill>
        <p:spPr>
          <a:xfrm>
            <a:off x="6588224" y="4378468"/>
            <a:ext cx="2260104" cy="1512478"/>
          </a:xfrm>
          <a:prstGeom prst="rect">
            <a:avLst/>
          </a:prstGeom>
        </p:spPr>
      </p:pic>
      <p:pic>
        <p:nvPicPr>
          <p:cNvPr id="6" name="Рисунок 5"/>
          <p:cNvPicPr>
            <a:picLocks noChangeAspect="1"/>
          </p:cNvPicPr>
          <p:nvPr/>
        </p:nvPicPr>
        <p:blipFill>
          <a:blip r:embed="rId5"/>
          <a:stretch>
            <a:fillRect/>
          </a:stretch>
        </p:blipFill>
        <p:spPr>
          <a:xfrm>
            <a:off x="4283968" y="4005064"/>
            <a:ext cx="1647553" cy="2503125"/>
          </a:xfrm>
          <a:prstGeom prst="rect">
            <a:avLst/>
          </a:prstGeom>
        </p:spPr>
      </p:pic>
    </p:spTree>
    <p:extLst>
      <p:ext uri="{BB962C8B-B14F-4D97-AF65-F5344CB8AC3E}">
        <p14:creationId xmlns:p14="http://schemas.microsoft.com/office/powerpoint/2010/main" val="1259330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1172633" y="580082"/>
            <a:ext cx="6798734" cy="1303867"/>
          </a:xfrm>
        </p:spPr>
        <p:txBody>
          <a:bodyPr>
            <a:normAutofit fontScale="90000"/>
          </a:bodyPr>
          <a:lstStyle/>
          <a:p>
            <a:pPr eaLnBrk="1" hangingPunct="1"/>
            <a:r>
              <a:rPr lang="ru-RU" dirty="0" smtClean="0"/>
              <a:t>Имеет ли право этическая теория на существование?</a:t>
            </a:r>
          </a:p>
        </p:txBody>
      </p:sp>
      <p:sp>
        <p:nvSpPr>
          <p:cNvPr id="28675" name="Содержимое 2"/>
          <p:cNvSpPr>
            <a:spLocks noGrp="1"/>
          </p:cNvSpPr>
          <p:nvPr>
            <p:ph idx="1"/>
          </p:nvPr>
        </p:nvSpPr>
        <p:spPr>
          <a:xfrm>
            <a:off x="899593" y="1883949"/>
            <a:ext cx="7634808" cy="3706358"/>
          </a:xfrm>
        </p:spPr>
        <p:txBody>
          <a:bodyPr/>
          <a:lstStyle/>
          <a:p>
            <a:pPr eaLnBrk="1" hangingPunct="1">
              <a:buFont typeface="Wingdings" pitchFamily="2" charset="2"/>
              <a:buNone/>
            </a:pPr>
            <a:r>
              <a:rPr lang="ru-RU" dirty="0" smtClean="0"/>
              <a:t>«В неправильной жизни не может быть жизни правильной» Т. </a:t>
            </a:r>
            <a:r>
              <a:rPr lang="ru-RU" dirty="0" err="1" smtClean="0"/>
              <a:t>Адорно</a:t>
            </a:r>
            <a:endParaRPr lang="ru-RU" dirty="0" smtClean="0"/>
          </a:p>
          <a:p>
            <a:pPr algn="ctr" eaLnBrk="1" hangingPunct="1">
              <a:buFont typeface="Wingdings" pitchFamily="2" charset="2"/>
              <a:buNone/>
            </a:pPr>
            <a:r>
              <a:rPr lang="ru-RU" dirty="0" smtClean="0"/>
              <a:t>Моральные дилеммы – необходимость выбора между несколькими альтернативами, которые в любом случае приводят к неудаче</a:t>
            </a:r>
          </a:p>
          <a:p>
            <a:pPr eaLnBrk="1" hangingPunct="1">
              <a:buFont typeface="Wingdings" pitchFamily="2" charset="2"/>
              <a:buNone/>
            </a:pPr>
            <a:endParaRPr lang="ru-RU" dirty="0" smtClean="0"/>
          </a:p>
          <a:p>
            <a:pPr eaLnBrk="1" hangingPunct="1">
              <a:buFont typeface="Wingdings" pitchFamily="2" charset="2"/>
              <a:buNone/>
            </a:pPr>
            <a:endParaRPr lang="ru-RU" dirty="0" smtClean="0"/>
          </a:p>
          <a:p>
            <a:pPr eaLnBrk="1" hangingPunct="1"/>
            <a:endParaRPr lang="ru-RU" dirty="0" smtClean="0"/>
          </a:p>
        </p:txBody>
      </p:sp>
      <p:pic>
        <p:nvPicPr>
          <p:cNvPr id="2" name="Рисунок 1"/>
          <p:cNvPicPr>
            <a:picLocks noChangeAspect="1"/>
          </p:cNvPicPr>
          <p:nvPr/>
        </p:nvPicPr>
        <p:blipFill>
          <a:blip r:embed="rId3"/>
          <a:stretch>
            <a:fillRect/>
          </a:stretch>
        </p:blipFill>
        <p:spPr>
          <a:xfrm>
            <a:off x="2699792" y="4005064"/>
            <a:ext cx="4087181" cy="1826459"/>
          </a:xfrm>
          <a:prstGeom prst="rect">
            <a:avLst/>
          </a:prstGeom>
        </p:spPr>
      </p:pic>
      <p:sp>
        <p:nvSpPr>
          <p:cNvPr id="3" name="Прямоугольник 2"/>
          <p:cNvSpPr/>
          <p:nvPr/>
        </p:nvSpPr>
        <p:spPr>
          <a:xfrm>
            <a:off x="1259632" y="5876395"/>
            <a:ext cx="6711735" cy="369332"/>
          </a:xfrm>
          <a:prstGeom prst="rect">
            <a:avLst/>
          </a:prstGeom>
        </p:spPr>
        <p:txBody>
          <a:bodyPr wrap="square">
            <a:spAutoFit/>
          </a:bodyPr>
          <a:lstStyle/>
          <a:p>
            <a:pPr fontAlgn="auto">
              <a:spcAft>
                <a:spcPts val="0"/>
              </a:spcAft>
              <a:buFont typeface="Wingdings" pitchFamily="2" charset="2"/>
              <a:buNone/>
              <a:defRPr/>
            </a:pPr>
            <a:r>
              <a:rPr lang="en-US" altLang="ru-RU" dirty="0"/>
              <a:t>https://www.youtube.com/watch?v=vZ4vYF3Lf04</a:t>
            </a:r>
            <a:endParaRPr lang="ru-RU" altLang="ru-RU" dirty="0"/>
          </a:p>
        </p:txBody>
      </p:sp>
      <p:sp>
        <p:nvSpPr>
          <p:cNvPr id="4" name="TextBox 3"/>
          <p:cNvSpPr txBox="1"/>
          <p:nvPr/>
        </p:nvSpPr>
        <p:spPr>
          <a:xfrm>
            <a:off x="6948264" y="4653136"/>
            <a:ext cx="2206053" cy="369332"/>
          </a:xfrm>
          <a:prstGeom prst="rect">
            <a:avLst/>
          </a:prstGeom>
          <a:noFill/>
        </p:spPr>
        <p:txBody>
          <a:bodyPr wrap="none" rtlCol="0">
            <a:spAutoFit/>
          </a:bodyPr>
          <a:lstStyle/>
          <a:p>
            <a:r>
              <a:rPr lang="ru-RU" dirty="0" smtClean="0"/>
              <a:t>«</a:t>
            </a:r>
            <a:r>
              <a:rPr lang="ru-RU" b="1" dirty="0" err="1" smtClean="0">
                <a:solidFill>
                  <a:srgbClr val="FF0000"/>
                </a:solidFill>
              </a:rPr>
              <a:t>Ваганеткология</a:t>
            </a:r>
            <a:r>
              <a:rPr lang="ru-RU" dirty="0" smtClean="0"/>
              <a:t>»</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pPr eaLnBrk="1" hangingPunct="1"/>
            <a:r>
              <a:rPr lang="ru-RU" smtClean="0"/>
              <a:t>Основные категории этики</a:t>
            </a:r>
          </a:p>
        </p:txBody>
      </p:sp>
      <p:sp>
        <p:nvSpPr>
          <p:cNvPr id="29699" name="Содержимое 2"/>
          <p:cNvSpPr>
            <a:spLocks noGrp="1"/>
          </p:cNvSpPr>
          <p:nvPr>
            <p:ph idx="1"/>
          </p:nvPr>
        </p:nvSpPr>
        <p:spPr>
          <a:xfrm>
            <a:off x="1028700" y="1700808"/>
            <a:ext cx="7200900" cy="4166592"/>
          </a:xfrm>
        </p:spPr>
        <p:txBody>
          <a:bodyPr>
            <a:normAutofit fontScale="92500" lnSpcReduction="20000"/>
          </a:bodyPr>
          <a:lstStyle/>
          <a:p>
            <a:pPr algn="ctr" eaLnBrk="1" hangingPunct="1"/>
            <a:r>
              <a:rPr lang="ru-RU" b="1" dirty="0" smtClean="0">
                <a:solidFill>
                  <a:srgbClr val="FF0000"/>
                </a:solidFill>
              </a:rPr>
              <a:t>Долг – совесть;</a:t>
            </a:r>
          </a:p>
          <a:p>
            <a:pPr algn="ctr" eaLnBrk="1" hangingPunct="1"/>
            <a:r>
              <a:rPr lang="ru-RU" b="1" dirty="0" smtClean="0">
                <a:solidFill>
                  <a:srgbClr val="FF0000"/>
                </a:solidFill>
              </a:rPr>
              <a:t>Честь – достоинство;</a:t>
            </a:r>
          </a:p>
          <a:p>
            <a:pPr algn="ctr" eaLnBrk="1" hangingPunct="1"/>
            <a:r>
              <a:rPr lang="ru-RU" b="1" dirty="0" smtClean="0">
                <a:solidFill>
                  <a:srgbClr val="FF0000"/>
                </a:solidFill>
              </a:rPr>
              <a:t>Добро – зло;</a:t>
            </a:r>
          </a:p>
          <a:p>
            <a:pPr algn="ctr" eaLnBrk="1" hangingPunct="1"/>
            <a:r>
              <a:rPr lang="ru-RU" b="1" dirty="0" smtClean="0">
                <a:solidFill>
                  <a:srgbClr val="FF0000"/>
                </a:solidFill>
              </a:rPr>
              <a:t>Свобода – </a:t>
            </a:r>
            <a:r>
              <a:rPr lang="ru-RU" b="1" dirty="0" smtClean="0">
                <a:solidFill>
                  <a:srgbClr val="FF0000"/>
                </a:solidFill>
              </a:rPr>
              <a:t>ответственность;</a:t>
            </a:r>
          </a:p>
          <a:p>
            <a:pPr algn="ctr" eaLnBrk="1" hangingPunct="1"/>
            <a:r>
              <a:rPr lang="ru-RU" b="1" dirty="0" smtClean="0">
                <a:solidFill>
                  <a:srgbClr val="FF0000"/>
                </a:solidFill>
              </a:rPr>
              <a:t>Удовольствие, польза, милосердие</a:t>
            </a:r>
            <a:endParaRPr lang="ru-RU" b="1" dirty="0" smtClean="0">
              <a:solidFill>
                <a:srgbClr val="FF0000"/>
              </a:solidFill>
            </a:endParaRPr>
          </a:p>
          <a:p>
            <a:pPr eaLnBrk="1" hangingPunct="1">
              <a:buFont typeface="Wingdings" pitchFamily="2" charset="2"/>
              <a:buNone/>
            </a:pPr>
            <a:r>
              <a:rPr lang="ru-RU" sz="2400" dirty="0" smtClean="0"/>
              <a:t>«</a:t>
            </a:r>
            <a:r>
              <a:rPr lang="ru-RU" sz="2400" dirty="0" smtClean="0"/>
              <a:t>Там, где речь идет о противоречиях…эти противоречия следует осмысливать и учиться находить силы не отворачиваться от них, вместо того, чтобы позволять с помощью более или менее «основанного на логике» процесса творить из мира все, что заблагорассудится». </a:t>
            </a:r>
          </a:p>
          <a:p>
            <a:pPr eaLnBrk="1" hangingPunct="1">
              <a:buFont typeface="Wingdings" pitchFamily="2" charset="2"/>
              <a:buNone/>
            </a:pPr>
            <a:r>
              <a:rPr lang="ru-RU" sz="2400" dirty="0" err="1" smtClean="0"/>
              <a:t>Т.Адорно</a:t>
            </a:r>
            <a:r>
              <a:rPr lang="ru-RU" sz="2400" dirty="0" smtClean="0"/>
              <a:t> </a:t>
            </a:r>
            <a:r>
              <a:rPr lang="ru-RU" sz="2400" dirty="0" smtClean="0"/>
              <a:t>«Проблемы философии морали»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915337"/>
            <a:ext cx="7632848" cy="785471"/>
          </a:xfrm>
        </p:spPr>
        <p:txBody>
          <a:bodyPr>
            <a:normAutofit fontScale="90000"/>
          </a:bodyPr>
          <a:lstStyle/>
          <a:p>
            <a:r>
              <a:rPr lang="ru-RU" dirty="0" smtClean="0"/>
              <a:t>Этика в философии до н.</a:t>
            </a:r>
            <a:r>
              <a:rPr lang="en-US" dirty="0" smtClean="0"/>
              <a:t>XX </a:t>
            </a:r>
            <a:r>
              <a:rPr lang="ru-RU" dirty="0" smtClean="0"/>
              <a:t>в. </a:t>
            </a:r>
            <a:endParaRPr lang="ru-RU" dirty="0"/>
          </a:p>
        </p:txBody>
      </p:sp>
      <p:sp>
        <p:nvSpPr>
          <p:cNvPr id="3" name="Объект 2"/>
          <p:cNvSpPr>
            <a:spLocks noGrp="1"/>
          </p:cNvSpPr>
          <p:nvPr>
            <p:ph idx="1"/>
          </p:nvPr>
        </p:nvSpPr>
        <p:spPr>
          <a:xfrm>
            <a:off x="1176865" y="1844824"/>
            <a:ext cx="6798736" cy="4090309"/>
          </a:xfrm>
        </p:spPr>
        <p:txBody>
          <a:bodyPr>
            <a:normAutofit/>
          </a:bodyPr>
          <a:lstStyle/>
          <a:p>
            <a:pPr marL="0" indent="0" algn="ctr">
              <a:buNone/>
            </a:pPr>
            <a:r>
              <a:rPr lang="ru-RU" b="1" dirty="0" smtClean="0">
                <a:solidFill>
                  <a:srgbClr val="FF0000"/>
                </a:solidFill>
              </a:rPr>
              <a:t>Ключевой конфликт:</a:t>
            </a:r>
          </a:p>
          <a:p>
            <a:pPr marL="0" indent="0">
              <a:buNone/>
            </a:pPr>
            <a:r>
              <a:rPr lang="ru-RU" dirty="0" smtClean="0"/>
              <a:t>согласовать </a:t>
            </a:r>
            <a:r>
              <a:rPr lang="ru-RU" dirty="0"/>
              <a:t>индивидуальные интересы и претензии на счастье с </a:t>
            </a:r>
            <a:r>
              <a:rPr lang="ru-RU" dirty="0" smtClean="0"/>
              <a:t>общими нормами</a:t>
            </a:r>
            <a:endParaRPr lang="ru-RU" dirty="0"/>
          </a:p>
          <a:p>
            <a:pPr marL="0" indent="0">
              <a:buNone/>
            </a:pPr>
            <a:r>
              <a:rPr lang="ru-RU" dirty="0" smtClean="0"/>
              <a:t> </a:t>
            </a:r>
          </a:p>
          <a:p>
            <a:pPr marL="0" indent="0" algn="ctr">
              <a:buNone/>
            </a:pPr>
            <a:r>
              <a:rPr lang="ru-RU" dirty="0" smtClean="0"/>
              <a:t>В процессе решения человек  обретает идентичность</a:t>
            </a:r>
          </a:p>
          <a:p>
            <a:pPr marL="0" indent="0" algn="ctr">
              <a:buNone/>
            </a:pPr>
            <a:r>
              <a:rPr lang="ru-RU" b="1" dirty="0" smtClean="0"/>
              <a:t>Результат: </a:t>
            </a:r>
            <a:r>
              <a:rPr lang="ru-RU" b="1" dirty="0" smtClean="0">
                <a:solidFill>
                  <a:srgbClr val="FF0000"/>
                </a:solidFill>
              </a:rPr>
              <a:t>правильную</a:t>
            </a:r>
            <a:r>
              <a:rPr lang="ru-RU" b="1" dirty="0" smtClean="0"/>
              <a:t> </a:t>
            </a:r>
            <a:r>
              <a:rPr lang="ru-RU" b="1" dirty="0"/>
              <a:t>жизнь</a:t>
            </a:r>
          </a:p>
          <a:p>
            <a:endParaRPr lang="ru-RU" dirty="0"/>
          </a:p>
        </p:txBody>
      </p:sp>
      <p:pic>
        <p:nvPicPr>
          <p:cNvPr id="4" name="Рисунок 3"/>
          <p:cNvPicPr>
            <a:picLocks noChangeAspect="1"/>
          </p:cNvPicPr>
          <p:nvPr/>
        </p:nvPicPr>
        <p:blipFill>
          <a:blip r:embed="rId2"/>
          <a:stretch>
            <a:fillRect/>
          </a:stretch>
        </p:blipFill>
        <p:spPr>
          <a:xfrm>
            <a:off x="3203848" y="4365104"/>
            <a:ext cx="3491880" cy="2327920"/>
          </a:xfrm>
          <a:prstGeom prst="rect">
            <a:avLst/>
          </a:prstGeom>
        </p:spPr>
      </p:pic>
    </p:spTree>
    <p:extLst>
      <p:ext uri="{BB962C8B-B14F-4D97-AF65-F5344CB8AC3E}">
        <p14:creationId xmlns:p14="http://schemas.microsoft.com/office/powerpoint/2010/main" val="3143552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0244" y="620688"/>
            <a:ext cx="6798734" cy="1303867"/>
          </a:xfrm>
        </p:spPr>
        <p:txBody>
          <a:bodyPr>
            <a:noAutofit/>
          </a:bodyPr>
          <a:lstStyle/>
          <a:p>
            <a:r>
              <a:rPr lang="ru-RU" sz="2800" dirty="0"/>
              <a:t>Этика в философии </a:t>
            </a:r>
            <a:r>
              <a:rPr lang="en-US" sz="2800" dirty="0"/>
              <a:t>XX-XXI</a:t>
            </a:r>
            <a:r>
              <a:rPr lang="ru-RU" sz="2800" dirty="0"/>
              <a:t> </a:t>
            </a:r>
            <a:r>
              <a:rPr lang="ru-RU" sz="2800" dirty="0" smtClean="0"/>
              <a:t>вв.</a:t>
            </a:r>
            <a:r>
              <a:rPr lang="ru-RU" sz="2800" dirty="0"/>
              <a:t/>
            </a:r>
            <a:br>
              <a:rPr lang="ru-RU" sz="2800" dirty="0"/>
            </a:br>
            <a:r>
              <a:rPr lang="ru-RU" sz="2800" b="1" dirty="0"/>
              <a:t>кризис     </a:t>
            </a:r>
            <a:r>
              <a:rPr lang="ru-RU" sz="2800" b="1" dirty="0" smtClean="0"/>
              <a:t>идентичности </a:t>
            </a:r>
            <a:r>
              <a:rPr lang="ru-RU" sz="2800" dirty="0" smtClean="0"/>
              <a:t/>
            </a:r>
            <a:br>
              <a:rPr lang="ru-RU" sz="2800" dirty="0" smtClean="0"/>
            </a:br>
            <a:r>
              <a:rPr lang="ru-RU" sz="2000" dirty="0" smtClean="0"/>
              <a:t>(«</a:t>
            </a:r>
            <a:r>
              <a:rPr lang="ru-RU" sz="2000" dirty="0" err="1" smtClean="0"/>
              <a:t>Протемеевская</a:t>
            </a:r>
            <a:r>
              <a:rPr lang="ru-RU" sz="2000" dirty="0" smtClean="0"/>
              <a:t> идентичность»)</a:t>
            </a:r>
            <a:endParaRPr lang="ru-RU" sz="2000" dirty="0"/>
          </a:p>
        </p:txBody>
      </p:sp>
      <p:sp>
        <p:nvSpPr>
          <p:cNvPr id="5" name="Объект 4"/>
          <p:cNvSpPr>
            <a:spLocks noGrp="1"/>
          </p:cNvSpPr>
          <p:nvPr>
            <p:ph sz="half" idx="1"/>
          </p:nvPr>
        </p:nvSpPr>
        <p:spPr>
          <a:xfrm>
            <a:off x="1178933" y="1924554"/>
            <a:ext cx="3337560" cy="4240749"/>
          </a:xfrm>
        </p:spPr>
        <p:txBody>
          <a:bodyPr>
            <a:normAutofit fontScale="70000" lnSpcReduction="20000"/>
          </a:bodyPr>
          <a:lstStyle/>
          <a:p>
            <a:pPr marL="0" indent="0" algn="ctr">
              <a:buNone/>
            </a:pPr>
            <a:r>
              <a:rPr lang="ru-RU" b="1" dirty="0" smtClean="0"/>
              <a:t>Нарушены основные компоненты идентичности:</a:t>
            </a:r>
          </a:p>
          <a:p>
            <a:pPr lvl="1"/>
            <a:r>
              <a:rPr lang="ru-RU" sz="2600" dirty="0" smtClean="0"/>
              <a:t>Социальная (перемещение между стратами);</a:t>
            </a:r>
          </a:p>
          <a:p>
            <a:pPr lvl="1"/>
            <a:r>
              <a:rPr lang="ru-RU" sz="2600" dirty="0" smtClean="0"/>
              <a:t>Профессиональная;</a:t>
            </a:r>
          </a:p>
          <a:p>
            <a:pPr lvl="1"/>
            <a:r>
              <a:rPr lang="ru-RU" sz="2600" dirty="0" smtClean="0"/>
              <a:t>Национальная;</a:t>
            </a:r>
          </a:p>
          <a:p>
            <a:pPr lvl="1"/>
            <a:r>
              <a:rPr lang="ru-RU" sz="2600" dirty="0" smtClean="0"/>
              <a:t>Гендерная;</a:t>
            </a:r>
          </a:p>
          <a:p>
            <a:pPr lvl="1"/>
            <a:r>
              <a:rPr lang="ru-RU" sz="2600" dirty="0" smtClean="0"/>
              <a:t>Ценностная;</a:t>
            </a:r>
          </a:p>
          <a:p>
            <a:pPr lvl="1"/>
            <a:r>
              <a:rPr lang="ru-RU" sz="2600" dirty="0" smtClean="0"/>
              <a:t>Приватная (личная жизнь);</a:t>
            </a:r>
          </a:p>
          <a:p>
            <a:pPr lvl="1"/>
            <a:r>
              <a:rPr lang="ru-RU" sz="2600" dirty="0" smtClean="0"/>
              <a:t>Семейная;</a:t>
            </a:r>
          </a:p>
          <a:p>
            <a:pPr lvl="1"/>
            <a:r>
              <a:rPr lang="ru-RU" sz="2600" dirty="0" smtClean="0"/>
              <a:t>Религиозная;</a:t>
            </a:r>
          </a:p>
          <a:p>
            <a:pPr lvl="1"/>
            <a:r>
              <a:rPr lang="ru-RU" sz="2600" dirty="0" smtClean="0"/>
              <a:t>Политическая</a:t>
            </a:r>
            <a:endParaRPr lang="ru-RU" sz="2600" dirty="0"/>
          </a:p>
        </p:txBody>
      </p:sp>
      <p:pic>
        <p:nvPicPr>
          <p:cNvPr id="7" name="Объект 6"/>
          <p:cNvPicPr>
            <a:picLocks noGrp="1" noChangeAspect="1"/>
          </p:cNvPicPr>
          <p:nvPr>
            <p:ph sz="half" idx="2"/>
          </p:nvPr>
        </p:nvPicPr>
        <p:blipFill>
          <a:blip r:embed="rId3"/>
          <a:stretch>
            <a:fillRect/>
          </a:stretch>
        </p:blipFill>
        <p:spPr>
          <a:xfrm>
            <a:off x="5148064" y="2636912"/>
            <a:ext cx="3010546" cy="2341015"/>
          </a:xfrm>
          <a:prstGeom prst="rect">
            <a:avLst/>
          </a:prstGeom>
        </p:spPr>
      </p:pic>
    </p:spTree>
    <p:extLst>
      <p:ext uri="{BB962C8B-B14F-4D97-AF65-F5344CB8AC3E}">
        <p14:creationId xmlns:p14="http://schemas.microsoft.com/office/powerpoint/2010/main" val="1665217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85800"/>
            <a:ext cx="8280920" cy="1485900"/>
          </a:xfrm>
        </p:spPr>
        <p:txBody>
          <a:bodyPr>
            <a:normAutofit/>
          </a:bodyPr>
          <a:lstStyle/>
          <a:p>
            <a:r>
              <a:rPr lang="ru-RU" dirty="0" smtClean="0"/>
              <a:t>Этика в философии </a:t>
            </a:r>
            <a:r>
              <a:rPr lang="en-US" dirty="0" smtClean="0"/>
              <a:t>XX</a:t>
            </a:r>
            <a:r>
              <a:rPr lang="ru-RU" dirty="0" smtClean="0"/>
              <a:t> в.</a:t>
            </a:r>
            <a:endParaRPr lang="ru-RU" dirty="0"/>
          </a:p>
        </p:txBody>
      </p:sp>
      <p:sp>
        <p:nvSpPr>
          <p:cNvPr id="3" name="Объект 2"/>
          <p:cNvSpPr>
            <a:spLocks noGrp="1"/>
          </p:cNvSpPr>
          <p:nvPr>
            <p:ph idx="1"/>
          </p:nvPr>
        </p:nvSpPr>
        <p:spPr/>
        <p:txBody>
          <a:bodyPr/>
          <a:lstStyle/>
          <a:p>
            <a:pPr marL="0" indent="0" algn="ctr">
              <a:buNone/>
            </a:pPr>
            <a:r>
              <a:rPr lang="ru-RU" dirty="0" smtClean="0"/>
              <a:t>Что я должен делать?</a:t>
            </a:r>
          </a:p>
          <a:p>
            <a:pPr marL="0" indent="0" algn="ctr">
              <a:buNone/>
            </a:pPr>
            <a:r>
              <a:rPr lang="ru-RU" dirty="0" smtClean="0"/>
              <a:t>Чтобы оставаться человеком?</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3779912" y="3758138"/>
            <a:ext cx="1866900" cy="2447925"/>
          </a:xfrm>
          <a:prstGeom prst="rect">
            <a:avLst/>
          </a:prstGeom>
        </p:spPr>
      </p:pic>
      <p:sp>
        <p:nvSpPr>
          <p:cNvPr id="5" name="TextBox 4"/>
          <p:cNvSpPr txBox="1"/>
          <p:nvPr/>
        </p:nvSpPr>
        <p:spPr>
          <a:xfrm>
            <a:off x="6012160" y="5958759"/>
            <a:ext cx="934871" cy="369332"/>
          </a:xfrm>
          <a:prstGeom prst="rect">
            <a:avLst/>
          </a:prstGeom>
          <a:noFill/>
        </p:spPr>
        <p:txBody>
          <a:bodyPr wrap="none" rtlCol="0">
            <a:spAutoFit/>
          </a:bodyPr>
          <a:lstStyle/>
          <a:p>
            <a:r>
              <a:rPr lang="ru-RU" dirty="0" smtClean="0"/>
              <a:t>И. Кант</a:t>
            </a:r>
            <a:endParaRPr lang="ru-RU" dirty="0"/>
          </a:p>
        </p:txBody>
      </p:sp>
    </p:spTree>
    <p:extLst>
      <p:ext uri="{BB962C8B-B14F-4D97-AF65-F5344CB8AC3E}">
        <p14:creationId xmlns:p14="http://schemas.microsoft.com/office/powerpoint/2010/main" val="2779877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Основание оценки поступка</a:t>
            </a:r>
          </a:p>
        </p:txBody>
      </p:sp>
      <p:sp>
        <p:nvSpPr>
          <p:cNvPr id="3" name="Объект 2"/>
          <p:cNvSpPr>
            <a:spLocks noGrp="1"/>
          </p:cNvSpPr>
          <p:nvPr>
            <p:ph sz="half" idx="1"/>
          </p:nvPr>
        </p:nvSpPr>
        <p:spPr/>
        <p:txBody>
          <a:bodyPr>
            <a:normAutofit fontScale="77500" lnSpcReduction="20000"/>
          </a:bodyPr>
          <a:lstStyle/>
          <a:p>
            <a:r>
              <a:rPr lang="ru-RU" b="1" dirty="0" smtClean="0">
                <a:solidFill>
                  <a:srgbClr val="7030A0"/>
                </a:solidFill>
              </a:rPr>
              <a:t>Учение о двойном последствии (Ф. </a:t>
            </a:r>
            <a:r>
              <a:rPr lang="ru-RU" b="1" dirty="0" err="1" smtClean="0">
                <a:solidFill>
                  <a:srgbClr val="7030A0"/>
                </a:solidFill>
              </a:rPr>
              <a:t>Аквиснский</a:t>
            </a:r>
            <a:r>
              <a:rPr lang="ru-RU" b="1" dirty="0" smtClean="0">
                <a:solidFill>
                  <a:srgbClr val="7030A0"/>
                </a:solidFill>
              </a:rPr>
              <a:t>)</a:t>
            </a:r>
          </a:p>
          <a:p>
            <a:r>
              <a:rPr lang="ru-RU" i="1" dirty="0" smtClean="0"/>
              <a:t>«действие, рассмотренное независимо от негативных последствий, само по себе не является плохим»</a:t>
            </a:r>
          </a:p>
          <a:p>
            <a:r>
              <a:rPr lang="ru-RU" i="1" dirty="0" smtClean="0"/>
              <a:t>«негативные последствия не являются непропорционально большими по сравнению с позитивным изначальным благом»</a:t>
            </a:r>
            <a:endParaRPr lang="ru-RU" i="1" dirty="0"/>
          </a:p>
        </p:txBody>
      </p:sp>
      <p:sp>
        <p:nvSpPr>
          <p:cNvPr id="4" name="Объект 3"/>
          <p:cNvSpPr>
            <a:spLocks noGrp="1"/>
          </p:cNvSpPr>
          <p:nvPr>
            <p:ph sz="half" idx="2"/>
          </p:nvPr>
        </p:nvSpPr>
        <p:spPr/>
        <p:txBody>
          <a:bodyPr>
            <a:normAutofit fontScale="77500" lnSpcReduction="20000"/>
          </a:bodyPr>
          <a:lstStyle/>
          <a:p>
            <a:r>
              <a:rPr lang="ru-RU" b="1" dirty="0" smtClean="0">
                <a:solidFill>
                  <a:srgbClr val="7030A0"/>
                </a:solidFill>
              </a:rPr>
              <a:t>Категорический императив (И. Кант)</a:t>
            </a:r>
          </a:p>
          <a:p>
            <a:r>
              <a:rPr lang="ru-RU" sz="2400" i="1" dirty="0"/>
              <a:t>«поступай так, чтобы максима твоей воли могла бы быть всеобщим законом</a:t>
            </a:r>
            <a:r>
              <a:rPr lang="ru-RU" sz="2400" i="1" dirty="0" smtClean="0"/>
              <a:t>»</a:t>
            </a:r>
            <a:endParaRPr lang="ru-RU" sz="2400" dirty="0"/>
          </a:p>
          <a:p>
            <a:r>
              <a:rPr lang="ru-RU" sz="2400" i="1" dirty="0"/>
              <a:t>«поступай так, чтобы ты всегда относился к человечеству и в своем лице, и в лице всякого другого так же как к цели, и никогда не относился бы к нему только как к средству</a:t>
            </a:r>
            <a:r>
              <a:rPr lang="ru-RU" sz="2400" i="1" dirty="0" smtClean="0"/>
              <a:t>»</a:t>
            </a:r>
            <a:endParaRPr lang="ru-RU" sz="2400" b="1" dirty="0">
              <a:solidFill>
                <a:srgbClr val="7030A0"/>
              </a:solidFill>
            </a:endParaRPr>
          </a:p>
        </p:txBody>
      </p:sp>
    </p:spTree>
    <p:extLst>
      <p:ext uri="{BB962C8B-B14F-4D97-AF65-F5344CB8AC3E}">
        <p14:creationId xmlns:p14="http://schemas.microsoft.com/office/powerpoint/2010/main" val="2297261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Взаимосвязь науки и этики</a:t>
            </a:r>
            <a:endParaRPr lang="ru-RU" dirty="0"/>
          </a:p>
        </p:txBody>
      </p:sp>
      <p:sp>
        <p:nvSpPr>
          <p:cNvPr id="3" name="Содержимое 2"/>
          <p:cNvSpPr>
            <a:spLocks noGrp="1"/>
          </p:cNvSpPr>
          <p:nvPr>
            <p:ph idx="1"/>
          </p:nvPr>
        </p:nvSpPr>
        <p:spPr/>
        <p:txBody>
          <a:bodyPr/>
          <a:lstStyle/>
          <a:p>
            <a:r>
              <a:rPr lang="ru-RU" dirty="0" smtClean="0"/>
              <a:t>Наука – ценностно-нейтральное явление (П.Сорокин, </a:t>
            </a:r>
            <a:r>
              <a:rPr lang="ru-RU" dirty="0" err="1" smtClean="0"/>
              <a:t>Г.Маргенау</a:t>
            </a:r>
            <a:r>
              <a:rPr lang="ru-RU" dirty="0" smtClean="0"/>
              <a:t>, </a:t>
            </a:r>
            <a:r>
              <a:rPr lang="ru-RU" dirty="0" err="1" smtClean="0"/>
              <a:t>П.Слотердайк</a:t>
            </a:r>
            <a:r>
              <a:rPr lang="ru-RU" dirty="0" smtClean="0"/>
              <a:t>)</a:t>
            </a:r>
          </a:p>
          <a:p>
            <a:r>
              <a:rPr lang="ru-RU" dirty="0" smtClean="0"/>
              <a:t>Наука и этика взаимосвязаны определенным образом;</a:t>
            </a:r>
          </a:p>
          <a:p>
            <a:r>
              <a:rPr lang="ru-RU" dirty="0" smtClean="0"/>
              <a:t>Научное познание необходимо переосмыслить в соответствии с принципами этики</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28700" y="685800"/>
            <a:ext cx="7200900" cy="798984"/>
          </a:xfrm>
        </p:spPr>
        <p:txBody>
          <a:bodyPr>
            <a:normAutofit fontScale="90000"/>
          </a:bodyPr>
          <a:lstStyle/>
          <a:p>
            <a:pPr algn="just"/>
            <a:r>
              <a:rPr lang="ru-RU" dirty="0" smtClean="0"/>
              <a:t>Этика науки и техники до середины </a:t>
            </a:r>
            <a:r>
              <a:rPr lang="en-US" dirty="0" smtClean="0"/>
              <a:t>XX</a:t>
            </a:r>
            <a:r>
              <a:rPr lang="ru-RU" dirty="0" smtClean="0"/>
              <a:t> в</a:t>
            </a:r>
            <a:endParaRPr lang="ru-RU" dirty="0"/>
          </a:p>
        </p:txBody>
      </p:sp>
      <p:sp>
        <p:nvSpPr>
          <p:cNvPr id="6" name="Объект 5"/>
          <p:cNvSpPr>
            <a:spLocks noGrp="1"/>
          </p:cNvSpPr>
          <p:nvPr>
            <p:ph idx="1"/>
          </p:nvPr>
        </p:nvSpPr>
        <p:spPr>
          <a:xfrm>
            <a:off x="1028700" y="2171700"/>
            <a:ext cx="7200900" cy="4382616"/>
          </a:xfrm>
        </p:spPr>
        <p:txBody>
          <a:bodyPr>
            <a:normAutofit fontScale="92500"/>
          </a:bodyPr>
          <a:lstStyle/>
          <a:p>
            <a:pPr algn="just"/>
            <a:r>
              <a:rPr lang="ru-RU" dirty="0"/>
              <a:t>Все обращение с </a:t>
            </a:r>
            <a:r>
              <a:rPr lang="ru-RU" dirty="0" smtClean="0"/>
              <a:t>миром </a:t>
            </a:r>
            <a:r>
              <a:rPr lang="ru-RU" dirty="0" err="1"/>
              <a:t>techne</a:t>
            </a:r>
            <a:r>
              <a:rPr lang="ru-RU" dirty="0"/>
              <a:t> </a:t>
            </a:r>
            <a:r>
              <a:rPr lang="ru-RU" dirty="0" smtClean="0"/>
              <a:t>было этически нейтральным (за исключением медицины), </a:t>
            </a:r>
            <a:r>
              <a:rPr lang="ru-RU" dirty="0"/>
              <a:t>как в отношении объекта, так и субъекта такой </a:t>
            </a:r>
            <a:r>
              <a:rPr lang="ru-RU" dirty="0" smtClean="0"/>
              <a:t>деятельности;</a:t>
            </a:r>
          </a:p>
          <a:p>
            <a:pPr algn="just"/>
            <a:r>
              <a:rPr lang="ru-RU" dirty="0" smtClean="0"/>
              <a:t>Этическая </a:t>
            </a:r>
            <a:r>
              <a:rPr lang="ru-RU" dirty="0"/>
              <a:t>значимость относилась к непосредственному обращению человека с </a:t>
            </a:r>
            <a:r>
              <a:rPr lang="ru-RU" dirty="0" smtClean="0"/>
              <a:t>человеком (</a:t>
            </a:r>
            <a:r>
              <a:rPr lang="ru-RU" dirty="0" err="1" smtClean="0"/>
              <a:t>антропоцентричность</a:t>
            </a:r>
            <a:r>
              <a:rPr lang="ru-RU" dirty="0" smtClean="0"/>
              <a:t>);</a:t>
            </a:r>
          </a:p>
          <a:p>
            <a:pPr algn="just"/>
            <a:r>
              <a:rPr lang="ru-RU" dirty="0" smtClean="0"/>
              <a:t>Этическая оценка касалась деятельности «здесь и сейчас» - обозримого будущего и ближайших людей («Возлюби ближнего своего как самого себя»);</a:t>
            </a:r>
          </a:p>
          <a:p>
            <a:pPr algn="just"/>
            <a:r>
              <a:rPr lang="ru-RU" dirty="0" smtClean="0"/>
              <a:t>Доступна любому человеку (</a:t>
            </a:r>
            <a:r>
              <a:rPr lang="ru-RU" dirty="0"/>
              <a:t>"в области морали человеческий разум, даже в случае весьма заурядных способностей к рассуждению, может легко достичь высокой степени правильности и </a:t>
            </a:r>
            <a:r>
              <a:rPr lang="ru-RU" dirty="0" smtClean="0"/>
              <a:t>обстоятельности« </a:t>
            </a:r>
            <a:r>
              <a:rPr lang="ru-RU" dirty="0" err="1" smtClean="0"/>
              <a:t>И.Кант</a:t>
            </a:r>
            <a:r>
              <a:rPr lang="ru-RU" dirty="0" smtClean="0"/>
              <a:t>)</a:t>
            </a:r>
          </a:p>
          <a:p>
            <a:pPr algn="just"/>
            <a:endParaRPr lang="ru-RU" dirty="0"/>
          </a:p>
        </p:txBody>
      </p:sp>
    </p:spTree>
    <p:extLst>
      <p:ext uri="{BB962C8B-B14F-4D97-AF65-F5344CB8AC3E}">
        <p14:creationId xmlns:p14="http://schemas.microsoft.com/office/powerpoint/2010/main" val="3191184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85800"/>
            <a:ext cx="8424936" cy="943000"/>
          </a:xfrm>
        </p:spPr>
        <p:txBody>
          <a:bodyPr/>
          <a:lstStyle/>
          <a:p>
            <a:r>
              <a:rPr lang="ru-RU" dirty="0" smtClean="0"/>
              <a:t>Этика во второй половине </a:t>
            </a:r>
            <a:r>
              <a:rPr lang="en-US" dirty="0" smtClean="0"/>
              <a:t>XX</a:t>
            </a:r>
            <a:r>
              <a:rPr lang="ru-RU" dirty="0" smtClean="0"/>
              <a:t> в</a:t>
            </a:r>
            <a:endParaRPr lang="ru-RU" dirty="0"/>
          </a:p>
        </p:txBody>
      </p:sp>
      <p:sp>
        <p:nvSpPr>
          <p:cNvPr id="3" name="Объект 2"/>
          <p:cNvSpPr>
            <a:spLocks noGrp="1"/>
          </p:cNvSpPr>
          <p:nvPr>
            <p:ph idx="1"/>
          </p:nvPr>
        </p:nvSpPr>
        <p:spPr>
          <a:xfrm>
            <a:off x="1151570" y="1600367"/>
            <a:ext cx="7200900" cy="4094584"/>
          </a:xfrm>
        </p:spPr>
        <p:txBody>
          <a:bodyPr/>
          <a:lstStyle/>
          <a:p>
            <a:r>
              <a:rPr lang="ru-RU" b="1" i="1" dirty="0" smtClean="0">
                <a:solidFill>
                  <a:srgbClr val="FF0000"/>
                </a:solidFill>
              </a:rPr>
              <a:t>Сфера ответственности </a:t>
            </a:r>
            <a:r>
              <a:rPr lang="ru-RU" i="1" dirty="0" smtClean="0"/>
              <a:t>– </a:t>
            </a:r>
            <a:r>
              <a:rPr lang="ru-RU" dirty="0" smtClean="0"/>
              <a:t>биосфера всей планеты</a:t>
            </a:r>
          </a:p>
          <a:p>
            <a:r>
              <a:rPr lang="ru-RU" b="1" i="1" dirty="0" smtClean="0">
                <a:solidFill>
                  <a:srgbClr val="FF0000"/>
                </a:solidFill>
              </a:rPr>
              <a:t>Пространственно-временные границы</a:t>
            </a:r>
            <a:r>
              <a:rPr lang="ru-RU" i="1" dirty="0" smtClean="0"/>
              <a:t> </a:t>
            </a:r>
            <a:r>
              <a:rPr lang="ru-RU" dirty="0" smtClean="0"/>
              <a:t>ответственности – неизвестны</a:t>
            </a:r>
          </a:p>
          <a:p>
            <a:r>
              <a:rPr lang="ru-RU" b="1" i="1" dirty="0" smtClean="0">
                <a:solidFill>
                  <a:srgbClr val="FF0000"/>
                </a:solidFill>
              </a:rPr>
              <a:t>Последствия деятельности </a:t>
            </a:r>
            <a:r>
              <a:rPr lang="ru-RU" dirty="0" smtClean="0"/>
              <a:t>– </a:t>
            </a:r>
            <a:r>
              <a:rPr lang="ru-RU" dirty="0" err="1" smtClean="0"/>
              <a:t>кумулятивны</a:t>
            </a:r>
            <a:endParaRPr lang="ru-RU" dirty="0" smtClean="0"/>
          </a:p>
          <a:p>
            <a:endParaRPr lang="ru-RU" dirty="0"/>
          </a:p>
          <a:p>
            <a:pPr marL="0" indent="0" algn="ctr">
              <a:buNone/>
            </a:pPr>
            <a:r>
              <a:rPr lang="ru-RU" b="1" dirty="0" smtClean="0">
                <a:solidFill>
                  <a:srgbClr val="FF0000"/>
                </a:solidFill>
              </a:rPr>
              <a:t>ЭТИЧЕСКАЯ ПРОБЛЕМА</a:t>
            </a:r>
          </a:p>
          <a:p>
            <a:pPr marL="0" indent="0" algn="ctr">
              <a:buNone/>
            </a:pPr>
            <a:endParaRPr lang="ru-RU" b="1" dirty="0" smtClean="0">
              <a:solidFill>
                <a:srgbClr val="FF0000"/>
              </a:solidFill>
            </a:endParaRPr>
          </a:p>
          <a:p>
            <a:pPr marL="0" indent="0">
              <a:buNone/>
            </a:pPr>
            <a:endParaRPr lang="ru-RU" dirty="0" smtClean="0"/>
          </a:p>
          <a:p>
            <a:endParaRPr lang="ru-RU" dirty="0"/>
          </a:p>
        </p:txBody>
      </p:sp>
      <p:sp>
        <p:nvSpPr>
          <p:cNvPr id="4" name="Прямоугольник с двумя усеченными соседними углами 3"/>
          <p:cNvSpPr/>
          <p:nvPr/>
        </p:nvSpPr>
        <p:spPr>
          <a:xfrm>
            <a:off x="1444774" y="4480687"/>
            <a:ext cx="6614492" cy="1358280"/>
          </a:xfrm>
          <a:prstGeom prst="snip2SameRect">
            <a:avLst/>
          </a:prstGeo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b="1" dirty="0"/>
              <a:t>Знание, позволяющее осмыслить влияние технического действия на будущее развивается медленнее, чем техническое будущее</a:t>
            </a:r>
          </a:p>
        </p:txBody>
      </p:sp>
      <p:sp>
        <p:nvSpPr>
          <p:cNvPr id="5" name="TextBox 4"/>
          <p:cNvSpPr txBox="1"/>
          <p:nvPr/>
        </p:nvSpPr>
        <p:spPr>
          <a:xfrm>
            <a:off x="3600994" y="6240186"/>
            <a:ext cx="4458272" cy="369332"/>
          </a:xfrm>
          <a:prstGeom prst="rect">
            <a:avLst/>
          </a:prstGeom>
          <a:noFill/>
        </p:spPr>
        <p:txBody>
          <a:bodyPr wrap="none" rtlCol="0">
            <a:spAutoFit/>
          </a:bodyPr>
          <a:lstStyle/>
          <a:p>
            <a:r>
              <a:rPr lang="ru-RU" dirty="0" smtClean="0"/>
              <a:t>Ганс Йонас «Принцип ответственности»</a:t>
            </a:r>
            <a:endParaRPr lang="ru-RU" dirty="0"/>
          </a:p>
        </p:txBody>
      </p:sp>
    </p:spTree>
    <p:extLst>
      <p:ext uri="{BB962C8B-B14F-4D97-AF65-F5344CB8AC3E}">
        <p14:creationId xmlns:p14="http://schemas.microsoft.com/office/powerpoint/2010/main" val="27090354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28700" y="476672"/>
            <a:ext cx="7200900" cy="1485900"/>
          </a:xfrm>
        </p:spPr>
        <p:txBody>
          <a:bodyPr>
            <a:normAutofit fontScale="90000"/>
          </a:bodyPr>
          <a:lstStyle/>
          <a:p>
            <a:pPr algn="ctr"/>
            <a:r>
              <a:rPr lang="ru-RU" sz="4800" dirty="0"/>
              <a:t>История </a:t>
            </a:r>
            <a:r>
              <a:rPr lang="ru-RU" sz="4800" dirty="0" smtClean="0"/>
              <a:t>проблемы</a:t>
            </a:r>
            <a:br>
              <a:rPr lang="ru-RU" sz="4800" dirty="0" smtClean="0"/>
            </a:br>
            <a:r>
              <a:rPr lang="ru-RU" dirty="0" smtClean="0"/>
              <a:t>Осмысление угроз для общества</a:t>
            </a:r>
            <a:r>
              <a:rPr lang="ru-RU" dirty="0"/>
              <a:t/>
            </a:r>
            <a:br>
              <a:rPr lang="ru-RU" dirty="0"/>
            </a:br>
            <a:endParaRPr lang="ru-RU" dirty="0"/>
          </a:p>
        </p:txBody>
      </p:sp>
      <p:pic>
        <p:nvPicPr>
          <p:cNvPr id="7" name="Объект 6"/>
          <p:cNvPicPr>
            <a:picLocks noGrp="1" noChangeAspect="1"/>
          </p:cNvPicPr>
          <p:nvPr>
            <p:ph idx="1"/>
          </p:nvPr>
        </p:nvPicPr>
        <p:blipFill>
          <a:blip r:embed="rId2"/>
          <a:stretch>
            <a:fillRect/>
          </a:stretch>
        </p:blipFill>
        <p:spPr>
          <a:xfrm>
            <a:off x="1979235" y="2780928"/>
            <a:ext cx="5299829" cy="35814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400300"/>
            <a:ext cx="7938628" cy="3785652"/>
          </a:xfrm>
          <a:prstGeom prst="rect">
            <a:avLst/>
          </a:prstGeom>
        </p:spPr>
        <p:txBody>
          <a:bodyPr wrap="square">
            <a:spAutoFit/>
          </a:bodyPr>
          <a:lstStyle/>
          <a:p>
            <a:pPr marL="342900" indent="-342900" algn="just">
              <a:buAutoNum type="arabicParenR"/>
            </a:pPr>
            <a:r>
              <a:rPr lang="ru-RU" sz="2000" b="1" dirty="0" smtClean="0">
                <a:solidFill>
                  <a:srgbClr val="FF0000"/>
                </a:solidFill>
              </a:rPr>
              <a:t>универсализм</a:t>
            </a:r>
            <a:r>
              <a:rPr lang="ru-RU" sz="2000" dirty="0" smtClean="0">
                <a:solidFill>
                  <a:srgbClr val="FF0000"/>
                </a:solidFill>
              </a:rPr>
              <a:t> </a:t>
            </a:r>
            <a:r>
              <a:rPr lang="ru-RU" sz="2000" dirty="0" smtClean="0"/>
              <a:t>(все изучаемые наукой природные явления повсюду протекают одинаково, истинность научных утверждений должна оцениваться независимо от возраста, пола</a:t>
            </a:r>
            <a:r>
              <a:rPr lang="ru-RU" sz="2000" dirty="0" smtClean="0"/>
              <a:t>, расы, авторитета и т. п. того, кто их формулирует</a:t>
            </a:r>
            <a:r>
              <a:rPr lang="ru-RU" sz="2000" dirty="0" smtClean="0"/>
              <a:t>) </a:t>
            </a:r>
            <a:endParaRPr lang="ru-RU" sz="2000" dirty="0" smtClean="0"/>
          </a:p>
          <a:p>
            <a:pPr marL="342900" indent="-342900" algn="just">
              <a:buAutoNum type="arabicParenR"/>
            </a:pPr>
            <a:r>
              <a:rPr lang="ru-RU" sz="2000" b="1" dirty="0" smtClean="0">
                <a:solidFill>
                  <a:srgbClr val="FF0000"/>
                </a:solidFill>
              </a:rPr>
              <a:t>общность</a:t>
            </a:r>
            <a:r>
              <a:rPr lang="ru-RU" sz="2000" dirty="0" smtClean="0">
                <a:solidFill>
                  <a:srgbClr val="FF0000"/>
                </a:solidFill>
              </a:rPr>
              <a:t> </a:t>
            </a:r>
            <a:r>
              <a:rPr lang="ru-RU" sz="2000" dirty="0" smtClean="0"/>
              <a:t>(научное знание —всеобщее достояние</a:t>
            </a:r>
            <a:r>
              <a:rPr lang="ru-RU" sz="2000" dirty="0" smtClean="0"/>
              <a:t>)</a:t>
            </a:r>
            <a:endParaRPr lang="ru-RU" sz="2000" dirty="0" smtClean="0"/>
          </a:p>
          <a:p>
            <a:pPr marL="342900" indent="-342900" algn="just">
              <a:buAutoNum type="arabicParenR"/>
            </a:pPr>
            <a:r>
              <a:rPr lang="ru-RU" sz="2000" b="1" dirty="0" smtClean="0">
                <a:solidFill>
                  <a:srgbClr val="FF0000"/>
                </a:solidFill>
              </a:rPr>
              <a:t>незаинтересованность</a:t>
            </a:r>
            <a:r>
              <a:rPr lang="ru-RU" sz="2000" dirty="0" smtClean="0">
                <a:solidFill>
                  <a:srgbClr val="FF0000"/>
                </a:solidFill>
              </a:rPr>
              <a:t> </a:t>
            </a:r>
            <a:r>
              <a:rPr lang="ru-RU" sz="2000" dirty="0" smtClean="0"/>
              <a:t>(первичным стимулом деятельности ученого является бескорыстный поиск истины, свободный от соображений собственной выгоды</a:t>
            </a:r>
            <a:r>
              <a:rPr lang="ru-RU" sz="2000" dirty="0" smtClean="0"/>
              <a:t>) </a:t>
            </a:r>
            <a:endParaRPr lang="ru-RU" sz="2000" dirty="0" smtClean="0"/>
          </a:p>
          <a:p>
            <a:pPr marL="342900" indent="-342900" algn="just">
              <a:buAutoNum type="arabicParenR"/>
            </a:pPr>
            <a:r>
              <a:rPr lang="ru-RU" sz="2000" b="1" dirty="0" smtClean="0">
                <a:solidFill>
                  <a:srgbClr val="FF0000"/>
                </a:solidFill>
              </a:rPr>
              <a:t>организованный скептицизм </a:t>
            </a:r>
            <a:r>
              <a:rPr lang="ru-RU" sz="2000" dirty="0" smtClean="0"/>
              <a:t>(каждый несет ответственность за оценку доброкачественности того, что сделано его коллегами, и за то, чтобы эта его оценка была предана гласности</a:t>
            </a:r>
            <a:r>
              <a:rPr lang="ru-RU" sz="2000" dirty="0" smtClean="0"/>
              <a:t>)</a:t>
            </a:r>
            <a:endParaRPr lang="ru-RU" sz="2000" dirty="0"/>
          </a:p>
        </p:txBody>
      </p:sp>
      <p:sp>
        <p:nvSpPr>
          <p:cNvPr id="3" name="TextBox 2"/>
          <p:cNvSpPr txBox="1"/>
          <p:nvPr/>
        </p:nvSpPr>
        <p:spPr>
          <a:xfrm>
            <a:off x="899592" y="476672"/>
            <a:ext cx="8244408" cy="1107996"/>
          </a:xfrm>
          <a:prstGeom prst="rect">
            <a:avLst/>
          </a:prstGeom>
          <a:noFill/>
        </p:spPr>
        <p:txBody>
          <a:bodyPr wrap="square" rtlCol="0">
            <a:spAutoFit/>
          </a:bodyPr>
          <a:lstStyle/>
          <a:p>
            <a:r>
              <a:rPr lang="ru-RU" sz="2400" dirty="0" smtClean="0">
                <a:solidFill>
                  <a:srgbClr val="FF0000"/>
                </a:solidFill>
              </a:rPr>
              <a:t>Мертон Р. Нормативная структура науки (1942 г</a:t>
            </a:r>
            <a:r>
              <a:rPr lang="ru-RU" sz="2400" dirty="0" smtClean="0">
                <a:solidFill>
                  <a:srgbClr val="FF0000"/>
                </a:solidFill>
              </a:rPr>
              <a:t>.)</a:t>
            </a:r>
          </a:p>
          <a:p>
            <a:endParaRPr lang="ru-RU" sz="2400" dirty="0" smtClean="0">
              <a:solidFill>
                <a:srgbClr val="FF0000"/>
              </a:solidFill>
            </a:endParaRPr>
          </a:p>
          <a:p>
            <a:r>
              <a:rPr lang="ru-RU" i="1" dirty="0" smtClean="0"/>
              <a:t>Вводит </a:t>
            </a:r>
            <a:r>
              <a:rPr lang="ru-RU" i="1" dirty="0" smtClean="0"/>
              <a:t>понятие «</a:t>
            </a:r>
            <a:r>
              <a:rPr lang="ru-RU" b="1" i="1" dirty="0" err="1" smtClean="0">
                <a:solidFill>
                  <a:srgbClr val="FF0000"/>
                </a:solidFill>
              </a:rPr>
              <a:t>этос</a:t>
            </a:r>
            <a:r>
              <a:rPr lang="ru-RU" b="1" i="1" dirty="0" smtClean="0">
                <a:solidFill>
                  <a:srgbClr val="FF0000"/>
                </a:solidFill>
              </a:rPr>
              <a:t> науки</a:t>
            </a:r>
            <a:r>
              <a:rPr lang="ru-RU" i="1" dirty="0" smtClean="0"/>
              <a:t>»</a:t>
            </a:r>
            <a:endParaRPr lang="ru-RU" dirty="0" smtClean="0"/>
          </a:p>
        </p:txBody>
      </p:sp>
    </p:spTree>
    <p:extLst>
      <p:ext uri="{BB962C8B-B14F-4D97-AF65-F5344CB8AC3E}">
        <p14:creationId xmlns:p14="http://schemas.microsoft.com/office/powerpoint/2010/main" val="949549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172632" y="330255"/>
            <a:ext cx="7719847" cy="1303867"/>
          </a:xfrm>
        </p:spPr>
        <p:txBody>
          <a:bodyPr>
            <a:normAutofit fontScale="90000"/>
          </a:bodyPr>
          <a:lstStyle/>
          <a:p>
            <a:r>
              <a:rPr lang="ru-RU" dirty="0" smtClean="0"/>
              <a:t>Нюрнбергский кодекс 1947 г.</a:t>
            </a:r>
            <a:br>
              <a:rPr lang="ru-RU" dirty="0" smtClean="0"/>
            </a:br>
            <a:endParaRPr lang="ru-RU" dirty="0"/>
          </a:p>
        </p:txBody>
      </p:sp>
      <p:sp>
        <p:nvSpPr>
          <p:cNvPr id="8" name="Содержимое 7"/>
          <p:cNvSpPr>
            <a:spLocks noGrp="1"/>
          </p:cNvSpPr>
          <p:nvPr>
            <p:ph sz="half" idx="1"/>
          </p:nvPr>
        </p:nvSpPr>
        <p:spPr>
          <a:xfrm>
            <a:off x="755576" y="2492896"/>
            <a:ext cx="3337560" cy="3447288"/>
          </a:xfrm>
        </p:spPr>
        <p:txBody>
          <a:bodyPr>
            <a:normAutofit fontScale="92500" lnSpcReduction="20000"/>
          </a:bodyPr>
          <a:lstStyle/>
          <a:p>
            <a:r>
              <a:rPr lang="ru-RU" dirty="0" smtClean="0"/>
              <a:t>Условие проведения эксперимента на человеке – его добровольное согласие</a:t>
            </a:r>
          </a:p>
          <a:p>
            <a:r>
              <a:rPr lang="ru-RU" dirty="0" smtClean="0"/>
              <a:t>Эксперимент не должен проводиться, если есть возможность смерти или ранения</a:t>
            </a:r>
          </a:p>
          <a:p>
            <a:r>
              <a:rPr lang="ru-RU" dirty="0" smtClean="0"/>
              <a:t>Экспериментатор должен быть готов остановить проведение эксперимента на любой стадии</a:t>
            </a:r>
            <a:endParaRPr lang="ru-RU" dirty="0"/>
          </a:p>
        </p:txBody>
      </p:sp>
      <p:pic>
        <p:nvPicPr>
          <p:cNvPr id="3" name="Объект 2"/>
          <p:cNvPicPr>
            <a:picLocks noGrp="1" noChangeAspect="1"/>
          </p:cNvPicPr>
          <p:nvPr>
            <p:ph sz="half" idx="2"/>
          </p:nvPr>
        </p:nvPicPr>
        <p:blipFill>
          <a:blip r:embed="rId3"/>
          <a:stretch>
            <a:fillRect/>
          </a:stretch>
        </p:blipFill>
        <p:spPr>
          <a:xfrm>
            <a:off x="5076056" y="1712597"/>
            <a:ext cx="3333750" cy="2286000"/>
          </a:xfrm>
          <a:prstGeom prst="rect">
            <a:avLst/>
          </a:prstGeom>
        </p:spPr>
      </p:pic>
      <p:pic>
        <p:nvPicPr>
          <p:cNvPr id="2051" name="Picture 3"/>
          <p:cNvPicPr>
            <a:picLocks noChangeAspect="1" noChangeArrowheads="1"/>
          </p:cNvPicPr>
          <p:nvPr/>
        </p:nvPicPr>
        <p:blipFill>
          <a:blip r:embed="rId4" cstate="print"/>
          <a:srcRect/>
          <a:stretch>
            <a:fillRect/>
          </a:stretch>
        </p:blipFill>
        <p:spPr bwMode="auto">
          <a:xfrm>
            <a:off x="5494063" y="4077072"/>
            <a:ext cx="3268537" cy="23042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Проведение экспериментов с участием живых существ</a:t>
            </a:r>
            <a:endParaRPr lang="ru-RU" dirty="0"/>
          </a:p>
        </p:txBody>
      </p:sp>
      <p:sp>
        <p:nvSpPr>
          <p:cNvPr id="4" name="Содержимое 3"/>
          <p:cNvSpPr>
            <a:spLocks noGrp="1"/>
          </p:cNvSpPr>
          <p:nvPr>
            <p:ph idx="1"/>
          </p:nvPr>
        </p:nvSpPr>
        <p:spPr/>
        <p:txBody>
          <a:bodyPr>
            <a:normAutofit/>
          </a:bodyPr>
          <a:lstStyle/>
          <a:p>
            <a:r>
              <a:rPr lang="ru-RU" dirty="0" smtClean="0">
                <a:solidFill>
                  <a:schemeClr val="accent3"/>
                </a:solidFill>
              </a:rPr>
              <a:t>1947 г.</a:t>
            </a:r>
            <a:r>
              <a:rPr lang="ru-RU" dirty="0" smtClean="0"/>
              <a:t> – Нюрнбергский кодекс;</a:t>
            </a:r>
          </a:p>
          <a:p>
            <a:r>
              <a:rPr lang="ru-RU" dirty="0" smtClean="0">
                <a:solidFill>
                  <a:schemeClr val="accent3"/>
                </a:solidFill>
              </a:rPr>
              <a:t>1948 г. </a:t>
            </a:r>
            <a:r>
              <a:rPr lang="ru-RU" dirty="0" smtClean="0"/>
              <a:t>– Женевская декларация (Присяга врача);</a:t>
            </a:r>
          </a:p>
          <a:p>
            <a:r>
              <a:rPr lang="ru-RU" dirty="0" smtClean="0">
                <a:solidFill>
                  <a:schemeClr val="accent3"/>
                </a:solidFill>
              </a:rPr>
              <a:t>1949 г. </a:t>
            </a:r>
            <a:r>
              <a:rPr lang="ru-RU" dirty="0" smtClean="0"/>
              <a:t>– Международный кодекс медицинской этики;</a:t>
            </a:r>
          </a:p>
          <a:p>
            <a:r>
              <a:rPr lang="ru-RU" dirty="0" smtClean="0">
                <a:solidFill>
                  <a:schemeClr val="accent3"/>
                </a:solidFill>
              </a:rPr>
              <a:t>1964 г</a:t>
            </a:r>
            <a:r>
              <a:rPr lang="ru-RU" dirty="0" smtClean="0"/>
              <a:t>. – Хельсинская декларация прав человека;</a:t>
            </a:r>
          </a:p>
          <a:p>
            <a:r>
              <a:rPr lang="ru-RU" dirty="0" smtClean="0">
                <a:solidFill>
                  <a:schemeClr val="accent3"/>
                </a:solidFill>
              </a:rPr>
              <a:t>1975 г.  </a:t>
            </a:r>
            <a:r>
              <a:rPr lang="ru-RU" dirty="0" smtClean="0"/>
              <a:t>- </a:t>
            </a:r>
            <a:r>
              <a:rPr lang="ru-RU" dirty="0" err="1" smtClean="0"/>
              <a:t>Хельсинуско-Токийская</a:t>
            </a:r>
            <a:r>
              <a:rPr lang="ru-RU" dirty="0" smtClean="0"/>
              <a:t> декларация;</a:t>
            </a:r>
          </a:p>
          <a:p>
            <a:r>
              <a:rPr lang="ru-RU" dirty="0" smtClean="0">
                <a:solidFill>
                  <a:schemeClr val="accent3"/>
                </a:solidFill>
              </a:rPr>
              <a:t>1983 г</a:t>
            </a:r>
            <a:r>
              <a:rPr lang="ru-RU" dirty="0" smtClean="0"/>
              <a:t>. – Международная декларация о правах человека;</a:t>
            </a:r>
          </a:p>
          <a:p>
            <a:r>
              <a:rPr lang="ru-RU" dirty="0" smtClean="0"/>
              <a:t>И др. </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1"/>
          </p:nvPr>
        </p:nvSpPr>
        <p:spPr>
          <a:xfrm>
            <a:off x="951970" y="908621"/>
            <a:ext cx="3337560" cy="576262"/>
          </a:xfrm>
        </p:spPr>
        <p:txBody>
          <a:bodyPr>
            <a:noAutofit/>
          </a:bodyPr>
          <a:lstStyle/>
          <a:p>
            <a:r>
              <a:rPr lang="ru-RU" sz="1800" b="1" dirty="0" smtClean="0">
                <a:solidFill>
                  <a:schemeClr val="accent3"/>
                </a:solidFill>
              </a:rPr>
              <a:t>6 и 9 августа 1945</a:t>
            </a:r>
          </a:p>
          <a:p>
            <a:r>
              <a:rPr lang="ru-RU" sz="1800" b="1" dirty="0" smtClean="0">
                <a:solidFill>
                  <a:schemeClr val="accent3"/>
                </a:solidFill>
              </a:rPr>
              <a:t> Хиросима и Нагасаки</a:t>
            </a:r>
            <a:endParaRPr lang="ru-RU" sz="1800" b="1" dirty="0">
              <a:solidFill>
                <a:schemeClr val="accent3"/>
              </a:solidFill>
            </a:endParaRPr>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833146" y="4077072"/>
            <a:ext cx="3456384" cy="2300965"/>
          </a:xfrm>
          <a:prstGeom prst="rect">
            <a:avLst/>
          </a:prstGeom>
          <a:noFill/>
          <a:ln w="9525">
            <a:noFill/>
            <a:miter lim="800000"/>
            <a:headEnd/>
            <a:tailEnd/>
          </a:ln>
        </p:spPr>
      </p:pic>
      <p:sp>
        <p:nvSpPr>
          <p:cNvPr id="8" name="Текст 7"/>
          <p:cNvSpPr>
            <a:spLocks noGrp="1"/>
          </p:cNvSpPr>
          <p:nvPr>
            <p:ph type="body" sz="quarter" idx="3"/>
          </p:nvPr>
        </p:nvSpPr>
        <p:spPr>
          <a:xfrm>
            <a:off x="4716016" y="1196752"/>
            <a:ext cx="3337560" cy="885915"/>
          </a:xfrm>
        </p:spPr>
        <p:txBody>
          <a:bodyPr>
            <a:noAutofit/>
          </a:bodyPr>
          <a:lstStyle/>
          <a:p>
            <a:pPr algn="ctr"/>
            <a:r>
              <a:rPr lang="ru-RU" sz="2000" b="1" dirty="0" smtClean="0">
                <a:solidFill>
                  <a:schemeClr val="accent3"/>
                </a:solidFill>
              </a:rPr>
              <a:t>1946 – 1958 </a:t>
            </a:r>
          </a:p>
          <a:p>
            <a:r>
              <a:rPr lang="ru-RU" sz="1800" b="1" dirty="0" smtClean="0">
                <a:solidFill>
                  <a:schemeClr val="accent3"/>
                </a:solidFill>
              </a:rPr>
              <a:t>67 ядерных испытаний на Атолле Бикини  1954 – самый мощный</a:t>
            </a:r>
            <a:endParaRPr lang="ru-RU" sz="1800" b="1" dirty="0">
              <a:solidFill>
                <a:schemeClr val="accent3"/>
              </a:solidFill>
            </a:endParaRPr>
          </a:p>
        </p:txBody>
      </p:sp>
      <p:pic>
        <p:nvPicPr>
          <p:cNvPr id="3075" name="Picture 3"/>
          <p:cNvPicPr>
            <a:picLocks noGrp="1" noChangeAspect="1" noChangeArrowheads="1"/>
          </p:cNvPicPr>
          <p:nvPr>
            <p:ph sz="quarter" idx="4"/>
          </p:nvPr>
        </p:nvPicPr>
        <p:blipFill>
          <a:blip r:embed="rId3" cstate="print"/>
          <a:stretch>
            <a:fillRect/>
          </a:stretch>
        </p:blipFill>
        <p:spPr bwMode="auto">
          <a:xfrm>
            <a:off x="4894263" y="3717015"/>
            <a:ext cx="3335337" cy="1738544"/>
          </a:xfrm>
          <a:prstGeom prst="rect">
            <a:avLst/>
          </a:prstGeom>
          <a:noFill/>
          <a:ln w="9525">
            <a:noFill/>
            <a:miter lim="800000"/>
            <a:headEnd/>
            <a:tailEnd/>
          </a:ln>
        </p:spPr>
      </p:pic>
      <p:pic>
        <p:nvPicPr>
          <p:cNvPr id="3" name="Рисунок 2"/>
          <p:cNvPicPr>
            <a:picLocks noChangeAspect="1"/>
          </p:cNvPicPr>
          <p:nvPr/>
        </p:nvPicPr>
        <p:blipFill>
          <a:blip r:embed="rId4"/>
          <a:stretch>
            <a:fillRect/>
          </a:stretch>
        </p:blipFill>
        <p:spPr>
          <a:xfrm>
            <a:off x="942088" y="2082667"/>
            <a:ext cx="3238500" cy="1824038"/>
          </a:xfrm>
          <a:prstGeom prst="rect">
            <a:avLst/>
          </a:prstGeom>
        </p:spPr>
      </p:pic>
      <p:pic>
        <p:nvPicPr>
          <p:cNvPr id="4" name="Рисунок 3"/>
          <p:cNvPicPr>
            <a:picLocks noChangeAspect="1"/>
          </p:cNvPicPr>
          <p:nvPr/>
        </p:nvPicPr>
        <p:blipFill>
          <a:blip r:embed="rId5"/>
          <a:stretch>
            <a:fillRect/>
          </a:stretch>
        </p:blipFill>
        <p:spPr>
          <a:xfrm>
            <a:off x="4845473" y="2130712"/>
            <a:ext cx="3189734" cy="211433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187624" y="3068960"/>
            <a:ext cx="7416824" cy="2031325"/>
          </a:xfrm>
          <a:prstGeom prst="rect">
            <a:avLst/>
          </a:prstGeom>
        </p:spPr>
        <p:txBody>
          <a:bodyPr wrap="square">
            <a:spAutoFit/>
          </a:bodyPr>
          <a:lstStyle/>
          <a:p>
            <a:r>
              <a:rPr lang="ru-RU" b="1" dirty="0" smtClean="0"/>
              <a:t>Описать </a:t>
            </a:r>
            <a:r>
              <a:rPr lang="ru-RU" b="1" dirty="0" smtClean="0">
                <a:solidFill>
                  <a:schemeClr val="accent3"/>
                </a:solidFill>
              </a:rPr>
              <a:t>красоту</a:t>
            </a:r>
            <a:r>
              <a:rPr lang="ru-RU" b="1" dirty="0" smtClean="0"/>
              <a:t> этой сцены под силу только великим поэтам, которые, увы, не видели ничего подобного. Через 30 секунд после вспышки пришла воздушная волна, с силой ударившая по людям и всем предметам, а сразу за ней – мощный, ровный и устрашающий рев взрыва. Словами нельзя передать все физические, психические и физиологические впечатления от этого явления. Чтобы их представить, нужно самому быть его свидетелем</a:t>
            </a:r>
            <a:endParaRPr lang="ru-RU" b="1" dirty="0"/>
          </a:p>
        </p:txBody>
      </p:sp>
      <p:sp>
        <p:nvSpPr>
          <p:cNvPr id="8" name="Прямоугольник 7"/>
          <p:cNvSpPr/>
          <p:nvPr/>
        </p:nvSpPr>
        <p:spPr>
          <a:xfrm>
            <a:off x="1043608" y="692696"/>
            <a:ext cx="7776864" cy="2031325"/>
          </a:xfrm>
          <a:prstGeom prst="rect">
            <a:avLst/>
          </a:prstGeom>
        </p:spPr>
        <p:txBody>
          <a:bodyPr wrap="square">
            <a:spAutoFit/>
          </a:bodyPr>
          <a:lstStyle/>
          <a:p>
            <a:r>
              <a:rPr lang="ru-RU" b="1" dirty="0" smtClean="0"/>
              <a:t>«Вот оно!» Что бы теперь ни случилось, все чувствовали, что немыслимая по сложности научная задача решена. Деление атомного ядра вышло из тайников научного мышления теоретиков. Оно пришло в мир уже почти взрослым. Эта новая сила могла быть использована во имя добра или во имя зла. Среди присутствовавших царило настроение, что остаток своей жизни они обязаны посвятить тому, чтобы не допустить ее использования во зло человечеству</a:t>
            </a:r>
            <a:endParaRPr lang="ru-RU" b="1" dirty="0"/>
          </a:p>
        </p:txBody>
      </p:sp>
      <p:sp>
        <p:nvSpPr>
          <p:cNvPr id="9" name="TextBox 8"/>
          <p:cNvSpPr txBox="1"/>
          <p:nvPr/>
        </p:nvSpPr>
        <p:spPr>
          <a:xfrm>
            <a:off x="1763688" y="5517232"/>
            <a:ext cx="5742149" cy="923330"/>
          </a:xfrm>
          <a:prstGeom prst="rect">
            <a:avLst/>
          </a:prstGeom>
          <a:noFill/>
        </p:spPr>
        <p:txBody>
          <a:bodyPr wrap="none" rtlCol="0">
            <a:spAutoFit/>
          </a:bodyPr>
          <a:lstStyle/>
          <a:p>
            <a:r>
              <a:rPr lang="ru-RU" dirty="0" smtClean="0"/>
              <a:t>Из докладной записки генерала </a:t>
            </a:r>
            <a:r>
              <a:rPr lang="ru-RU" dirty="0" err="1" smtClean="0"/>
              <a:t>Гровса</a:t>
            </a:r>
            <a:r>
              <a:rPr lang="ru-RU" dirty="0" smtClean="0"/>
              <a:t> 18 июля 1945 г.  </a:t>
            </a:r>
          </a:p>
          <a:p>
            <a:r>
              <a:rPr lang="ru-RU" dirty="0" smtClean="0"/>
              <a:t>Ядерные испытания в Нью-Мексико </a:t>
            </a:r>
          </a:p>
          <a:p>
            <a:r>
              <a:rPr lang="ru-RU" dirty="0" err="1" smtClean="0"/>
              <a:t>Л.Гровс</a:t>
            </a:r>
            <a:r>
              <a:rPr lang="ru-RU" dirty="0" smtClean="0"/>
              <a:t> «Теперь об этом можно рассказать»</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Манифест Рассела-Эйнштейна</a:t>
            </a:r>
            <a:endParaRPr lang="ru-RU" dirty="0"/>
          </a:p>
        </p:txBody>
      </p:sp>
      <p:pic>
        <p:nvPicPr>
          <p:cNvPr id="4099" name="Picture 3"/>
          <p:cNvPicPr>
            <a:picLocks noGrp="1" noChangeAspect="1" noChangeArrowheads="1"/>
          </p:cNvPicPr>
          <p:nvPr>
            <p:ph sz="half" idx="1"/>
          </p:nvPr>
        </p:nvPicPr>
        <p:blipFill>
          <a:blip r:embed="rId2" cstate="print"/>
          <a:stretch>
            <a:fillRect/>
          </a:stretch>
        </p:blipFill>
        <p:spPr bwMode="auto">
          <a:xfrm>
            <a:off x="1028700" y="2904120"/>
            <a:ext cx="3335338" cy="2345159"/>
          </a:xfrm>
          <a:prstGeom prst="rect">
            <a:avLst/>
          </a:prstGeom>
          <a:noFill/>
          <a:ln w="9525">
            <a:noFill/>
            <a:miter lim="800000"/>
            <a:headEnd/>
            <a:tailEnd/>
          </a:ln>
        </p:spPr>
      </p:pic>
      <p:sp>
        <p:nvSpPr>
          <p:cNvPr id="4" name="Содержимое 3"/>
          <p:cNvSpPr>
            <a:spLocks noGrp="1"/>
          </p:cNvSpPr>
          <p:nvPr>
            <p:ph sz="half" idx="2"/>
          </p:nvPr>
        </p:nvSpPr>
        <p:spPr/>
        <p:txBody>
          <a:bodyPr>
            <a:normAutofit fontScale="92500" lnSpcReduction="10000"/>
          </a:bodyPr>
          <a:lstStyle/>
          <a:p>
            <a:pPr>
              <a:buNone/>
            </a:pPr>
            <a:r>
              <a:rPr lang="ru-RU" dirty="0" smtClean="0"/>
              <a:t>Никто не знает, как далеко могут распространяться радиоактивные частицы</a:t>
            </a:r>
          </a:p>
          <a:p>
            <a:pPr>
              <a:buNone/>
            </a:pPr>
            <a:r>
              <a:rPr lang="ru-RU" dirty="0" smtClean="0"/>
              <a:t>Должны ли мы уничтожить род человеческий, или человечество откажется от войн?</a:t>
            </a:r>
          </a:p>
          <a:p>
            <a:pPr>
              <a:buNone/>
            </a:pPr>
            <a:r>
              <a:rPr lang="ru-RU" dirty="0" smtClean="0"/>
              <a:t>Мы требуем, чтобы они (правительство) находили мирные средства разрешения всех спорных вопросов</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9576" y="648228"/>
            <a:ext cx="6798734" cy="1303867"/>
          </a:xfrm>
        </p:spPr>
        <p:txBody>
          <a:bodyPr/>
          <a:lstStyle/>
          <a:p>
            <a:r>
              <a:rPr lang="ru-RU" dirty="0" err="1" smtClean="0"/>
              <a:t>Пагуошское</a:t>
            </a:r>
            <a:r>
              <a:rPr lang="ru-RU" dirty="0" smtClean="0"/>
              <a:t> движение</a:t>
            </a:r>
            <a:endParaRPr lang="ru-RU" dirty="0"/>
          </a:p>
        </p:txBody>
      </p:sp>
      <p:sp>
        <p:nvSpPr>
          <p:cNvPr id="3" name="Содержимое 2"/>
          <p:cNvSpPr>
            <a:spLocks noGrp="1"/>
          </p:cNvSpPr>
          <p:nvPr>
            <p:ph sz="half" idx="1"/>
          </p:nvPr>
        </p:nvSpPr>
        <p:spPr/>
        <p:txBody>
          <a:bodyPr>
            <a:normAutofit fontScale="77500" lnSpcReduction="20000"/>
          </a:bodyPr>
          <a:lstStyle/>
          <a:p>
            <a:r>
              <a:rPr lang="ru-RU" dirty="0" smtClean="0"/>
              <a:t>7—11 июля 1957 г. в местечке </a:t>
            </a:r>
            <a:r>
              <a:rPr lang="ru-RU" dirty="0" err="1" smtClean="0"/>
              <a:t>Пагуош</a:t>
            </a:r>
            <a:r>
              <a:rPr lang="ru-RU" dirty="0" smtClean="0"/>
              <a:t> (Новая Шотландия) – первая конференция</a:t>
            </a:r>
          </a:p>
          <a:p>
            <a:r>
              <a:rPr lang="ru-RU" dirty="0" smtClean="0"/>
              <a:t>Рассматривалось 3 вопроса:</a:t>
            </a:r>
          </a:p>
          <a:p>
            <a:pPr lvl="1"/>
            <a:r>
              <a:rPr lang="ru-RU" dirty="0" smtClean="0"/>
              <a:t>опасность, вызываемая ядерным оружием в мирное и военное время; </a:t>
            </a:r>
          </a:p>
          <a:p>
            <a:pPr lvl="1"/>
            <a:r>
              <a:rPr lang="ru-RU" dirty="0" smtClean="0"/>
              <a:t>контроль за ядерными вооружениями;</a:t>
            </a:r>
          </a:p>
          <a:p>
            <a:pPr lvl="1"/>
            <a:r>
              <a:rPr lang="ru-RU" dirty="0" smtClean="0"/>
              <a:t> социальная ответственность ученых</a:t>
            </a:r>
            <a:endParaRPr lang="ru-RU" dirty="0"/>
          </a:p>
        </p:txBody>
      </p:sp>
      <p:pic>
        <p:nvPicPr>
          <p:cNvPr id="5122" name="Picture 2"/>
          <p:cNvPicPr>
            <a:picLocks noGrp="1" noChangeAspect="1" noChangeArrowheads="1"/>
          </p:cNvPicPr>
          <p:nvPr>
            <p:ph sz="half" idx="2"/>
          </p:nvPr>
        </p:nvPicPr>
        <p:blipFill>
          <a:blip r:embed="rId2" cstate="print"/>
          <a:srcRect/>
          <a:stretch>
            <a:fillRect/>
          </a:stretch>
        </p:blipFill>
        <p:spPr bwMode="auto">
          <a:xfrm>
            <a:off x="4860032" y="1916832"/>
            <a:ext cx="3657600" cy="206984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119347" y="4077072"/>
            <a:ext cx="2866256" cy="22537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1112" y="908720"/>
            <a:ext cx="7992888" cy="2677656"/>
          </a:xfrm>
          <a:prstGeom prst="rect">
            <a:avLst/>
          </a:prstGeom>
        </p:spPr>
        <p:txBody>
          <a:bodyPr wrap="square">
            <a:spAutoFit/>
          </a:bodyPr>
          <a:lstStyle/>
          <a:p>
            <a:r>
              <a:rPr lang="ru-RU" sz="2400" b="1" dirty="0" smtClean="0">
                <a:solidFill>
                  <a:schemeClr val="accent3"/>
                </a:solidFill>
              </a:rPr>
              <a:t>1946 г.  в Лондоне </a:t>
            </a:r>
            <a:r>
              <a:rPr lang="ru-RU" sz="2400" dirty="0" smtClean="0"/>
              <a:t>-учреждена Всемирная федерация научных работников</a:t>
            </a:r>
          </a:p>
          <a:p>
            <a:r>
              <a:rPr lang="ru-RU" sz="2400" b="1" dirty="0" smtClean="0"/>
              <a:t>Основные документы Федерации</a:t>
            </a:r>
            <a:r>
              <a:rPr lang="ru-RU" sz="2400" dirty="0" smtClean="0"/>
              <a:t>:</a:t>
            </a:r>
          </a:p>
          <a:p>
            <a:endParaRPr lang="ru-RU" sz="2400" dirty="0" smtClean="0"/>
          </a:p>
          <a:p>
            <a:pPr>
              <a:buFont typeface="Arial" pitchFamily="34" charset="0"/>
              <a:buChar char="•"/>
            </a:pPr>
            <a:r>
              <a:rPr lang="ru-RU" sz="2400" dirty="0" smtClean="0"/>
              <a:t>«Хартия научных работников» (1948 г.), </a:t>
            </a:r>
          </a:p>
          <a:p>
            <a:pPr>
              <a:buFont typeface="Arial" pitchFamily="34" charset="0"/>
              <a:buChar char="•"/>
            </a:pPr>
            <a:r>
              <a:rPr lang="ru-RU" sz="2400" dirty="0" smtClean="0"/>
              <a:t>«Декларация прав научных работников» (1969 г.), </a:t>
            </a:r>
          </a:p>
          <a:p>
            <a:pPr>
              <a:buFont typeface="Arial" pitchFamily="34" charset="0"/>
              <a:buChar char="•"/>
            </a:pPr>
            <a:r>
              <a:rPr lang="ru-RU" sz="2400" dirty="0" smtClean="0"/>
              <a:t>«Декларация прав и обязанностей ученых» (1990 г.).</a:t>
            </a:r>
            <a:endParaRPr lang="ru-RU"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6866" y="620689"/>
            <a:ext cx="6798734" cy="648072"/>
          </a:xfrm>
        </p:spPr>
        <p:txBody>
          <a:bodyPr>
            <a:normAutofit fontScale="90000"/>
          </a:bodyPr>
          <a:lstStyle/>
          <a:p>
            <a:r>
              <a:rPr lang="ru-RU" sz="2800" dirty="0" smtClean="0"/>
              <a:t>Современные направления развития </a:t>
            </a:r>
            <a:r>
              <a:rPr lang="ru-RU" sz="2800" dirty="0" smtClean="0"/>
              <a:t>науки и техники</a:t>
            </a:r>
            <a:endParaRPr lang="ru-RU" sz="2800" dirty="0"/>
          </a:p>
        </p:txBody>
      </p:sp>
      <p:pic>
        <p:nvPicPr>
          <p:cNvPr id="4" name="Объект 3"/>
          <p:cNvPicPr>
            <a:picLocks noGrp="1" noChangeAspect="1"/>
          </p:cNvPicPr>
          <p:nvPr>
            <p:ph idx="1"/>
          </p:nvPr>
        </p:nvPicPr>
        <p:blipFill>
          <a:blip r:embed="rId2"/>
          <a:stretch>
            <a:fillRect/>
          </a:stretch>
        </p:blipFill>
        <p:spPr>
          <a:xfrm>
            <a:off x="539552" y="1772816"/>
            <a:ext cx="3755702" cy="1320426"/>
          </a:xfrm>
          <a:prstGeom prst="rect">
            <a:avLst/>
          </a:prstGeom>
        </p:spPr>
      </p:pic>
      <p:sp>
        <p:nvSpPr>
          <p:cNvPr id="5" name="TextBox 4"/>
          <p:cNvSpPr txBox="1"/>
          <p:nvPr/>
        </p:nvSpPr>
        <p:spPr>
          <a:xfrm rot="19966770">
            <a:off x="814371" y="2831631"/>
            <a:ext cx="3700052" cy="523220"/>
          </a:xfrm>
          <a:prstGeom prst="rect">
            <a:avLst/>
          </a:prstGeom>
          <a:noFill/>
        </p:spPr>
        <p:txBody>
          <a:bodyPr wrap="none" rtlCol="0">
            <a:spAutoFit/>
          </a:bodyPr>
          <a:lstStyle/>
          <a:p>
            <a:r>
              <a:rPr lang="ru-RU" sz="2800" b="1" dirty="0" err="1" smtClean="0"/>
              <a:t>нанобиобезопасность</a:t>
            </a:r>
            <a:endParaRPr lang="ru-RU" sz="2800" b="1" dirty="0"/>
          </a:p>
        </p:txBody>
      </p:sp>
      <p:sp>
        <p:nvSpPr>
          <p:cNvPr id="7" name="TextBox 6"/>
          <p:cNvSpPr txBox="1"/>
          <p:nvPr/>
        </p:nvSpPr>
        <p:spPr>
          <a:xfrm rot="19969716">
            <a:off x="6346224" y="3621583"/>
            <a:ext cx="2847254" cy="461665"/>
          </a:xfrm>
          <a:prstGeom prst="rect">
            <a:avLst/>
          </a:prstGeom>
          <a:noFill/>
        </p:spPr>
        <p:txBody>
          <a:bodyPr wrap="none" rtlCol="0">
            <a:spAutoFit/>
          </a:bodyPr>
          <a:lstStyle/>
          <a:p>
            <a:r>
              <a:rPr lang="ru-RU" sz="2400" b="1" dirty="0" err="1" smtClean="0"/>
              <a:t>кибербезопасность</a:t>
            </a:r>
            <a:endParaRPr lang="ru-RU" sz="2400" b="1" dirty="0"/>
          </a:p>
        </p:txBody>
      </p:sp>
      <p:pic>
        <p:nvPicPr>
          <p:cNvPr id="8" name="Рисунок 7"/>
          <p:cNvPicPr>
            <a:picLocks noChangeAspect="1"/>
          </p:cNvPicPr>
          <p:nvPr/>
        </p:nvPicPr>
        <p:blipFill>
          <a:blip r:embed="rId3"/>
          <a:stretch>
            <a:fillRect/>
          </a:stretch>
        </p:blipFill>
        <p:spPr>
          <a:xfrm>
            <a:off x="4927600" y="1688205"/>
            <a:ext cx="3048000" cy="2028825"/>
          </a:xfrm>
          <a:prstGeom prst="rect">
            <a:avLst/>
          </a:prstGeom>
        </p:spPr>
      </p:pic>
      <p:pic>
        <p:nvPicPr>
          <p:cNvPr id="9" name="Рисунок 8"/>
          <p:cNvPicPr>
            <a:picLocks noChangeAspect="1"/>
          </p:cNvPicPr>
          <p:nvPr/>
        </p:nvPicPr>
        <p:blipFill>
          <a:blip r:embed="rId4"/>
          <a:stretch>
            <a:fillRect/>
          </a:stretch>
        </p:blipFill>
        <p:spPr>
          <a:xfrm>
            <a:off x="2022307" y="3871815"/>
            <a:ext cx="3391253" cy="2302568"/>
          </a:xfrm>
          <a:prstGeom prst="rect">
            <a:avLst/>
          </a:prstGeom>
        </p:spPr>
      </p:pic>
      <p:sp>
        <p:nvSpPr>
          <p:cNvPr id="10" name="TextBox 9"/>
          <p:cNvSpPr txBox="1"/>
          <p:nvPr/>
        </p:nvSpPr>
        <p:spPr>
          <a:xfrm rot="19803410">
            <a:off x="4952099" y="5394265"/>
            <a:ext cx="3863558" cy="461665"/>
          </a:xfrm>
          <a:prstGeom prst="rect">
            <a:avLst/>
          </a:prstGeom>
          <a:noFill/>
        </p:spPr>
        <p:txBody>
          <a:bodyPr wrap="none" rtlCol="0">
            <a:spAutoFit/>
          </a:bodyPr>
          <a:lstStyle/>
          <a:p>
            <a:r>
              <a:rPr lang="ru-RU" sz="2400" b="1" dirty="0" smtClean="0"/>
              <a:t>когнитивная безопасность</a:t>
            </a:r>
            <a:endParaRPr lang="ru-RU" sz="2400" b="1" dirty="0"/>
          </a:p>
        </p:txBody>
      </p:sp>
      <p:sp>
        <p:nvSpPr>
          <p:cNvPr id="3" name="TextBox 2"/>
          <p:cNvSpPr txBox="1"/>
          <p:nvPr/>
        </p:nvSpPr>
        <p:spPr>
          <a:xfrm rot="19992098">
            <a:off x="704119" y="5264676"/>
            <a:ext cx="1334960" cy="369332"/>
          </a:xfrm>
          <a:prstGeom prst="rect">
            <a:avLst/>
          </a:prstGeom>
          <a:noFill/>
        </p:spPr>
        <p:txBody>
          <a:bodyPr wrap="square" rtlCol="0">
            <a:spAutoFit/>
          </a:bodyPr>
          <a:lstStyle/>
          <a:p>
            <a:r>
              <a:rPr lang="ru-RU" b="1" dirty="0" smtClean="0"/>
              <a:t>СВОБОДА</a:t>
            </a:r>
            <a:endParaRPr lang="ru-RU" b="1" dirty="0"/>
          </a:p>
        </p:txBody>
      </p:sp>
    </p:spTree>
    <p:extLst>
      <p:ext uri="{BB962C8B-B14F-4D97-AF65-F5344CB8AC3E}">
        <p14:creationId xmlns:p14="http://schemas.microsoft.com/office/powerpoint/2010/main" val="15527724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85800"/>
            <a:ext cx="8604448" cy="726976"/>
          </a:xfrm>
        </p:spPr>
        <p:txBody>
          <a:bodyPr>
            <a:normAutofit fontScale="90000"/>
          </a:bodyPr>
          <a:lstStyle/>
          <a:p>
            <a:pPr algn="ctr"/>
            <a:r>
              <a:rPr lang="ru-RU" dirty="0" smtClean="0"/>
              <a:t>4 типа этических вопросов в </a:t>
            </a:r>
            <a:r>
              <a:rPr lang="en-US" dirty="0" smtClean="0"/>
              <a:t>XXI</a:t>
            </a:r>
            <a:r>
              <a:rPr lang="ru-RU" dirty="0" smtClean="0"/>
              <a:t> веке</a:t>
            </a:r>
            <a:endParaRPr lang="ru-RU" dirty="0"/>
          </a:p>
        </p:txBody>
      </p:sp>
      <p:sp>
        <p:nvSpPr>
          <p:cNvPr id="3" name="Объект 2"/>
          <p:cNvSpPr>
            <a:spLocks noGrp="1"/>
          </p:cNvSpPr>
          <p:nvPr>
            <p:ph idx="1"/>
          </p:nvPr>
        </p:nvSpPr>
        <p:spPr>
          <a:xfrm>
            <a:off x="1028700" y="1988840"/>
            <a:ext cx="7200900" cy="3878560"/>
          </a:xfrm>
        </p:spPr>
        <p:txBody>
          <a:bodyPr>
            <a:normAutofit/>
          </a:bodyPr>
          <a:lstStyle/>
          <a:p>
            <a:pPr marL="457200" indent="-457200" algn="just">
              <a:buFont typeface="+mj-lt"/>
              <a:buAutoNum type="arabicPeriod"/>
            </a:pPr>
            <a:r>
              <a:rPr lang="ru-RU" dirty="0" smtClean="0"/>
              <a:t>Ситуации, которые требуют анализа конкретного случая (комитеты по биоэтике, информационным технологиям) – заявка на исследование с использованием лабораторных крыс</a:t>
            </a:r>
          </a:p>
          <a:p>
            <a:pPr marL="457200" indent="-457200" algn="just">
              <a:buFont typeface="+mj-lt"/>
              <a:buAutoNum type="arabicPeriod"/>
            </a:pPr>
            <a:r>
              <a:rPr lang="ru-RU" dirty="0" smtClean="0"/>
              <a:t>Вопросы, связанные с формированием стратегии развития науки и техники – наука в будущем</a:t>
            </a:r>
          </a:p>
          <a:p>
            <a:pPr marL="457200" indent="-457200" algn="just">
              <a:buFont typeface="+mj-lt"/>
              <a:buAutoNum type="arabicPeriod"/>
            </a:pPr>
            <a:r>
              <a:rPr lang="ru-RU" dirty="0" smtClean="0"/>
              <a:t>Вопросы, связанные с индивидуальной и коллективной ответственностью ученых</a:t>
            </a:r>
          </a:p>
          <a:p>
            <a:pPr marL="0" indent="0" algn="just">
              <a:buNone/>
            </a:pPr>
            <a:r>
              <a:rPr lang="ru-RU" dirty="0" smtClean="0"/>
              <a:t>4. Вопросы, связанные с тем, как принимает решения менеджер, управляющий развитием </a:t>
            </a:r>
          </a:p>
          <a:p>
            <a:pPr marL="0" indent="0" algn="just">
              <a:buNone/>
            </a:pPr>
            <a:r>
              <a:rPr lang="ru-RU" dirty="0"/>
              <a:t>т</a:t>
            </a:r>
            <a:r>
              <a:rPr lang="ru-RU" dirty="0" smtClean="0"/>
              <a:t>ехнологий в ситуации неопределенности</a:t>
            </a:r>
          </a:p>
        </p:txBody>
      </p:sp>
      <p:pic>
        <p:nvPicPr>
          <p:cNvPr id="4" name="Рисунок 3"/>
          <p:cNvPicPr>
            <a:picLocks noChangeAspect="1"/>
          </p:cNvPicPr>
          <p:nvPr/>
        </p:nvPicPr>
        <p:blipFill>
          <a:blip r:embed="rId3"/>
          <a:stretch>
            <a:fillRect/>
          </a:stretch>
        </p:blipFill>
        <p:spPr>
          <a:xfrm>
            <a:off x="6948264" y="5114648"/>
            <a:ext cx="1656184" cy="1743351"/>
          </a:xfrm>
          <a:prstGeom prst="rect">
            <a:avLst/>
          </a:prstGeom>
        </p:spPr>
      </p:pic>
    </p:spTree>
    <p:extLst>
      <p:ext uri="{BB962C8B-B14F-4D97-AF65-F5344CB8AC3E}">
        <p14:creationId xmlns:p14="http://schemas.microsoft.com/office/powerpoint/2010/main" val="34642688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8700" y="685800"/>
            <a:ext cx="7935788" cy="1485900"/>
          </a:xfrm>
        </p:spPr>
        <p:txBody>
          <a:bodyPr>
            <a:normAutofit/>
          </a:bodyPr>
          <a:lstStyle/>
          <a:p>
            <a:r>
              <a:rPr lang="ru-RU" dirty="0" smtClean="0"/>
              <a:t>Нормативно-регулятивный </a:t>
            </a:r>
            <a:r>
              <a:rPr lang="ru-RU" dirty="0" smtClean="0"/>
              <a:t>аспект: нормы </a:t>
            </a:r>
            <a:r>
              <a:rPr lang="ru-RU" dirty="0" smtClean="0"/>
              <a:t>научной этики</a:t>
            </a:r>
            <a:endParaRPr lang="ru-RU" dirty="0"/>
          </a:p>
        </p:txBody>
      </p:sp>
      <p:pic>
        <p:nvPicPr>
          <p:cNvPr id="4" name="Объект 3"/>
          <p:cNvPicPr>
            <a:picLocks noGrp="1" noChangeAspect="1"/>
          </p:cNvPicPr>
          <p:nvPr>
            <p:ph idx="1"/>
          </p:nvPr>
        </p:nvPicPr>
        <p:blipFill>
          <a:blip r:embed="rId2"/>
          <a:stretch>
            <a:fillRect/>
          </a:stretch>
        </p:blipFill>
        <p:spPr>
          <a:xfrm>
            <a:off x="1835696" y="2636912"/>
            <a:ext cx="5969000" cy="3581400"/>
          </a:xfrm>
          <a:prstGeom prst="rect">
            <a:avLst/>
          </a:prstGeom>
        </p:spPr>
      </p:pic>
    </p:spTree>
    <p:extLst>
      <p:ext uri="{BB962C8B-B14F-4D97-AF65-F5344CB8AC3E}">
        <p14:creationId xmlns:p14="http://schemas.microsoft.com/office/powerpoint/2010/main" val="2512592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08720"/>
            <a:ext cx="7848872" cy="2554545"/>
          </a:xfrm>
          <a:prstGeom prst="rect">
            <a:avLst/>
          </a:prstGeom>
        </p:spPr>
        <p:txBody>
          <a:bodyPr wrap="square">
            <a:spAutoFit/>
          </a:bodyPr>
          <a:lstStyle/>
          <a:p>
            <a:r>
              <a:rPr lang="ru-RU" sz="2000" dirty="0" smtClean="0"/>
              <a:t> 2009 г. агентство </a:t>
            </a:r>
            <a:r>
              <a:rPr lang="ru-RU" sz="2000" dirty="0" err="1" smtClean="0"/>
              <a:t>Синьхуа</a:t>
            </a:r>
            <a:r>
              <a:rPr lang="en-US" sz="2000" dirty="0" smtClean="0"/>
              <a:t> </a:t>
            </a:r>
            <a:r>
              <a:rPr lang="ru-RU" sz="2000" dirty="0" smtClean="0"/>
              <a:t>провело </a:t>
            </a:r>
            <a:r>
              <a:rPr lang="ru-RU" sz="2000" dirty="0" err="1" smtClean="0"/>
              <a:t>онлайн</a:t>
            </a:r>
            <a:r>
              <a:rPr lang="en-US" sz="2000" dirty="0" smtClean="0"/>
              <a:t>-</a:t>
            </a:r>
            <a:r>
              <a:rPr lang="ru-RU" sz="2000" dirty="0" smtClean="0"/>
              <a:t>опрос, показавший, что</a:t>
            </a:r>
            <a:r>
              <a:rPr lang="en-US" sz="2000" dirty="0" smtClean="0"/>
              <a:t> </a:t>
            </a:r>
            <a:r>
              <a:rPr lang="ru-RU" sz="2000" dirty="0" smtClean="0"/>
              <a:t>44,25% респондентов считают мошенничество (а оно в данном случае включало, наряду с плагиатом, также фальсификацию</a:t>
            </a:r>
          </a:p>
          <a:p>
            <a:r>
              <a:rPr lang="ru-RU" sz="2000" dirty="0" smtClean="0"/>
              <a:t>и фабрикацию исследовательских данных)</a:t>
            </a:r>
            <a:r>
              <a:rPr lang="en-US" sz="2000" dirty="0" smtClean="0"/>
              <a:t> </a:t>
            </a:r>
            <a:r>
              <a:rPr lang="ru-RU" sz="2000" dirty="0" smtClean="0"/>
              <a:t>«распространенным явлением». </a:t>
            </a:r>
            <a:endParaRPr lang="en-US" sz="2000" dirty="0" smtClean="0"/>
          </a:p>
          <a:p>
            <a:r>
              <a:rPr lang="ru-RU" sz="2000" dirty="0" smtClean="0"/>
              <a:t>При этом</a:t>
            </a:r>
            <a:r>
              <a:rPr lang="en-US" sz="2000" dirty="0" smtClean="0"/>
              <a:t> </a:t>
            </a:r>
            <a:r>
              <a:rPr lang="ru-RU" sz="2000" dirty="0" smtClean="0"/>
              <a:t>24,28% отметили, что, поскольку так поступают</a:t>
            </a:r>
            <a:r>
              <a:rPr lang="en-US" sz="2000" dirty="0" smtClean="0"/>
              <a:t> </a:t>
            </a:r>
            <a:r>
              <a:rPr lang="ru-RU" sz="2000" dirty="0" smtClean="0"/>
              <a:t>большинство исследователей, отказываться от этого, возможно, «достойно уважения, но глупо».</a:t>
            </a:r>
            <a:endParaRPr lang="ru-RU"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Нормы научной этики общества </a:t>
            </a:r>
            <a:r>
              <a:rPr lang="ru-RU" dirty="0" err="1" smtClean="0"/>
              <a:t>М.Планка</a:t>
            </a:r>
            <a:endParaRPr lang="ru-RU" dirty="0"/>
          </a:p>
        </p:txBody>
      </p:sp>
      <p:sp>
        <p:nvSpPr>
          <p:cNvPr id="3" name="Объект 2"/>
          <p:cNvSpPr>
            <a:spLocks noGrp="1"/>
          </p:cNvSpPr>
          <p:nvPr>
            <p:ph idx="1"/>
          </p:nvPr>
        </p:nvSpPr>
        <p:spPr/>
        <p:txBody>
          <a:bodyPr/>
          <a:lstStyle/>
          <a:p>
            <a:r>
              <a:rPr lang="ru-RU" dirty="0"/>
              <a:t>Этика цитирования;</a:t>
            </a:r>
          </a:p>
          <a:p>
            <a:r>
              <a:rPr lang="ru-RU" dirty="0"/>
              <a:t>Этика соавторства;</a:t>
            </a:r>
          </a:p>
          <a:p>
            <a:r>
              <a:rPr lang="ru-RU" dirty="0"/>
              <a:t>Этика проведения научного исследования;</a:t>
            </a:r>
          </a:p>
          <a:p>
            <a:r>
              <a:rPr lang="ru-RU" dirty="0"/>
              <a:t>Этика взаимоотношений в научном коллективе.</a:t>
            </a:r>
          </a:p>
          <a:p>
            <a:pPr marL="82296" indent="0">
              <a:buNone/>
            </a:pP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4437112"/>
            <a:ext cx="2784310"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879508"/>
            <a:ext cx="209550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818" y="4941168"/>
            <a:ext cx="1653054"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81884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Technology Assessment</a:t>
            </a:r>
            <a:endParaRPr lang="ru-RU" dirty="0"/>
          </a:p>
        </p:txBody>
      </p:sp>
      <p:sp>
        <p:nvSpPr>
          <p:cNvPr id="3" name="Объект 2"/>
          <p:cNvSpPr>
            <a:spLocks noGrp="1"/>
          </p:cNvSpPr>
          <p:nvPr>
            <p:ph idx="1"/>
          </p:nvPr>
        </p:nvSpPr>
        <p:spPr/>
        <p:txBody>
          <a:bodyPr>
            <a:normAutofit/>
          </a:bodyPr>
          <a:lstStyle/>
          <a:p>
            <a:r>
              <a:rPr lang="ru-RU" dirty="0"/>
              <a:t>научный интерактивный процесс, направленный на выявление, изучение и анализ влияния сложных технологических изменений (например, развитие генетических технологий) на общество, экономику, окружающую среду, здоровье и правовую </a:t>
            </a:r>
            <a:r>
              <a:rPr lang="ru-RU" dirty="0" smtClean="0"/>
              <a:t>систему</a:t>
            </a:r>
          </a:p>
          <a:p>
            <a:endParaRPr lang="ru-RU" dirty="0"/>
          </a:p>
          <a:p>
            <a:r>
              <a:rPr lang="ru-RU" dirty="0" smtClean="0"/>
              <a:t>Специфика</a:t>
            </a:r>
            <a:r>
              <a:rPr lang="en-US" dirty="0" smtClean="0"/>
              <a:t>Technology </a:t>
            </a:r>
            <a:r>
              <a:rPr lang="en-US" dirty="0"/>
              <a:t>Assessment</a:t>
            </a:r>
            <a:r>
              <a:rPr lang="ru-RU" dirty="0"/>
              <a:t> </a:t>
            </a:r>
            <a:r>
              <a:rPr lang="ru-RU" dirty="0" smtClean="0"/>
              <a:t>- реализуется </a:t>
            </a:r>
            <a:r>
              <a:rPr lang="ru-RU" dirty="0"/>
              <a:t>группой независимых от заинтересованных лиц, ученых</a:t>
            </a:r>
          </a:p>
        </p:txBody>
      </p:sp>
    </p:spTree>
    <p:extLst>
      <p:ext uri="{BB962C8B-B14F-4D97-AF65-F5344CB8AC3E}">
        <p14:creationId xmlns:p14="http://schemas.microsoft.com/office/powerpoint/2010/main" val="9170271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Результаты </a:t>
            </a:r>
            <a:r>
              <a:rPr lang="en-US" dirty="0"/>
              <a:t>Technology Assessment</a:t>
            </a:r>
            <a:endParaRPr lang="ru-RU" dirty="0"/>
          </a:p>
        </p:txBody>
      </p:sp>
      <p:sp>
        <p:nvSpPr>
          <p:cNvPr id="3" name="Объект 2"/>
          <p:cNvSpPr>
            <a:spLocks noGrp="1"/>
          </p:cNvSpPr>
          <p:nvPr>
            <p:ph idx="1"/>
          </p:nvPr>
        </p:nvSpPr>
        <p:spPr/>
        <p:txBody>
          <a:bodyPr>
            <a:normAutofit fontScale="92500" lnSpcReduction="10000"/>
          </a:bodyPr>
          <a:lstStyle/>
          <a:p>
            <a:r>
              <a:rPr lang="ru-RU" b="1" dirty="0"/>
              <a:t>Противоположные, но последовательные и аргументированные сценарии о шансах и рисках для развития общества под влиянием технологии на основании концепции устойчивого </a:t>
            </a:r>
            <a:r>
              <a:rPr lang="ru-RU" b="1" dirty="0" smtClean="0"/>
              <a:t>развития;</a:t>
            </a:r>
          </a:p>
          <a:p>
            <a:pPr lvl="0"/>
            <a:r>
              <a:rPr lang="ru-RU" b="1" dirty="0"/>
              <a:t>Выявление общественного мнения</a:t>
            </a:r>
            <a:r>
              <a:rPr lang="ru-RU" dirty="0"/>
              <a:t>, относительно реализуемой государством научно-технической политики;</a:t>
            </a:r>
          </a:p>
          <a:p>
            <a:r>
              <a:rPr lang="ru-RU" b="1" dirty="0"/>
              <a:t>Независимый анализ </a:t>
            </a:r>
            <a:r>
              <a:rPr lang="ru-RU" b="1" dirty="0" smtClean="0"/>
              <a:t>технологии</a:t>
            </a:r>
            <a:r>
              <a:rPr lang="ru-RU" dirty="0" smtClean="0"/>
              <a:t> </a:t>
            </a:r>
            <a:r>
              <a:rPr lang="ru-RU" dirty="0"/>
              <a:t>Требования различных групп (</a:t>
            </a:r>
            <a:r>
              <a:rPr lang="ru-RU" dirty="0" err="1"/>
              <a:t>стейкхолдеров</a:t>
            </a:r>
            <a:r>
              <a:rPr lang="ru-RU" dirty="0"/>
              <a:t>), заинтересованных в развитии конкретных технологий, основаны на различных интересах и ценностях, что может привести к конфликту их интересов, приостановив, таким образом, развитие технологии</a:t>
            </a:r>
          </a:p>
        </p:txBody>
      </p:sp>
    </p:spTree>
    <p:extLst>
      <p:ext uri="{BB962C8B-B14F-4D97-AF65-F5344CB8AC3E}">
        <p14:creationId xmlns:p14="http://schemas.microsoft.com/office/powerpoint/2010/main" val="3440278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Этапы </a:t>
            </a:r>
            <a:r>
              <a:rPr lang="en-US"/>
              <a:t>Technology Assessment</a:t>
            </a:r>
            <a:r>
              <a:rPr lang="ru-RU" smtClean="0"/>
              <a:t> </a:t>
            </a:r>
            <a:endParaRPr lang="ru-RU" dirty="0"/>
          </a:p>
        </p:txBody>
      </p:sp>
      <p:sp>
        <p:nvSpPr>
          <p:cNvPr id="3" name="Объект 2"/>
          <p:cNvSpPr>
            <a:spLocks noGrp="1"/>
          </p:cNvSpPr>
          <p:nvPr>
            <p:ph idx="1"/>
          </p:nvPr>
        </p:nvSpPr>
        <p:spPr/>
        <p:txBody>
          <a:bodyPr>
            <a:normAutofit fontScale="92500" lnSpcReduction="20000"/>
          </a:bodyPr>
          <a:lstStyle/>
          <a:p>
            <a:r>
              <a:rPr lang="ru-RU" dirty="0"/>
              <a:t>определение проблемы; </a:t>
            </a:r>
            <a:endParaRPr lang="ru-RU" dirty="0" smtClean="0"/>
          </a:p>
          <a:p>
            <a:r>
              <a:rPr lang="ru-RU" dirty="0" smtClean="0"/>
              <a:t>аналитическое </a:t>
            </a:r>
            <a:r>
              <a:rPr lang="ru-RU" dirty="0"/>
              <a:t>описание технологии; </a:t>
            </a:r>
            <a:endParaRPr lang="ru-RU" dirty="0" smtClean="0"/>
          </a:p>
          <a:p>
            <a:r>
              <a:rPr lang="ru-RU" dirty="0" smtClean="0"/>
              <a:t>прогнозирование </a:t>
            </a:r>
            <a:r>
              <a:rPr lang="ru-RU" dirty="0"/>
              <a:t>развития технологии в будущем; </a:t>
            </a:r>
            <a:endParaRPr lang="ru-RU" dirty="0" smtClean="0"/>
          </a:p>
          <a:p>
            <a:r>
              <a:rPr lang="ru-RU" dirty="0" smtClean="0"/>
              <a:t>аналитический </a:t>
            </a:r>
            <a:r>
              <a:rPr lang="ru-RU" dirty="0"/>
              <a:t>анализ общества; </a:t>
            </a:r>
            <a:endParaRPr lang="ru-RU" dirty="0" smtClean="0"/>
          </a:p>
          <a:p>
            <a:r>
              <a:rPr lang="ru-RU" dirty="0" smtClean="0"/>
              <a:t>определение </a:t>
            </a:r>
            <a:r>
              <a:rPr lang="ru-RU" dirty="0"/>
              <a:t>категорий, на которых технология окажет наибольшее влияние; </a:t>
            </a:r>
            <a:endParaRPr lang="ru-RU" dirty="0" smtClean="0"/>
          </a:p>
          <a:p>
            <a:r>
              <a:rPr lang="ru-RU" dirty="0" smtClean="0"/>
              <a:t>прогнозирование </a:t>
            </a:r>
            <a:r>
              <a:rPr lang="ru-RU" dirty="0"/>
              <a:t>социального развития; </a:t>
            </a:r>
            <a:endParaRPr lang="ru-RU" dirty="0" smtClean="0"/>
          </a:p>
          <a:p>
            <a:r>
              <a:rPr lang="ru-RU" dirty="0" smtClean="0"/>
              <a:t>анализ </a:t>
            </a:r>
            <a:r>
              <a:rPr lang="ru-RU" dirty="0"/>
              <a:t>и описание последствий развития технологии; </a:t>
            </a:r>
            <a:endParaRPr lang="ru-RU" dirty="0" smtClean="0"/>
          </a:p>
          <a:p>
            <a:r>
              <a:rPr lang="ru-RU" dirty="0" smtClean="0"/>
              <a:t>анализ </a:t>
            </a:r>
            <a:r>
              <a:rPr lang="ru-RU" dirty="0"/>
              <a:t>позиции политических деятелей; </a:t>
            </a:r>
            <a:endParaRPr lang="ru-RU" dirty="0" smtClean="0"/>
          </a:p>
          <a:p>
            <a:r>
              <a:rPr lang="ru-RU" dirty="0" smtClean="0"/>
              <a:t>представление </a:t>
            </a:r>
            <a:r>
              <a:rPr lang="ru-RU" dirty="0"/>
              <a:t>результатов</a:t>
            </a:r>
          </a:p>
        </p:txBody>
      </p:sp>
    </p:spTree>
    <p:extLst>
      <p:ext uri="{BB962C8B-B14F-4D97-AF65-F5344CB8AC3E}">
        <p14:creationId xmlns:p14="http://schemas.microsoft.com/office/powerpoint/2010/main" val="9795246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82296" indent="0">
              <a:buNone/>
            </a:pPr>
            <a:r>
              <a:rPr lang="en-US" dirty="0"/>
              <a:t>Technology assessment</a:t>
            </a:r>
          </a:p>
          <a:p>
            <a:pPr marL="82296" indent="0">
              <a:buNone/>
            </a:pPr>
            <a:endParaRPr lang="ru-RU" dirty="0" smtClean="0"/>
          </a:p>
          <a:p>
            <a:pPr marL="82296" indent="0">
              <a:buNone/>
            </a:pPr>
            <a:r>
              <a:rPr lang="en-US" dirty="0"/>
              <a:t>Responsible research &amp; innovation</a:t>
            </a:r>
          </a:p>
          <a:p>
            <a:pPr marL="82296" indent="0">
              <a:buNone/>
            </a:pPr>
            <a:r>
              <a:rPr lang="ru-RU" cap="all" dirty="0" smtClean="0"/>
              <a:t>(</a:t>
            </a:r>
            <a:r>
              <a:rPr lang="en-US" cap="all" dirty="0" smtClean="0"/>
              <a:t>HORIZON 2020</a:t>
            </a:r>
            <a:r>
              <a:rPr lang="ru-RU" cap="all" dirty="0" smtClean="0"/>
              <a:t>)</a:t>
            </a:r>
            <a:endParaRPr lang="ru-RU" dirty="0"/>
          </a:p>
        </p:txBody>
      </p:sp>
    </p:spTree>
    <p:extLst>
      <p:ext uri="{BB962C8B-B14F-4D97-AF65-F5344CB8AC3E}">
        <p14:creationId xmlns:p14="http://schemas.microsoft.com/office/powerpoint/2010/main" val="1431424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rop">
  <a:themeElements>
    <a:clrScheme name="Другая 1">
      <a:dk1>
        <a:sysClr val="windowText" lastClr="000000"/>
      </a:dk1>
      <a:lt1>
        <a:srgbClr val="8D2753"/>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TM02900688[[fn=Аспект]]</Template>
  <TotalTime>5175</TotalTime>
  <Words>2161</Words>
  <Application>Microsoft Office PowerPoint</Application>
  <PresentationFormat>Экран (4:3)</PresentationFormat>
  <Paragraphs>212</Paragraphs>
  <Slides>34</Slides>
  <Notes>9</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34</vt:i4>
      </vt:variant>
    </vt:vector>
  </HeadingPairs>
  <TitlesOfParts>
    <vt:vector size="45" baseType="lpstr">
      <vt:lpstr>Arial</vt:lpstr>
      <vt:lpstr>Calibri</vt:lpstr>
      <vt:lpstr>Calibri Light</vt:lpstr>
      <vt:lpstr>Franklin Gothic Book</vt:lpstr>
      <vt:lpstr>Times New Roman</vt:lpstr>
      <vt:lpstr>Verdana</vt:lpstr>
      <vt:lpstr>Wingdings</vt:lpstr>
      <vt:lpstr>Wingdings 2</vt:lpstr>
      <vt:lpstr>HDOfficeLightV0</vt:lpstr>
      <vt:lpstr>1_HDOfficeLightV0</vt:lpstr>
      <vt:lpstr>Crop</vt:lpstr>
      <vt:lpstr>Научная этика</vt:lpstr>
      <vt:lpstr>Презентация PowerPoint</vt:lpstr>
      <vt:lpstr>Презентация PowerPoint</vt:lpstr>
      <vt:lpstr>Вопросы:</vt:lpstr>
      <vt:lpstr>Является ли наука – ценностно нейтральной</vt:lpstr>
      <vt:lpstr>Этика </vt:lpstr>
      <vt:lpstr>Современные цели  (современная «этика»)</vt:lpstr>
      <vt:lpstr>Имеет ли право этическая теория на существование?</vt:lpstr>
      <vt:lpstr>Основные категории этики</vt:lpstr>
      <vt:lpstr>Этика в философии до н.XX в. </vt:lpstr>
      <vt:lpstr>Этика в философии XX-XXI вв. кризис     идентичности  («Протемеевская идентичность»)</vt:lpstr>
      <vt:lpstr>Этика в философии XX в.</vt:lpstr>
      <vt:lpstr>Основание оценки поступка</vt:lpstr>
      <vt:lpstr>Взаимосвязь науки и этики</vt:lpstr>
      <vt:lpstr>Этика науки и техники до середины XX в</vt:lpstr>
      <vt:lpstr>Этика во второй половине XX в</vt:lpstr>
      <vt:lpstr>История проблемы Осмысление угроз для общества </vt:lpstr>
      <vt:lpstr>Презентация PowerPoint</vt:lpstr>
      <vt:lpstr>Нюрнбергский кодекс 1947 г. </vt:lpstr>
      <vt:lpstr>Проведение экспериментов с участием живых существ</vt:lpstr>
      <vt:lpstr>Презентация PowerPoint</vt:lpstr>
      <vt:lpstr>Презентация PowerPoint</vt:lpstr>
      <vt:lpstr>Манифест Рассела-Эйнштейна</vt:lpstr>
      <vt:lpstr>Пагуошское движение</vt:lpstr>
      <vt:lpstr>Презентация PowerPoint</vt:lpstr>
      <vt:lpstr>Современные направления развития науки и техники</vt:lpstr>
      <vt:lpstr>4 типа этических вопросов в XXI веке</vt:lpstr>
      <vt:lpstr>Нормативно-регулятивный аспект: нормы научной этики</vt:lpstr>
      <vt:lpstr>Презентация PowerPoint</vt:lpstr>
      <vt:lpstr>Нормы научной этики общества М.Планка</vt:lpstr>
      <vt:lpstr>Technology Assessment</vt:lpstr>
      <vt:lpstr>Результаты Technology Assessment</vt:lpstr>
      <vt:lpstr>Этапы Technology Assessment </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Научная этика</dc:title>
  <dc:creator>Марина</dc:creator>
  <cp:lastModifiedBy>Марина</cp:lastModifiedBy>
  <cp:revision>87</cp:revision>
  <dcterms:created xsi:type="dcterms:W3CDTF">2012-03-23T03:37:35Z</dcterms:created>
  <dcterms:modified xsi:type="dcterms:W3CDTF">2018-11-25T15:11:08Z</dcterms:modified>
</cp:coreProperties>
</file>