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46"/>
  </p:notesMasterIdLst>
  <p:sldIdLst>
    <p:sldId id="256" r:id="rId2"/>
    <p:sldId id="257" r:id="rId3"/>
    <p:sldId id="258" r:id="rId4"/>
    <p:sldId id="259" r:id="rId5"/>
    <p:sldId id="269" r:id="rId6"/>
    <p:sldId id="260" r:id="rId7"/>
    <p:sldId id="261" r:id="rId8"/>
    <p:sldId id="262" r:id="rId9"/>
    <p:sldId id="263" r:id="rId10"/>
    <p:sldId id="264" r:id="rId11"/>
    <p:sldId id="265" r:id="rId12"/>
    <p:sldId id="266" r:id="rId13"/>
    <p:sldId id="267"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7" r:id="rId29"/>
    <p:sldId id="294" r:id="rId30"/>
    <p:sldId id="295" r:id="rId31"/>
    <p:sldId id="288" r:id="rId32"/>
    <p:sldId id="289" r:id="rId33"/>
    <p:sldId id="290" r:id="rId34"/>
    <p:sldId id="292" r:id="rId35"/>
    <p:sldId id="293" r:id="rId36"/>
    <p:sldId id="283" r:id="rId37"/>
    <p:sldId id="284" r:id="rId38"/>
    <p:sldId id="296" r:id="rId39"/>
    <p:sldId id="297" r:id="rId40"/>
    <p:sldId id="298" r:id="rId41"/>
    <p:sldId id="299" r:id="rId42"/>
    <p:sldId id="300" r:id="rId43"/>
    <p:sldId id="301" r:id="rId44"/>
    <p:sldId id="302" r:id="rId4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43EBC-128C-494F-907E-5B9F27201B74}" type="datetimeFigureOut">
              <a:rPr lang="ru-RU" smtClean="0"/>
              <a:t>05.12.2022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EF92C-6302-4CDD-BFCC-041805EF07AF}" type="slidenum">
              <a:rPr lang="ru-RU" smtClean="0"/>
              <a:t>‹#›</a:t>
            </a:fld>
            <a:endParaRPr lang="ru-RU"/>
          </a:p>
        </p:txBody>
      </p:sp>
    </p:spTree>
    <p:extLst>
      <p:ext uri="{BB962C8B-B14F-4D97-AF65-F5344CB8AC3E}">
        <p14:creationId xmlns:p14="http://schemas.microsoft.com/office/powerpoint/2010/main" val="3168920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Ведь как раз интерес к субъективности, к субъективному чувственному опыту, субъективному восприятию стимулирует переход от монументальной к станковой живописи. Вот что пишет в этой связи историк искусства Ганс </a:t>
            </a:r>
            <a:r>
              <a:rPr lang="ru-RU" sz="1200" kern="1200" dirty="0" err="1" smtClean="0">
                <a:solidFill>
                  <a:schemeClr val="tx1"/>
                </a:solidFill>
                <a:effectLst/>
                <a:latin typeface="+mn-lt"/>
                <a:ea typeface="+mn-ea"/>
                <a:cs typeface="+mn-cs"/>
              </a:rPr>
              <a:t>Зельдмайер</a:t>
            </a:r>
            <a:r>
              <a:rPr lang="ru-RU" sz="1200" kern="1200" dirty="0" smtClean="0">
                <a:solidFill>
                  <a:schemeClr val="tx1"/>
                </a:solidFill>
                <a:effectLst/>
                <a:latin typeface="+mn-lt"/>
                <a:ea typeface="+mn-ea"/>
                <a:cs typeface="+mn-cs"/>
              </a:rPr>
              <a:t>: «При переходе к искусству, изображающему опыт чувств, изобразительная архитектура вытесняется, и ее роль передается живописи нового типа. Вот признаки такой живописи чувственного: изображение не "объективного"- теней, освещения, перспективы</a:t>
            </a:r>
            <a:endParaRPr lang="ru-RU" dirty="0"/>
          </a:p>
        </p:txBody>
      </p:sp>
      <p:sp>
        <p:nvSpPr>
          <p:cNvPr id="4" name="Номер слайда 3"/>
          <p:cNvSpPr>
            <a:spLocks noGrp="1"/>
          </p:cNvSpPr>
          <p:nvPr>
            <p:ph type="sldNum" sz="quarter" idx="10"/>
          </p:nvPr>
        </p:nvSpPr>
        <p:spPr/>
        <p:txBody>
          <a:bodyPr/>
          <a:lstStyle/>
          <a:p>
            <a:fld id="{C44EF92C-6302-4CDD-BFCC-041805EF07AF}" type="slidenum">
              <a:rPr lang="ru-RU" smtClean="0"/>
              <a:t>4</a:t>
            </a:fld>
            <a:endParaRPr lang="ru-RU"/>
          </a:p>
        </p:txBody>
      </p:sp>
    </p:spTree>
    <p:extLst>
      <p:ext uri="{BB962C8B-B14F-4D97-AF65-F5344CB8AC3E}">
        <p14:creationId xmlns:p14="http://schemas.microsoft.com/office/powerpoint/2010/main" val="1312402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Развитие</a:t>
            </a:r>
            <a:r>
              <a:rPr lang="ru-RU" baseline="0" dirty="0" smtClean="0"/>
              <a:t> воображения посредством создания перспективы и изменения пространства. </a:t>
            </a:r>
            <a:r>
              <a:rPr lang="ru-RU" sz="1200" kern="1200" dirty="0" smtClean="0">
                <a:solidFill>
                  <a:schemeClr val="tx1"/>
                </a:solidFill>
                <a:effectLst/>
                <a:latin typeface="+mn-lt"/>
                <a:ea typeface="+mn-ea"/>
                <a:cs typeface="+mn-cs"/>
              </a:rPr>
              <a:t>Не кто иной, как Лейбниц, выдающийся математик XVII в., философски осмыслявший создаваемую - в том числе и им самим - новоевропейскую математику, отмечал: «Универсальная математика - это, так сказать, логика воображения; ее предметом является все, что в области воображения поддается точному определению»</a:t>
            </a:r>
            <a:endParaRPr lang="ru-RU" dirty="0"/>
          </a:p>
        </p:txBody>
      </p:sp>
      <p:sp>
        <p:nvSpPr>
          <p:cNvPr id="4" name="Номер слайда 3"/>
          <p:cNvSpPr>
            <a:spLocks noGrp="1"/>
          </p:cNvSpPr>
          <p:nvPr>
            <p:ph type="sldNum" sz="quarter" idx="10"/>
          </p:nvPr>
        </p:nvSpPr>
        <p:spPr/>
        <p:txBody>
          <a:bodyPr/>
          <a:lstStyle/>
          <a:p>
            <a:fld id="{C44EF92C-6302-4CDD-BFCC-041805EF07AF}" type="slidenum">
              <a:rPr lang="ru-RU" smtClean="0"/>
              <a:t>5</a:t>
            </a:fld>
            <a:endParaRPr lang="ru-RU"/>
          </a:p>
        </p:txBody>
      </p:sp>
    </p:spTree>
    <p:extLst>
      <p:ext uri="{BB962C8B-B14F-4D97-AF65-F5344CB8AC3E}">
        <p14:creationId xmlns:p14="http://schemas.microsoft.com/office/powerpoint/2010/main" val="206982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Церковь должна признать автономию гражданского правления и оставить власть, силу и богатство, положившись только на духовный авторитет. В «Божественной комедии» (</a:t>
            </a:r>
            <a:r>
              <a:rPr lang="ru-RU" sz="1200" b="0" i="0" kern="1200" dirty="0" err="1" smtClean="0">
                <a:solidFill>
                  <a:schemeClr val="tx1"/>
                </a:solidFill>
                <a:effectLst/>
                <a:latin typeface="+mn-lt"/>
                <a:ea typeface="+mn-ea"/>
                <a:cs typeface="+mn-cs"/>
              </a:rPr>
              <a:t>La</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divina</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commedia</a:t>
            </a:r>
            <a:r>
              <a:rPr lang="ru-RU" sz="1200" b="0" i="0" kern="1200" dirty="0" smtClean="0">
                <a:solidFill>
                  <a:schemeClr val="tx1"/>
                </a:solidFill>
                <a:effectLst/>
                <a:latin typeface="+mn-lt"/>
                <a:ea typeface="+mn-ea"/>
                <a:cs typeface="+mn-cs"/>
              </a:rPr>
              <a:t>, между 1307 и 1321) Данте говорит от имени мира и эпохи, он хочет «вывести живущих в этой жизни из состояния убожества и привести их к состоянию блаженства» (Письма ХШ 15,39). Тупики личной судьбы, лабиринты мира, философские искания, уроки католической веры по мере восхождения от Ада к Раю растворяются в элементарном сиянии любви, «движущей Солнце и другие светила». Философия для Данте, как для Аристотеля и Фомы Аквинского, это прежде всего этика (политика), переходящая через любовь в онтологию, цель науки — достижимое счастье деятельного самоосуществления через развертывание добродетелей мужества, благоразумия, справедливости; мудрости наперекор фортуне. «Небесное» счастье не во власти человека и дается как благодать, однако подготавливается добродетельной практикой веры, надежды, любви. Познание природы и мира дается причастностью ума к любви, всеобщему двигателю. В </a:t>
            </a:r>
            <a:r>
              <a:rPr lang="ru-RU" sz="1200" b="0" i="0" kern="1200" dirty="0" err="1" smtClean="0">
                <a:solidFill>
                  <a:schemeClr val="tx1"/>
                </a:solidFill>
                <a:effectLst/>
                <a:latin typeface="+mn-lt"/>
                <a:ea typeface="+mn-ea"/>
                <a:cs typeface="+mn-cs"/>
              </a:rPr>
              <a:t>историософии</a:t>
            </a:r>
            <a:r>
              <a:rPr lang="ru-RU" sz="1200" b="0" i="0" kern="1200" dirty="0" smtClean="0">
                <a:solidFill>
                  <a:schemeClr val="tx1"/>
                </a:solidFill>
                <a:effectLst/>
                <a:latin typeface="+mn-lt"/>
                <a:ea typeface="+mn-ea"/>
                <a:cs typeface="+mn-cs"/>
              </a:rPr>
              <a:t> Данте мир с эпохи ассирийской и египетской империй охвачен порывом к единству. Успех мировой римской державы при Августе был увенчан вочеловечением Сына Божия. Будущее единение приведет к расцвету человечества, которое, избавившись от тысяч тиранов, вытряхнув зло как пыль из ковра, умерит внешнюю активность и развернет под водительством философа-монарха потенции интеллекта; Земля станет садом.</a:t>
            </a:r>
            <a:endParaRPr lang="ru-RU" dirty="0"/>
          </a:p>
        </p:txBody>
      </p:sp>
      <p:sp>
        <p:nvSpPr>
          <p:cNvPr id="4" name="Номер слайда 3"/>
          <p:cNvSpPr>
            <a:spLocks noGrp="1"/>
          </p:cNvSpPr>
          <p:nvPr>
            <p:ph type="sldNum" sz="quarter" idx="10"/>
          </p:nvPr>
        </p:nvSpPr>
        <p:spPr/>
        <p:txBody>
          <a:bodyPr/>
          <a:lstStyle/>
          <a:p>
            <a:fld id="{C44EF92C-6302-4CDD-BFCC-041805EF07AF}" type="slidenum">
              <a:rPr lang="ru-RU" smtClean="0"/>
              <a:t>7</a:t>
            </a:fld>
            <a:endParaRPr lang="ru-RU"/>
          </a:p>
        </p:txBody>
      </p:sp>
    </p:spTree>
    <p:extLst>
      <p:ext uri="{BB962C8B-B14F-4D97-AF65-F5344CB8AC3E}">
        <p14:creationId xmlns:p14="http://schemas.microsoft.com/office/powerpoint/2010/main" val="4216046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В центре антропологии Пико – учение о достоинстве и свободе человека прежде всего как полновластного творца собственного «я». Пико подчеркивал божественное свойство человека охватывать своей субстанцией все виды реальности, растворять в себе всякую сущность, всякую природу; вбирая в себя все, человек способен стать чем угодно</a:t>
            </a:r>
            <a:r>
              <a:rPr lang="ru-RU" sz="1200" b="0" i="0" kern="1200" baseline="0" dirty="0" smtClean="0">
                <a:solidFill>
                  <a:schemeClr val="tx1"/>
                </a:solidFill>
                <a:effectLst/>
                <a:latin typeface="+mn-lt"/>
                <a:ea typeface="+mn-ea"/>
                <a:cs typeface="+mn-cs"/>
              </a:rPr>
              <a:t> – может стать подобным Богу, а может – подобным зверю. </a:t>
            </a:r>
          </a:p>
          <a:p>
            <a:r>
              <a:rPr lang="ru-RU" sz="1200" b="0" i="0" kern="1200" dirty="0" smtClean="0">
                <a:solidFill>
                  <a:schemeClr val="tx1"/>
                </a:solidFill>
                <a:effectLst/>
                <a:latin typeface="+mn-lt"/>
                <a:ea typeface="+mn-ea"/>
                <a:cs typeface="+mn-cs"/>
              </a:rPr>
              <a:t>Основной мыслью Пико было единство человеческих знаний, непрерывная нить развития человечества вне зависимости от его разделения на народы и вероисповедания</a:t>
            </a:r>
            <a:endParaRPr lang="ru-RU" dirty="0"/>
          </a:p>
        </p:txBody>
      </p:sp>
      <p:sp>
        <p:nvSpPr>
          <p:cNvPr id="4" name="Номер слайда 3"/>
          <p:cNvSpPr>
            <a:spLocks noGrp="1"/>
          </p:cNvSpPr>
          <p:nvPr>
            <p:ph type="sldNum" sz="quarter" idx="10"/>
          </p:nvPr>
        </p:nvSpPr>
        <p:spPr/>
        <p:txBody>
          <a:bodyPr/>
          <a:lstStyle/>
          <a:p>
            <a:fld id="{C44EF92C-6302-4CDD-BFCC-041805EF07AF}" type="slidenum">
              <a:rPr lang="ru-RU" smtClean="0"/>
              <a:t>8</a:t>
            </a:fld>
            <a:endParaRPr lang="ru-RU"/>
          </a:p>
        </p:txBody>
      </p:sp>
    </p:spTree>
    <p:extLst>
      <p:ext uri="{BB962C8B-B14F-4D97-AF65-F5344CB8AC3E}">
        <p14:creationId xmlns:p14="http://schemas.microsoft.com/office/powerpoint/2010/main" val="2760780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Идеи, по Оккаму, вовсе не </a:t>
            </a:r>
            <a:r>
              <a:rPr lang="ru-RU" sz="1200" kern="1200" dirty="0" err="1" smtClean="0">
                <a:solidFill>
                  <a:schemeClr val="tx1"/>
                </a:solidFill>
                <a:effectLst/>
                <a:latin typeface="+mn-lt"/>
                <a:ea typeface="+mn-ea"/>
                <a:cs typeface="+mn-cs"/>
              </a:rPr>
              <a:t>предсуществуют</a:t>
            </a:r>
            <a:r>
              <a:rPr lang="ru-RU" sz="1200" kern="1200" dirty="0" smtClean="0">
                <a:solidFill>
                  <a:schemeClr val="tx1"/>
                </a:solidFill>
                <a:effectLst/>
                <a:latin typeface="+mn-lt"/>
                <a:ea typeface="+mn-ea"/>
                <a:cs typeface="+mn-cs"/>
              </a:rPr>
              <a:t> в Боге в качестве прообразов вещей: сначала Бог своей волей творит вещи, а уже затем в Его уме возникают идеи как репрезентации этих вещей, то есть как представления, вторичные по отношению к единичным индивидуумам. </a:t>
            </a:r>
            <a:endParaRPr lang="ru-RU" dirty="0"/>
          </a:p>
        </p:txBody>
      </p:sp>
      <p:sp>
        <p:nvSpPr>
          <p:cNvPr id="4" name="Номер слайда 3"/>
          <p:cNvSpPr>
            <a:spLocks noGrp="1"/>
          </p:cNvSpPr>
          <p:nvPr>
            <p:ph type="sldNum" sz="quarter" idx="10"/>
          </p:nvPr>
        </p:nvSpPr>
        <p:spPr/>
        <p:txBody>
          <a:bodyPr/>
          <a:lstStyle/>
          <a:p>
            <a:fld id="{E8470A86-9473-451E-9DB7-387DDE0C2D05}" type="slidenum">
              <a:rPr lang="ru-RU" smtClean="0"/>
              <a:t>9</a:t>
            </a:fld>
            <a:endParaRPr lang="ru-RU"/>
          </a:p>
        </p:txBody>
      </p:sp>
    </p:spTree>
    <p:extLst>
      <p:ext uri="{BB962C8B-B14F-4D97-AF65-F5344CB8AC3E}">
        <p14:creationId xmlns:p14="http://schemas.microsoft.com/office/powerpoint/2010/main" val="1035812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Для Кузанского </a:t>
            </a:r>
            <a:r>
              <a:rPr lang="ru-RU" sz="1200" b="0" i="0" kern="1200" dirty="0" smtClean="0">
                <a:solidFill>
                  <a:schemeClr val="tx1"/>
                </a:solidFill>
                <a:effectLst/>
                <a:latin typeface="+mn-lt"/>
                <a:ea typeface="+mn-ea"/>
                <a:cs typeface="+mn-cs"/>
              </a:rPr>
              <a:t>обстоятельство, что в чувственном мире ни одна вещь не тождественна другой и в силу изменчивости не остается тождественной себе, вызывает у него в отличие от Платона и Плотина восхищение этим необозримым множеством и несхожестью явлений.</a:t>
            </a:r>
            <a:endParaRPr lang="ru-RU" dirty="0"/>
          </a:p>
        </p:txBody>
      </p:sp>
      <p:sp>
        <p:nvSpPr>
          <p:cNvPr id="4" name="Номер слайда 3"/>
          <p:cNvSpPr>
            <a:spLocks noGrp="1"/>
          </p:cNvSpPr>
          <p:nvPr>
            <p:ph type="sldNum" sz="quarter" idx="10"/>
          </p:nvPr>
        </p:nvSpPr>
        <p:spPr/>
        <p:txBody>
          <a:bodyPr/>
          <a:lstStyle/>
          <a:p>
            <a:fld id="{E8470A86-9473-451E-9DB7-387DDE0C2D05}" type="slidenum">
              <a:rPr lang="ru-RU" smtClean="0"/>
              <a:t>11</a:t>
            </a:fld>
            <a:endParaRPr lang="ru-RU"/>
          </a:p>
        </p:txBody>
      </p:sp>
    </p:spTree>
    <p:extLst>
      <p:ext uri="{BB962C8B-B14F-4D97-AF65-F5344CB8AC3E}">
        <p14:creationId xmlns:p14="http://schemas.microsoft.com/office/powerpoint/2010/main" val="349591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снимает различие между физикой как наукой, объясняющей причины движения, и математикой как наукой, позволяющей описать это движение, т.е. сформулировать его закон. Во-вторых, устраняет принципиальное различие между математикой и физикой как науками и механикой как искусством</a:t>
            </a:r>
            <a:endParaRPr lang="ru-RU" dirty="0"/>
          </a:p>
        </p:txBody>
      </p:sp>
      <p:sp>
        <p:nvSpPr>
          <p:cNvPr id="4" name="Номер слайда 3"/>
          <p:cNvSpPr>
            <a:spLocks noGrp="1"/>
          </p:cNvSpPr>
          <p:nvPr>
            <p:ph type="sldNum" sz="quarter" idx="10"/>
          </p:nvPr>
        </p:nvSpPr>
        <p:spPr/>
        <p:txBody>
          <a:bodyPr/>
          <a:lstStyle/>
          <a:p>
            <a:fld id="{D853CD1A-6F41-444C-BED0-5BDE38F2CC4E}" type="slidenum">
              <a:rPr lang="ru-RU" smtClean="0"/>
              <a:t>34</a:t>
            </a:fld>
            <a:endParaRPr lang="ru-RU"/>
          </a:p>
        </p:txBody>
      </p:sp>
    </p:spTree>
    <p:extLst>
      <p:ext uri="{BB962C8B-B14F-4D97-AF65-F5344CB8AC3E}">
        <p14:creationId xmlns:p14="http://schemas.microsoft.com/office/powerpoint/2010/main" val="2729332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По отношению к ним он - господин, точно так же, как господин и над всей остальной природой - тут в преобразованной форме мы встречаем христианско-библейский мотив. В преобразованной форме - потому что в средневековом христианстве человек является господином над природой лишь постольку, поскольку он - раб Божий; подлинным творцом мира и самого человека в христианстве является Бог; теперь же, по мере освобождения от христианского понимания человека, по мере секуляризации религиозных представлений человек сам становится на место Бога: он сам - свой собственный творец, он - владыка природы</a:t>
            </a:r>
            <a:endParaRPr lang="ru-RU" dirty="0"/>
          </a:p>
        </p:txBody>
      </p:sp>
      <p:sp>
        <p:nvSpPr>
          <p:cNvPr id="4" name="Номер слайда 3"/>
          <p:cNvSpPr>
            <a:spLocks noGrp="1"/>
          </p:cNvSpPr>
          <p:nvPr>
            <p:ph type="sldNum" sz="quarter" idx="10"/>
          </p:nvPr>
        </p:nvSpPr>
        <p:spPr/>
        <p:txBody>
          <a:bodyPr/>
          <a:lstStyle/>
          <a:p>
            <a:fld id="{E8470A86-9473-451E-9DB7-387DDE0C2D05}" type="slidenum">
              <a:rPr lang="ru-RU" smtClean="0"/>
              <a:t>38</a:t>
            </a:fld>
            <a:endParaRPr lang="ru-RU"/>
          </a:p>
        </p:txBody>
      </p:sp>
    </p:spTree>
    <p:extLst>
      <p:ext uri="{BB962C8B-B14F-4D97-AF65-F5344CB8AC3E}">
        <p14:creationId xmlns:p14="http://schemas.microsoft.com/office/powerpoint/2010/main" val="1991080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Скупость,</a:t>
            </a:r>
            <a:r>
              <a:rPr lang="ru-RU" baseline="0" dirty="0" smtClean="0"/>
              <a:t> т.к. </a:t>
            </a:r>
            <a:r>
              <a:rPr lang="ru-RU" sz="1200" b="0" i="0" kern="1200" dirty="0" smtClean="0">
                <a:solidFill>
                  <a:schemeClr val="tx1"/>
                </a:solidFill>
                <a:effectLst/>
                <a:latin typeface="+mn-lt"/>
                <a:ea typeface="+mn-ea"/>
                <a:cs typeface="+mn-cs"/>
              </a:rPr>
              <a:t>т.к. со временем люди увидят, что благодаря его бережливости он может править и вести военные кампании, не обременяя народ дополнительными налогами, а за государем в свою очередь утвердится слава воистину щедрого человека. </a:t>
            </a:r>
          </a:p>
          <a:p>
            <a:r>
              <a:rPr lang="ru-RU" sz="1200" b="0" i="0" kern="1200" dirty="0" smtClean="0">
                <a:solidFill>
                  <a:schemeClr val="tx1"/>
                </a:solidFill>
                <a:effectLst/>
                <a:latin typeface="+mn-lt"/>
                <a:ea typeface="+mn-ea"/>
                <a:cs typeface="+mn-cs"/>
              </a:rPr>
              <a:t>2. «Любят государя по собственному усмотрению, а боятся – по усмотрению государей, поэтому мудрому правителю лучше рассчитывать на то, что зависит от него, а не от кого-то другого».</a:t>
            </a:r>
          </a:p>
          <a:p>
            <a:r>
              <a:rPr lang="ru-RU" sz="1200" b="0" i="0" kern="1200" dirty="0" smtClean="0">
                <a:solidFill>
                  <a:schemeClr val="tx1"/>
                </a:solidFill>
                <a:effectLst/>
                <a:latin typeface="+mn-lt"/>
                <a:ea typeface="+mn-ea"/>
                <a:cs typeface="+mn-cs"/>
              </a:rPr>
              <a:t>3. Несмотря на то, что хитрость – обязательное свойство для правителя, свою «лисью» натуру государь должен скрывать. Пороки должны быть прикрыты добродетелями: прямодушием, милосердием, человечностью, благочестием и верностью.</a:t>
            </a:r>
            <a:endParaRPr lang="ru-RU" dirty="0"/>
          </a:p>
        </p:txBody>
      </p:sp>
      <p:sp>
        <p:nvSpPr>
          <p:cNvPr id="4" name="Номер слайда 3"/>
          <p:cNvSpPr>
            <a:spLocks noGrp="1"/>
          </p:cNvSpPr>
          <p:nvPr>
            <p:ph type="sldNum" sz="quarter" idx="10"/>
          </p:nvPr>
        </p:nvSpPr>
        <p:spPr/>
        <p:txBody>
          <a:bodyPr/>
          <a:lstStyle/>
          <a:p>
            <a:fld id="{C44EF92C-6302-4CDD-BFCC-041805EF07AF}" type="slidenum">
              <a:rPr lang="ru-RU" smtClean="0"/>
              <a:t>40</a:t>
            </a:fld>
            <a:endParaRPr lang="ru-RU"/>
          </a:p>
        </p:txBody>
      </p:sp>
    </p:spTree>
    <p:extLst>
      <p:ext uri="{BB962C8B-B14F-4D97-AF65-F5344CB8AC3E}">
        <p14:creationId xmlns:p14="http://schemas.microsoft.com/office/powerpoint/2010/main" val="3461598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F5E49E4-2FA7-4A41-8860-DB0AD7EDAE10}" type="datetimeFigureOut">
              <a:rPr lang="ru-RU" smtClean="0"/>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2E3039-46AC-46F3-97EB-9F4F3E398175}"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3092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5E49E4-2FA7-4A41-8860-DB0AD7EDAE10}" type="datetimeFigureOut">
              <a:rPr lang="ru-RU" smtClean="0"/>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2035785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F5E49E4-2FA7-4A41-8860-DB0AD7EDAE10}" type="datetimeFigureOut">
              <a:rPr lang="ru-RU" smtClean="0"/>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2E3039-46AC-46F3-97EB-9F4F3E398175}"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5968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F5E49E4-2FA7-4A41-8860-DB0AD7EDAE10}" type="datetimeFigureOut">
              <a:rPr lang="ru-RU" smtClean="0"/>
              <a:t>05.12.2022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1748878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F5E49E4-2FA7-4A41-8860-DB0AD7EDAE10}" type="datetimeFigureOut">
              <a:rPr lang="ru-RU" smtClean="0"/>
              <a:t>05.12.2022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2906788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F5E49E4-2FA7-4A41-8860-DB0AD7EDAE10}" type="datetimeFigureOut">
              <a:rPr lang="ru-RU" smtClean="0"/>
              <a:t>05.12.2022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651787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F5E49E4-2FA7-4A41-8860-DB0AD7EDAE10}" type="datetimeFigureOut">
              <a:rPr lang="ru-RU" smtClean="0"/>
              <a:t>05.12.2022</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117256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F5E49E4-2FA7-4A41-8860-DB0AD7EDAE10}" type="datetimeFigureOut">
              <a:rPr lang="ru-RU" smtClean="0"/>
              <a:t>05.12.2022</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72E3039-46AC-46F3-97EB-9F4F3E398175}" type="slidenum">
              <a:rPr lang="ru-RU" smtClean="0"/>
              <a:t>‹#›</a:t>
            </a:fld>
            <a:endParaRPr lang="ru-RU"/>
          </a:p>
        </p:txBody>
      </p:sp>
    </p:spTree>
    <p:extLst>
      <p:ext uri="{BB962C8B-B14F-4D97-AF65-F5344CB8AC3E}">
        <p14:creationId xmlns:p14="http://schemas.microsoft.com/office/powerpoint/2010/main" val="47054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F5E49E4-2FA7-4A41-8860-DB0AD7EDAE10}" type="datetimeFigureOut">
              <a:rPr lang="ru-RU" smtClean="0"/>
              <a:t>05.12.2022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2052521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5E49E4-2FA7-4A41-8860-DB0AD7EDAE10}" type="datetimeFigureOut">
              <a:rPr lang="ru-RU" smtClean="0"/>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2917741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5E49E4-2FA7-4A41-8860-DB0AD7EDAE10}" type="datetimeFigureOut">
              <a:rPr lang="ru-RU" smtClean="0"/>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129257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F5E49E4-2FA7-4A41-8860-DB0AD7EDAE10}" type="datetimeFigureOut">
              <a:rPr lang="ru-RU" smtClean="0"/>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2E3039-46AC-46F3-97EB-9F4F3E398175}" type="slidenum">
              <a:rPr lang="ru-RU" smtClean="0"/>
              <a:t>‹#›</a:t>
            </a:fld>
            <a:endParaRPr lang="ru-RU"/>
          </a:p>
        </p:txBody>
      </p:sp>
    </p:spTree>
    <p:extLst>
      <p:ext uri="{BB962C8B-B14F-4D97-AF65-F5344CB8AC3E}">
        <p14:creationId xmlns:p14="http://schemas.microsoft.com/office/powerpoint/2010/main" val="1232846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7814"/>
            <a:ext cx="10972800" cy="1139825"/>
          </a:xfrm>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197600" y="1600201"/>
            <a:ext cx="53848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609600" y="6248400"/>
            <a:ext cx="2844800" cy="457200"/>
          </a:xfrm>
        </p:spPr>
        <p:txBody>
          <a:bodyPr/>
          <a:lstStyle>
            <a:lvl1pPr>
              <a:defRPr/>
            </a:lvl1pPr>
          </a:lstStyle>
          <a:p>
            <a:fld id="{3E833410-9724-4E08-B2AD-50F2E9889625}" type="datetime1">
              <a:rPr lang="ru-RU" altLang="ru-RU"/>
              <a:pPr/>
              <a:t>05.12.2022</a:t>
            </a:fld>
            <a:endParaRPr lang="ru-RU" altLang="ru-RU"/>
          </a:p>
        </p:txBody>
      </p:sp>
      <p:sp>
        <p:nvSpPr>
          <p:cNvPr id="6" name="Нижний колонтитул 5"/>
          <p:cNvSpPr>
            <a:spLocks noGrp="1"/>
          </p:cNvSpPr>
          <p:nvPr>
            <p:ph type="ftr" sz="quarter" idx="11"/>
          </p:nvPr>
        </p:nvSpPr>
        <p:spPr>
          <a:xfrm>
            <a:off x="4165600" y="6248400"/>
            <a:ext cx="3860800" cy="45720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8737600" y="6248400"/>
            <a:ext cx="2844800" cy="457200"/>
          </a:xfrm>
        </p:spPr>
        <p:txBody>
          <a:bodyPr/>
          <a:lstStyle>
            <a:lvl1pPr>
              <a:defRPr/>
            </a:lvl1pPr>
          </a:lstStyle>
          <a:p>
            <a:fld id="{F74C549B-7DB4-44B7-9725-894D20B1C366}" type="slidenum">
              <a:rPr lang="ru-RU" altLang="ru-RU"/>
              <a:pPr/>
              <a:t>‹#›</a:t>
            </a:fld>
            <a:endParaRPr lang="ru-RU" altLang="ru-RU"/>
          </a:p>
        </p:txBody>
      </p:sp>
    </p:spTree>
    <p:extLst>
      <p:ext uri="{BB962C8B-B14F-4D97-AF65-F5344CB8AC3E}">
        <p14:creationId xmlns:p14="http://schemas.microsoft.com/office/powerpoint/2010/main" val="3727479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CABB88D3-D1DD-4FB7-80F8-83888158FF62}" type="slidenum">
              <a:rPr lang="ru-RU"/>
              <a:pPr>
                <a:defRPr/>
              </a:pPr>
              <a:t>‹#›</a:t>
            </a:fld>
            <a:endParaRPr lang="ru-RU"/>
          </a:p>
        </p:txBody>
      </p:sp>
    </p:spTree>
    <p:extLst>
      <p:ext uri="{BB962C8B-B14F-4D97-AF65-F5344CB8AC3E}">
        <p14:creationId xmlns:p14="http://schemas.microsoft.com/office/powerpoint/2010/main" val="2015124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F5E49E4-2FA7-4A41-8860-DB0AD7EDAE10}" type="datetimeFigureOut">
              <a:rPr lang="ru-RU" smtClean="0"/>
              <a:t>05.12.2022</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72E3039-46AC-46F3-97EB-9F4F3E398175}"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6141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ru/url?sa=i&amp;rct=j&amp;q=%D0%BF%D0%B5%D1%82%D0%BB%D0%B5%D0%BE%D0%B1%D1%80%D0%B0%D0%B7%D0%BD%D1%8B%D0%B5+%D0%BE%D1%81%D1%82%D1%8C+%D0%BC%D0%B0%D1%80%D1%81%D0%B0&amp;source=images&amp;cd=&amp;cad=rja&amp;docid=hD6oa6EsprAqyM&amp;tbnid=fBV-UYia0PdbKM:&amp;ved=0CAUQjRw&amp;url=http://s30109894494.mirtesen.ru/blog?rnd=80255470&amp;page=10&amp;ei=aBjLUbqaN-GC4ATdkIGQBw&amp;bvm=bv.48340889,d.bGE&amp;psig=AFQjCNGRN_8ZFtP7ENanS1COMdSFNTuHZw&amp;ust=137235082182351" TargetMode="External"/><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ru-RU" sz="4400" b="1" dirty="0" smtClean="0"/>
              <a:t>Философские и методологические проблемы науки и техники</a:t>
            </a:r>
            <a:endParaRPr lang="ru-RU" sz="4400" b="1" dirty="0"/>
          </a:p>
        </p:txBody>
      </p:sp>
      <p:sp>
        <p:nvSpPr>
          <p:cNvPr id="3" name="Подзаголовок 2"/>
          <p:cNvSpPr>
            <a:spLocks noGrp="1"/>
          </p:cNvSpPr>
          <p:nvPr>
            <p:ph type="subTitle" idx="1"/>
          </p:nvPr>
        </p:nvSpPr>
        <p:spPr/>
        <p:txBody>
          <a:bodyPr>
            <a:normAutofit fontScale="85000" lnSpcReduction="20000"/>
          </a:bodyPr>
          <a:lstStyle/>
          <a:p>
            <a:endParaRPr lang="en-US" dirty="0" smtClean="0"/>
          </a:p>
          <a:p>
            <a:r>
              <a:rPr lang="ru-RU" dirty="0" smtClean="0"/>
              <a:t>Доцент ОСГН ШБИП </a:t>
            </a:r>
            <a:r>
              <a:rPr lang="ru-RU" smtClean="0"/>
              <a:t>Жаркова </a:t>
            </a:r>
            <a:r>
              <a:rPr lang="ru-RU" dirty="0" smtClean="0"/>
              <a:t>Марина Алексеевна</a:t>
            </a:r>
          </a:p>
          <a:p>
            <a:r>
              <a:rPr lang="en-US" dirty="0" smtClean="0"/>
              <a:t>Mma1252@tpu.ru</a:t>
            </a:r>
            <a:endParaRPr lang="ru-RU" dirty="0"/>
          </a:p>
        </p:txBody>
      </p:sp>
    </p:spTree>
    <p:extLst>
      <p:ext uri="{BB962C8B-B14F-4D97-AF65-F5344CB8AC3E}">
        <p14:creationId xmlns:p14="http://schemas.microsoft.com/office/powerpoint/2010/main" val="3670264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77335" y="609601"/>
            <a:ext cx="8596668" cy="1123666"/>
          </a:xfrm>
        </p:spPr>
        <p:txBody>
          <a:bodyPr>
            <a:normAutofit fontScale="90000"/>
          </a:bodyPr>
          <a:lstStyle/>
          <a:p>
            <a:r>
              <a:rPr lang="ru-RU" dirty="0" smtClean="0"/>
              <a:t>Философские основания формирования научного знания</a:t>
            </a:r>
            <a:endParaRPr lang="ru-RU" dirty="0"/>
          </a:p>
        </p:txBody>
      </p:sp>
      <p:sp>
        <p:nvSpPr>
          <p:cNvPr id="5" name="Текст 4"/>
          <p:cNvSpPr>
            <a:spLocks noGrp="1"/>
          </p:cNvSpPr>
          <p:nvPr>
            <p:ph type="body" idx="1"/>
          </p:nvPr>
        </p:nvSpPr>
        <p:spPr>
          <a:xfrm>
            <a:off x="1632678" y="1900450"/>
            <a:ext cx="8596668" cy="1528550"/>
          </a:xfrm>
        </p:spPr>
        <p:txBody>
          <a:bodyPr>
            <a:normAutofit/>
          </a:bodyPr>
          <a:lstStyle/>
          <a:p>
            <a:pPr marL="342900" indent="-342900">
              <a:buAutoNum type="arabicPeriod"/>
            </a:pPr>
            <a:r>
              <a:rPr lang="ru-RU" sz="2800" dirty="0" smtClean="0"/>
              <a:t>Философия и наука эпохи Возрождения</a:t>
            </a:r>
          </a:p>
          <a:p>
            <a:pPr marL="342900" indent="-342900">
              <a:buAutoNum type="arabicPeriod"/>
            </a:pPr>
            <a:r>
              <a:rPr lang="ru-RU" sz="2800" dirty="0" smtClean="0"/>
              <a:t>Философия и наука Нового времени</a:t>
            </a:r>
            <a:endParaRPr lang="ru-RU" sz="2800" dirty="0"/>
          </a:p>
        </p:txBody>
      </p:sp>
    </p:spTree>
    <p:extLst>
      <p:ext uri="{BB962C8B-B14F-4D97-AF65-F5344CB8AC3E}">
        <p14:creationId xmlns:p14="http://schemas.microsoft.com/office/powerpoint/2010/main" val="437856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2381719" y="315201"/>
            <a:ext cx="7117067" cy="4727766"/>
          </a:xfrm>
          <a:prstGeom prst="rect">
            <a:avLst/>
          </a:prstGeom>
        </p:spPr>
      </p:pic>
      <p:sp>
        <p:nvSpPr>
          <p:cNvPr id="3" name="Текст 2"/>
          <p:cNvSpPr>
            <a:spLocks noGrp="1"/>
          </p:cNvSpPr>
          <p:nvPr>
            <p:ph type="subTitle" idx="4294967295"/>
          </p:nvPr>
        </p:nvSpPr>
        <p:spPr>
          <a:xfrm>
            <a:off x="911053" y="5261331"/>
            <a:ext cx="10058400" cy="1143000"/>
          </a:xfrm>
        </p:spPr>
        <p:txBody>
          <a:bodyPr>
            <a:normAutofit/>
          </a:bodyPr>
          <a:lstStyle/>
          <a:p>
            <a:pPr algn="ctr"/>
            <a:r>
              <a:rPr lang="ru-RU" sz="2800" b="1" dirty="0" smtClean="0"/>
              <a:t>ЭПОХА ВОЗРОЖДЕНИЯ (</a:t>
            </a:r>
            <a:r>
              <a:rPr lang="en-US" sz="2800" b="1" dirty="0" smtClean="0"/>
              <a:t>XIV-XVI</a:t>
            </a:r>
            <a:r>
              <a:rPr lang="ru-RU" sz="2800" b="1" dirty="0" smtClean="0"/>
              <a:t> вв.)</a:t>
            </a:r>
            <a:endParaRPr lang="ru-RU" sz="2800" b="1" dirty="0"/>
          </a:p>
        </p:txBody>
      </p:sp>
    </p:spTree>
    <p:extLst>
      <p:ext uri="{BB962C8B-B14F-4D97-AF65-F5344CB8AC3E}">
        <p14:creationId xmlns:p14="http://schemas.microsoft.com/office/powerpoint/2010/main" val="4228424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2729552" y="954754"/>
            <a:ext cx="6959137" cy="5288598"/>
          </a:xfrm>
          <a:prstGeom prst="rect">
            <a:avLst/>
          </a:prstGeom>
        </p:spPr>
      </p:pic>
      <p:sp>
        <p:nvSpPr>
          <p:cNvPr id="5" name="TextBox 4"/>
          <p:cNvSpPr txBox="1"/>
          <p:nvPr/>
        </p:nvSpPr>
        <p:spPr>
          <a:xfrm>
            <a:off x="2854279" y="259307"/>
            <a:ext cx="6483442" cy="584775"/>
          </a:xfrm>
          <a:prstGeom prst="rect">
            <a:avLst/>
          </a:prstGeom>
          <a:noFill/>
        </p:spPr>
        <p:txBody>
          <a:bodyPr wrap="none" rtlCol="0">
            <a:spAutoFit/>
          </a:bodyPr>
          <a:lstStyle/>
          <a:p>
            <a:pPr algn="ctr"/>
            <a:r>
              <a:rPr lang="ru-RU" sz="3200" dirty="0" smtClean="0"/>
              <a:t>Роль искусства в становлении науки</a:t>
            </a:r>
            <a:endParaRPr lang="ru-RU" sz="3200" dirty="0"/>
          </a:p>
        </p:txBody>
      </p:sp>
    </p:spTree>
    <p:extLst>
      <p:ext uri="{BB962C8B-B14F-4D97-AF65-F5344CB8AC3E}">
        <p14:creationId xmlns:p14="http://schemas.microsoft.com/office/powerpoint/2010/main" val="117836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Искусство – практическая геометрия</a:t>
            </a:r>
            <a:endParaRPr lang="ru-RU" dirty="0"/>
          </a:p>
        </p:txBody>
      </p:sp>
      <p:pic>
        <p:nvPicPr>
          <p:cNvPr id="6" name="Объект 5"/>
          <p:cNvPicPr>
            <a:picLocks noGrp="1" noChangeAspect="1"/>
          </p:cNvPicPr>
          <p:nvPr>
            <p:ph idx="1"/>
          </p:nvPr>
        </p:nvPicPr>
        <p:blipFill>
          <a:blip r:embed="rId3"/>
          <a:stretch>
            <a:fillRect/>
          </a:stretch>
        </p:blipFill>
        <p:spPr>
          <a:xfrm>
            <a:off x="7564296" y="1848880"/>
            <a:ext cx="3102709" cy="4447216"/>
          </a:xfrm>
          <a:prstGeom prst="rect">
            <a:avLst/>
          </a:prstGeom>
        </p:spPr>
      </p:pic>
      <p:sp>
        <p:nvSpPr>
          <p:cNvPr id="7" name="TextBox 6"/>
          <p:cNvSpPr txBox="1"/>
          <p:nvPr/>
        </p:nvSpPr>
        <p:spPr>
          <a:xfrm>
            <a:off x="696036" y="2001857"/>
            <a:ext cx="6685805" cy="4124206"/>
          </a:xfrm>
          <a:prstGeom prst="rect">
            <a:avLst/>
          </a:prstGeom>
          <a:noFill/>
        </p:spPr>
        <p:txBody>
          <a:bodyPr wrap="none" rtlCol="0">
            <a:spAutoFit/>
          </a:bodyPr>
          <a:lstStyle/>
          <a:p>
            <a:r>
              <a:rPr lang="ru-RU" sz="2000" b="1" dirty="0" smtClean="0">
                <a:solidFill>
                  <a:schemeClr val="tx2"/>
                </a:solidFill>
              </a:rPr>
              <a:t>Пьеро </a:t>
            </a:r>
            <a:r>
              <a:rPr lang="ru-RU" sz="2000" b="1" dirty="0" err="1" smtClean="0">
                <a:solidFill>
                  <a:schemeClr val="tx2"/>
                </a:solidFill>
              </a:rPr>
              <a:t>делла</a:t>
            </a:r>
            <a:r>
              <a:rPr lang="ru-RU" sz="2000" b="1" dirty="0" smtClean="0">
                <a:solidFill>
                  <a:schemeClr val="tx2"/>
                </a:solidFill>
              </a:rPr>
              <a:t> </a:t>
            </a:r>
            <a:r>
              <a:rPr lang="ru-RU" sz="2000" b="1" dirty="0" err="1" smtClean="0">
                <a:solidFill>
                  <a:schemeClr val="tx2"/>
                </a:solidFill>
              </a:rPr>
              <a:t>Франческо</a:t>
            </a:r>
            <a:r>
              <a:rPr lang="ru-RU" sz="2000" b="1" dirty="0" smtClean="0">
                <a:solidFill>
                  <a:schemeClr val="tx2"/>
                </a:solidFill>
              </a:rPr>
              <a:t> «О перспективе в живописи»:</a:t>
            </a:r>
          </a:p>
          <a:p>
            <a:endParaRPr lang="ru-RU" dirty="0"/>
          </a:p>
          <a:p>
            <a:r>
              <a:rPr lang="ru-RU" dirty="0" smtClean="0"/>
              <a:t>Геометрия Евклида – пространственные отношения, </a:t>
            </a:r>
          </a:p>
          <a:p>
            <a:r>
              <a:rPr lang="ru-RU" dirty="0" smtClean="0"/>
              <a:t>существующие сами по себе;</a:t>
            </a:r>
          </a:p>
          <a:p>
            <a:endParaRPr lang="ru-RU" dirty="0"/>
          </a:p>
          <a:p>
            <a:r>
              <a:rPr lang="ru-RU" dirty="0" smtClean="0"/>
              <a:t>Геометрия живописи – отношения между видимым предметом и </a:t>
            </a:r>
          </a:p>
          <a:p>
            <a:r>
              <a:rPr lang="ru-RU" dirty="0" smtClean="0"/>
              <a:t>Видящим взглядом</a:t>
            </a:r>
          </a:p>
          <a:p>
            <a:endParaRPr lang="ru-RU" dirty="0"/>
          </a:p>
          <a:p>
            <a:pPr algn="ctr"/>
            <a:r>
              <a:rPr lang="ru-RU" sz="2000" b="1" dirty="0" smtClean="0">
                <a:solidFill>
                  <a:schemeClr val="tx2"/>
                </a:solidFill>
              </a:rPr>
              <a:t>Леонардо да Винчи «О живописи»</a:t>
            </a:r>
          </a:p>
          <a:p>
            <a:endParaRPr lang="ru-RU" dirty="0"/>
          </a:p>
          <a:p>
            <a:pPr algn="ctr"/>
            <a:r>
              <a:rPr lang="ru-RU" i="1" dirty="0" smtClean="0"/>
              <a:t>«</a:t>
            </a:r>
            <a:r>
              <a:rPr lang="ru-RU" sz="2000" dirty="0" smtClean="0"/>
              <a:t>Глаз </a:t>
            </a:r>
            <a:r>
              <a:rPr lang="ru-RU" sz="2000" dirty="0"/>
              <a:t>— окно человеческого тела, через него </a:t>
            </a:r>
            <a:endParaRPr lang="ru-RU" sz="2000" dirty="0" smtClean="0"/>
          </a:p>
          <a:p>
            <a:pPr algn="ctr"/>
            <a:r>
              <a:rPr lang="ru-RU" sz="2000" dirty="0" smtClean="0"/>
              <a:t>душа </a:t>
            </a:r>
            <a:r>
              <a:rPr lang="ru-RU" sz="2000" dirty="0"/>
              <a:t>наслаждается, при его посредстве душа радуется, </a:t>
            </a:r>
            <a:endParaRPr lang="ru-RU" sz="2000" dirty="0" smtClean="0"/>
          </a:p>
          <a:p>
            <a:pPr algn="ctr"/>
            <a:r>
              <a:rPr lang="ru-RU" sz="2000" dirty="0" smtClean="0"/>
              <a:t>находясь </a:t>
            </a:r>
            <a:r>
              <a:rPr lang="ru-RU" sz="2000" dirty="0"/>
              <a:t>в человеческой клетке</a:t>
            </a:r>
            <a:r>
              <a:rPr lang="ru-RU" sz="2000" dirty="0" smtClean="0"/>
              <a:t>,</a:t>
            </a:r>
          </a:p>
          <a:p>
            <a:pPr algn="ctr"/>
            <a:r>
              <a:rPr lang="ru-RU" sz="2000" dirty="0" smtClean="0"/>
              <a:t> </a:t>
            </a:r>
            <a:r>
              <a:rPr lang="ru-RU" sz="2000" dirty="0"/>
              <a:t>без него эта человеческая темница — </a:t>
            </a:r>
            <a:r>
              <a:rPr lang="ru-RU" sz="2000" dirty="0" smtClean="0"/>
              <a:t>пытка»</a:t>
            </a:r>
            <a:endParaRPr lang="ru-RU" sz="2000" dirty="0"/>
          </a:p>
        </p:txBody>
      </p:sp>
      <p:sp>
        <p:nvSpPr>
          <p:cNvPr id="8" name="Прямоугольник 7"/>
          <p:cNvSpPr/>
          <p:nvPr/>
        </p:nvSpPr>
        <p:spPr>
          <a:xfrm>
            <a:off x="7788203" y="6407616"/>
            <a:ext cx="2654894" cy="369332"/>
          </a:xfrm>
          <a:prstGeom prst="rect">
            <a:avLst/>
          </a:prstGeom>
        </p:spPr>
        <p:txBody>
          <a:bodyPr wrap="none">
            <a:spAutoFit/>
          </a:bodyPr>
          <a:lstStyle/>
          <a:p>
            <a:r>
              <a:rPr lang="ru-RU" b="1" dirty="0">
                <a:solidFill>
                  <a:schemeClr val="tx2"/>
                </a:solidFill>
              </a:rPr>
              <a:t>Пьеро </a:t>
            </a:r>
            <a:r>
              <a:rPr lang="ru-RU" b="1" dirty="0" err="1">
                <a:solidFill>
                  <a:schemeClr val="tx2"/>
                </a:solidFill>
              </a:rPr>
              <a:t>делла</a:t>
            </a:r>
            <a:r>
              <a:rPr lang="ru-RU" b="1" dirty="0">
                <a:solidFill>
                  <a:schemeClr val="tx2"/>
                </a:solidFill>
              </a:rPr>
              <a:t> </a:t>
            </a:r>
            <a:r>
              <a:rPr lang="ru-RU" b="1" dirty="0" err="1">
                <a:solidFill>
                  <a:schemeClr val="tx2"/>
                </a:solidFill>
              </a:rPr>
              <a:t>Франческо</a:t>
            </a:r>
            <a:r>
              <a:rPr lang="ru-RU" b="1" dirty="0">
                <a:solidFill>
                  <a:schemeClr val="tx2"/>
                </a:solidFill>
              </a:rPr>
              <a:t> </a:t>
            </a:r>
            <a:endParaRPr lang="ru-RU" dirty="0"/>
          </a:p>
        </p:txBody>
      </p:sp>
      <p:sp>
        <p:nvSpPr>
          <p:cNvPr id="9" name="TextBox 8"/>
          <p:cNvSpPr txBox="1"/>
          <p:nvPr/>
        </p:nvSpPr>
        <p:spPr>
          <a:xfrm>
            <a:off x="11176446" y="2333767"/>
            <a:ext cx="615553" cy="2634247"/>
          </a:xfrm>
          <a:prstGeom prst="rect">
            <a:avLst/>
          </a:prstGeom>
          <a:noFill/>
        </p:spPr>
        <p:txBody>
          <a:bodyPr vert="vert" wrap="none" rtlCol="0">
            <a:spAutoFit/>
          </a:bodyPr>
          <a:lstStyle/>
          <a:p>
            <a:r>
              <a:rPr lang="ru-RU" sz="2800" dirty="0" smtClean="0">
                <a:solidFill>
                  <a:schemeClr val="accent2">
                    <a:lumMod val="75000"/>
                  </a:schemeClr>
                </a:solidFill>
              </a:rPr>
              <a:t>Воображение!!! </a:t>
            </a:r>
            <a:endParaRPr lang="ru-RU" sz="2800" dirty="0">
              <a:solidFill>
                <a:schemeClr val="accent2">
                  <a:lumMod val="75000"/>
                </a:schemeClr>
              </a:solidFill>
            </a:endParaRPr>
          </a:p>
        </p:txBody>
      </p:sp>
    </p:spTree>
    <p:extLst>
      <p:ext uri="{BB962C8B-B14F-4D97-AF65-F5344CB8AC3E}">
        <p14:creationId xmlns:p14="http://schemas.microsoft.com/office/powerpoint/2010/main" val="1349628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624858" y="461909"/>
            <a:ext cx="6316922" cy="4203182"/>
          </a:xfrm>
          <a:prstGeom prst="rect">
            <a:avLst/>
          </a:prstGeom>
        </p:spPr>
      </p:pic>
      <p:pic>
        <p:nvPicPr>
          <p:cNvPr id="4" name="Рисунок 3"/>
          <p:cNvPicPr>
            <a:picLocks noChangeAspect="1"/>
          </p:cNvPicPr>
          <p:nvPr/>
        </p:nvPicPr>
        <p:blipFill>
          <a:blip r:embed="rId3"/>
          <a:stretch>
            <a:fillRect/>
          </a:stretch>
        </p:blipFill>
        <p:spPr>
          <a:xfrm>
            <a:off x="2812320" y="461909"/>
            <a:ext cx="5941998" cy="3957371"/>
          </a:xfrm>
          <a:prstGeom prst="rect">
            <a:avLst/>
          </a:prstGeom>
        </p:spPr>
      </p:pic>
      <p:pic>
        <p:nvPicPr>
          <p:cNvPr id="5" name="Рисунок 4"/>
          <p:cNvPicPr>
            <a:picLocks noChangeAspect="1"/>
          </p:cNvPicPr>
          <p:nvPr/>
        </p:nvPicPr>
        <p:blipFill>
          <a:blip r:embed="rId4"/>
          <a:stretch>
            <a:fillRect/>
          </a:stretch>
        </p:blipFill>
        <p:spPr>
          <a:xfrm>
            <a:off x="2068569" y="461909"/>
            <a:ext cx="7429500" cy="5334000"/>
          </a:xfrm>
          <a:prstGeom prst="rect">
            <a:avLst/>
          </a:prstGeom>
        </p:spPr>
      </p:pic>
      <p:sp>
        <p:nvSpPr>
          <p:cNvPr id="6" name="TextBox 5"/>
          <p:cNvSpPr txBox="1"/>
          <p:nvPr/>
        </p:nvSpPr>
        <p:spPr>
          <a:xfrm>
            <a:off x="2068569" y="6488668"/>
            <a:ext cx="7531101" cy="369332"/>
          </a:xfrm>
          <a:prstGeom prst="rect">
            <a:avLst/>
          </a:prstGeom>
          <a:noFill/>
        </p:spPr>
        <p:txBody>
          <a:bodyPr wrap="none" rtlCol="0">
            <a:spAutoFit/>
          </a:bodyPr>
          <a:lstStyle/>
          <a:p>
            <a:r>
              <a:rPr lang="ru-RU" dirty="0" smtClean="0"/>
              <a:t>Кафедральный собор Санта Мария </a:t>
            </a:r>
            <a:r>
              <a:rPr lang="ru-RU" dirty="0" err="1" smtClean="0"/>
              <a:t>дель</a:t>
            </a:r>
            <a:r>
              <a:rPr lang="ru-RU" dirty="0" smtClean="0"/>
              <a:t> </a:t>
            </a:r>
            <a:r>
              <a:rPr lang="ru-RU" dirty="0" err="1" smtClean="0"/>
              <a:t>Фьоре</a:t>
            </a:r>
            <a:r>
              <a:rPr lang="ru-RU" dirty="0" smtClean="0"/>
              <a:t>, Флоренция. 1289 – 1434 гг.</a:t>
            </a:r>
            <a:endParaRPr lang="ru-RU" dirty="0"/>
          </a:p>
        </p:txBody>
      </p:sp>
    </p:spTree>
    <p:extLst>
      <p:ext uri="{BB962C8B-B14F-4D97-AF65-F5344CB8AC3E}">
        <p14:creationId xmlns:p14="http://schemas.microsoft.com/office/powerpoint/2010/main" val="89224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499"/>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1000"/>
                                  </p:stCondLst>
                                  <p:childTnLst>
                                    <p:set>
                                      <p:cBhvr>
                                        <p:cTn id="1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Данте Алигьери (1265 - 1321)</a:t>
            </a:r>
            <a:endParaRPr lang="ru-RU" dirty="0"/>
          </a:p>
        </p:txBody>
      </p:sp>
      <p:sp>
        <p:nvSpPr>
          <p:cNvPr id="3" name="Объект 2"/>
          <p:cNvSpPr>
            <a:spLocks noGrp="1"/>
          </p:cNvSpPr>
          <p:nvPr>
            <p:ph sz="half" idx="1"/>
          </p:nvPr>
        </p:nvSpPr>
        <p:spPr>
          <a:xfrm>
            <a:off x="9403306" y="1907414"/>
            <a:ext cx="2688609" cy="4023360"/>
          </a:xfrm>
        </p:spPr>
        <p:txBody>
          <a:bodyPr/>
          <a:lstStyle/>
          <a:p>
            <a:pPr algn="ctr">
              <a:buFont typeface="Wingdings" panose="05000000000000000000" pitchFamily="2" charset="2"/>
              <a:buChar char="Ø"/>
            </a:pPr>
            <a:r>
              <a:rPr lang="ru-RU" dirty="0" smtClean="0"/>
              <a:t>«Новая жизнь»,</a:t>
            </a:r>
          </a:p>
          <a:p>
            <a:pPr algn="ctr">
              <a:buFont typeface="Wingdings" panose="05000000000000000000" pitchFamily="2" charset="2"/>
              <a:buChar char="Ø"/>
            </a:pPr>
            <a:r>
              <a:rPr lang="ru-RU" dirty="0" smtClean="0"/>
              <a:t>«Божественная комедия»,</a:t>
            </a:r>
          </a:p>
          <a:p>
            <a:pPr algn="ctr">
              <a:buFont typeface="Wingdings" panose="05000000000000000000" pitchFamily="2" charset="2"/>
              <a:buChar char="Ø"/>
            </a:pPr>
            <a:r>
              <a:rPr lang="ru-RU" dirty="0" smtClean="0"/>
              <a:t>«Пир»,</a:t>
            </a:r>
          </a:p>
          <a:p>
            <a:pPr algn="ctr">
              <a:buFont typeface="Wingdings" panose="05000000000000000000" pitchFamily="2" charset="2"/>
              <a:buChar char="Ø"/>
            </a:pPr>
            <a:r>
              <a:rPr lang="ru-RU" dirty="0" smtClean="0"/>
              <a:t>«Монархия» и др.</a:t>
            </a:r>
          </a:p>
          <a:p>
            <a:endParaRPr lang="ru-RU" dirty="0"/>
          </a:p>
        </p:txBody>
      </p:sp>
      <p:pic>
        <p:nvPicPr>
          <p:cNvPr id="5" name="Объект 4"/>
          <p:cNvPicPr>
            <a:picLocks noGrp="1" noChangeAspect="1"/>
          </p:cNvPicPr>
          <p:nvPr>
            <p:ph sz="half" idx="2"/>
          </p:nvPr>
        </p:nvPicPr>
        <p:blipFill>
          <a:blip r:embed="rId3"/>
          <a:stretch>
            <a:fillRect/>
          </a:stretch>
        </p:blipFill>
        <p:spPr>
          <a:xfrm>
            <a:off x="6413733" y="1849338"/>
            <a:ext cx="2727167" cy="4363468"/>
          </a:xfrm>
          <a:prstGeom prst="rect">
            <a:avLst/>
          </a:prstGeom>
        </p:spPr>
      </p:pic>
      <p:sp>
        <p:nvSpPr>
          <p:cNvPr id="6" name="Прямоугольник 5"/>
          <p:cNvSpPr/>
          <p:nvPr/>
        </p:nvSpPr>
        <p:spPr>
          <a:xfrm>
            <a:off x="550460" y="1907414"/>
            <a:ext cx="5058770" cy="4247317"/>
          </a:xfrm>
          <a:prstGeom prst="rect">
            <a:avLst/>
          </a:prstGeom>
        </p:spPr>
        <p:txBody>
          <a:bodyPr wrap="square">
            <a:spAutoFit/>
          </a:bodyPr>
          <a:lstStyle/>
          <a:p>
            <a:r>
              <a:rPr lang="ru-RU" dirty="0"/>
              <a:t> </a:t>
            </a:r>
            <a:r>
              <a:rPr lang="ru-RU" dirty="0" smtClean="0"/>
              <a:t>   28 Я там, где свет немотствует всегда</a:t>
            </a:r>
          </a:p>
          <a:p>
            <a:r>
              <a:rPr lang="ru-RU" dirty="0" smtClean="0"/>
              <a:t>      И словно воет глубина морская,</a:t>
            </a:r>
          </a:p>
          <a:p>
            <a:r>
              <a:rPr lang="ru-RU" dirty="0" smtClean="0"/>
              <a:t>      Когда двух вихрей злобствует вражда.</a:t>
            </a:r>
          </a:p>
          <a:p>
            <a:endParaRPr lang="ru-RU" dirty="0" smtClean="0"/>
          </a:p>
          <a:p>
            <a:r>
              <a:rPr lang="ru-RU" dirty="0" smtClean="0"/>
              <a:t>      31 То адский ветер, отдыха не зная,</a:t>
            </a:r>
          </a:p>
          <a:p>
            <a:r>
              <a:rPr lang="ru-RU" dirty="0" smtClean="0"/>
              <a:t>      Мчит сонмы душ среди окрестной мглы</a:t>
            </a:r>
          </a:p>
          <a:p>
            <a:r>
              <a:rPr lang="ru-RU" dirty="0" smtClean="0"/>
              <a:t>      И мучит их, крутя и истязая.</a:t>
            </a:r>
          </a:p>
          <a:p>
            <a:endParaRPr lang="ru-RU" dirty="0" smtClean="0"/>
          </a:p>
          <a:p>
            <a:r>
              <a:rPr lang="ru-RU" dirty="0" smtClean="0"/>
              <a:t>      34 Когда они стремятся вдоль скалы,</a:t>
            </a:r>
          </a:p>
          <a:p>
            <a:r>
              <a:rPr lang="ru-RU" dirty="0" smtClean="0"/>
              <a:t>      Взлетают крики, жалобы и пени,</a:t>
            </a:r>
          </a:p>
          <a:p>
            <a:r>
              <a:rPr lang="ru-RU" dirty="0" smtClean="0"/>
              <a:t>      На господа ужасные хулы.</a:t>
            </a:r>
          </a:p>
          <a:p>
            <a:endParaRPr lang="ru-RU" dirty="0" smtClean="0"/>
          </a:p>
          <a:p>
            <a:r>
              <a:rPr lang="ru-RU" dirty="0" smtClean="0"/>
              <a:t>      37 И я узнал, что это круг мучений</a:t>
            </a:r>
          </a:p>
          <a:p>
            <a:r>
              <a:rPr lang="ru-RU" dirty="0" smtClean="0"/>
              <a:t>      Для тех, кого земная плоть звала,</a:t>
            </a:r>
          </a:p>
          <a:p>
            <a:r>
              <a:rPr lang="ru-RU" dirty="0" smtClean="0"/>
              <a:t>      Кто предал разум власти вожделений.</a:t>
            </a:r>
            <a:endParaRPr lang="ru-RU" dirty="0"/>
          </a:p>
        </p:txBody>
      </p:sp>
      <p:sp>
        <p:nvSpPr>
          <p:cNvPr id="7" name="TextBox 6"/>
          <p:cNvSpPr txBox="1"/>
          <p:nvPr/>
        </p:nvSpPr>
        <p:spPr>
          <a:xfrm>
            <a:off x="1097280" y="6488668"/>
            <a:ext cx="2802370" cy="369332"/>
          </a:xfrm>
          <a:prstGeom prst="rect">
            <a:avLst/>
          </a:prstGeom>
          <a:noFill/>
        </p:spPr>
        <p:txBody>
          <a:bodyPr wrap="none" rtlCol="0">
            <a:spAutoFit/>
          </a:bodyPr>
          <a:lstStyle/>
          <a:p>
            <a:r>
              <a:rPr lang="ru-RU" dirty="0" smtClean="0"/>
              <a:t>Божественная комедия Ад</a:t>
            </a:r>
            <a:endParaRPr lang="ru-RU" dirty="0"/>
          </a:p>
        </p:txBody>
      </p:sp>
    </p:spTree>
    <p:extLst>
      <p:ext uri="{BB962C8B-B14F-4D97-AF65-F5344CB8AC3E}">
        <p14:creationId xmlns:p14="http://schemas.microsoft.com/office/powerpoint/2010/main" val="21981530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Гуманизм, антропоцентризм –</a:t>
            </a:r>
            <a:br>
              <a:rPr lang="ru-RU" dirty="0" smtClean="0"/>
            </a:br>
            <a:r>
              <a:rPr lang="ru-RU" dirty="0" smtClean="0"/>
              <a:t>мировоззрение эпохи Возрождения</a:t>
            </a:r>
            <a:endParaRPr lang="ru-RU" dirty="0"/>
          </a:p>
        </p:txBody>
      </p:sp>
      <p:sp>
        <p:nvSpPr>
          <p:cNvPr id="3" name="Объект 2"/>
          <p:cNvSpPr>
            <a:spLocks noGrp="1"/>
          </p:cNvSpPr>
          <p:nvPr>
            <p:ph idx="1"/>
          </p:nvPr>
        </p:nvSpPr>
        <p:spPr/>
        <p:txBody>
          <a:bodyPr>
            <a:normAutofit/>
          </a:bodyPr>
          <a:lstStyle/>
          <a:p>
            <a:r>
              <a:rPr lang="ru-RU" b="1" dirty="0" smtClean="0">
                <a:solidFill>
                  <a:srgbClr val="C00000"/>
                </a:solidFill>
              </a:rPr>
              <a:t>НО!</a:t>
            </a:r>
          </a:p>
          <a:p>
            <a:pPr algn="ctr"/>
            <a:r>
              <a:rPr lang="ru-RU" sz="2400" dirty="0"/>
              <a:t>"Не даем мы тебе, Адам, ни определенного места, ни собственного образа, ни особой обязанности, чтобы и место и лицо и обязанность ты имел по собственному желанию, </a:t>
            </a:r>
            <a:r>
              <a:rPr lang="ru-RU" sz="2400" i="1" dirty="0">
                <a:solidFill>
                  <a:srgbClr val="C00000"/>
                </a:solidFill>
              </a:rPr>
              <a:t>согласно твоей воле и твоему решению</a:t>
            </a:r>
            <a:r>
              <a:rPr lang="ru-RU" sz="2400" i="1" dirty="0"/>
              <a:t> </a:t>
            </a:r>
            <a:r>
              <a:rPr lang="ru-RU" sz="2400" dirty="0"/>
              <a:t>. Образ прочих творений определен в пределах установленных нами законов. Ты же, </a:t>
            </a:r>
            <a:r>
              <a:rPr lang="ru-RU" sz="2400" b="1" i="1" dirty="0">
                <a:solidFill>
                  <a:srgbClr val="C00000"/>
                </a:solidFill>
              </a:rPr>
              <a:t>не стесненный никакими пределами</a:t>
            </a:r>
            <a:r>
              <a:rPr lang="ru-RU" sz="2400" i="1" dirty="0">
                <a:solidFill>
                  <a:srgbClr val="C00000"/>
                </a:solidFill>
              </a:rPr>
              <a:t>, </a:t>
            </a:r>
            <a:r>
              <a:rPr lang="ru-RU" sz="2400" b="1" i="1" dirty="0">
                <a:solidFill>
                  <a:srgbClr val="C00000"/>
                </a:solidFill>
              </a:rPr>
              <a:t>определишь свой образ по своему </a:t>
            </a:r>
            <a:r>
              <a:rPr lang="ru-RU" sz="2400" b="1" i="1" dirty="0" smtClean="0">
                <a:solidFill>
                  <a:srgbClr val="C00000"/>
                </a:solidFill>
              </a:rPr>
              <a:t>решению</a:t>
            </a:r>
            <a:r>
              <a:rPr lang="ru-RU" sz="2400" dirty="0" smtClean="0"/>
              <a:t>,</a:t>
            </a:r>
            <a:r>
              <a:rPr lang="ru-RU" sz="2400" dirty="0"/>
              <a:t> </a:t>
            </a:r>
            <a:r>
              <a:rPr lang="ru-RU" sz="2400" i="1" dirty="0"/>
              <a:t>во власть которого я тебя </a:t>
            </a:r>
            <a:r>
              <a:rPr lang="ru-RU" sz="2400" i="1" dirty="0" smtClean="0"/>
              <a:t>предоставляю</a:t>
            </a:r>
            <a:r>
              <a:rPr lang="ru-RU" sz="2400" dirty="0"/>
              <a:t> "</a:t>
            </a:r>
            <a:endParaRPr lang="ru-RU" sz="2400" dirty="0" smtClean="0"/>
          </a:p>
          <a:p>
            <a:pPr algn="ctr"/>
            <a:r>
              <a:rPr lang="ru-RU" sz="2400" dirty="0" smtClean="0"/>
              <a:t>Пико </a:t>
            </a:r>
            <a:r>
              <a:rPr lang="ru-RU" sz="2400" dirty="0" err="1" smtClean="0"/>
              <a:t>делла</a:t>
            </a:r>
            <a:r>
              <a:rPr lang="ru-RU" sz="2400" dirty="0" smtClean="0"/>
              <a:t> </a:t>
            </a:r>
            <a:r>
              <a:rPr lang="ru-RU" sz="2400" dirty="0" err="1" smtClean="0"/>
              <a:t>Мирандолла</a:t>
            </a:r>
            <a:r>
              <a:rPr lang="ru-RU" sz="2400" dirty="0" smtClean="0"/>
              <a:t> «Речь о достоинстве человека» (1496 г.)</a:t>
            </a:r>
          </a:p>
          <a:p>
            <a:endParaRPr lang="ru-RU" b="1" dirty="0"/>
          </a:p>
        </p:txBody>
      </p:sp>
    </p:spTree>
    <p:extLst>
      <p:ext uri="{BB962C8B-B14F-4D97-AF65-F5344CB8AC3E}">
        <p14:creationId xmlns:p14="http://schemas.microsoft.com/office/powerpoint/2010/main" val="660466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pPr algn="ctr"/>
            <a:r>
              <a:rPr lang="ru-RU" dirty="0" smtClean="0"/>
              <a:t>Роль теоретического знания в становлении науки</a:t>
            </a:r>
            <a:endParaRPr lang="ru-RU" dirty="0"/>
          </a:p>
        </p:txBody>
      </p:sp>
      <p:sp>
        <p:nvSpPr>
          <p:cNvPr id="8" name="Объект 7"/>
          <p:cNvSpPr>
            <a:spLocks noGrp="1"/>
          </p:cNvSpPr>
          <p:nvPr>
            <p:ph idx="1"/>
          </p:nvPr>
        </p:nvSpPr>
        <p:spPr>
          <a:xfrm>
            <a:off x="677333" y="1737360"/>
            <a:ext cx="10213580" cy="4731679"/>
          </a:xfrm>
        </p:spPr>
        <p:txBody>
          <a:bodyPr/>
          <a:lstStyle/>
          <a:p>
            <a:r>
              <a:rPr lang="ru-RU" b="1" dirty="0" smtClean="0">
                <a:solidFill>
                  <a:schemeClr val="accent2">
                    <a:lumMod val="50000"/>
                  </a:schemeClr>
                </a:solidFill>
              </a:rPr>
              <a:t>Уильям Оккам </a:t>
            </a:r>
            <a:r>
              <a:rPr lang="ru-RU" b="1" dirty="0" smtClean="0"/>
              <a:t>(</a:t>
            </a:r>
            <a:r>
              <a:rPr lang="ru-RU" dirty="0" smtClean="0"/>
              <a:t>1285 - 1347) – представитель схоластики</a:t>
            </a:r>
          </a:p>
          <a:p>
            <a:r>
              <a:rPr lang="ru-RU" dirty="0" smtClean="0"/>
              <a:t>Развивает </a:t>
            </a:r>
            <a:r>
              <a:rPr lang="ru-RU" dirty="0" smtClean="0">
                <a:solidFill>
                  <a:schemeClr val="accent2">
                    <a:lumMod val="50000"/>
                  </a:schemeClr>
                </a:solidFill>
              </a:rPr>
              <a:t>номинализм</a:t>
            </a:r>
            <a:r>
              <a:rPr lang="ru-RU" dirty="0" smtClean="0"/>
              <a:t>: </a:t>
            </a:r>
            <a:r>
              <a:rPr lang="ru-RU" dirty="0"/>
              <a:t>единичные вещи - </a:t>
            </a:r>
            <a:r>
              <a:rPr lang="ru-RU" dirty="0" smtClean="0"/>
              <a:t>единственная </a:t>
            </a:r>
            <a:r>
              <a:rPr lang="ru-RU" dirty="0"/>
              <a:t>реальность, которая существует независимо от человеческого </a:t>
            </a:r>
            <a:r>
              <a:rPr lang="ru-RU" dirty="0" smtClean="0"/>
              <a:t>ума</a:t>
            </a:r>
          </a:p>
          <a:p>
            <a:pPr lvl="1"/>
            <a:r>
              <a:rPr lang="ru-RU" b="1" dirty="0" smtClean="0">
                <a:solidFill>
                  <a:schemeClr val="accent2">
                    <a:lumMod val="50000"/>
                  </a:schemeClr>
                </a:solidFill>
              </a:rPr>
              <a:t>СЛЕДОВАТЕЛЬНО</a:t>
            </a:r>
          </a:p>
          <a:p>
            <a:r>
              <a:rPr lang="ru-RU" dirty="0" smtClean="0"/>
              <a:t>Единичные вещи – предмет знания, способ познания – органы ощущений</a:t>
            </a:r>
          </a:p>
          <a:p>
            <a:endParaRPr lang="ru-RU" dirty="0"/>
          </a:p>
          <a:p>
            <a:r>
              <a:rPr lang="ru-RU" dirty="0" smtClean="0"/>
              <a:t>Отрицает иерархическую структуру мира</a:t>
            </a:r>
          </a:p>
          <a:p>
            <a:pPr lvl="1"/>
            <a:r>
              <a:rPr lang="ru-RU" b="1" dirty="0" smtClean="0">
                <a:solidFill>
                  <a:schemeClr val="accent2">
                    <a:lumMod val="50000"/>
                  </a:schemeClr>
                </a:solidFill>
              </a:rPr>
              <a:t>СЛЕДОВАТЕЛЬНО</a:t>
            </a:r>
          </a:p>
          <a:p>
            <a:r>
              <a:rPr lang="ru-RU" dirty="0" smtClean="0"/>
              <a:t>Небесные и земные тела сотворены из одинаковых элементов (предпосылка для объединения мира подлунного и надлунного)</a:t>
            </a:r>
          </a:p>
          <a:p>
            <a:pPr lvl="1"/>
            <a:endParaRPr lang="ru-RU" b="1" dirty="0" smtClean="0">
              <a:solidFill>
                <a:schemeClr val="accent2">
                  <a:lumMod val="50000"/>
                </a:schemeClr>
              </a:solidFill>
            </a:endParaRPr>
          </a:p>
          <a:p>
            <a:pPr lvl="1"/>
            <a:r>
              <a:rPr lang="ru-RU" b="1" dirty="0" smtClean="0">
                <a:solidFill>
                  <a:schemeClr val="accent2">
                    <a:lumMod val="50000"/>
                  </a:schemeClr>
                </a:solidFill>
              </a:rPr>
              <a:t>В ПОЗНАНИИ: </a:t>
            </a:r>
            <a:r>
              <a:rPr lang="ru-RU" dirty="0" smtClean="0">
                <a:solidFill>
                  <a:schemeClr val="tx1"/>
                </a:solidFill>
              </a:rPr>
              <a:t>приоритет воли над разумом, веры над знанием, практического над теоретическим</a:t>
            </a:r>
            <a:endParaRPr lang="ru-RU" b="1" dirty="0" smtClean="0">
              <a:solidFill>
                <a:schemeClr val="accent2">
                  <a:lumMod val="50000"/>
                </a:schemeClr>
              </a:solidFill>
            </a:endParaRPr>
          </a:p>
          <a:p>
            <a:endParaRPr lang="ru-RU" dirty="0"/>
          </a:p>
          <a:p>
            <a:endParaRPr lang="ru-RU" dirty="0"/>
          </a:p>
        </p:txBody>
      </p:sp>
    </p:spTree>
    <p:extLst>
      <p:ext uri="{BB962C8B-B14F-4D97-AF65-F5344CB8AC3E}">
        <p14:creationId xmlns:p14="http://schemas.microsoft.com/office/powerpoint/2010/main" val="19126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Николай Кузанский (1401 - 1464)</a:t>
            </a:r>
            <a:endParaRPr lang="ru-RU" dirty="0"/>
          </a:p>
        </p:txBody>
      </p:sp>
      <p:sp>
        <p:nvSpPr>
          <p:cNvPr id="5" name="Объект 4"/>
          <p:cNvSpPr>
            <a:spLocks noGrp="1"/>
          </p:cNvSpPr>
          <p:nvPr>
            <p:ph sz="half" idx="1"/>
          </p:nvPr>
        </p:nvSpPr>
        <p:spPr>
          <a:xfrm>
            <a:off x="1097277" y="1845733"/>
            <a:ext cx="6054149" cy="4350351"/>
          </a:xfrm>
        </p:spPr>
        <p:txBody>
          <a:bodyPr/>
          <a:lstStyle/>
          <a:p>
            <a:pPr algn="ctr"/>
            <a:r>
              <a:rPr lang="ru-RU" sz="2400" b="1" dirty="0" smtClean="0"/>
              <a:t>Тождество абсолютного минимума и  абсолютного максимума в едином (отождествление абсолютного верха и абсолютного низа)</a:t>
            </a:r>
          </a:p>
          <a:p>
            <a:pPr algn="ctr"/>
            <a:r>
              <a:rPr lang="ru-RU" dirty="0" smtClean="0"/>
              <a:t>«</a:t>
            </a:r>
            <a:r>
              <a:rPr lang="ru-RU" dirty="0"/>
              <a:t>Абсолютный максимум есть то единое, которое есть все; в нем все, поскольку он максимум; а поскольку ему ничто не противоположно, с ним совпадает и </a:t>
            </a:r>
            <a:r>
              <a:rPr lang="ru-RU" dirty="0" smtClean="0"/>
              <a:t>минимум»</a:t>
            </a:r>
          </a:p>
          <a:p>
            <a:r>
              <a:rPr lang="ru-RU" dirty="0" smtClean="0"/>
              <a:t>Н. Кузанский «Об ученом незнании»</a:t>
            </a:r>
          </a:p>
          <a:p>
            <a:pPr algn="just"/>
            <a:r>
              <a:rPr lang="ru-RU" b="1" dirty="0" smtClean="0"/>
              <a:t>Совпадение противоположностей </a:t>
            </a:r>
            <a:r>
              <a:rPr lang="ru-RU" dirty="0" smtClean="0"/>
              <a:t>– методологический принцип</a:t>
            </a:r>
          </a:p>
          <a:p>
            <a:pPr algn="just"/>
            <a:endParaRPr lang="ru-RU" dirty="0"/>
          </a:p>
        </p:txBody>
      </p:sp>
      <p:pic>
        <p:nvPicPr>
          <p:cNvPr id="7" name="Объект 6"/>
          <p:cNvPicPr>
            <a:picLocks noGrp="1" noChangeAspect="1"/>
          </p:cNvPicPr>
          <p:nvPr>
            <p:ph sz="half" idx="2"/>
          </p:nvPr>
        </p:nvPicPr>
        <p:blipFill>
          <a:blip r:embed="rId2"/>
          <a:stretch>
            <a:fillRect/>
          </a:stretch>
        </p:blipFill>
        <p:spPr>
          <a:xfrm>
            <a:off x="8138395" y="1972353"/>
            <a:ext cx="3151147" cy="3770122"/>
          </a:xfrm>
          <a:prstGeom prst="rect">
            <a:avLst/>
          </a:prstGeom>
        </p:spPr>
      </p:pic>
    </p:spTree>
    <p:extLst>
      <p:ext uri="{BB962C8B-B14F-4D97-AF65-F5344CB8AC3E}">
        <p14:creationId xmlns:p14="http://schemas.microsoft.com/office/powerpoint/2010/main" val="20922086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45658" y="532263"/>
            <a:ext cx="11290398" cy="3170099"/>
          </a:xfrm>
          <a:prstGeom prst="rect">
            <a:avLst/>
          </a:prstGeom>
          <a:noFill/>
        </p:spPr>
        <p:txBody>
          <a:bodyPr wrap="none" rtlCol="0">
            <a:spAutoFit/>
          </a:bodyPr>
          <a:lstStyle/>
          <a:p>
            <a:r>
              <a:rPr lang="ru-RU" sz="2000" b="1" dirty="0" smtClean="0"/>
              <a:t>Изменяет принципы Античной математики:</a:t>
            </a:r>
          </a:p>
          <a:p>
            <a:endParaRPr lang="ru-RU" sz="2000" dirty="0"/>
          </a:p>
          <a:p>
            <a:r>
              <a:rPr lang="ru-RU" sz="2000" dirty="0" smtClean="0"/>
              <a:t>Вводит идею о том, что математика применительно к изучению бесконечной Вселенной может быть </a:t>
            </a:r>
          </a:p>
          <a:p>
            <a:r>
              <a:rPr lang="ru-RU" sz="2000" dirty="0" smtClean="0"/>
              <a:t>приблизительной </a:t>
            </a:r>
          </a:p>
          <a:p>
            <a:r>
              <a:rPr lang="ru-RU" sz="2000" dirty="0" smtClean="0"/>
              <a:t>	(бесконечное как мера: «две пяди в бесконечности то же самое, </a:t>
            </a:r>
          </a:p>
          <a:p>
            <a:r>
              <a:rPr lang="ru-RU" sz="2000" dirty="0"/>
              <a:t>	</a:t>
            </a:r>
            <a:r>
              <a:rPr lang="ru-RU" sz="2000" dirty="0" smtClean="0"/>
              <a:t>что три пяди в бесконечности»)</a:t>
            </a:r>
          </a:p>
          <a:p>
            <a:r>
              <a:rPr lang="ru-RU" sz="2000" dirty="0" smtClean="0"/>
              <a:t>(для Античности: математика – точное знание)</a:t>
            </a:r>
          </a:p>
          <a:p>
            <a:endParaRPr lang="ru-RU" sz="2000" dirty="0" smtClean="0"/>
          </a:p>
          <a:p>
            <a:r>
              <a:rPr lang="ru-RU" sz="2000" b="1" dirty="0" smtClean="0"/>
              <a:t>ВЫВОД</a:t>
            </a:r>
            <a:r>
              <a:rPr lang="ru-RU" sz="2000" dirty="0" smtClean="0"/>
              <a:t>: уравнивает науку, основанную на опыте и науку, основанную на точном знании</a:t>
            </a:r>
          </a:p>
          <a:p>
            <a:r>
              <a:rPr lang="ru-RU" sz="2000" dirty="0"/>
              <a:t>	</a:t>
            </a:r>
            <a:r>
              <a:rPr lang="ru-RU" sz="2000" dirty="0" smtClean="0"/>
              <a:t>Индивидуальные предметы могут быть предметом изучения в науке</a:t>
            </a:r>
            <a:endParaRPr lang="ru-RU" sz="2000" dirty="0"/>
          </a:p>
        </p:txBody>
      </p:sp>
      <p:pic>
        <p:nvPicPr>
          <p:cNvPr id="8" name="Рисунок 7"/>
          <p:cNvPicPr>
            <a:picLocks noChangeAspect="1"/>
          </p:cNvPicPr>
          <p:nvPr/>
        </p:nvPicPr>
        <p:blipFill>
          <a:blip r:embed="rId3"/>
          <a:stretch>
            <a:fillRect/>
          </a:stretch>
        </p:blipFill>
        <p:spPr>
          <a:xfrm>
            <a:off x="10140287" y="1529616"/>
            <a:ext cx="2051713" cy="1471464"/>
          </a:xfrm>
          <a:prstGeom prst="rect">
            <a:avLst/>
          </a:prstGeom>
        </p:spPr>
      </p:pic>
      <p:pic>
        <p:nvPicPr>
          <p:cNvPr id="9" name="Рисунок 8"/>
          <p:cNvPicPr>
            <a:picLocks noChangeAspect="1"/>
          </p:cNvPicPr>
          <p:nvPr/>
        </p:nvPicPr>
        <p:blipFill>
          <a:blip r:embed="rId4"/>
          <a:stretch>
            <a:fillRect/>
          </a:stretch>
        </p:blipFill>
        <p:spPr>
          <a:xfrm>
            <a:off x="10334031" y="3934995"/>
            <a:ext cx="1857969" cy="1974092"/>
          </a:xfrm>
          <a:prstGeom prst="rect">
            <a:avLst/>
          </a:prstGeom>
        </p:spPr>
      </p:pic>
      <p:cxnSp>
        <p:nvCxnSpPr>
          <p:cNvPr id="14" name="Прямая соединительная линия 13"/>
          <p:cNvCxnSpPr/>
          <p:nvPr/>
        </p:nvCxnSpPr>
        <p:spPr>
          <a:xfrm>
            <a:off x="245658" y="3838433"/>
            <a:ext cx="918494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45451" y="3934995"/>
            <a:ext cx="5750549" cy="400110"/>
          </a:xfrm>
          <a:prstGeom prst="rect">
            <a:avLst/>
          </a:prstGeom>
          <a:noFill/>
        </p:spPr>
        <p:txBody>
          <a:bodyPr wrap="none" rtlCol="0">
            <a:spAutoFit/>
          </a:bodyPr>
          <a:lstStyle/>
          <a:p>
            <a:r>
              <a:rPr lang="ru-RU" sz="2000" b="1" dirty="0" smtClean="0"/>
              <a:t>Изменяет принципы Средневековой космологии:</a:t>
            </a:r>
            <a:endParaRPr lang="ru-RU" sz="2000" b="1" dirty="0"/>
          </a:p>
        </p:txBody>
      </p:sp>
      <p:sp>
        <p:nvSpPr>
          <p:cNvPr id="16" name="TextBox 15"/>
          <p:cNvSpPr txBox="1"/>
          <p:nvPr/>
        </p:nvSpPr>
        <p:spPr>
          <a:xfrm>
            <a:off x="504967" y="4585648"/>
            <a:ext cx="7961026" cy="1323439"/>
          </a:xfrm>
          <a:prstGeom prst="rect">
            <a:avLst/>
          </a:prstGeom>
          <a:noFill/>
        </p:spPr>
        <p:txBody>
          <a:bodyPr wrap="none" rtlCol="0">
            <a:spAutoFit/>
          </a:bodyPr>
          <a:lstStyle/>
          <a:p>
            <a:r>
              <a:rPr lang="ru-RU" sz="2000" dirty="0" smtClean="0"/>
              <a:t>Вселенная потенциально бесконечна, следовательно, у нее нет центра</a:t>
            </a:r>
          </a:p>
          <a:p>
            <a:r>
              <a:rPr lang="ru-RU" sz="2000" dirty="0" smtClean="0"/>
              <a:t>Значит, Земля не может быть центром Вселенной;</a:t>
            </a:r>
          </a:p>
          <a:p>
            <a:endParaRPr lang="ru-RU" sz="2000" dirty="0"/>
          </a:p>
          <a:p>
            <a:r>
              <a:rPr lang="ru-RU" sz="2000" dirty="0" smtClean="0"/>
              <a:t>Все элементы Вселенной находятся в движении</a:t>
            </a:r>
            <a:endParaRPr lang="ru-RU" sz="2000" dirty="0"/>
          </a:p>
        </p:txBody>
      </p:sp>
    </p:spTree>
    <p:extLst>
      <p:ext uri="{BB962C8B-B14F-4D97-AF65-F5344CB8AC3E}">
        <p14:creationId xmlns:p14="http://schemas.microsoft.com/office/powerpoint/2010/main" val="16797369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p:txBody>
          <a:bodyPr>
            <a:normAutofit/>
          </a:bodyPr>
          <a:lstStyle/>
          <a:p>
            <a:pPr fontAlgn="auto">
              <a:spcAft>
                <a:spcPts val="0"/>
              </a:spcAft>
              <a:defRPr/>
            </a:pPr>
            <a:r>
              <a:rPr lang="ru-RU" sz="4000">
                <a:solidFill>
                  <a:schemeClr val="tx2">
                    <a:satMod val="130000"/>
                  </a:schemeClr>
                </a:solidFill>
              </a:rPr>
              <a:t>Учение о материальном единстве мира</a:t>
            </a:r>
          </a:p>
        </p:txBody>
      </p:sp>
      <p:sp>
        <p:nvSpPr>
          <p:cNvPr id="25603" name="Rectangle 3"/>
          <p:cNvSpPr>
            <a:spLocks noGrp="1" noChangeArrowheads="1"/>
          </p:cNvSpPr>
          <p:nvPr>
            <p:ph idx="1"/>
          </p:nvPr>
        </p:nvSpPr>
        <p:spPr/>
        <p:txBody>
          <a:bodyPr/>
          <a:lstStyle/>
          <a:p>
            <a:pPr>
              <a:lnSpc>
                <a:spcPct val="90000"/>
              </a:lnSpc>
            </a:pPr>
            <a:r>
              <a:rPr lang="ru-RU" altLang="ru-RU" sz="2400" dirty="0" smtClean="0"/>
              <a:t>1. Абсолютный максимум связывает в абсолютное единство все вещи </a:t>
            </a:r>
          </a:p>
          <a:p>
            <a:pPr>
              <a:lnSpc>
                <a:spcPct val="90000"/>
              </a:lnSpc>
            </a:pPr>
            <a:r>
              <a:rPr lang="ru-RU" altLang="ru-RU" sz="2400" dirty="0" smtClean="0"/>
              <a:t>Отсюда проистекает: Земля и небесные светила имеют одну природу (у Аристотеля – светила из эфира), следовательно, равноценны (разовьет Коперник)</a:t>
            </a:r>
          </a:p>
          <a:p>
            <a:pPr>
              <a:lnSpc>
                <a:spcPct val="90000"/>
              </a:lnSpc>
            </a:pPr>
            <a:r>
              <a:rPr lang="ru-RU" altLang="ru-RU" sz="2400" dirty="0" smtClean="0"/>
              <a:t>Снимается противоречие между </a:t>
            </a:r>
          </a:p>
          <a:p>
            <a:pPr lvl="1">
              <a:lnSpc>
                <a:spcPct val="90000"/>
              </a:lnSpc>
            </a:pPr>
            <a:r>
              <a:rPr lang="ru-RU" altLang="ru-RU" sz="2000" dirty="0" smtClean="0"/>
              <a:t>идеей и материей, </a:t>
            </a:r>
          </a:p>
          <a:p>
            <a:pPr lvl="1">
              <a:lnSpc>
                <a:spcPct val="90000"/>
              </a:lnSpc>
            </a:pPr>
            <a:r>
              <a:rPr lang="ru-RU" altLang="ru-RU" sz="2000" dirty="0" smtClean="0"/>
              <a:t>материей и формой, </a:t>
            </a:r>
          </a:p>
          <a:p>
            <a:pPr>
              <a:lnSpc>
                <a:spcPct val="90000"/>
              </a:lnSpc>
            </a:pPr>
            <a:r>
              <a:rPr lang="ru-RU" altLang="ru-RU" sz="2400" dirty="0" smtClean="0"/>
              <a:t>они в абсолютном единстве (разовьет Джордано Бруно) </a:t>
            </a:r>
          </a:p>
        </p:txBody>
      </p:sp>
    </p:spTree>
    <p:extLst>
      <p:ext uri="{BB962C8B-B14F-4D97-AF65-F5344CB8AC3E}">
        <p14:creationId xmlns:p14="http://schemas.microsoft.com/office/powerpoint/2010/main" val="37868139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pPr fontAlgn="auto">
              <a:spcAft>
                <a:spcPts val="0"/>
              </a:spcAft>
              <a:defRPr/>
            </a:pPr>
            <a:r>
              <a:rPr lang="ru-RU" sz="3600" dirty="0">
                <a:solidFill>
                  <a:schemeClr val="tx2">
                    <a:satMod val="130000"/>
                  </a:schemeClr>
                </a:solidFill>
              </a:rPr>
              <a:t>Учение о бесконечности </a:t>
            </a:r>
            <a:r>
              <a:rPr lang="ru-RU" sz="3600" dirty="0" smtClean="0">
                <a:solidFill>
                  <a:schemeClr val="tx2">
                    <a:satMod val="130000"/>
                  </a:schemeClr>
                </a:solidFill>
              </a:rPr>
              <a:t>Вселенной</a:t>
            </a:r>
            <a:endParaRPr lang="ru-RU" sz="3600" dirty="0">
              <a:solidFill>
                <a:schemeClr val="tx2">
                  <a:satMod val="130000"/>
                </a:schemeClr>
              </a:solidFill>
            </a:endParaRPr>
          </a:p>
        </p:txBody>
      </p:sp>
      <p:sp>
        <p:nvSpPr>
          <p:cNvPr id="26627" name="Rectangle 3"/>
          <p:cNvSpPr>
            <a:spLocks noGrp="1" noChangeArrowheads="1"/>
          </p:cNvSpPr>
          <p:nvPr>
            <p:ph idx="1"/>
          </p:nvPr>
        </p:nvSpPr>
        <p:spPr/>
        <p:txBody>
          <a:bodyPr/>
          <a:lstStyle/>
          <a:p>
            <a:pPr>
              <a:lnSpc>
                <a:spcPct val="90000"/>
              </a:lnSpc>
            </a:pPr>
            <a:r>
              <a:rPr lang="ru-RU" altLang="ru-RU" sz="2800" dirty="0" smtClean="0"/>
              <a:t>2. Абсолютный максимум бесконечен, следовательно Вселенная бесконечна и едина</a:t>
            </a:r>
          </a:p>
          <a:p>
            <a:pPr>
              <a:lnSpc>
                <a:spcPct val="90000"/>
              </a:lnSpc>
            </a:pPr>
            <a:r>
              <a:rPr lang="ru-RU" altLang="ru-RU" sz="2800" dirty="0" smtClean="0"/>
              <a:t>У бесконечности нет центра! </a:t>
            </a:r>
          </a:p>
          <a:p>
            <a:pPr lvl="1">
              <a:lnSpc>
                <a:spcPct val="90000"/>
              </a:lnSpc>
            </a:pPr>
            <a:r>
              <a:rPr lang="ru-RU" altLang="ru-RU" sz="2000" dirty="0" smtClean="0"/>
              <a:t>«Машина мира как будто имеет свой центр повсюду, а окружность нигде». </a:t>
            </a:r>
          </a:p>
          <a:p>
            <a:pPr>
              <a:lnSpc>
                <a:spcPct val="90000"/>
              </a:lnSpc>
            </a:pPr>
            <a:r>
              <a:rPr lang="ru-RU" altLang="ru-RU" sz="2800" dirty="0" smtClean="0"/>
              <a:t>Следовательно, Земля не находится в центре мира</a:t>
            </a:r>
            <a:br>
              <a:rPr lang="ru-RU" altLang="ru-RU" sz="2800" dirty="0" smtClean="0"/>
            </a:br>
            <a:endParaRPr lang="ru-RU" altLang="ru-RU" sz="2800" dirty="0" smtClean="0"/>
          </a:p>
        </p:txBody>
      </p:sp>
    </p:spTree>
    <p:extLst>
      <p:ext uri="{BB962C8B-B14F-4D97-AF65-F5344CB8AC3E}">
        <p14:creationId xmlns:p14="http://schemas.microsoft.com/office/powerpoint/2010/main" val="10818627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pPr fontAlgn="auto">
              <a:spcAft>
                <a:spcPts val="0"/>
              </a:spcAft>
              <a:defRPr/>
            </a:pPr>
            <a:r>
              <a:rPr lang="ru-RU">
                <a:solidFill>
                  <a:schemeClr val="tx2">
                    <a:satMod val="130000"/>
                  </a:schemeClr>
                </a:solidFill>
              </a:rPr>
              <a:t>Учение о движении</a:t>
            </a:r>
          </a:p>
        </p:txBody>
      </p:sp>
      <p:sp>
        <p:nvSpPr>
          <p:cNvPr id="27651" name="Rectangle 3"/>
          <p:cNvSpPr>
            <a:spLocks noGrp="1" noChangeArrowheads="1"/>
          </p:cNvSpPr>
          <p:nvPr>
            <p:ph idx="1"/>
          </p:nvPr>
        </p:nvSpPr>
        <p:spPr/>
        <p:txBody>
          <a:bodyPr/>
          <a:lstStyle/>
          <a:p>
            <a:pPr>
              <a:lnSpc>
                <a:spcPct val="80000"/>
              </a:lnSpc>
            </a:pPr>
            <a:r>
              <a:rPr lang="ru-RU" altLang="ru-RU" sz="2400" dirty="0" smtClean="0"/>
              <a:t>3. Земля не неподвижна, а движется, как и остальные светила</a:t>
            </a:r>
          </a:p>
          <a:p>
            <a:pPr>
              <a:lnSpc>
                <a:spcPct val="80000"/>
              </a:lnSpc>
            </a:pPr>
            <a:r>
              <a:rPr lang="ru-RU" altLang="ru-RU" sz="2400" dirty="0" smtClean="0"/>
              <a:t>Это – переход к гелиоцентрической системе Коперника, а затем к множественности миров Бруно</a:t>
            </a:r>
          </a:p>
          <a:p>
            <a:pPr>
              <a:lnSpc>
                <a:spcPct val="80000"/>
              </a:lnSpc>
            </a:pPr>
            <a:r>
              <a:rPr lang="ru-RU" altLang="ru-RU" sz="2400" dirty="0" smtClean="0"/>
              <a:t>Движения же мы не замечаем </a:t>
            </a:r>
          </a:p>
          <a:p>
            <a:pPr lvl="2">
              <a:lnSpc>
                <a:spcPct val="80000"/>
              </a:lnSpc>
            </a:pPr>
            <a:r>
              <a:rPr lang="ru-RU" altLang="ru-RU" sz="1800" dirty="0" smtClean="0"/>
              <a:t>«как на корабле посреди вод, кто-либо, если б не знал, что вода течет и не видел берегов, то не знал бы что движется». </a:t>
            </a:r>
          </a:p>
          <a:p>
            <a:pPr>
              <a:lnSpc>
                <a:spcPct val="80000"/>
              </a:lnSpc>
            </a:pPr>
            <a:r>
              <a:rPr lang="ru-RU" altLang="ru-RU" sz="2400" dirty="0" smtClean="0"/>
              <a:t>Разрушает  учение Аристотеля о движении: насильственном и естественном </a:t>
            </a:r>
          </a:p>
          <a:p>
            <a:pPr>
              <a:lnSpc>
                <a:spcPct val="80000"/>
              </a:lnSpc>
            </a:pPr>
            <a:endParaRPr lang="ru-RU" altLang="ru-RU" sz="2400" dirty="0" smtClean="0"/>
          </a:p>
          <a:p>
            <a:pPr>
              <a:lnSpc>
                <a:spcPct val="80000"/>
              </a:lnSpc>
            </a:pPr>
            <a:endParaRPr lang="ru-RU" altLang="ru-RU" sz="2000" dirty="0" smtClean="0"/>
          </a:p>
        </p:txBody>
      </p:sp>
    </p:spTree>
    <p:extLst>
      <p:ext uri="{BB962C8B-B14F-4D97-AF65-F5344CB8AC3E}">
        <p14:creationId xmlns:p14="http://schemas.microsoft.com/office/powerpoint/2010/main" val="36985668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fontAlgn="auto">
              <a:spcAft>
                <a:spcPts val="0"/>
              </a:spcAft>
              <a:defRPr/>
            </a:pPr>
            <a:r>
              <a:rPr lang="ru-RU" sz="4000" b="1" dirty="0" smtClean="0">
                <a:solidFill>
                  <a:schemeClr val="tx2">
                    <a:satMod val="130000"/>
                  </a:schemeClr>
                </a:solidFill>
              </a:rPr>
              <a:t>Становление естественно-научного знания</a:t>
            </a:r>
            <a:endParaRPr lang="ru-RU" sz="4000" b="1" dirty="0">
              <a:solidFill>
                <a:schemeClr val="tx2">
                  <a:satMod val="130000"/>
                </a:schemeClr>
              </a:solidFill>
            </a:endParaRPr>
          </a:p>
        </p:txBody>
      </p:sp>
      <p:sp>
        <p:nvSpPr>
          <p:cNvPr id="30723" name="Rectangle 4"/>
          <p:cNvSpPr>
            <a:spLocks noGrp="1" noChangeArrowheads="1"/>
          </p:cNvSpPr>
          <p:nvPr>
            <p:ph sz="half" idx="1"/>
          </p:nvPr>
        </p:nvSpPr>
        <p:spPr>
          <a:xfrm>
            <a:off x="609600" y="1905000"/>
            <a:ext cx="5391151" cy="4114800"/>
          </a:xfrm>
        </p:spPr>
        <p:txBody>
          <a:bodyPr/>
          <a:lstStyle/>
          <a:p>
            <a:endParaRPr lang="ru-RU" altLang="ru-RU" sz="2800" smtClean="0"/>
          </a:p>
        </p:txBody>
      </p:sp>
      <p:sp>
        <p:nvSpPr>
          <p:cNvPr id="30724" name="Rectangle 3"/>
          <p:cNvSpPr>
            <a:spLocks noGrp="1" noChangeArrowheads="1"/>
          </p:cNvSpPr>
          <p:nvPr>
            <p:ph type="body" sz="half" idx="2"/>
          </p:nvPr>
        </p:nvSpPr>
        <p:spPr>
          <a:xfrm>
            <a:off x="6193368" y="1905000"/>
            <a:ext cx="5389033" cy="4114800"/>
          </a:xfrm>
        </p:spPr>
        <p:txBody>
          <a:bodyPr/>
          <a:lstStyle/>
          <a:p>
            <a:r>
              <a:rPr lang="ru-RU" sz="2800" dirty="0">
                <a:solidFill>
                  <a:schemeClr val="tx2">
                    <a:satMod val="130000"/>
                  </a:schemeClr>
                </a:solidFill>
              </a:rPr>
              <a:t>Коперник  Николай (1473-1543)</a:t>
            </a:r>
            <a:endParaRPr lang="ru-RU" altLang="ru-RU" sz="2800" dirty="0" smtClean="0"/>
          </a:p>
          <a:p>
            <a:endParaRPr lang="ru-RU" altLang="ru-RU" sz="2800" dirty="0"/>
          </a:p>
          <a:p>
            <a:r>
              <a:rPr lang="ru-RU" altLang="ru-RU" sz="2800" dirty="0" smtClean="0"/>
              <a:t>Польский астроном, создатель гелиоцентрической системы мира, положивший начало современному представлению. </a:t>
            </a:r>
          </a:p>
          <a:p>
            <a:endParaRPr lang="ru-RU" altLang="ru-RU" sz="2800" dirty="0" smtClean="0"/>
          </a:p>
          <a:p>
            <a:endParaRPr lang="ru-RU" altLang="ru-RU" sz="1800" dirty="0" smtClean="0"/>
          </a:p>
        </p:txBody>
      </p:sp>
      <p:pic>
        <p:nvPicPr>
          <p:cNvPr id="30725" name="Picture 6" descr="1141402129_tonn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3175" y="1905000"/>
            <a:ext cx="4064000" cy="403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5163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p:txBody>
          <a:bodyPr/>
          <a:lstStyle/>
          <a:p>
            <a:pPr fontAlgn="auto">
              <a:spcAft>
                <a:spcPts val="0"/>
              </a:spcAft>
              <a:defRPr/>
            </a:pPr>
            <a:r>
              <a:rPr lang="ru-RU" sz="4000">
                <a:solidFill>
                  <a:schemeClr val="tx2">
                    <a:satMod val="130000"/>
                  </a:schemeClr>
                </a:solidFill>
              </a:rPr>
              <a:t>Гелиоцентрическая система Николая Коперника</a:t>
            </a:r>
          </a:p>
        </p:txBody>
      </p:sp>
      <p:sp>
        <p:nvSpPr>
          <p:cNvPr id="387075" name="Rectangle 3"/>
          <p:cNvSpPr>
            <a:spLocks noGrp="1" noChangeArrowheads="1"/>
          </p:cNvSpPr>
          <p:nvPr>
            <p:ph type="body" sz="half" idx="1"/>
          </p:nvPr>
        </p:nvSpPr>
        <p:spPr>
          <a:xfrm>
            <a:off x="304801" y="1905000"/>
            <a:ext cx="5695951" cy="4114800"/>
          </a:xfrm>
        </p:spPr>
        <p:txBody>
          <a:bodyPr>
            <a:normAutofit/>
          </a:bodyPr>
          <a:lstStyle/>
          <a:p>
            <a:pPr marL="365760" indent="-283464" fontAlgn="auto">
              <a:spcAft>
                <a:spcPts val="0"/>
              </a:spcAft>
              <a:buFont typeface="Wingdings 2"/>
              <a:buChar char=""/>
              <a:defRPr/>
            </a:pPr>
            <a:r>
              <a:rPr lang="ru-RU" sz="2400" dirty="0"/>
              <a:t>Совершил переворот в естествознании, отказавшись от принятого в течение многих веков учения о центральном положении </a:t>
            </a:r>
            <a:r>
              <a:rPr lang="ru-RU" sz="2400" dirty="0" smtClean="0"/>
              <a:t>Земли</a:t>
            </a:r>
            <a:endParaRPr lang="ru-RU" sz="2400" dirty="0"/>
          </a:p>
          <a:p>
            <a:pPr marL="365760" indent="-283464" fontAlgn="auto">
              <a:spcAft>
                <a:spcPts val="0"/>
              </a:spcAft>
              <a:buFont typeface="Wingdings 2"/>
              <a:buChar char=""/>
              <a:defRPr/>
            </a:pPr>
            <a:r>
              <a:rPr lang="ru-RU" sz="2400" dirty="0"/>
              <a:t>Объяснил видимые движения небесных светил вращением Земли вокруг оси и обращением планет вокруг </a:t>
            </a:r>
            <a:r>
              <a:rPr lang="ru-RU" sz="2400" dirty="0" smtClean="0"/>
              <a:t>Солнца</a:t>
            </a:r>
            <a:endParaRPr lang="ru-RU" sz="2400" dirty="0"/>
          </a:p>
        </p:txBody>
      </p:sp>
      <p:pic>
        <p:nvPicPr>
          <p:cNvPr id="2" name="Объект 1"/>
          <p:cNvPicPr>
            <a:picLocks noGrp="1" noChangeAspect="1"/>
          </p:cNvPicPr>
          <p:nvPr>
            <p:ph sz="half" idx="2"/>
          </p:nvPr>
        </p:nvPicPr>
        <p:blipFill>
          <a:blip r:embed="rId2"/>
          <a:stretch>
            <a:fillRect/>
          </a:stretch>
        </p:blipFill>
        <p:spPr>
          <a:xfrm>
            <a:off x="7198591" y="1782170"/>
            <a:ext cx="3405351" cy="4114800"/>
          </a:xfrm>
          <a:prstGeom prst="rect">
            <a:avLst/>
          </a:prstGeom>
        </p:spPr>
      </p:pic>
      <p:pic>
        <p:nvPicPr>
          <p:cNvPr id="6" name="irc_mi" descr="Описание: Описание: http://ig3.mirtesen.ru/images/upload/20583749223/big.jpeg?2009072017075179453604">
            <a:hlinkClick r:id="rId3"/>
          </p:cNvPr>
          <p:cNvPicPr/>
          <p:nvPr/>
        </p:nvPicPr>
        <p:blipFill>
          <a:blip r:embed="rId4" cstate="print"/>
          <a:srcRect/>
          <a:stretch>
            <a:fillRect/>
          </a:stretch>
        </p:blipFill>
        <p:spPr bwMode="auto">
          <a:xfrm>
            <a:off x="905854" y="4633200"/>
            <a:ext cx="2691231" cy="1365948"/>
          </a:xfrm>
          <a:prstGeom prst="rect">
            <a:avLst/>
          </a:prstGeom>
          <a:noFill/>
          <a:ln w="9525">
            <a:noFill/>
            <a:miter lim="800000"/>
            <a:headEnd/>
            <a:tailEnd/>
          </a:ln>
        </p:spPr>
      </p:pic>
      <p:sp>
        <p:nvSpPr>
          <p:cNvPr id="3" name="TextBox 2"/>
          <p:cNvSpPr txBox="1"/>
          <p:nvPr/>
        </p:nvSpPr>
        <p:spPr>
          <a:xfrm>
            <a:off x="7198591" y="6076836"/>
            <a:ext cx="3133165" cy="369332"/>
          </a:xfrm>
          <a:prstGeom prst="rect">
            <a:avLst/>
          </a:prstGeom>
          <a:noFill/>
        </p:spPr>
        <p:txBody>
          <a:bodyPr wrap="none" rtlCol="0">
            <a:spAutoFit/>
          </a:bodyPr>
          <a:lstStyle/>
          <a:p>
            <a:r>
              <a:rPr lang="ru-RU" dirty="0" smtClean="0"/>
              <a:t>Изображение из книги 1573 г.</a:t>
            </a:r>
            <a:endParaRPr lang="ru-RU" dirty="0"/>
          </a:p>
        </p:txBody>
      </p:sp>
    </p:spTree>
    <p:extLst>
      <p:ext uri="{BB962C8B-B14F-4D97-AF65-F5344CB8AC3E}">
        <p14:creationId xmlns:p14="http://schemas.microsoft.com/office/powerpoint/2010/main" val="1600132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a:bodyPr>
          <a:lstStyle/>
          <a:p>
            <a:pPr fontAlgn="auto">
              <a:spcAft>
                <a:spcPts val="0"/>
              </a:spcAft>
              <a:defRPr/>
            </a:pPr>
            <a:r>
              <a:rPr lang="ru-RU" sz="2800" dirty="0">
                <a:solidFill>
                  <a:schemeClr val="tx2">
                    <a:satMod val="130000"/>
                  </a:schemeClr>
                </a:solidFill>
              </a:rPr>
              <a:t>Семь постулатов или аксиом в </a:t>
            </a:r>
            <a:r>
              <a:rPr lang="ru-RU" sz="2800" dirty="0" smtClean="0">
                <a:solidFill>
                  <a:schemeClr val="tx2">
                    <a:satMod val="130000"/>
                  </a:schemeClr>
                </a:solidFill>
              </a:rPr>
              <a:t>«Малом </a:t>
            </a:r>
            <a:r>
              <a:rPr lang="ru-RU" sz="2800" dirty="0">
                <a:solidFill>
                  <a:schemeClr val="tx2">
                    <a:satMod val="130000"/>
                  </a:schemeClr>
                </a:solidFill>
              </a:rPr>
              <a:t>комментарии относительно установленных гипотез о небесных </a:t>
            </a:r>
            <a:r>
              <a:rPr lang="ru-RU" sz="2800" dirty="0" smtClean="0">
                <a:solidFill>
                  <a:schemeClr val="tx2">
                    <a:satMod val="130000"/>
                  </a:schemeClr>
                </a:solidFill>
              </a:rPr>
              <a:t>движениях»</a:t>
            </a:r>
            <a:endParaRPr lang="ru-RU" sz="2800" dirty="0">
              <a:solidFill>
                <a:schemeClr val="tx2">
                  <a:satMod val="130000"/>
                </a:schemeClr>
              </a:solidFill>
            </a:endParaRPr>
          </a:p>
        </p:txBody>
      </p:sp>
      <p:sp>
        <p:nvSpPr>
          <p:cNvPr id="33795" name="Rectangle 3"/>
          <p:cNvSpPr>
            <a:spLocks noGrp="1" noChangeArrowheads="1"/>
          </p:cNvSpPr>
          <p:nvPr>
            <p:ph idx="1"/>
          </p:nvPr>
        </p:nvSpPr>
        <p:spPr>
          <a:xfrm>
            <a:off x="609600" y="1600200"/>
            <a:ext cx="10972800" cy="5105400"/>
          </a:xfrm>
        </p:spPr>
        <p:txBody>
          <a:bodyPr/>
          <a:lstStyle/>
          <a:p>
            <a:pPr>
              <a:lnSpc>
                <a:spcPct val="80000"/>
              </a:lnSpc>
            </a:pPr>
            <a:endParaRPr lang="ru-RU" altLang="ru-RU" sz="2800" dirty="0" smtClean="0"/>
          </a:p>
          <a:p>
            <a:pPr>
              <a:lnSpc>
                <a:spcPct val="80000"/>
              </a:lnSpc>
            </a:pPr>
            <a:r>
              <a:rPr lang="ru-RU" altLang="ru-RU" sz="2800" dirty="0" smtClean="0"/>
              <a:t>1</a:t>
            </a:r>
            <a:r>
              <a:rPr lang="ru-RU" altLang="ru-RU" sz="2400" dirty="0" smtClean="0"/>
              <a:t>. Не существует одного центра для всех небесных орбит или сфер</a:t>
            </a:r>
          </a:p>
          <a:p>
            <a:pPr>
              <a:lnSpc>
                <a:spcPct val="80000"/>
              </a:lnSpc>
            </a:pPr>
            <a:r>
              <a:rPr lang="ru-RU" altLang="ru-RU" sz="2400" dirty="0" smtClean="0"/>
              <a:t> </a:t>
            </a:r>
            <a:br>
              <a:rPr lang="ru-RU" altLang="ru-RU" sz="2400" dirty="0" smtClean="0"/>
            </a:br>
            <a:r>
              <a:rPr lang="ru-RU" altLang="ru-RU" sz="2400" dirty="0" smtClean="0"/>
              <a:t>2. Центр Земли не является центром мира, но только центром тяготения и центром лунной орбиты </a:t>
            </a:r>
          </a:p>
          <a:p>
            <a:pPr>
              <a:lnSpc>
                <a:spcPct val="80000"/>
              </a:lnSpc>
            </a:pPr>
            <a:r>
              <a:rPr lang="ru-RU" altLang="ru-RU" sz="2400" dirty="0" smtClean="0"/>
              <a:t/>
            </a:r>
            <a:br>
              <a:rPr lang="ru-RU" altLang="ru-RU" sz="2400" dirty="0" smtClean="0"/>
            </a:br>
            <a:r>
              <a:rPr lang="ru-RU" altLang="ru-RU" sz="2400" dirty="0" smtClean="0"/>
              <a:t>3. Все сферы движутся вокруг Солнца, расположенного как бы в середине всего, так что около Солнца находится центр мира </a:t>
            </a:r>
          </a:p>
          <a:p>
            <a:pPr>
              <a:lnSpc>
                <a:spcPct val="80000"/>
              </a:lnSpc>
            </a:pPr>
            <a:r>
              <a:rPr lang="ru-RU" altLang="ru-RU" sz="2400" dirty="0" smtClean="0"/>
              <a:t/>
            </a:r>
            <a:br>
              <a:rPr lang="ru-RU" altLang="ru-RU" sz="2400" dirty="0" smtClean="0"/>
            </a:br>
            <a:r>
              <a:rPr lang="ru-RU" altLang="ru-RU" sz="2400" dirty="0" smtClean="0"/>
              <a:t>4. Отношение, которое расстояние между Солнцем и Землей имеет к высоте небесной тверди, меньше отношения радиуса Земли к ее расстоянию от Солнца, так что по сравнению с высотой тверди оно будет даже неощутимым</a:t>
            </a:r>
            <a:r>
              <a:rPr lang="ru-RU" altLang="ru-RU" sz="2800" dirty="0" smtClean="0"/>
              <a:t> </a:t>
            </a:r>
          </a:p>
        </p:txBody>
      </p:sp>
    </p:spTree>
    <p:extLst>
      <p:ext uri="{BB962C8B-B14F-4D97-AF65-F5344CB8AC3E}">
        <p14:creationId xmlns:p14="http://schemas.microsoft.com/office/powerpoint/2010/main" val="11380863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flipV="1">
            <a:off x="609600" y="217488"/>
            <a:ext cx="10972800" cy="74612"/>
          </a:xfrm>
        </p:spPr>
        <p:txBody>
          <a:bodyPr>
            <a:normAutofit fontScale="90000"/>
          </a:bodyPr>
          <a:lstStyle/>
          <a:p>
            <a:pPr fontAlgn="auto">
              <a:spcAft>
                <a:spcPts val="0"/>
              </a:spcAft>
              <a:defRPr/>
            </a:pPr>
            <a:endParaRPr lang="ru-RU" sz="4000">
              <a:solidFill>
                <a:schemeClr val="tx2">
                  <a:satMod val="130000"/>
                </a:schemeClr>
              </a:solidFill>
            </a:endParaRPr>
          </a:p>
        </p:txBody>
      </p:sp>
      <p:sp>
        <p:nvSpPr>
          <p:cNvPr id="95235" name="Rectangle 3"/>
          <p:cNvSpPr>
            <a:spLocks noGrp="1" noChangeArrowheads="1"/>
          </p:cNvSpPr>
          <p:nvPr>
            <p:ph idx="1"/>
          </p:nvPr>
        </p:nvSpPr>
        <p:spPr>
          <a:xfrm>
            <a:off x="609600" y="533400"/>
            <a:ext cx="10972800" cy="5486400"/>
          </a:xfrm>
        </p:spPr>
        <p:txBody>
          <a:bodyPr>
            <a:normAutofit/>
          </a:bodyPr>
          <a:lstStyle/>
          <a:p>
            <a:pPr marL="82296" indent="0" fontAlgn="auto">
              <a:lnSpc>
                <a:spcPct val="80000"/>
              </a:lnSpc>
              <a:spcAft>
                <a:spcPts val="0"/>
              </a:spcAft>
              <a:buNone/>
              <a:defRPr/>
            </a:pPr>
            <a:r>
              <a:rPr lang="ru-RU" sz="2800" dirty="0"/>
              <a:t>5. Все движения, замечающиеся у небесной тверди, принадлежат не ей самой, но Земле. Именно Земля с ближайшими к ней стихиями вся вращается в суточном движении вокруг неизменных своих полюсов, причем твердь и самое высшее небо остаются все время </a:t>
            </a:r>
            <a:r>
              <a:rPr lang="ru-RU" sz="2800" dirty="0" smtClean="0"/>
              <a:t>неподвижными </a:t>
            </a:r>
          </a:p>
          <a:p>
            <a:pPr marL="82296" indent="0" fontAlgn="auto">
              <a:lnSpc>
                <a:spcPct val="80000"/>
              </a:lnSpc>
              <a:spcAft>
                <a:spcPts val="0"/>
              </a:spcAft>
              <a:buNone/>
              <a:defRPr/>
            </a:pPr>
            <a:r>
              <a:rPr lang="ru-RU" sz="2800" dirty="0"/>
              <a:t/>
            </a:r>
            <a:br>
              <a:rPr lang="ru-RU" sz="2800" dirty="0"/>
            </a:br>
            <a:r>
              <a:rPr lang="ru-RU" sz="2800" dirty="0"/>
              <a:t>6. Все замечаемые нами у Солнца движения не свойственны ему, но принадлежат Земле и нашей сфере, вместе с которой мы вращаемся вокруг Солнца, как и всякая другая планета; таким образом, Земля имеет несколько движений </a:t>
            </a:r>
            <a:endParaRPr lang="ru-RU" sz="2800" dirty="0" smtClean="0"/>
          </a:p>
          <a:p>
            <a:pPr marL="82296" indent="0" fontAlgn="auto">
              <a:lnSpc>
                <a:spcPct val="80000"/>
              </a:lnSpc>
              <a:spcAft>
                <a:spcPts val="0"/>
              </a:spcAft>
              <a:buNone/>
              <a:defRPr/>
            </a:pPr>
            <a:r>
              <a:rPr lang="ru-RU" sz="2800" dirty="0"/>
              <a:t/>
            </a:r>
            <a:br>
              <a:rPr lang="ru-RU" sz="2800" dirty="0"/>
            </a:br>
            <a:r>
              <a:rPr lang="ru-RU" sz="2800" dirty="0"/>
              <a:t>7. Кажущиеся прямые и попятные движения планет принадлежат не им, но Земле. Таким образом, одно это ее движение достаточно для объяснения большого числа видимых в небе неравномерностей” </a:t>
            </a:r>
          </a:p>
        </p:txBody>
      </p:sp>
    </p:spTree>
    <p:extLst>
      <p:ext uri="{BB962C8B-B14F-4D97-AF65-F5344CB8AC3E}">
        <p14:creationId xmlns:p14="http://schemas.microsoft.com/office/powerpoint/2010/main" val="1283569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Значение открытия Н. Коперника</a:t>
            </a:r>
            <a:endParaRPr lang="ru-RU" dirty="0"/>
          </a:p>
        </p:txBody>
      </p:sp>
      <p:sp>
        <p:nvSpPr>
          <p:cNvPr id="3" name="Объект 2"/>
          <p:cNvSpPr>
            <a:spLocks noGrp="1"/>
          </p:cNvSpPr>
          <p:nvPr>
            <p:ph idx="1"/>
          </p:nvPr>
        </p:nvSpPr>
        <p:spPr/>
        <p:txBody>
          <a:bodyPr>
            <a:normAutofit/>
          </a:bodyPr>
          <a:lstStyle/>
          <a:p>
            <a:pPr marL="457200" indent="-457200">
              <a:buFont typeface="+mj-lt"/>
              <a:buAutoNum type="arabicPeriod"/>
            </a:pPr>
            <a:r>
              <a:rPr lang="ru-RU" sz="2800" dirty="0" smtClean="0"/>
              <a:t>Гипотеза о подвижности Земли предполагает формирование новой теории движения </a:t>
            </a:r>
          </a:p>
          <a:p>
            <a:pPr marL="0" indent="0">
              <a:buNone/>
            </a:pPr>
            <a:r>
              <a:rPr lang="ru-RU" sz="2800" dirty="0" smtClean="0"/>
              <a:t>(основная теория движения Средневековья- теория Аристотеля о естественном и насильственном движении. Основания теории Аристотеля: </a:t>
            </a:r>
          </a:p>
          <a:p>
            <a:pPr marL="749808" lvl="1" indent="-457200">
              <a:buFont typeface="Wingdings" panose="05000000000000000000" pitchFamily="2" charset="2"/>
              <a:buChar char="Ø"/>
            </a:pPr>
            <a:r>
              <a:rPr lang="ru-RU" sz="2400" dirty="0" smtClean="0"/>
              <a:t>идея неподвижности Земли;</a:t>
            </a:r>
          </a:p>
          <a:p>
            <a:pPr marL="749808" lvl="1" indent="-457200">
              <a:buFont typeface="Wingdings" panose="05000000000000000000" pitchFamily="2" charset="2"/>
              <a:buChar char="Ø"/>
            </a:pPr>
            <a:r>
              <a:rPr lang="ru-RU" sz="2400" dirty="0" smtClean="0"/>
              <a:t>различие между подлунным и надлунным миром;</a:t>
            </a:r>
          </a:p>
          <a:p>
            <a:pPr marL="749808" lvl="1" indent="-457200">
              <a:buFont typeface="Wingdings" panose="05000000000000000000" pitchFamily="2" charset="2"/>
              <a:buChar char="Ø"/>
            </a:pPr>
            <a:r>
              <a:rPr lang="ru-RU" sz="2400" dirty="0"/>
              <a:t>д</a:t>
            </a:r>
            <a:r>
              <a:rPr lang="ru-RU" sz="2400" dirty="0" smtClean="0"/>
              <a:t>вижение на Земле – насильственное, прямолинейное, движение небесных тел – естественное, круговое;</a:t>
            </a:r>
          </a:p>
        </p:txBody>
      </p:sp>
    </p:spTree>
    <p:extLst>
      <p:ext uri="{BB962C8B-B14F-4D97-AF65-F5344CB8AC3E}">
        <p14:creationId xmlns:p14="http://schemas.microsoft.com/office/powerpoint/2010/main" val="2850470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32514" y="534697"/>
            <a:ext cx="9825549" cy="5539978"/>
          </a:xfrm>
          <a:prstGeom prst="rect">
            <a:avLst/>
          </a:prstGeom>
        </p:spPr>
        <p:txBody>
          <a:bodyPr wrap="square">
            <a:spAutoFit/>
          </a:bodyPr>
          <a:lstStyle/>
          <a:p>
            <a:pPr marL="292608" lvl="1" indent="0">
              <a:buNone/>
            </a:pPr>
            <a:r>
              <a:rPr lang="ru-RU" sz="2400" b="1" dirty="0">
                <a:solidFill>
                  <a:schemeClr val="accent2">
                    <a:lumMod val="50000"/>
                  </a:schemeClr>
                </a:solidFill>
              </a:rPr>
              <a:t>Проблемы в теории Коперника: </a:t>
            </a:r>
            <a:endParaRPr lang="ru-RU" sz="2400" b="1" dirty="0" smtClean="0">
              <a:solidFill>
                <a:schemeClr val="accent2">
                  <a:lumMod val="50000"/>
                </a:schemeClr>
              </a:solidFill>
            </a:endParaRPr>
          </a:p>
          <a:p>
            <a:pPr marL="578358" lvl="1" indent="-285750">
              <a:buFont typeface="Wingdings" panose="05000000000000000000" pitchFamily="2" charset="2"/>
              <a:buChar char="Ø"/>
            </a:pPr>
            <a:r>
              <a:rPr lang="ru-RU" sz="2400" dirty="0" smtClean="0"/>
              <a:t>Каким являются вращательное (вокруг своей оси) и поступательное (вокруг Солнца) движения Земли? </a:t>
            </a:r>
            <a:endParaRPr lang="ru-RU" sz="2400" dirty="0"/>
          </a:p>
          <a:p>
            <a:pPr marL="578358" lvl="1" indent="-285750"/>
            <a:endParaRPr lang="ru-RU" sz="2400" dirty="0" smtClean="0"/>
          </a:p>
          <a:p>
            <a:pPr marL="578358" lvl="1" indent="-285750"/>
            <a:r>
              <a:rPr lang="ru-RU" sz="2400" b="1" dirty="0" smtClean="0"/>
              <a:t>Естественным</a:t>
            </a:r>
            <a:r>
              <a:rPr lang="ru-RU" sz="2400" dirty="0" smtClean="0"/>
              <a:t> </a:t>
            </a:r>
            <a:r>
              <a:rPr lang="ru-RU" sz="2400" i="1" u="sng" dirty="0" smtClean="0"/>
              <a:t>не может быть</a:t>
            </a:r>
            <a:r>
              <a:rPr lang="ru-RU" sz="2400" dirty="0" smtClean="0"/>
              <a:t>, так как не соответствует программе Аристотеля (свойственно только небесным телам)</a:t>
            </a:r>
          </a:p>
          <a:p>
            <a:pPr marL="578358" lvl="1" indent="-285750"/>
            <a:r>
              <a:rPr lang="ru-RU" sz="2400" b="1" dirty="0" smtClean="0"/>
              <a:t>Насильственным</a:t>
            </a:r>
            <a:r>
              <a:rPr lang="ru-RU" sz="2400" dirty="0" smtClean="0"/>
              <a:t> </a:t>
            </a:r>
            <a:r>
              <a:rPr lang="ru-RU" sz="2400" i="1" u="sng" dirty="0" smtClean="0"/>
              <a:t>не может быть</a:t>
            </a:r>
            <a:r>
              <a:rPr lang="ru-RU" sz="2400" dirty="0" smtClean="0"/>
              <a:t>, так как является круговым (насильственное движение - прямолинейно)</a:t>
            </a:r>
          </a:p>
          <a:p>
            <a:pPr marL="578358" lvl="1" indent="-285750"/>
            <a:endParaRPr lang="ru-RU" sz="2400" dirty="0"/>
          </a:p>
          <a:p>
            <a:pPr marL="578358" lvl="1" indent="-285750" algn="just"/>
            <a:r>
              <a:rPr lang="ru-RU" sz="2400" dirty="0" smtClean="0"/>
              <a:t>Идея Коперника о подвижности Земли предполагает  </a:t>
            </a:r>
            <a:r>
              <a:rPr lang="ru-RU" sz="2400" dirty="0">
                <a:solidFill>
                  <a:schemeClr val="accent2">
                    <a:lumMod val="50000"/>
                  </a:schemeClr>
                </a:solidFill>
              </a:rPr>
              <a:t>формирование новой научной </a:t>
            </a:r>
            <a:r>
              <a:rPr lang="ru-RU" sz="2400" dirty="0" smtClean="0">
                <a:solidFill>
                  <a:schemeClr val="accent2">
                    <a:lumMod val="50000"/>
                  </a:schemeClr>
                </a:solidFill>
              </a:rPr>
              <a:t>программы</a:t>
            </a:r>
            <a:r>
              <a:rPr lang="ru-RU" sz="2400" dirty="0" smtClean="0"/>
              <a:t>, так как не согласовывалась с принципами средневековой кинематики </a:t>
            </a:r>
            <a:endParaRPr lang="ru-RU" sz="2400" dirty="0"/>
          </a:p>
          <a:p>
            <a:pPr marL="749808" lvl="1" indent="-457200">
              <a:buFont typeface="Wingdings" panose="05000000000000000000" pitchFamily="2" charset="2"/>
              <a:buChar char="Ø"/>
            </a:pPr>
            <a:endParaRPr lang="ru-RU" sz="2400" dirty="0"/>
          </a:p>
          <a:p>
            <a:pPr marL="749808" lvl="1" indent="-457200">
              <a:buFont typeface="Wingdings" panose="05000000000000000000" pitchFamily="2" charset="2"/>
              <a:buChar char="Ø"/>
            </a:pPr>
            <a:r>
              <a:rPr lang="ru-RU" sz="2400" b="1" dirty="0">
                <a:solidFill>
                  <a:srgbClr val="C00000"/>
                </a:solidFill>
              </a:rPr>
              <a:t>НО сам Коперник этого не </a:t>
            </a:r>
            <a:r>
              <a:rPr lang="ru-RU" sz="2400" b="1" dirty="0" smtClean="0">
                <a:solidFill>
                  <a:srgbClr val="C00000"/>
                </a:solidFill>
              </a:rPr>
              <a:t>сделал</a:t>
            </a:r>
            <a:endParaRPr lang="ru-RU" sz="2400" dirty="0"/>
          </a:p>
          <a:p>
            <a:r>
              <a:rPr lang="ru-RU" dirty="0"/>
              <a:t> </a:t>
            </a:r>
          </a:p>
        </p:txBody>
      </p:sp>
    </p:spTree>
    <p:extLst>
      <p:ext uri="{BB962C8B-B14F-4D97-AF65-F5344CB8AC3E}">
        <p14:creationId xmlns:p14="http://schemas.microsoft.com/office/powerpoint/2010/main" val="6863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fontAlgn="auto">
              <a:spcAft>
                <a:spcPts val="0"/>
              </a:spcAft>
              <a:defRPr/>
            </a:pPr>
            <a:r>
              <a:rPr lang="ru-RU">
                <a:solidFill>
                  <a:schemeClr val="tx2">
                    <a:satMod val="130000"/>
                  </a:schemeClr>
                </a:solidFill>
              </a:rPr>
              <a:t>Бруно Джордано (1548-1600)</a:t>
            </a:r>
          </a:p>
        </p:txBody>
      </p:sp>
      <p:sp>
        <p:nvSpPr>
          <p:cNvPr id="35843" name="Rectangle 3"/>
          <p:cNvSpPr>
            <a:spLocks noGrp="1" noChangeArrowheads="1"/>
          </p:cNvSpPr>
          <p:nvPr>
            <p:ph type="body" sz="half" idx="1"/>
          </p:nvPr>
        </p:nvSpPr>
        <p:spPr>
          <a:xfrm>
            <a:off x="609601" y="1905000"/>
            <a:ext cx="6303433" cy="4114800"/>
          </a:xfrm>
        </p:spPr>
        <p:txBody>
          <a:bodyPr/>
          <a:lstStyle/>
          <a:p>
            <a:r>
              <a:rPr lang="ru-RU" altLang="ru-RU" sz="2400" dirty="0" smtClean="0"/>
              <a:t>Итальянский философ-пантеист и поэт. Развивает идеи </a:t>
            </a:r>
            <a:r>
              <a:rPr lang="ru-RU" altLang="ru-RU" sz="2400" dirty="0" err="1" smtClean="0"/>
              <a:t>Н.Кузанского</a:t>
            </a:r>
            <a:r>
              <a:rPr lang="ru-RU" altLang="ru-RU" sz="2400" dirty="0" smtClean="0"/>
              <a:t> и Н. Коперника</a:t>
            </a:r>
          </a:p>
          <a:p>
            <a:endParaRPr lang="ru-RU" altLang="ru-RU" sz="2400" dirty="0"/>
          </a:p>
          <a:p>
            <a:r>
              <a:rPr lang="ru-RU" altLang="ru-RU" sz="2400" dirty="0"/>
              <a:t>«О причине, начале и едином»</a:t>
            </a:r>
          </a:p>
          <a:p>
            <a:r>
              <a:rPr lang="ru-RU" altLang="ru-RU" sz="2400" dirty="0"/>
              <a:t>«О бесконечности, Вселенной и мирах»</a:t>
            </a:r>
          </a:p>
          <a:p>
            <a:endParaRPr lang="ru-RU" altLang="ru-RU" sz="2400" dirty="0" smtClean="0"/>
          </a:p>
        </p:txBody>
      </p:sp>
      <p:sp>
        <p:nvSpPr>
          <p:cNvPr id="35844" name="Rectangle 4"/>
          <p:cNvSpPr>
            <a:spLocks noGrp="1" noChangeArrowheads="1"/>
          </p:cNvSpPr>
          <p:nvPr>
            <p:ph sz="half" idx="2"/>
          </p:nvPr>
        </p:nvSpPr>
        <p:spPr>
          <a:xfrm>
            <a:off x="7319434" y="1905000"/>
            <a:ext cx="4262967" cy="4114800"/>
          </a:xfrm>
        </p:spPr>
        <p:txBody>
          <a:bodyPr/>
          <a:lstStyle/>
          <a:p>
            <a:pPr>
              <a:lnSpc>
                <a:spcPct val="80000"/>
              </a:lnSpc>
            </a:pPr>
            <a:endParaRPr lang="ru-RU" altLang="ru-RU" sz="1600" smtClean="0"/>
          </a:p>
        </p:txBody>
      </p:sp>
      <p:pic>
        <p:nvPicPr>
          <p:cNvPr id="35845" name="Picture 6" descr="Giordano_Bru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438400"/>
            <a:ext cx="4572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5621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a:xfrm>
            <a:off x="609600" y="292100"/>
            <a:ext cx="10972800" cy="241300"/>
          </a:xfrm>
        </p:spPr>
        <p:txBody>
          <a:bodyPr>
            <a:normAutofit fontScale="90000"/>
          </a:bodyPr>
          <a:lstStyle/>
          <a:p>
            <a:pPr fontAlgn="auto">
              <a:spcAft>
                <a:spcPts val="0"/>
              </a:spcAft>
              <a:defRPr/>
            </a:pPr>
            <a:endParaRPr lang="ru-RU" sz="4000">
              <a:solidFill>
                <a:schemeClr val="tx2">
                  <a:satMod val="130000"/>
                </a:schemeClr>
              </a:solidFill>
            </a:endParaRPr>
          </a:p>
        </p:txBody>
      </p:sp>
      <p:sp>
        <p:nvSpPr>
          <p:cNvPr id="37891" name="Rectangle 3"/>
          <p:cNvSpPr>
            <a:spLocks noGrp="1" noChangeArrowheads="1"/>
          </p:cNvSpPr>
          <p:nvPr>
            <p:ph idx="1"/>
          </p:nvPr>
        </p:nvSpPr>
        <p:spPr>
          <a:xfrm>
            <a:off x="609600" y="762000"/>
            <a:ext cx="10972800" cy="5257800"/>
          </a:xfrm>
        </p:spPr>
        <p:txBody>
          <a:bodyPr/>
          <a:lstStyle/>
          <a:p>
            <a:pPr>
              <a:lnSpc>
                <a:spcPct val="90000"/>
              </a:lnSpc>
            </a:pPr>
            <a:r>
              <a:rPr lang="ru-RU" altLang="ru-RU" sz="2400" dirty="0" smtClean="0"/>
              <a:t>Объединил философско-космологическую концепцию Николая Кузанского с астрономическими выводами теории Коперника </a:t>
            </a:r>
          </a:p>
          <a:p>
            <a:pPr>
              <a:lnSpc>
                <a:spcPct val="90000"/>
              </a:lnSpc>
            </a:pPr>
            <a:r>
              <a:rPr lang="ru-RU" altLang="ru-RU" sz="2400" dirty="0" smtClean="0"/>
              <a:t>Создал свою естественно-философскую картину бесконечной изотропной Вселенной с множеством обитаемых планетных миров </a:t>
            </a:r>
          </a:p>
          <a:p>
            <a:pPr lvl="1">
              <a:lnSpc>
                <a:spcPct val="90000"/>
              </a:lnSpc>
            </a:pPr>
            <a:endParaRPr lang="ru-RU" altLang="ru-RU" sz="2000" dirty="0" smtClean="0"/>
          </a:p>
          <a:p>
            <a:pPr lvl="1">
              <a:lnSpc>
                <a:spcPct val="90000"/>
              </a:lnSpc>
            </a:pPr>
            <a:endParaRPr lang="ru-RU" altLang="ru-RU" sz="2000" dirty="0"/>
          </a:p>
          <a:p>
            <a:pPr lvl="1">
              <a:lnSpc>
                <a:spcPct val="90000"/>
              </a:lnSpc>
            </a:pPr>
            <a:r>
              <a:rPr lang="ru-RU" altLang="ru-RU" sz="2000" dirty="0" smtClean="0"/>
              <a:t>"...единое безмерное пространство, лоно которого содержит все... в котором все пробегает и движется... В нем - бесчисленные звезды, созвездия, шары, солнца и земли, чувственно воспринимаемые; разумом мы заключаем о бесчисленном множестве других. Все они имеют свои собственные движения, независимые от того мирового движения, видимость которого вызывается движением Земли... одни кружатся вокруг других... Поверхность нашей Земли меняется, только через большие промежутки времени эпох и столетий, в течении которых моря превращаются в континенты, а континенты в моря..."</a:t>
            </a:r>
          </a:p>
        </p:txBody>
      </p:sp>
    </p:spTree>
    <p:extLst>
      <p:ext uri="{BB962C8B-B14F-4D97-AF65-F5344CB8AC3E}">
        <p14:creationId xmlns:p14="http://schemas.microsoft.com/office/powerpoint/2010/main" val="15865572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fontAlgn="auto">
              <a:spcAft>
                <a:spcPts val="0"/>
              </a:spcAft>
              <a:defRPr/>
            </a:pPr>
            <a:r>
              <a:rPr lang="ru-RU" b="1">
                <a:solidFill>
                  <a:schemeClr val="tx2">
                    <a:satMod val="130000"/>
                  </a:schemeClr>
                </a:solidFill>
              </a:rPr>
              <a:t>Тихо Браге</a:t>
            </a:r>
            <a:r>
              <a:rPr lang="ru-RU">
                <a:solidFill>
                  <a:schemeClr val="tx2">
                    <a:satMod val="130000"/>
                  </a:schemeClr>
                </a:solidFill>
              </a:rPr>
              <a:t> (1546-1601)</a:t>
            </a:r>
          </a:p>
        </p:txBody>
      </p:sp>
      <p:sp>
        <p:nvSpPr>
          <p:cNvPr id="39939" name="Rectangle 3"/>
          <p:cNvSpPr>
            <a:spLocks noGrp="1" noChangeArrowheads="1"/>
          </p:cNvSpPr>
          <p:nvPr>
            <p:ph type="body" sz="half" idx="1"/>
          </p:nvPr>
        </p:nvSpPr>
        <p:spPr>
          <a:xfrm>
            <a:off x="203200" y="1905000"/>
            <a:ext cx="6705600" cy="4114800"/>
          </a:xfrm>
        </p:spPr>
        <p:txBody>
          <a:bodyPr/>
          <a:lstStyle/>
          <a:p>
            <a:pPr>
              <a:lnSpc>
                <a:spcPct val="80000"/>
              </a:lnSpc>
            </a:pPr>
            <a:r>
              <a:rPr lang="ru-RU" altLang="ru-RU" dirty="0" smtClean="0"/>
              <a:t>датский астроном </a:t>
            </a:r>
          </a:p>
          <a:p>
            <a:pPr>
              <a:lnSpc>
                <a:spcPct val="80000"/>
              </a:lnSpc>
            </a:pPr>
            <a:r>
              <a:rPr lang="ru-RU" altLang="ru-RU" dirty="0" smtClean="0"/>
              <a:t>Создает свою систему мира</a:t>
            </a:r>
            <a:endParaRPr lang="ru-RU" altLang="ru-RU" dirty="0"/>
          </a:p>
          <a:p>
            <a:pPr>
              <a:lnSpc>
                <a:spcPct val="80000"/>
              </a:lnSpc>
            </a:pPr>
            <a:endParaRPr lang="ru-RU" altLang="ru-RU" dirty="0" smtClean="0"/>
          </a:p>
        </p:txBody>
      </p:sp>
      <p:sp>
        <p:nvSpPr>
          <p:cNvPr id="39940" name="Rectangle 4"/>
          <p:cNvSpPr>
            <a:spLocks noGrp="1" noChangeArrowheads="1"/>
          </p:cNvSpPr>
          <p:nvPr>
            <p:ph sz="half" idx="2"/>
          </p:nvPr>
        </p:nvSpPr>
        <p:spPr>
          <a:xfrm>
            <a:off x="6193368" y="1905000"/>
            <a:ext cx="5389033" cy="4114800"/>
          </a:xfrm>
        </p:spPr>
        <p:txBody>
          <a:bodyPr/>
          <a:lstStyle/>
          <a:p>
            <a:endParaRPr lang="ru-RU" altLang="ru-RU" sz="2800" dirty="0" smtClean="0"/>
          </a:p>
        </p:txBody>
      </p:sp>
      <p:pic>
        <p:nvPicPr>
          <p:cNvPr id="39941" name="Picture 6" descr="c0c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4130" y="1981200"/>
            <a:ext cx="3821373"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Рисунок 1"/>
          <p:cNvPicPr>
            <a:picLocks noChangeAspect="1"/>
          </p:cNvPicPr>
          <p:nvPr/>
        </p:nvPicPr>
        <p:blipFill>
          <a:blip r:embed="rId3"/>
          <a:stretch>
            <a:fillRect/>
          </a:stretch>
        </p:blipFill>
        <p:spPr>
          <a:xfrm>
            <a:off x="1335489" y="2816229"/>
            <a:ext cx="3918741" cy="3203571"/>
          </a:xfrm>
          <a:prstGeom prst="rect">
            <a:avLst/>
          </a:prstGeom>
        </p:spPr>
      </p:pic>
    </p:spTree>
    <p:extLst>
      <p:ext uri="{BB962C8B-B14F-4D97-AF65-F5344CB8AC3E}">
        <p14:creationId xmlns:p14="http://schemas.microsoft.com/office/powerpoint/2010/main" val="21899189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endParaRPr lang="ru-RU"/>
          </a:p>
        </p:txBody>
      </p:sp>
      <p:sp>
        <p:nvSpPr>
          <p:cNvPr id="10" name="Объект 9"/>
          <p:cNvSpPr>
            <a:spLocks noGrp="1"/>
          </p:cNvSpPr>
          <p:nvPr>
            <p:ph sz="half" idx="1"/>
          </p:nvPr>
        </p:nvSpPr>
        <p:spPr/>
        <p:txBody>
          <a:bodyPr/>
          <a:lstStyle/>
          <a:p>
            <a:r>
              <a:rPr lang="ru-RU" altLang="ru-RU" dirty="0"/>
              <a:t>Составил каталог 777 звезд. </a:t>
            </a:r>
          </a:p>
          <a:p>
            <a:r>
              <a:rPr lang="ru-RU" altLang="ru-RU" dirty="0" smtClean="0"/>
              <a:t>Создал свою систему мира:</a:t>
            </a:r>
          </a:p>
          <a:p>
            <a:r>
              <a:rPr lang="ru-RU" altLang="ru-RU" dirty="0" smtClean="0"/>
              <a:t> </a:t>
            </a:r>
            <a:r>
              <a:rPr lang="ru-RU" altLang="ru-RU" dirty="0"/>
              <a:t>вокруг неподвижной Земли в центре Вселенной вращалось Солнце, вокруг которого вращались планеты. Для её доказательства до конца жизни проводил наблюдения Марса с наивысшей для XVI века точностью. </a:t>
            </a:r>
          </a:p>
          <a:p>
            <a:endParaRPr lang="ru-RU" dirty="0"/>
          </a:p>
        </p:txBody>
      </p:sp>
      <p:sp>
        <p:nvSpPr>
          <p:cNvPr id="11" name="Объект 10"/>
          <p:cNvSpPr>
            <a:spLocks noGrp="1"/>
          </p:cNvSpPr>
          <p:nvPr>
            <p:ph sz="half" idx="2"/>
          </p:nvPr>
        </p:nvSpPr>
        <p:spPr/>
        <p:txBody>
          <a:bodyPr/>
          <a:lstStyle/>
          <a:p>
            <a:endParaRPr lang="ru-RU"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7911" y="1945282"/>
            <a:ext cx="3409238" cy="3548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06640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fontAlgn="auto">
              <a:spcAft>
                <a:spcPts val="0"/>
              </a:spcAft>
              <a:defRPr/>
            </a:pPr>
            <a:r>
              <a:rPr lang="ru-RU" b="1">
                <a:solidFill>
                  <a:schemeClr val="tx2">
                    <a:satMod val="130000"/>
                  </a:schemeClr>
                </a:solidFill>
              </a:rPr>
              <a:t>Иоганн Кеплер</a:t>
            </a:r>
            <a:r>
              <a:rPr lang="ru-RU">
                <a:solidFill>
                  <a:schemeClr val="tx2">
                    <a:satMod val="130000"/>
                  </a:schemeClr>
                </a:solidFill>
              </a:rPr>
              <a:t> (1571-1630)</a:t>
            </a:r>
          </a:p>
        </p:txBody>
      </p:sp>
      <p:sp>
        <p:nvSpPr>
          <p:cNvPr id="43011" name="Rectangle 3"/>
          <p:cNvSpPr>
            <a:spLocks noGrp="1" noChangeArrowheads="1"/>
          </p:cNvSpPr>
          <p:nvPr>
            <p:ph type="body" sz="half" idx="1"/>
          </p:nvPr>
        </p:nvSpPr>
        <p:spPr>
          <a:xfrm>
            <a:off x="609600" y="1905000"/>
            <a:ext cx="5391151" cy="4114800"/>
          </a:xfrm>
        </p:spPr>
        <p:txBody>
          <a:bodyPr/>
          <a:lstStyle/>
          <a:p>
            <a:pPr>
              <a:lnSpc>
                <a:spcPct val="80000"/>
              </a:lnSpc>
            </a:pPr>
            <a:r>
              <a:rPr lang="ru-RU" altLang="ru-RU" dirty="0" smtClean="0"/>
              <a:t>Ученик Тихо Браге, использовал данные многолетних наблюдений Марса в создании теории движения планет. </a:t>
            </a:r>
          </a:p>
          <a:p>
            <a:r>
              <a:rPr lang="ru-RU" altLang="ru-RU" dirty="0"/>
              <a:t>1618-21 гг. книга "Сокращение </a:t>
            </a:r>
            <a:r>
              <a:rPr lang="ru-RU" altLang="ru-RU" dirty="0" err="1"/>
              <a:t>коперниковой</a:t>
            </a:r>
            <a:r>
              <a:rPr lang="ru-RU" altLang="ru-RU" dirty="0"/>
              <a:t> астрономии", которую церковь </a:t>
            </a:r>
            <a:r>
              <a:rPr lang="ru-RU" altLang="ru-RU" dirty="0" smtClean="0"/>
              <a:t>запретила </a:t>
            </a:r>
            <a:r>
              <a:rPr lang="ru-RU" altLang="ru-RU" dirty="0"/>
              <a:t>(до 1818 года!). </a:t>
            </a:r>
          </a:p>
          <a:p>
            <a:r>
              <a:rPr lang="ru-RU" altLang="ru-RU" dirty="0"/>
              <a:t>В 1611 году И. Кеплер предложил новую оптическую схему телескопа, используемую во всех современных </a:t>
            </a:r>
            <a:r>
              <a:rPr lang="ru-RU" altLang="ru-RU" dirty="0" smtClean="0"/>
              <a:t>телескопах-рефракторах</a:t>
            </a:r>
            <a:endParaRPr lang="ru-RU" altLang="ru-RU" dirty="0"/>
          </a:p>
          <a:p>
            <a:pPr>
              <a:lnSpc>
                <a:spcPct val="80000"/>
              </a:lnSpc>
            </a:pPr>
            <a:endParaRPr lang="ru-RU" altLang="ru-RU" dirty="0" smtClean="0"/>
          </a:p>
        </p:txBody>
      </p:sp>
      <p:sp>
        <p:nvSpPr>
          <p:cNvPr id="43012" name="Rectangle 4"/>
          <p:cNvSpPr>
            <a:spLocks noGrp="1" noChangeArrowheads="1"/>
          </p:cNvSpPr>
          <p:nvPr>
            <p:ph sz="half" idx="2"/>
          </p:nvPr>
        </p:nvSpPr>
        <p:spPr>
          <a:xfrm>
            <a:off x="6193368" y="1905000"/>
            <a:ext cx="5389033" cy="4114800"/>
          </a:xfrm>
        </p:spPr>
        <p:txBody>
          <a:bodyPr/>
          <a:lstStyle/>
          <a:p>
            <a:endParaRPr lang="ru-RU" altLang="ru-RU" sz="2800" smtClean="0"/>
          </a:p>
        </p:txBody>
      </p:sp>
      <p:pic>
        <p:nvPicPr>
          <p:cNvPr id="43013" name="Picture 6" descr="kep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2290" y="2069507"/>
            <a:ext cx="3330011" cy="352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2154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a:bodyPr>
          <a:lstStyle/>
          <a:p>
            <a:pPr fontAlgn="auto">
              <a:spcAft>
                <a:spcPts val="0"/>
              </a:spcAft>
              <a:defRPr/>
            </a:pPr>
            <a:r>
              <a:rPr lang="ru-RU" sz="4000">
                <a:solidFill>
                  <a:schemeClr val="tx2">
                    <a:satMod val="130000"/>
                  </a:schemeClr>
                </a:solidFill>
              </a:rPr>
              <a:t>Кеплер сформулировал законы движения планет</a:t>
            </a:r>
          </a:p>
        </p:txBody>
      </p:sp>
      <p:sp>
        <p:nvSpPr>
          <p:cNvPr id="44035" name="Rectangle 3"/>
          <p:cNvSpPr>
            <a:spLocks noGrp="1" noChangeArrowheads="1"/>
          </p:cNvSpPr>
          <p:nvPr>
            <p:ph idx="1"/>
          </p:nvPr>
        </p:nvSpPr>
        <p:spPr/>
        <p:txBody>
          <a:bodyPr/>
          <a:lstStyle/>
          <a:p>
            <a:pPr>
              <a:lnSpc>
                <a:spcPct val="80000"/>
              </a:lnSpc>
            </a:pPr>
            <a:r>
              <a:rPr lang="ru-RU" altLang="ru-RU" sz="2800" dirty="0" smtClean="0"/>
              <a:t>1. Все планеты Солнечной системы движутся вокруг Солнца по эллиптическим орбитам, в одном из фокусов которых находится Солнце</a:t>
            </a:r>
          </a:p>
          <a:p>
            <a:pPr>
              <a:lnSpc>
                <a:spcPct val="80000"/>
              </a:lnSpc>
            </a:pPr>
            <a:r>
              <a:rPr lang="ru-RU" altLang="ru-RU" sz="2800" dirty="0" smtClean="0"/>
              <a:t>2. Радиус вектор планеты за одинаковые промежутки времени описывает равные площади: скорость движения планет максимальна в перигелии и минимальна в афелии </a:t>
            </a:r>
          </a:p>
          <a:p>
            <a:pPr>
              <a:lnSpc>
                <a:spcPct val="80000"/>
              </a:lnSpc>
            </a:pPr>
            <a:r>
              <a:rPr lang="ru-RU" altLang="ru-RU" sz="2800" dirty="0" smtClean="0"/>
              <a:t>3. Квадраты звездных периодов обращения планет соотносятся как кубы больших полуосей их орбит</a:t>
            </a:r>
          </a:p>
        </p:txBody>
      </p:sp>
    </p:spTree>
    <p:extLst>
      <p:ext uri="{BB962C8B-B14F-4D97-AF65-F5344CB8AC3E}">
        <p14:creationId xmlns:p14="http://schemas.microsoft.com/office/powerpoint/2010/main" val="10279841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fontAlgn="auto">
              <a:spcAft>
                <a:spcPts val="0"/>
              </a:spcAft>
              <a:defRPr/>
            </a:pPr>
            <a:r>
              <a:rPr lang="ru-RU">
                <a:solidFill>
                  <a:schemeClr val="tx2">
                    <a:satMod val="130000"/>
                  </a:schemeClr>
                </a:solidFill>
              </a:rPr>
              <a:t>Галилей Галилео (1564 — 1642)</a:t>
            </a:r>
          </a:p>
        </p:txBody>
      </p:sp>
      <p:sp>
        <p:nvSpPr>
          <p:cNvPr id="55299" name="Rectangle 3"/>
          <p:cNvSpPr>
            <a:spLocks noGrp="1" noChangeArrowheads="1"/>
          </p:cNvSpPr>
          <p:nvPr>
            <p:ph type="body" sz="half" idx="1"/>
          </p:nvPr>
        </p:nvSpPr>
        <p:spPr>
          <a:xfrm>
            <a:off x="609600" y="1905000"/>
            <a:ext cx="6519333" cy="4114800"/>
          </a:xfrm>
        </p:spPr>
        <p:txBody>
          <a:bodyPr>
            <a:normAutofit/>
          </a:bodyPr>
          <a:lstStyle/>
          <a:p>
            <a:pPr>
              <a:lnSpc>
                <a:spcPct val="80000"/>
              </a:lnSpc>
            </a:pPr>
            <a:r>
              <a:rPr lang="ru-RU" altLang="ru-RU" sz="3200" dirty="0" smtClean="0"/>
              <a:t>Итальянский физик, механик и астроном, один из основоположников естествознания; поэт, филолог, критик</a:t>
            </a:r>
          </a:p>
        </p:txBody>
      </p:sp>
      <p:sp>
        <p:nvSpPr>
          <p:cNvPr id="55300" name="Rectangle 4"/>
          <p:cNvSpPr>
            <a:spLocks noGrp="1" noChangeArrowheads="1"/>
          </p:cNvSpPr>
          <p:nvPr>
            <p:ph sz="half" idx="2"/>
          </p:nvPr>
        </p:nvSpPr>
        <p:spPr>
          <a:xfrm>
            <a:off x="7319434" y="1905000"/>
            <a:ext cx="4262967" cy="4114800"/>
          </a:xfrm>
        </p:spPr>
        <p:txBody>
          <a:bodyPr/>
          <a:lstStyle/>
          <a:p>
            <a:endParaRPr lang="ru-RU" altLang="ru-RU" sz="2800" smtClean="0"/>
          </a:p>
        </p:txBody>
      </p:sp>
      <p:pic>
        <p:nvPicPr>
          <p:cNvPr id="55301" name="Picture 6" descr="galileo_susterm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5311" y="1905000"/>
            <a:ext cx="3991212"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4817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p:txBody>
          <a:bodyPr/>
          <a:lstStyle/>
          <a:p>
            <a:pPr>
              <a:defRPr/>
            </a:pPr>
            <a:r>
              <a:rPr lang="ru-RU" dirty="0">
                <a:solidFill>
                  <a:schemeClr val="tx2">
                    <a:satMod val="130000"/>
                  </a:schemeClr>
                </a:solidFill>
              </a:rPr>
              <a:t>“</a:t>
            </a:r>
            <a:r>
              <a:rPr lang="ru-RU" dirty="0" smtClean="0">
                <a:solidFill>
                  <a:schemeClr val="tx2">
                    <a:satMod val="130000"/>
                  </a:schemeClr>
                </a:solidFill>
              </a:rPr>
              <a:t>Диалог о двух системах мира”</a:t>
            </a:r>
            <a:endParaRPr lang="ru-RU" dirty="0">
              <a:solidFill>
                <a:schemeClr val="tx2">
                  <a:satMod val="130000"/>
                </a:schemeClr>
              </a:solidFill>
            </a:endParaRPr>
          </a:p>
        </p:txBody>
      </p:sp>
      <p:sp>
        <p:nvSpPr>
          <p:cNvPr id="59395" name="Rectangle 3"/>
          <p:cNvSpPr>
            <a:spLocks noGrp="1" noChangeArrowheads="1"/>
          </p:cNvSpPr>
          <p:nvPr>
            <p:ph idx="1"/>
          </p:nvPr>
        </p:nvSpPr>
        <p:spPr/>
        <p:txBody>
          <a:bodyPr/>
          <a:lstStyle/>
          <a:p>
            <a:pPr marL="0" indent="0">
              <a:buNone/>
            </a:pPr>
            <a:r>
              <a:rPr lang="ru-RU" altLang="ru-RU" sz="2400" dirty="0"/>
              <a:t>4 беседы, соответствующие 4 дням</a:t>
            </a:r>
          </a:p>
          <a:p>
            <a:pPr marL="0" indent="0">
              <a:buNone/>
            </a:pPr>
            <a:r>
              <a:rPr lang="ru-RU" altLang="ru-RU" sz="2400" dirty="0"/>
              <a:t>Беседу ведут 3 персонажа: </a:t>
            </a:r>
          </a:p>
          <a:p>
            <a:pPr lvl="1">
              <a:lnSpc>
                <a:spcPct val="90000"/>
              </a:lnSpc>
            </a:pPr>
            <a:r>
              <a:rPr lang="ru-RU" altLang="ru-RU" sz="2000" dirty="0" err="1"/>
              <a:t>Сальвиати</a:t>
            </a:r>
            <a:r>
              <a:rPr lang="ru-RU" altLang="ru-RU" sz="2000" dirty="0"/>
              <a:t> (второе “я” автора), </a:t>
            </a:r>
          </a:p>
          <a:p>
            <a:pPr lvl="1">
              <a:lnSpc>
                <a:spcPct val="90000"/>
              </a:lnSpc>
            </a:pPr>
            <a:r>
              <a:rPr lang="ru-RU" altLang="ru-RU" sz="2000" dirty="0" err="1"/>
              <a:t>Симпличио</a:t>
            </a:r>
            <a:r>
              <a:rPr lang="ru-RU" altLang="ru-RU" sz="2000" dirty="0"/>
              <a:t> (простак) – сторонник Аристотеля и Птолемея </a:t>
            </a:r>
          </a:p>
          <a:p>
            <a:pPr lvl="1">
              <a:lnSpc>
                <a:spcPct val="90000"/>
              </a:lnSpc>
            </a:pPr>
            <a:r>
              <a:rPr lang="ru-RU" altLang="ru-RU" sz="2000" dirty="0" err="1"/>
              <a:t>Сагредо</a:t>
            </a:r>
            <a:r>
              <a:rPr lang="ru-RU" altLang="ru-RU" sz="2000" dirty="0"/>
              <a:t>, к котором у спорщики обращаются как арбитру спора</a:t>
            </a:r>
          </a:p>
          <a:p>
            <a:pPr lvl="1">
              <a:lnSpc>
                <a:spcPct val="90000"/>
              </a:lnSpc>
            </a:pPr>
            <a:endParaRPr lang="ru-RU" altLang="ru-RU" sz="2000" dirty="0"/>
          </a:p>
          <a:p>
            <a:pPr marL="457200" lvl="1" indent="0">
              <a:buNone/>
            </a:pPr>
            <a:endParaRPr lang="ru-RU" altLang="ru-RU"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737" y="3645024"/>
            <a:ext cx="4410359" cy="2934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13933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Эксперименты Галилея</a:t>
            </a:r>
            <a:endParaRPr lang="ru-RU" dirty="0"/>
          </a:p>
        </p:txBody>
      </p:sp>
      <p:sp>
        <p:nvSpPr>
          <p:cNvPr id="4" name="Объект 3"/>
          <p:cNvSpPr>
            <a:spLocks noGrp="1"/>
          </p:cNvSpPr>
          <p:nvPr>
            <p:ph sz="half" idx="1"/>
          </p:nvPr>
        </p:nvSpPr>
        <p:spPr>
          <a:xfrm>
            <a:off x="641445" y="1845734"/>
            <a:ext cx="6291617" cy="4336702"/>
          </a:xfrm>
        </p:spPr>
        <p:txBody>
          <a:bodyPr>
            <a:normAutofit fontScale="92500"/>
          </a:bodyPr>
          <a:lstStyle/>
          <a:p>
            <a:r>
              <a:rPr lang="ru-RU" dirty="0" smtClean="0"/>
              <a:t>1. По наклонной плоскости шар катится вниз с ускорением;</a:t>
            </a:r>
          </a:p>
          <a:p>
            <a:r>
              <a:rPr lang="ru-RU" dirty="0" smtClean="0"/>
              <a:t>По наклонной плоскости шар катится вверх с замедлением</a:t>
            </a:r>
          </a:p>
          <a:p>
            <a:r>
              <a:rPr lang="ru-RU" b="1" dirty="0" smtClean="0">
                <a:solidFill>
                  <a:schemeClr val="accent2">
                    <a:lumMod val="50000"/>
                  </a:schemeClr>
                </a:solidFill>
              </a:rPr>
              <a:t>ЛОГИЧНО</a:t>
            </a:r>
            <a:r>
              <a:rPr lang="ru-RU" dirty="0" smtClean="0"/>
              <a:t>:</a:t>
            </a:r>
          </a:p>
          <a:p>
            <a:r>
              <a:rPr lang="ru-RU" dirty="0" smtClean="0"/>
              <a:t>На горизонтальной плоскости шар будет катиться равномерно </a:t>
            </a:r>
          </a:p>
          <a:p>
            <a:pPr algn="ctr"/>
            <a:r>
              <a:rPr lang="ru-RU" b="1" dirty="0" smtClean="0"/>
              <a:t>Процедура идеализации </a:t>
            </a:r>
          </a:p>
          <a:p>
            <a:r>
              <a:rPr lang="ru-RU" b="1" dirty="0" smtClean="0">
                <a:solidFill>
                  <a:schemeClr val="accent2">
                    <a:lumMod val="50000"/>
                  </a:schemeClr>
                </a:solidFill>
              </a:rPr>
              <a:t>РЕЗУЛЬТАТ:</a:t>
            </a:r>
            <a:r>
              <a:rPr lang="ru-RU" dirty="0" smtClean="0"/>
              <a:t> </a:t>
            </a:r>
            <a:r>
              <a:rPr lang="ru-RU" u="sng" dirty="0" smtClean="0"/>
              <a:t>принцип инерции</a:t>
            </a:r>
          </a:p>
          <a:p>
            <a:r>
              <a:rPr lang="ru-RU" dirty="0" smtClean="0"/>
              <a:t>«если </a:t>
            </a:r>
            <a:r>
              <a:rPr lang="ru-RU" dirty="0"/>
              <a:t>на движущееся тело не действуют силы трения, то его движение по горизонтальной плоскости будет вечным, оно не может быть уменьшено, а тем более </a:t>
            </a:r>
            <a:r>
              <a:rPr lang="ru-RU" dirty="0" smtClean="0"/>
              <a:t>уничтожено»</a:t>
            </a:r>
          </a:p>
          <a:p>
            <a:endParaRPr lang="ru-RU" dirty="0" smtClean="0"/>
          </a:p>
          <a:p>
            <a:endParaRPr lang="ru-RU" dirty="0"/>
          </a:p>
        </p:txBody>
      </p:sp>
      <p:pic>
        <p:nvPicPr>
          <p:cNvPr id="6" name="Объект 5"/>
          <p:cNvPicPr>
            <a:picLocks noGrp="1" noChangeAspect="1"/>
          </p:cNvPicPr>
          <p:nvPr>
            <p:ph sz="half" idx="2"/>
          </p:nvPr>
        </p:nvPicPr>
        <p:blipFill>
          <a:blip r:embed="rId2"/>
          <a:stretch>
            <a:fillRect/>
          </a:stretch>
        </p:blipFill>
        <p:spPr>
          <a:xfrm>
            <a:off x="7206018" y="2773208"/>
            <a:ext cx="4690808" cy="1771496"/>
          </a:xfrm>
          <a:prstGeom prst="rect">
            <a:avLst/>
          </a:prstGeom>
        </p:spPr>
      </p:pic>
    </p:spTree>
    <p:extLst>
      <p:ext uri="{BB962C8B-B14F-4D97-AF65-F5344CB8AC3E}">
        <p14:creationId xmlns:p14="http://schemas.microsoft.com/office/powerpoint/2010/main" val="2243969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1097278" y="423081"/>
            <a:ext cx="10058400" cy="1214651"/>
          </a:xfrm>
        </p:spPr>
        <p:txBody>
          <a:bodyPr>
            <a:normAutofit/>
          </a:bodyPr>
          <a:lstStyle/>
          <a:p>
            <a:pPr fontAlgn="auto">
              <a:spcAft>
                <a:spcPts val="0"/>
              </a:spcAft>
              <a:defRPr/>
            </a:pPr>
            <a:r>
              <a:rPr lang="ru-RU" dirty="0" smtClean="0">
                <a:solidFill>
                  <a:schemeClr val="tx2">
                    <a:satMod val="130000"/>
                  </a:schemeClr>
                </a:solidFill>
              </a:rPr>
              <a:t>Эксперименты Галилея (мысленный)</a:t>
            </a:r>
            <a:endParaRPr lang="ru-RU" dirty="0">
              <a:solidFill>
                <a:schemeClr val="tx2">
                  <a:satMod val="130000"/>
                </a:schemeClr>
              </a:solidFill>
            </a:endParaRPr>
          </a:p>
        </p:txBody>
      </p:sp>
      <p:sp>
        <p:nvSpPr>
          <p:cNvPr id="58371" name="Rectangle 3"/>
          <p:cNvSpPr>
            <a:spLocks noGrp="1" noChangeArrowheads="1"/>
          </p:cNvSpPr>
          <p:nvPr>
            <p:ph sz="half" idx="1"/>
          </p:nvPr>
        </p:nvSpPr>
        <p:spPr>
          <a:xfrm>
            <a:off x="1097278" y="1845734"/>
            <a:ext cx="4937760" cy="4200224"/>
          </a:xfrm>
        </p:spPr>
        <p:txBody>
          <a:bodyPr>
            <a:normAutofit fontScale="92500"/>
          </a:bodyPr>
          <a:lstStyle/>
          <a:p>
            <a:pPr>
              <a:lnSpc>
                <a:spcPct val="80000"/>
              </a:lnSpc>
            </a:pPr>
            <a:r>
              <a:rPr lang="ru-RU" altLang="ru-RU" sz="2400" dirty="0" smtClean="0"/>
              <a:t>Движение (имеются в виду только механические процессы) относительно, то есть нельзя говорить о движении, не уточнив, по отношению к какому «телу отсчета» оно происходит; </a:t>
            </a:r>
          </a:p>
          <a:p>
            <a:pPr>
              <a:lnSpc>
                <a:spcPct val="80000"/>
              </a:lnSpc>
            </a:pPr>
            <a:r>
              <a:rPr lang="ru-RU" altLang="ru-RU" sz="2400" dirty="0" smtClean="0"/>
              <a:t>Законы  движения безотносительны, и поэтому, находясь в закрытой кабине, нельзя никакими опытами установить, покоится  эта кабина или движется равномерно и прямолинейно</a:t>
            </a:r>
          </a:p>
          <a:p>
            <a:pPr>
              <a:lnSpc>
                <a:spcPct val="80000"/>
              </a:lnSpc>
            </a:pPr>
            <a:r>
              <a:rPr lang="ru-RU" altLang="ru-RU" sz="2400" b="1" dirty="0" smtClean="0">
                <a:solidFill>
                  <a:schemeClr val="accent2">
                    <a:lumMod val="75000"/>
                  </a:schemeClr>
                </a:solidFill>
              </a:rPr>
              <a:t>РЕЗУЛЬТАТ:</a:t>
            </a:r>
          </a:p>
          <a:p>
            <a:pPr>
              <a:lnSpc>
                <a:spcPct val="80000"/>
              </a:lnSpc>
            </a:pPr>
            <a:r>
              <a:rPr lang="ru-RU" altLang="ru-RU" sz="2400" dirty="0" smtClean="0">
                <a:solidFill>
                  <a:schemeClr val="tx1"/>
                </a:solidFill>
              </a:rPr>
              <a:t>Принцип относительности</a:t>
            </a:r>
            <a:endParaRPr lang="ru-RU" altLang="ru-RU" sz="3600" dirty="0" smtClean="0">
              <a:solidFill>
                <a:schemeClr val="tx1"/>
              </a:solidFill>
            </a:endParaRPr>
          </a:p>
        </p:txBody>
      </p:sp>
      <p:pic>
        <p:nvPicPr>
          <p:cNvPr id="1026" name="Picture 2" descr="ÐÐ°ÑÑÐ¸Ð½ÐºÐ¸ Ð¿Ð¾ Ð·Ð°Ð¿ÑÐ¾ÑÑ ÐºÐ¾ÑÐ°Ð±Ð»Ñ"/>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196297" y="2174115"/>
            <a:ext cx="4272964" cy="2509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0441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pPr algn="ctr"/>
            <a:r>
              <a:rPr lang="ru-RU" b="1" dirty="0" smtClean="0">
                <a:solidFill>
                  <a:schemeClr val="accent2">
                    <a:lumMod val="75000"/>
                  </a:schemeClr>
                </a:solidFill>
              </a:rPr>
              <a:t>Эксперимент Галилея</a:t>
            </a:r>
            <a:endParaRPr lang="ru-RU" b="1" dirty="0">
              <a:solidFill>
                <a:schemeClr val="accent2">
                  <a:lumMod val="75000"/>
                </a:schemeClr>
              </a:solidFill>
            </a:endParaRPr>
          </a:p>
        </p:txBody>
      </p:sp>
      <p:sp>
        <p:nvSpPr>
          <p:cNvPr id="8" name="Объект 7"/>
          <p:cNvSpPr>
            <a:spLocks noGrp="1"/>
          </p:cNvSpPr>
          <p:nvPr>
            <p:ph idx="1"/>
          </p:nvPr>
        </p:nvSpPr>
        <p:spPr>
          <a:xfrm>
            <a:off x="2031624" y="1978925"/>
            <a:ext cx="8229600" cy="3975351"/>
          </a:xfrm>
        </p:spPr>
        <p:txBody>
          <a:bodyPr>
            <a:normAutofit/>
          </a:bodyPr>
          <a:lstStyle/>
          <a:p>
            <a:pPr marL="0" indent="0" algn="ctr">
              <a:buNone/>
            </a:pPr>
            <a:r>
              <a:rPr lang="ru-RU" dirty="0" smtClean="0"/>
              <a:t>« Вы </a:t>
            </a:r>
            <a:r>
              <a:rPr lang="ru-RU" dirty="0"/>
              <a:t>говорите, </a:t>
            </a:r>
            <a:r>
              <a:rPr lang="ru-RU" dirty="0" smtClean="0"/>
              <a:t>что </a:t>
            </a:r>
            <a:r>
              <a:rPr lang="ru-RU" dirty="0"/>
              <a:t>опыт показывает, будто падающее тело сразу получает весьма значительную скорость, как только выходит из состояния покоя</a:t>
            </a:r>
            <a:r>
              <a:rPr lang="ru-RU" dirty="0">
                <a:solidFill>
                  <a:schemeClr val="tx2"/>
                </a:solidFill>
              </a:rPr>
              <a:t>; я же утверждаю, </a:t>
            </a:r>
            <a:r>
              <a:rPr lang="ru-RU" b="1" i="1" dirty="0">
                <a:solidFill>
                  <a:schemeClr val="accent2">
                    <a:lumMod val="75000"/>
                  </a:schemeClr>
                </a:solidFill>
              </a:rPr>
              <a:t>основываясь на том же самом опыте</a:t>
            </a:r>
            <a:r>
              <a:rPr lang="ru-RU" i="1" dirty="0">
                <a:solidFill>
                  <a:schemeClr val="tx2"/>
                </a:solidFill>
              </a:rPr>
              <a:t>, </a:t>
            </a:r>
            <a:r>
              <a:rPr lang="ru-RU" dirty="0">
                <a:solidFill>
                  <a:schemeClr val="tx2"/>
                </a:solidFill>
              </a:rPr>
              <a:t>что первоначальное движение падающего тела, хотя бы весьма тяжелого, совершается с чрезвычайной медленностью</a:t>
            </a:r>
            <a:r>
              <a:rPr lang="ru-RU" dirty="0"/>
              <a:t>. Положите тяжелое тело на какое-нибудь мягкое вещество так, чтобы оно давило на последнее всей своей тяжестью. Ясно, что это тело, поднятое вверх на локоть или на два, а затем брошенное с указанной высоты на то же вещество, произведет при ударе давление большее, чем в первом случае, когда давил один только вес </a:t>
            </a:r>
            <a:r>
              <a:rPr lang="ru-RU" dirty="0" smtClean="0"/>
              <a:t>тела» </a:t>
            </a:r>
            <a:r>
              <a:rPr lang="ru-RU" b="1" dirty="0" smtClean="0"/>
              <a:t>Галилей</a:t>
            </a:r>
            <a:endParaRPr lang="ru-RU" b="1" dirty="0"/>
          </a:p>
        </p:txBody>
      </p:sp>
      <p:sp>
        <p:nvSpPr>
          <p:cNvPr id="9" name="Стрелка вправо 8"/>
          <p:cNvSpPr/>
          <p:nvPr/>
        </p:nvSpPr>
        <p:spPr>
          <a:xfrm>
            <a:off x="5066304" y="5419683"/>
            <a:ext cx="21602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063553" y="5949280"/>
            <a:ext cx="5707973" cy="400110"/>
          </a:xfrm>
          <a:prstGeom prst="rect">
            <a:avLst/>
          </a:prstGeom>
          <a:noFill/>
        </p:spPr>
        <p:txBody>
          <a:bodyPr wrap="none" rtlCol="0">
            <a:spAutoFit/>
          </a:bodyPr>
          <a:lstStyle/>
          <a:p>
            <a:r>
              <a:rPr lang="ru-RU" sz="2000" b="1" dirty="0">
                <a:solidFill>
                  <a:schemeClr val="tx2"/>
                </a:solidFill>
              </a:rPr>
              <a:t>Создание особых условия для проведения опыта</a:t>
            </a:r>
          </a:p>
        </p:txBody>
      </p:sp>
    </p:spTree>
    <p:extLst>
      <p:ext uri="{BB962C8B-B14F-4D97-AF65-F5344CB8AC3E}">
        <p14:creationId xmlns:p14="http://schemas.microsoft.com/office/powerpoint/2010/main" val="3198093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274638"/>
            <a:ext cx="8229600" cy="994604"/>
          </a:xfrm>
        </p:spPr>
        <p:txBody>
          <a:bodyPr>
            <a:normAutofit/>
          </a:bodyPr>
          <a:lstStyle/>
          <a:p>
            <a:pPr algn="ctr"/>
            <a:r>
              <a:rPr lang="ru-RU" dirty="0">
                <a:solidFill>
                  <a:schemeClr val="accent2">
                    <a:lumMod val="75000"/>
                  </a:schemeClr>
                </a:solidFill>
              </a:rPr>
              <a:t>Эксперимент Галилея</a:t>
            </a:r>
          </a:p>
        </p:txBody>
      </p:sp>
      <p:sp>
        <p:nvSpPr>
          <p:cNvPr id="3" name="Объект 2"/>
          <p:cNvSpPr>
            <a:spLocks noGrp="1"/>
          </p:cNvSpPr>
          <p:nvPr>
            <p:ph idx="1"/>
          </p:nvPr>
        </p:nvSpPr>
        <p:spPr>
          <a:xfrm>
            <a:off x="1981200" y="1787857"/>
            <a:ext cx="8229600" cy="4338307"/>
          </a:xfrm>
        </p:spPr>
        <p:txBody>
          <a:bodyPr>
            <a:normAutofit/>
          </a:bodyPr>
          <a:lstStyle/>
          <a:p>
            <a:pPr marL="0" indent="0" algn="ctr">
              <a:buNone/>
            </a:pPr>
            <a:r>
              <a:rPr lang="ru-RU" dirty="0" smtClean="0"/>
              <a:t>«</a:t>
            </a:r>
            <a:r>
              <a:rPr lang="ru-RU" dirty="0"/>
              <a:t>Нетрудно, </a:t>
            </a:r>
            <a:r>
              <a:rPr lang="ru-RU" dirty="0" smtClean="0"/>
              <a:t>установить </a:t>
            </a:r>
            <a:r>
              <a:rPr lang="ru-RU" dirty="0"/>
              <a:t>ту же истину путем простого рассуждения. Предположим, что мы имеем тяжелый камень, поддерживаемый в воздухе в состоянии покоя; лишенный опоры и отпущенный на свободу, он начнет падать вниз, причем движение его будет не равномерным, но сперва медленным, а затем ускоряющимся. </a:t>
            </a:r>
            <a:r>
              <a:rPr lang="ru-RU" b="1" dirty="0">
                <a:solidFill>
                  <a:schemeClr val="accent2">
                    <a:lumMod val="75000"/>
                  </a:schemeClr>
                </a:solidFill>
              </a:rPr>
              <a:t>А так как скорость может увеличиваться и уменьшаться до бесконечности </a:t>
            </a:r>
            <a:r>
              <a:rPr lang="ru-RU" dirty="0" smtClean="0"/>
              <a:t>(</a:t>
            </a:r>
            <a:r>
              <a:rPr lang="ru-RU" sz="2600" i="1" dirty="0"/>
              <a:t>допущение Галилея, которое не может быть подтверждено в опыте</a:t>
            </a:r>
            <a:r>
              <a:rPr lang="ru-RU" dirty="0" smtClean="0"/>
              <a:t>), </a:t>
            </a:r>
            <a:r>
              <a:rPr lang="ru-RU" dirty="0"/>
              <a:t>то что может заставить меня признать, будто такое тело, выйдя из состояния бесконечной медленности (каковым именно является состояние покоя), сразу приобретает скорость в десять градусов скорее, чем в четыре, или в четыре градуса скорее, чем в два градуса, в один, в полградуса, в одну сотую градуса, словом, скорее, чем любую бесконечно малую скорость</a:t>
            </a:r>
            <a:r>
              <a:rPr lang="ru-RU" dirty="0" smtClean="0"/>
              <a:t>?» </a:t>
            </a:r>
            <a:endParaRPr lang="ru-RU" dirty="0"/>
          </a:p>
        </p:txBody>
      </p:sp>
      <p:sp>
        <p:nvSpPr>
          <p:cNvPr id="4" name="Стрелка вправо 3"/>
          <p:cNvSpPr/>
          <p:nvPr/>
        </p:nvSpPr>
        <p:spPr>
          <a:xfrm>
            <a:off x="7399682" y="5544296"/>
            <a:ext cx="187220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2207568" y="5733257"/>
            <a:ext cx="7730706" cy="646331"/>
          </a:xfrm>
          <a:prstGeom prst="rect">
            <a:avLst/>
          </a:prstGeom>
          <a:noFill/>
        </p:spPr>
        <p:txBody>
          <a:bodyPr wrap="none" rtlCol="0">
            <a:spAutoFit/>
          </a:bodyPr>
          <a:lstStyle/>
          <a:p>
            <a:pPr marL="285750" indent="-285750">
              <a:buFont typeface="Arial" panose="020B0604020202020204" pitchFamily="34" charset="0"/>
              <a:buChar char="•"/>
            </a:pPr>
            <a:r>
              <a:rPr lang="ru-RU" i="1" dirty="0"/>
              <a:t>Математическое </a:t>
            </a:r>
            <a:r>
              <a:rPr lang="ru-RU" dirty="0"/>
              <a:t>допущение, основанное на принципе непрерывности,</a:t>
            </a:r>
          </a:p>
          <a:p>
            <a:pPr marL="285750" indent="-285750">
              <a:buFont typeface="Arial" panose="020B0604020202020204" pitchFamily="34" charset="0"/>
              <a:buChar char="•"/>
            </a:pPr>
            <a:r>
              <a:rPr lang="ru-RU" dirty="0"/>
              <a:t>Теоретическое допущение, мысленный эксперимент</a:t>
            </a:r>
          </a:p>
        </p:txBody>
      </p:sp>
    </p:spTree>
    <p:extLst>
      <p:ext uri="{BB962C8B-B14F-4D97-AF65-F5344CB8AC3E}">
        <p14:creationId xmlns:p14="http://schemas.microsoft.com/office/powerpoint/2010/main" val="8874560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dirty="0" smtClean="0"/>
              <a:t>Выводы Галилея (теоретическое значение экспериментов)</a:t>
            </a:r>
            <a:endParaRPr lang="ru-RU" dirty="0"/>
          </a:p>
        </p:txBody>
      </p:sp>
      <p:sp>
        <p:nvSpPr>
          <p:cNvPr id="3" name="Объект 2"/>
          <p:cNvSpPr>
            <a:spLocks noGrp="1"/>
          </p:cNvSpPr>
          <p:nvPr>
            <p:ph idx="1"/>
          </p:nvPr>
        </p:nvSpPr>
        <p:spPr/>
        <p:txBody>
          <a:bodyPr>
            <a:normAutofit/>
          </a:bodyPr>
          <a:lstStyle/>
          <a:p>
            <a:pPr marL="0" indent="0" algn="ctr">
              <a:buNone/>
            </a:pPr>
            <a:r>
              <a:rPr lang="ru-RU" dirty="0" smtClean="0"/>
              <a:t>1. </a:t>
            </a:r>
            <a:r>
              <a:rPr lang="ru-RU" sz="2400" dirty="0" smtClean="0"/>
              <a:t>Для </a:t>
            </a:r>
            <a:r>
              <a:rPr lang="ru-RU" sz="2400" dirty="0"/>
              <a:t>механики существеннее установить закон, описывающий процесс падения тел, т.е. описывающий, как ведет себя явление, нежели устанавливать умопостигаемую его </a:t>
            </a:r>
            <a:r>
              <a:rPr lang="ru-RU" sz="2400" dirty="0" smtClean="0"/>
              <a:t>сущность</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7910" y="2959505"/>
            <a:ext cx="2835450" cy="1512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296537" y="4708754"/>
            <a:ext cx="9859143" cy="1015663"/>
          </a:xfrm>
          <a:prstGeom prst="rect">
            <a:avLst/>
          </a:prstGeom>
        </p:spPr>
        <p:txBody>
          <a:bodyPr wrap="square">
            <a:spAutoFit/>
          </a:bodyPr>
          <a:lstStyle/>
          <a:p>
            <a:pPr algn="ctr"/>
            <a:r>
              <a:rPr lang="ru-RU" sz="2000" dirty="0"/>
              <a:t>2. Сближает  математический объект с объектом физическим, преобразованным с помощью эксперимента, настаивает на необходимости иметь дело с идеализированными объектами, а не объектами эмпирического мира</a:t>
            </a:r>
          </a:p>
        </p:txBody>
      </p:sp>
    </p:spTree>
    <p:extLst>
      <p:ext uri="{BB962C8B-B14F-4D97-AF65-F5344CB8AC3E}">
        <p14:creationId xmlns:p14="http://schemas.microsoft.com/office/powerpoint/2010/main" val="23286351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57600" y="569277"/>
            <a:ext cx="4176215" cy="634082"/>
          </a:xfrm>
        </p:spPr>
        <p:txBody>
          <a:bodyPr>
            <a:normAutofit fontScale="90000"/>
          </a:bodyPr>
          <a:lstStyle/>
          <a:p>
            <a:r>
              <a:rPr lang="ru-RU" dirty="0"/>
              <a:t/>
            </a:r>
            <a:br>
              <a:rPr lang="ru-RU" dirty="0"/>
            </a:br>
            <a:r>
              <a:rPr lang="ru-RU" b="1" i="1" dirty="0">
                <a:solidFill>
                  <a:srgbClr val="7030A0"/>
                </a:solidFill>
              </a:rPr>
              <a:t>Таким образом</a:t>
            </a:r>
            <a:endParaRPr lang="ru-RU" dirty="0"/>
          </a:p>
        </p:txBody>
      </p:sp>
      <p:sp>
        <p:nvSpPr>
          <p:cNvPr id="3" name="Объект 2"/>
          <p:cNvSpPr>
            <a:spLocks noGrp="1"/>
          </p:cNvSpPr>
          <p:nvPr>
            <p:ph idx="1"/>
          </p:nvPr>
        </p:nvSpPr>
        <p:spPr>
          <a:xfrm>
            <a:off x="668740" y="1719618"/>
            <a:ext cx="11081982" cy="4406546"/>
          </a:xfrm>
        </p:spPr>
        <p:txBody>
          <a:bodyPr/>
          <a:lstStyle/>
          <a:p>
            <a:pPr marL="0" indent="0" algn="ctr">
              <a:buNone/>
            </a:pPr>
            <a:r>
              <a:rPr lang="ru-RU" sz="2800" dirty="0"/>
              <a:t>3. </a:t>
            </a:r>
            <a:r>
              <a:rPr lang="ru-RU" sz="2400" dirty="0"/>
              <a:t>Объединяет  математику и физику. В эксперименте можно достигнуть той же точности, как и в </a:t>
            </a:r>
            <a:r>
              <a:rPr lang="ru-RU" sz="2400" dirty="0" smtClean="0"/>
              <a:t>математическом </a:t>
            </a:r>
            <a:r>
              <a:rPr lang="ru-RU" sz="2400" dirty="0"/>
              <a:t>доказательстве, следовательно, математика является единственным способом познания физического мира. Устраняет различие между математикой и физикой как науками и механикой как искусством</a:t>
            </a:r>
          </a:p>
          <a:p>
            <a:pPr marL="0" indent="0">
              <a:buNone/>
            </a:pPr>
            <a:endParaRPr lang="ru-RU"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6024" y="4504257"/>
            <a:ext cx="3960440" cy="1577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2567" y="3631479"/>
            <a:ext cx="2469122" cy="1745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26475" y="3631479"/>
            <a:ext cx="2532835" cy="1788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334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marL="0" indent="0" algn="ctr">
              <a:buNone/>
            </a:pPr>
            <a:r>
              <a:rPr lang="ru-RU" dirty="0"/>
              <a:t>4</a:t>
            </a:r>
            <a:r>
              <a:rPr lang="ru-RU" dirty="0" smtClean="0"/>
              <a:t>. </a:t>
            </a:r>
            <a:r>
              <a:rPr lang="ru-RU" sz="2400" dirty="0" smtClean="0"/>
              <a:t>Отменяет </a:t>
            </a:r>
            <a:r>
              <a:rPr lang="ru-RU" sz="2400" dirty="0"/>
              <a:t>традиционное представление о том, что математика - это наука о неизменных сущностях</a:t>
            </a:r>
            <a:r>
              <a:rPr lang="ru-RU" sz="2400" dirty="0" smtClean="0"/>
              <a:t>, дает начало </a:t>
            </a:r>
            <a:r>
              <a:rPr lang="ru-RU" sz="2400" dirty="0"/>
              <a:t>новому </a:t>
            </a:r>
            <a:r>
              <a:rPr lang="ru-RU" sz="2400" dirty="0" smtClean="0"/>
              <a:t>пониманию математики</a:t>
            </a:r>
            <a:r>
              <a:rPr lang="ru-RU" sz="2400" dirty="0"/>
              <a:t>, </a:t>
            </a:r>
            <a:r>
              <a:rPr lang="ru-RU" sz="2400" dirty="0" smtClean="0"/>
              <a:t>как тому, что способно описывать </a:t>
            </a:r>
            <a:r>
              <a:rPr lang="ru-RU" sz="2400" dirty="0"/>
              <a:t>движение и изменение, устанавливать законы </a:t>
            </a:r>
            <a:r>
              <a:rPr lang="ru-RU" sz="2400" dirty="0" smtClean="0"/>
              <a:t>изменения</a:t>
            </a:r>
          </a:p>
          <a:p>
            <a:pPr marL="0" indent="0">
              <a:buNone/>
            </a:pP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2152" y="3711440"/>
            <a:ext cx="3900686" cy="186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3955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pPr fontAlgn="auto">
              <a:spcAft>
                <a:spcPts val="0"/>
              </a:spcAft>
              <a:defRPr/>
            </a:pPr>
            <a:r>
              <a:rPr lang="ru-RU" dirty="0" smtClean="0">
                <a:solidFill>
                  <a:schemeClr val="tx2">
                    <a:satMod val="130000"/>
                  </a:schemeClr>
                </a:solidFill>
              </a:rPr>
              <a:t>Новое в научной теории</a:t>
            </a:r>
            <a:endParaRPr lang="ru-RU" dirty="0">
              <a:solidFill>
                <a:schemeClr val="tx2">
                  <a:satMod val="130000"/>
                </a:schemeClr>
              </a:solidFill>
            </a:endParaRPr>
          </a:p>
        </p:txBody>
      </p:sp>
      <p:sp>
        <p:nvSpPr>
          <p:cNvPr id="56323" name="Rectangle 3"/>
          <p:cNvSpPr>
            <a:spLocks noGrp="1" noChangeArrowheads="1"/>
          </p:cNvSpPr>
          <p:nvPr>
            <p:ph idx="1"/>
          </p:nvPr>
        </p:nvSpPr>
        <p:spPr/>
        <p:txBody>
          <a:bodyPr/>
          <a:lstStyle/>
          <a:p>
            <a:pPr>
              <a:lnSpc>
                <a:spcPct val="80000"/>
              </a:lnSpc>
            </a:pPr>
            <a:r>
              <a:rPr lang="ru-RU" altLang="ru-RU" sz="2800" dirty="0" smtClean="0"/>
              <a:t>Выступал против схоластики, считал основой познания опыт. </a:t>
            </a:r>
          </a:p>
          <a:p>
            <a:pPr>
              <a:lnSpc>
                <a:spcPct val="80000"/>
              </a:lnSpc>
            </a:pPr>
            <a:r>
              <a:rPr lang="ru-RU" altLang="ru-RU" sz="2800" dirty="0" smtClean="0"/>
              <a:t>Заложил основы современной механики: </a:t>
            </a:r>
          </a:p>
          <a:p>
            <a:pPr lvl="1">
              <a:lnSpc>
                <a:spcPct val="80000"/>
              </a:lnSpc>
            </a:pPr>
            <a:r>
              <a:rPr lang="ru-RU" altLang="ru-RU" sz="2400" dirty="0" smtClean="0"/>
              <a:t>выдвинул идею об относительности движения, </a:t>
            </a:r>
          </a:p>
          <a:p>
            <a:pPr lvl="1">
              <a:lnSpc>
                <a:spcPct val="80000"/>
              </a:lnSpc>
            </a:pPr>
            <a:r>
              <a:rPr lang="ru-RU" altLang="ru-RU" sz="2400" dirty="0" smtClean="0"/>
              <a:t>установил законы </a:t>
            </a:r>
          </a:p>
          <a:p>
            <a:pPr lvl="2">
              <a:lnSpc>
                <a:spcPct val="80000"/>
              </a:lnSpc>
            </a:pPr>
            <a:r>
              <a:rPr lang="ru-RU" altLang="ru-RU" sz="2000" dirty="0" smtClean="0"/>
              <a:t>инерции, </a:t>
            </a:r>
          </a:p>
          <a:p>
            <a:pPr lvl="2">
              <a:lnSpc>
                <a:spcPct val="80000"/>
              </a:lnSpc>
            </a:pPr>
            <a:r>
              <a:rPr lang="ru-RU" altLang="ru-RU" sz="2000" dirty="0" smtClean="0"/>
              <a:t>свободного падения</a:t>
            </a:r>
          </a:p>
          <a:p>
            <a:pPr lvl="2">
              <a:lnSpc>
                <a:spcPct val="80000"/>
              </a:lnSpc>
            </a:pPr>
            <a:r>
              <a:rPr lang="ru-RU" altLang="ru-RU" sz="2000" dirty="0" smtClean="0"/>
              <a:t>движения тел по наклонной плоскости, </a:t>
            </a:r>
          </a:p>
          <a:p>
            <a:pPr lvl="2">
              <a:lnSpc>
                <a:spcPct val="80000"/>
              </a:lnSpc>
            </a:pPr>
            <a:r>
              <a:rPr lang="ru-RU" altLang="ru-RU" sz="2000" dirty="0" smtClean="0"/>
              <a:t>сложения движений; </a:t>
            </a:r>
          </a:p>
          <a:p>
            <a:pPr lvl="1">
              <a:lnSpc>
                <a:spcPct val="80000"/>
              </a:lnSpc>
            </a:pPr>
            <a:r>
              <a:rPr lang="ru-RU" altLang="ru-RU" sz="2400" dirty="0" smtClean="0"/>
              <a:t>открыл изохронность колебаний маятника;</a:t>
            </a:r>
          </a:p>
          <a:p>
            <a:pPr lvl="1">
              <a:lnSpc>
                <a:spcPct val="80000"/>
              </a:lnSpc>
            </a:pPr>
            <a:r>
              <a:rPr lang="ru-RU" altLang="ru-RU" sz="2400" dirty="0" smtClean="0"/>
              <a:t>первым исследовал прочность балок</a:t>
            </a:r>
          </a:p>
          <a:p>
            <a:pPr>
              <a:lnSpc>
                <a:spcPct val="80000"/>
              </a:lnSpc>
            </a:pPr>
            <a:endParaRPr lang="ru-RU" altLang="ru-RU" sz="1600" dirty="0" smtClean="0"/>
          </a:p>
        </p:txBody>
      </p:sp>
    </p:spTree>
    <p:extLst>
      <p:ext uri="{BB962C8B-B14F-4D97-AF65-F5344CB8AC3E}">
        <p14:creationId xmlns:p14="http://schemas.microsoft.com/office/powerpoint/2010/main" val="35278281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Новое в научных методах</a:t>
            </a:r>
            <a:endParaRPr lang="ru-RU" dirty="0"/>
          </a:p>
        </p:txBody>
      </p:sp>
      <p:sp>
        <p:nvSpPr>
          <p:cNvPr id="3" name="Объект 2"/>
          <p:cNvSpPr>
            <a:spLocks noGrp="1"/>
          </p:cNvSpPr>
          <p:nvPr>
            <p:ph idx="1"/>
          </p:nvPr>
        </p:nvSpPr>
        <p:spPr/>
        <p:txBody>
          <a:bodyPr/>
          <a:lstStyle/>
          <a:p>
            <a:pPr marL="457200" indent="-457200">
              <a:buFont typeface="+mj-lt"/>
              <a:buAutoNum type="arabicPeriod"/>
            </a:pPr>
            <a:r>
              <a:rPr lang="ru-RU" dirty="0" smtClean="0"/>
              <a:t>Вводит эксперимент как специфическую научную процедуру в противовес опыту в обыденном понимании («</a:t>
            </a:r>
            <a:r>
              <a:rPr lang="ru-RU" dirty="0"/>
              <a:t>Измеряй все доступное измерению, и недоступное измерению делай доступным</a:t>
            </a:r>
            <a:r>
              <a:rPr lang="ru-RU" dirty="0" smtClean="0"/>
              <a:t>»)</a:t>
            </a:r>
          </a:p>
          <a:p>
            <a:pPr marL="457200" indent="-457200">
              <a:buFont typeface="+mj-lt"/>
              <a:buAutoNum type="arabicPeriod"/>
            </a:pPr>
            <a:r>
              <a:rPr lang="ru-RU" dirty="0" smtClean="0"/>
              <a:t>Формирование метода построения научно-теоретического знания </a:t>
            </a:r>
          </a:p>
          <a:p>
            <a:pPr marL="749808" lvl="1" indent="-457200"/>
            <a:r>
              <a:rPr lang="ru-RU" dirty="0" smtClean="0"/>
              <a:t>Вводит в физику представления об идеализированных объектах</a:t>
            </a:r>
          </a:p>
          <a:p>
            <a:pPr marL="749808" lvl="1" indent="-457200"/>
            <a:r>
              <a:rPr lang="ru-RU" dirty="0" smtClean="0"/>
              <a:t>Использует идею о необходимости логической непротиворечивости теории</a:t>
            </a:r>
          </a:p>
          <a:p>
            <a:pPr marL="457200" indent="-457200">
              <a:buFont typeface="+mj-lt"/>
              <a:buAutoNum type="arabicPeriod"/>
            </a:pPr>
            <a:r>
              <a:rPr lang="ru-RU" dirty="0" smtClean="0"/>
              <a:t>Демонстрирует, что эмпирические данные необходимы, но недостаточны для обоснования теории</a:t>
            </a:r>
          </a:p>
          <a:p>
            <a:pPr marL="457200" indent="-457200">
              <a:buFont typeface="+mj-lt"/>
              <a:buAutoNum type="arabicPeriod"/>
            </a:pPr>
            <a:r>
              <a:rPr lang="ru-RU" dirty="0" smtClean="0"/>
              <a:t>Использование математического аппарата</a:t>
            </a:r>
          </a:p>
        </p:txBody>
      </p:sp>
    </p:spTree>
    <p:extLst>
      <p:ext uri="{BB962C8B-B14F-4D97-AF65-F5344CB8AC3E}">
        <p14:creationId xmlns:p14="http://schemas.microsoft.com/office/powerpoint/2010/main" val="1555948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8720" y="313899"/>
            <a:ext cx="10058400" cy="1228298"/>
          </a:xfrm>
        </p:spPr>
        <p:txBody>
          <a:bodyPr/>
          <a:lstStyle/>
          <a:p>
            <a:r>
              <a:rPr lang="ru-RU" dirty="0" smtClean="0"/>
              <a:t>Картина мира эпохи Возрождения</a:t>
            </a:r>
            <a:endParaRPr lang="ru-RU" dirty="0"/>
          </a:p>
        </p:txBody>
      </p:sp>
      <p:sp>
        <p:nvSpPr>
          <p:cNvPr id="5" name="Текст 4"/>
          <p:cNvSpPr>
            <a:spLocks noGrp="1"/>
          </p:cNvSpPr>
          <p:nvPr>
            <p:ph type="body" idx="1"/>
          </p:nvPr>
        </p:nvSpPr>
        <p:spPr/>
        <p:txBody>
          <a:bodyPr/>
          <a:lstStyle/>
          <a:p>
            <a:pPr algn="ctr"/>
            <a:r>
              <a:rPr lang="ru-RU" b="1" dirty="0" smtClean="0">
                <a:solidFill>
                  <a:schemeClr val="accent2">
                    <a:lumMod val="50000"/>
                  </a:schemeClr>
                </a:solidFill>
              </a:rPr>
              <a:t>Античность</a:t>
            </a:r>
            <a:endParaRPr lang="ru-RU" b="1" dirty="0">
              <a:solidFill>
                <a:schemeClr val="accent2">
                  <a:lumMod val="50000"/>
                </a:schemeClr>
              </a:solidFill>
            </a:endParaRPr>
          </a:p>
        </p:txBody>
      </p:sp>
      <p:sp>
        <p:nvSpPr>
          <p:cNvPr id="6" name="Объект 5"/>
          <p:cNvSpPr>
            <a:spLocks noGrp="1"/>
          </p:cNvSpPr>
          <p:nvPr>
            <p:ph sz="half" idx="2"/>
          </p:nvPr>
        </p:nvSpPr>
        <p:spPr>
          <a:xfrm>
            <a:off x="1097280" y="2582334"/>
            <a:ext cx="4937760" cy="3378200"/>
          </a:xfrm>
        </p:spPr>
        <p:txBody>
          <a:bodyPr/>
          <a:lstStyle/>
          <a:p>
            <a:r>
              <a:rPr lang="ru-RU" dirty="0" smtClean="0"/>
              <a:t>Человек определен природой /судьбой</a:t>
            </a:r>
          </a:p>
          <a:p>
            <a:endParaRPr lang="ru-RU" dirty="0" smtClean="0"/>
          </a:p>
          <a:p>
            <a:r>
              <a:rPr lang="ru-RU" dirty="0" smtClean="0"/>
              <a:t>Человек познает созданный мир</a:t>
            </a:r>
          </a:p>
          <a:p>
            <a:r>
              <a:rPr lang="ru-RU" dirty="0" smtClean="0"/>
              <a:t>Предназначение человека – приобщение к вечному посредством созерцания</a:t>
            </a:r>
          </a:p>
          <a:p>
            <a:endParaRPr lang="ru-RU" dirty="0"/>
          </a:p>
          <a:p>
            <a:r>
              <a:rPr lang="ru-RU" dirty="0" smtClean="0"/>
              <a:t>Различие «естественного» и «Искусственного»</a:t>
            </a:r>
            <a:endParaRPr lang="ru-RU" dirty="0"/>
          </a:p>
        </p:txBody>
      </p:sp>
      <p:sp>
        <p:nvSpPr>
          <p:cNvPr id="7" name="Текст 6"/>
          <p:cNvSpPr>
            <a:spLocks noGrp="1"/>
          </p:cNvSpPr>
          <p:nvPr>
            <p:ph type="body" sz="quarter" idx="3"/>
          </p:nvPr>
        </p:nvSpPr>
        <p:spPr/>
        <p:txBody>
          <a:bodyPr/>
          <a:lstStyle/>
          <a:p>
            <a:pPr algn="ctr"/>
            <a:r>
              <a:rPr lang="ru-RU" b="1" dirty="0" smtClean="0">
                <a:solidFill>
                  <a:schemeClr val="accent2">
                    <a:lumMod val="50000"/>
                  </a:schemeClr>
                </a:solidFill>
              </a:rPr>
              <a:t>Возрождение</a:t>
            </a:r>
            <a:endParaRPr lang="ru-RU" b="1" dirty="0">
              <a:solidFill>
                <a:schemeClr val="accent2">
                  <a:lumMod val="50000"/>
                </a:schemeClr>
              </a:solidFill>
            </a:endParaRPr>
          </a:p>
        </p:txBody>
      </p:sp>
      <p:sp>
        <p:nvSpPr>
          <p:cNvPr id="8" name="Объект 7"/>
          <p:cNvSpPr>
            <a:spLocks noGrp="1"/>
          </p:cNvSpPr>
          <p:nvPr>
            <p:ph sz="quarter" idx="4"/>
          </p:nvPr>
        </p:nvSpPr>
        <p:spPr>
          <a:xfrm>
            <a:off x="6217920" y="2582334"/>
            <a:ext cx="4937760" cy="3572806"/>
          </a:xfrm>
        </p:spPr>
        <p:txBody>
          <a:bodyPr/>
          <a:lstStyle/>
          <a:p>
            <a:r>
              <a:rPr lang="ru-RU" dirty="0" smtClean="0"/>
              <a:t>Человек – творец себя и властвует над природой</a:t>
            </a:r>
          </a:p>
          <a:p>
            <a:r>
              <a:rPr lang="ru-RU" dirty="0" smtClean="0"/>
              <a:t>Человек создает мир</a:t>
            </a:r>
          </a:p>
          <a:p>
            <a:pPr marL="0" indent="0">
              <a:buNone/>
            </a:pPr>
            <a:r>
              <a:rPr lang="ru-RU" dirty="0" smtClean="0"/>
              <a:t>Предназначение человека – творческая деятельность (преобразование мира вокруг себя)</a:t>
            </a:r>
          </a:p>
          <a:p>
            <a:endParaRPr lang="ru-RU" dirty="0" smtClean="0"/>
          </a:p>
          <a:p>
            <a:r>
              <a:rPr lang="ru-RU" dirty="0" smtClean="0"/>
              <a:t>Объединение «естественного» и «</a:t>
            </a:r>
            <a:r>
              <a:rPr lang="ru-RU" dirty="0" err="1" smtClean="0"/>
              <a:t>искусстевнного</a:t>
            </a:r>
            <a:r>
              <a:rPr lang="ru-RU" dirty="0" smtClean="0"/>
              <a:t>»</a:t>
            </a:r>
            <a:endParaRPr lang="ru-RU" dirty="0"/>
          </a:p>
          <a:p>
            <a:endParaRPr lang="ru-RU" dirty="0"/>
          </a:p>
        </p:txBody>
      </p:sp>
    </p:spTree>
    <p:extLst>
      <p:ext uri="{BB962C8B-B14F-4D97-AF65-F5344CB8AC3E}">
        <p14:creationId xmlns:p14="http://schemas.microsoft.com/office/powerpoint/2010/main" val="42485634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Становление социальных наук</a:t>
            </a:r>
            <a:endParaRPr lang="ru-RU" dirty="0"/>
          </a:p>
        </p:txBody>
      </p:sp>
      <p:sp>
        <p:nvSpPr>
          <p:cNvPr id="3" name="Текст 2"/>
          <p:cNvSpPr>
            <a:spLocks noGrp="1"/>
          </p:cNvSpPr>
          <p:nvPr>
            <p:ph type="body" idx="1"/>
          </p:nvPr>
        </p:nvSpPr>
        <p:spPr/>
        <p:txBody>
          <a:bodyPr/>
          <a:lstStyle/>
          <a:p>
            <a:pPr algn="ctr"/>
            <a:r>
              <a:rPr lang="ru-RU" b="1" dirty="0" smtClean="0"/>
              <a:t>Н. </a:t>
            </a:r>
            <a:r>
              <a:rPr lang="ru-RU" b="1" dirty="0" err="1" smtClean="0"/>
              <a:t>макиавели</a:t>
            </a:r>
            <a:r>
              <a:rPr lang="ru-RU" b="1" dirty="0" smtClean="0"/>
              <a:t> (1469 - 1527)</a:t>
            </a:r>
            <a:endParaRPr lang="ru-RU" b="1" dirty="0"/>
          </a:p>
        </p:txBody>
      </p:sp>
      <p:pic>
        <p:nvPicPr>
          <p:cNvPr id="8" name="Объект 7"/>
          <p:cNvPicPr>
            <a:picLocks noGrp="1" noChangeAspect="1"/>
          </p:cNvPicPr>
          <p:nvPr>
            <p:ph sz="half" idx="2"/>
          </p:nvPr>
        </p:nvPicPr>
        <p:blipFill>
          <a:blip r:embed="rId2"/>
          <a:stretch>
            <a:fillRect/>
          </a:stretch>
        </p:blipFill>
        <p:spPr>
          <a:xfrm>
            <a:off x="2054023" y="2691026"/>
            <a:ext cx="3024273" cy="3340447"/>
          </a:xfrm>
          <a:prstGeom prst="rect">
            <a:avLst/>
          </a:prstGeom>
        </p:spPr>
      </p:pic>
      <p:sp>
        <p:nvSpPr>
          <p:cNvPr id="5" name="Текст 4"/>
          <p:cNvSpPr>
            <a:spLocks noGrp="1"/>
          </p:cNvSpPr>
          <p:nvPr>
            <p:ph type="body" sz="quarter" idx="3"/>
          </p:nvPr>
        </p:nvSpPr>
        <p:spPr/>
        <p:txBody>
          <a:bodyPr/>
          <a:lstStyle/>
          <a:p>
            <a:pPr algn="ctr"/>
            <a:r>
              <a:rPr lang="ru-RU" b="1" dirty="0" smtClean="0"/>
              <a:t>«Государь»</a:t>
            </a:r>
            <a:endParaRPr lang="ru-RU" b="1" dirty="0"/>
          </a:p>
        </p:txBody>
      </p:sp>
      <p:pic>
        <p:nvPicPr>
          <p:cNvPr id="7" name="Объект 6"/>
          <p:cNvPicPr>
            <a:picLocks noGrp="1" noChangeAspect="1"/>
          </p:cNvPicPr>
          <p:nvPr>
            <p:ph sz="quarter" idx="4"/>
          </p:nvPr>
        </p:nvPicPr>
        <p:blipFill>
          <a:blip r:embed="rId3"/>
          <a:stretch>
            <a:fillRect/>
          </a:stretch>
        </p:blipFill>
        <p:spPr>
          <a:xfrm>
            <a:off x="7842612" y="2691026"/>
            <a:ext cx="2370258" cy="3340447"/>
          </a:xfrm>
          <a:prstGeom prst="rect">
            <a:avLst/>
          </a:prstGeom>
        </p:spPr>
      </p:pic>
    </p:spTree>
    <p:extLst>
      <p:ext uri="{BB962C8B-B14F-4D97-AF65-F5344CB8AC3E}">
        <p14:creationId xmlns:p14="http://schemas.microsoft.com/office/powerpoint/2010/main" val="2015049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pPr algn="ctr"/>
            <a:r>
              <a:rPr lang="ru-RU" dirty="0" smtClean="0"/>
              <a:t>Качества идеального правителя</a:t>
            </a:r>
            <a:endParaRPr lang="ru-RU" dirty="0"/>
          </a:p>
        </p:txBody>
      </p:sp>
      <p:sp>
        <p:nvSpPr>
          <p:cNvPr id="8" name="Объект 7"/>
          <p:cNvSpPr>
            <a:spLocks noGrp="1"/>
          </p:cNvSpPr>
          <p:nvPr>
            <p:ph idx="1"/>
          </p:nvPr>
        </p:nvSpPr>
        <p:spPr>
          <a:xfrm>
            <a:off x="960802" y="1737360"/>
            <a:ext cx="10058400" cy="4023360"/>
          </a:xfrm>
        </p:spPr>
        <p:txBody>
          <a:bodyPr/>
          <a:lstStyle/>
          <a:p>
            <a:pPr algn="ctr"/>
            <a:r>
              <a:rPr lang="ru-RU" dirty="0" smtClean="0"/>
              <a:t>1. Щедрость – скупость</a:t>
            </a:r>
          </a:p>
          <a:p>
            <a:pPr algn="ctr"/>
            <a:r>
              <a:rPr lang="ru-RU" dirty="0" smtClean="0"/>
              <a:t>2. Жестокость – милосердие</a:t>
            </a:r>
          </a:p>
          <a:p>
            <a:pPr algn="ctr"/>
            <a:r>
              <a:rPr lang="ru-RU" dirty="0" smtClean="0"/>
              <a:t>3. Хитрость – честность</a:t>
            </a:r>
          </a:p>
          <a:p>
            <a:pPr algn="ctr"/>
            <a:r>
              <a:rPr lang="ru-RU" dirty="0" smtClean="0"/>
              <a:t>4. Твердость в решениях</a:t>
            </a:r>
          </a:p>
          <a:p>
            <a:pPr algn="ctr"/>
            <a:r>
              <a:rPr lang="ru-RU" dirty="0" smtClean="0"/>
              <a:t>5. Забота об экономике страны</a:t>
            </a:r>
          </a:p>
          <a:p>
            <a:pPr algn="ctr"/>
            <a:r>
              <a:rPr lang="ru-RU" dirty="0" smtClean="0"/>
              <a:t>6. Военный талант</a:t>
            </a:r>
          </a:p>
          <a:p>
            <a:pPr algn="ctr"/>
            <a:r>
              <a:rPr lang="ru-RU" dirty="0" smtClean="0"/>
              <a:t>7. Отношение к морали</a:t>
            </a:r>
            <a:r>
              <a:rPr lang="ru-RU" b="1" dirty="0" smtClean="0"/>
              <a:t>?</a:t>
            </a:r>
            <a:r>
              <a:rPr lang="ru-RU" dirty="0" smtClean="0"/>
              <a:t> «Следует </a:t>
            </a:r>
            <a:r>
              <a:rPr lang="ru-RU" dirty="0"/>
              <a:t>знать, что, когда на весы положено спасение родины, его не перевесят никакие соображение справедливости или несправедливости, милосердия или жестокости, похвального или позорного, предпочтение следует отдать тому образу действий, который спасёт её жизнь и сохранит свободу».</a:t>
            </a:r>
          </a:p>
        </p:txBody>
      </p:sp>
    </p:spTree>
    <p:extLst>
      <p:ext uri="{BB962C8B-B14F-4D97-AF65-F5344CB8AC3E}">
        <p14:creationId xmlns:p14="http://schemas.microsoft.com/office/powerpoint/2010/main" val="1531783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a:r>
              <a:rPr lang="ru-RU" dirty="0" smtClean="0"/>
              <a:t>Томас Мор (1478 - 1535)</a:t>
            </a:r>
            <a:endParaRPr lang="ru-RU" dirty="0"/>
          </a:p>
        </p:txBody>
      </p:sp>
      <p:sp>
        <p:nvSpPr>
          <p:cNvPr id="5" name="Объект 4"/>
          <p:cNvSpPr>
            <a:spLocks noGrp="1"/>
          </p:cNvSpPr>
          <p:nvPr>
            <p:ph sz="half" idx="1"/>
          </p:nvPr>
        </p:nvSpPr>
        <p:spPr/>
        <p:txBody>
          <a:bodyPr/>
          <a:lstStyle/>
          <a:p>
            <a:endParaRPr lang="ru-RU"/>
          </a:p>
        </p:txBody>
      </p:sp>
      <p:pic>
        <p:nvPicPr>
          <p:cNvPr id="7" name="Объект 6"/>
          <p:cNvPicPr>
            <a:picLocks noGrp="1" noChangeAspect="1"/>
          </p:cNvPicPr>
          <p:nvPr>
            <p:ph sz="half" idx="2"/>
          </p:nvPr>
        </p:nvPicPr>
        <p:blipFill>
          <a:blip r:embed="rId2"/>
          <a:stretch>
            <a:fillRect/>
          </a:stretch>
        </p:blipFill>
        <p:spPr>
          <a:xfrm>
            <a:off x="1633904" y="2436801"/>
            <a:ext cx="2967523" cy="3691599"/>
          </a:xfrm>
          <a:prstGeom prst="rect">
            <a:avLst/>
          </a:prstGeom>
        </p:spPr>
      </p:pic>
      <p:pic>
        <p:nvPicPr>
          <p:cNvPr id="8" name="Рисунок 7"/>
          <p:cNvPicPr>
            <a:picLocks noChangeAspect="1"/>
          </p:cNvPicPr>
          <p:nvPr/>
        </p:nvPicPr>
        <p:blipFill>
          <a:blip r:embed="rId3"/>
          <a:stretch>
            <a:fillRect/>
          </a:stretch>
        </p:blipFill>
        <p:spPr>
          <a:xfrm>
            <a:off x="7670753" y="2537475"/>
            <a:ext cx="2609850" cy="3590925"/>
          </a:xfrm>
          <a:prstGeom prst="rect">
            <a:avLst/>
          </a:prstGeom>
        </p:spPr>
      </p:pic>
      <p:sp>
        <p:nvSpPr>
          <p:cNvPr id="9" name="TextBox 8"/>
          <p:cNvSpPr txBox="1"/>
          <p:nvPr/>
        </p:nvSpPr>
        <p:spPr>
          <a:xfrm>
            <a:off x="8161361" y="1906585"/>
            <a:ext cx="1121589" cy="461665"/>
          </a:xfrm>
          <a:prstGeom prst="rect">
            <a:avLst/>
          </a:prstGeom>
          <a:noFill/>
        </p:spPr>
        <p:txBody>
          <a:bodyPr wrap="none" rtlCol="0">
            <a:spAutoFit/>
          </a:bodyPr>
          <a:lstStyle/>
          <a:p>
            <a:r>
              <a:rPr lang="ru-RU" sz="2400" b="1" dirty="0" smtClean="0">
                <a:solidFill>
                  <a:schemeClr val="accent2">
                    <a:lumMod val="75000"/>
                  </a:schemeClr>
                </a:solidFill>
              </a:rPr>
              <a:t>Утопия</a:t>
            </a:r>
            <a:endParaRPr lang="ru-RU" b="1" dirty="0">
              <a:solidFill>
                <a:schemeClr val="accent2">
                  <a:lumMod val="75000"/>
                </a:schemeClr>
              </a:solidFill>
            </a:endParaRPr>
          </a:p>
        </p:txBody>
      </p:sp>
    </p:spTree>
    <p:extLst>
      <p:ext uri="{BB962C8B-B14F-4D97-AF65-F5344CB8AC3E}">
        <p14:creationId xmlns:p14="http://schemas.microsoft.com/office/powerpoint/2010/main" val="1973274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600" dirty="0" smtClean="0"/>
              <a:t>2 части «Золотой книжечки, столь же полезной, сколь и забавной о наилучшем устройстве государства и о новом острове Утопия»</a:t>
            </a:r>
            <a:endParaRPr lang="ru-RU" sz="3600" dirty="0"/>
          </a:p>
        </p:txBody>
      </p:sp>
      <p:sp>
        <p:nvSpPr>
          <p:cNvPr id="3" name="Объект 2"/>
          <p:cNvSpPr>
            <a:spLocks noGrp="1"/>
          </p:cNvSpPr>
          <p:nvPr>
            <p:ph sz="half" idx="1"/>
          </p:nvPr>
        </p:nvSpPr>
        <p:spPr/>
        <p:txBody>
          <a:bodyPr>
            <a:normAutofit lnSpcReduction="10000"/>
          </a:bodyPr>
          <a:lstStyle/>
          <a:p>
            <a:r>
              <a:rPr lang="ru-RU" b="1" dirty="0" smtClean="0"/>
              <a:t>1 часть – </a:t>
            </a:r>
            <a:r>
              <a:rPr lang="ru-RU" dirty="0" smtClean="0"/>
              <a:t>критика существующих принципов управления обществом:</a:t>
            </a:r>
          </a:p>
          <a:p>
            <a:pPr algn="ctr">
              <a:buFont typeface="Wingdings" panose="05000000000000000000" pitchFamily="2" charset="2"/>
              <a:buChar char="Ø"/>
            </a:pPr>
            <a:r>
              <a:rPr lang="ru-RU" dirty="0" smtClean="0"/>
              <a:t>Смертная казнь</a:t>
            </a:r>
          </a:p>
          <a:p>
            <a:pPr algn="ctr">
              <a:buFont typeface="Wingdings" panose="05000000000000000000" pitchFamily="2" charset="2"/>
              <a:buChar char="Ø"/>
            </a:pPr>
            <a:r>
              <a:rPr lang="ru-RU" dirty="0" smtClean="0"/>
              <a:t>Политика войны</a:t>
            </a:r>
          </a:p>
          <a:p>
            <a:pPr algn="ctr">
              <a:buFont typeface="Wingdings" panose="05000000000000000000" pitchFamily="2" charset="2"/>
              <a:buChar char="Ø"/>
            </a:pPr>
            <a:r>
              <a:rPr lang="ru-RU" dirty="0" smtClean="0"/>
              <a:t>Деспотизм </a:t>
            </a:r>
          </a:p>
          <a:p>
            <a:pPr algn="ctr">
              <a:buFont typeface="Wingdings" panose="05000000000000000000" pitchFamily="2" charset="2"/>
              <a:buChar char="Ø"/>
            </a:pPr>
            <a:r>
              <a:rPr lang="ru-RU" dirty="0" smtClean="0"/>
              <a:t>Огораживание земель</a:t>
            </a:r>
          </a:p>
          <a:p>
            <a:pPr marL="0" indent="0" algn="ctr">
              <a:buNone/>
            </a:pPr>
            <a:r>
              <a:rPr lang="ru-RU" dirty="0"/>
              <a:t>«...но если она (частная собственность) останется, то и у наибольшей и наилучшей части населения навсегда останется горькое и неизбежное бремя скорбей»</a:t>
            </a:r>
            <a:endParaRPr lang="ru-RU" dirty="0" smtClean="0"/>
          </a:p>
          <a:p>
            <a:r>
              <a:rPr lang="ru-RU" dirty="0" smtClean="0"/>
              <a:t> </a:t>
            </a:r>
            <a:endParaRPr lang="ru-RU" dirty="0"/>
          </a:p>
        </p:txBody>
      </p:sp>
      <p:sp>
        <p:nvSpPr>
          <p:cNvPr id="4" name="Объект 3"/>
          <p:cNvSpPr>
            <a:spLocks noGrp="1"/>
          </p:cNvSpPr>
          <p:nvPr>
            <p:ph sz="half" idx="2"/>
          </p:nvPr>
        </p:nvSpPr>
        <p:spPr/>
        <p:txBody>
          <a:bodyPr>
            <a:normAutofit lnSpcReduction="10000"/>
          </a:bodyPr>
          <a:lstStyle/>
          <a:p>
            <a:r>
              <a:rPr lang="ru-RU" dirty="0" smtClean="0"/>
              <a:t>2 часть – Утопия</a:t>
            </a:r>
          </a:p>
          <a:p>
            <a:endParaRPr lang="ru-RU" dirty="0"/>
          </a:p>
        </p:txBody>
      </p:sp>
      <p:pic>
        <p:nvPicPr>
          <p:cNvPr id="7" name="Рисунок 6"/>
          <p:cNvPicPr>
            <a:picLocks noChangeAspect="1"/>
          </p:cNvPicPr>
          <p:nvPr/>
        </p:nvPicPr>
        <p:blipFill>
          <a:blip r:embed="rId2"/>
          <a:stretch>
            <a:fillRect/>
          </a:stretch>
        </p:blipFill>
        <p:spPr>
          <a:xfrm>
            <a:off x="6527726" y="2228679"/>
            <a:ext cx="4810836" cy="3932858"/>
          </a:xfrm>
          <a:prstGeom prst="rect">
            <a:avLst/>
          </a:prstGeom>
        </p:spPr>
      </p:pic>
    </p:spTree>
    <p:extLst>
      <p:ext uri="{BB962C8B-B14F-4D97-AF65-F5344CB8AC3E}">
        <p14:creationId xmlns:p14="http://schemas.microsoft.com/office/powerpoint/2010/main" val="26970783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ru-RU" b="1" dirty="0" smtClean="0">
                <a:solidFill>
                  <a:schemeClr val="accent2">
                    <a:lumMod val="75000"/>
                  </a:schemeClr>
                </a:solidFill>
              </a:rPr>
              <a:t>Утопия – федерация из 54 городов</a:t>
            </a:r>
            <a:endParaRPr lang="ru-RU" b="1" dirty="0">
              <a:solidFill>
                <a:schemeClr val="accent2">
                  <a:lumMod val="75000"/>
                </a:schemeClr>
              </a:solidFill>
            </a:endParaRPr>
          </a:p>
        </p:txBody>
      </p:sp>
      <p:sp>
        <p:nvSpPr>
          <p:cNvPr id="6" name="Объект 5"/>
          <p:cNvSpPr>
            <a:spLocks noGrp="1"/>
          </p:cNvSpPr>
          <p:nvPr>
            <p:ph idx="1"/>
          </p:nvPr>
        </p:nvSpPr>
        <p:spPr>
          <a:xfrm>
            <a:off x="805218" y="1845734"/>
            <a:ext cx="10604310" cy="4309406"/>
          </a:xfrm>
        </p:spPr>
        <p:txBody>
          <a:bodyPr>
            <a:normAutofit/>
          </a:bodyPr>
          <a:lstStyle/>
          <a:p>
            <a:r>
              <a:rPr lang="ru-RU" dirty="0" smtClean="0"/>
              <a:t>Каждый город – около 6000 семей, в семье от 10 до 16 человек</a:t>
            </a:r>
          </a:p>
          <a:p>
            <a:r>
              <a:rPr lang="ru-RU" dirty="0" smtClean="0"/>
              <a:t>Управление – выборное</a:t>
            </a:r>
          </a:p>
          <a:p>
            <a:r>
              <a:rPr lang="ru-RU" dirty="0" smtClean="0"/>
              <a:t>Частная собственность и деньги – отсутствуют</a:t>
            </a:r>
          </a:p>
          <a:p>
            <a:r>
              <a:rPr lang="ru-RU" dirty="0" smtClean="0"/>
              <a:t>Все граждане обучаются ремеслу</a:t>
            </a:r>
          </a:p>
          <a:p>
            <a:r>
              <a:rPr lang="ru-RU" dirty="0" smtClean="0"/>
              <a:t>Все граждане обязаны отработать в деревне в течение 2 лет. После работы в сельском хозяйстве работают в данном ремесле</a:t>
            </a:r>
          </a:p>
          <a:p>
            <a:r>
              <a:rPr lang="ru-RU" dirty="0" smtClean="0"/>
              <a:t>Некоторые освобождаются от работы для занятия наукой</a:t>
            </a:r>
          </a:p>
          <a:p>
            <a:r>
              <a:rPr lang="ru-RU" dirty="0" smtClean="0"/>
              <a:t>Для выполнения сложных работ существуют рабы</a:t>
            </a:r>
          </a:p>
          <a:p>
            <a:r>
              <a:rPr lang="ru-RU" dirty="0" smtClean="0"/>
              <a:t>Количество населения регулируется посредством перенаселения</a:t>
            </a:r>
          </a:p>
          <a:p>
            <a:r>
              <a:rPr lang="ru-RU" dirty="0" smtClean="0"/>
              <a:t>Общие трапезы, одинаковая одежда, согласованный брак, открытые  дома, наличие религии</a:t>
            </a:r>
          </a:p>
          <a:p>
            <a:endParaRPr lang="ru-RU" dirty="0"/>
          </a:p>
        </p:txBody>
      </p:sp>
    </p:spTree>
    <p:extLst>
      <p:ext uri="{BB962C8B-B14F-4D97-AF65-F5344CB8AC3E}">
        <p14:creationId xmlns:p14="http://schemas.microsoft.com/office/powerpoint/2010/main" val="4832724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ctr"/>
            <a:endParaRPr lang="ru-RU" sz="6000" smtClean="0">
              <a:solidFill>
                <a:schemeClr val="accent2">
                  <a:lumMod val="75000"/>
                </a:schemeClr>
              </a:solidFill>
            </a:endParaRPr>
          </a:p>
          <a:p>
            <a:pPr algn="ctr"/>
            <a:r>
              <a:rPr lang="ru-RU" sz="6000" smtClean="0">
                <a:solidFill>
                  <a:schemeClr val="accent2">
                    <a:lumMod val="75000"/>
                  </a:schemeClr>
                </a:solidFill>
              </a:rPr>
              <a:t>Спасибо </a:t>
            </a:r>
            <a:r>
              <a:rPr lang="ru-RU" sz="6000" dirty="0" smtClean="0">
                <a:solidFill>
                  <a:schemeClr val="accent2">
                    <a:lumMod val="75000"/>
                  </a:schemeClr>
                </a:solidFill>
              </a:rPr>
              <a:t>за внимание!!</a:t>
            </a:r>
            <a:endParaRPr lang="ru-RU" sz="6000" dirty="0">
              <a:solidFill>
                <a:schemeClr val="accent2">
                  <a:lumMod val="75000"/>
                </a:schemeClr>
              </a:solidFill>
            </a:endParaRPr>
          </a:p>
        </p:txBody>
      </p:sp>
    </p:spTree>
    <p:extLst>
      <p:ext uri="{BB962C8B-B14F-4D97-AF65-F5344CB8AC3E}">
        <p14:creationId xmlns:p14="http://schemas.microsoft.com/office/powerpoint/2010/main" val="759088591"/>
      </p:ext>
    </p:extLst>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Ретро</Template>
  <TotalTime>463</TotalTime>
  <Words>3398</Words>
  <Application>Microsoft Office PowerPoint</Application>
  <PresentationFormat>Широкоэкранный</PresentationFormat>
  <Paragraphs>279</Paragraphs>
  <Slides>44</Slides>
  <Notes>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44</vt:i4>
      </vt:variant>
    </vt:vector>
  </HeadingPairs>
  <TitlesOfParts>
    <vt:vector size="50" baseType="lpstr">
      <vt:lpstr>Arial</vt:lpstr>
      <vt:lpstr>Calibri</vt:lpstr>
      <vt:lpstr>Calibri Light</vt:lpstr>
      <vt:lpstr>Wingdings</vt:lpstr>
      <vt:lpstr>Wingdings 2</vt:lpstr>
      <vt:lpstr>Ретро</vt:lpstr>
      <vt:lpstr>Философские и методологические проблемы науки и техники</vt:lpstr>
      <vt:lpstr>Философские основания формирования научного знания</vt:lpstr>
      <vt:lpstr>Презентация PowerPoint</vt:lpstr>
      <vt:lpstr>Презентация PowerPoint</vt:lpstr>
      <vt:lpstr>Искусство – практическая геометрия</vt:lpstr>
      <vt:lpstr>Презентация PowerPoint</vt:lpstr>
      <vt:lpstr>Данте Алигьери (1265 - 1321)</vt:lpstr>
      <vt:lpstr>Гуманизм, антропоцентризм – мировоззрение эпохи Возрождения</vt:lpstr>
      <vt:lpstr>Роль теоретического знания в становлении науки</vt:lpstr>
      <vt:lpstr>Николай Кузанский (1401 - 1464)</vt:lpstr>
      <vt:lpstr>Презентация PowerPoint</vt:lpstr>
      <vt:lpstr>Учение о материальном единстве мира</vt:lpstr>
      <vt:lpstr>Учение о бесконечности Вселенной</vt:lpstr>
      <vt:lpstr>Учение о движении</vt:lpstr>
      <vt:lpstr>Становление естественно-научного знания</vt:lpstr>
      <vt:lpstr>Гелиоцентрическая система Николая Коперника</vt:lpstr>
      <vt:lpstr>Семь постулатов или аксиом в «Малом комментарии относительно установленных гипотез о небесных движениях»</vt:lpstr>
      <vt:lpstr>Презентация PowerPoint</vt:lpstr>
      <vt:lpstr>Значение открытия Н. Коперника</vt:lpstr>
      <vt:lpstr>Презентация PowerPoint</vt:lpstr>
      <vt:lpstr>Бруно Джордано (1548-1600)</vt:lpstr>
      <vt:lpstr>Презентация PowerPoint</vt:lpstr>
      <vt:lpstr>Тихо Браге (1546-1601)</vt:lpstr>
      <vt:lpstr>Презентация PowerPoint</vt:lpstr>
      <vt:lpstr>Иоганн Кеплер (1571-1630)</vt:lpstr>
      <vt:lpstr>Кеплер сформулировал законы движения планет</vt:lpstr>
      <vt:lpstr>Галилей Галилео (1564 — 1642)</vt:lpstr>
      <vt:lpstr>“Диалог о двух системах мира”</vt:lpstr>
      <vt:lpstr>Эксперименты Галилея</vt:lpstr>
      <vt:lpstr>Эксперименты Галилея (мысленный)</vt:lpstr>
      <vt:lpstr>Эксперимент Галилея</vt:lpstr>
      <vt:lpstr>Эксперимент Галилея</vt:lpstr>
      <vt:lpstr>Выводы Галилея (теоретическое значение экспериментов)</vt:lpstr>
      <vt:lpstr> Таким образом</vt:lpstr>
      <vt:lpstr>Презентация PowerPoint</vt:lpstr>
      <vt:lpstr>Новое в научной теории</vt:lpstr>
      <vt:lpstr>Новое в научных методах</vt:lpstr>
      <vt:lpstr>Картина мира эпохи Возрождения</vt:lpstr>
      <vt:lpstr>Становление социальных наук</vt:lpstr>
      <vt:lpstr>Качества идеального правителя</vt:lpstr>
      <vt:lpstr>Томас Мор (1478 - 1535)</vt:lpstr>
      <vt:lpstr>2 части «Золотой книжечки, столь же полезной, сколь и забавной о наилучшем устройстве государства и о новом острове Утопия»</vt:lpstr>
      <vt:lpstr>Утопия – федерация из 54 городов</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Философские и методологические проблемы науки и техники</dc:title>
  <dc:creator>Марина</dc:creator>
  <cp:lastModifiedBy>Макиенко Марина Алексеевна</cp:lastModifiedBy>
  <cp:revision>46</cp:revision>
  <dcterms:created xsi:type="dcterms:W3CDTF">2019-10-13T02:34:32Z</dcterms:created>
  <dcterms:modified xsi:type="dcterms:W3CDTF">2022-12-05T11:56:57Z</dcterms:modified>
</cp:coreProperties>
</file>