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4" r:id="rId6"/>
    <p:sldId id="263" r:id="rId7"/>
    <p:sldId id="267" r:id="rId8"/>
    <p:sldId id="266" r:id="rId9"/>
    <p:sldId id="273" r:id="rId10"/>
    <p:sldId id="269" r:id="rId11"/>
    <p:sldId id="270" r:id="rId12"/>
    <p:sldId id="272" r:id="rId13"/>
    <p:sldId id="271" r:id="rId14"/>
    <p:sldId id="274" r:id="rId15"/>
    <p:sldId id="275" r:id="rId16"/>
  </p:sldIdLst>
  <p:sldSz cx="8640763" cy="4860925"/>
  <p:notesSz cx="9144000" cy="6858000"/>
  <p:defaultTextStyle>
    <a:defPPr>
      <a:defRPr lang="ru-RU"/>
    </a:defPPr>
    <a:lvl1pPr algn="l" rtl="0" fontAlgn="base">
      <a:spcBef>
        <a:spcPct val="0"/>
      </a:spcBef>
      <a:spcAft>
        <a:spcPct val="0"/>
      </a:spcAft>
      <a:defRPr sz="1500" kern="1200">
        <a:solidFill>
          <a:schemeClr val="tx1"/>
        </a:solidFill>
        <a:latin typeface="Arial" charset="0"/>
        <a:ea typeface="+mn-ea"/>
        <a:cs typeface="+mn-cs"/>
      </a:defRPr>
    </a:lvl1pPr>
    <a:lvl2pPr marL="457200" algn="l" rtl="0" fontAlgn="base">
      <a:spcBef>
        <a:spcPct val="0"/>
      </a:spcBef>
      <a:spcAft>
        <a:spcPct val="0"/>
      </a:spcAft>
      <a:defRPr sz="1500" kern="1200">
        <a:solidFill>
          <a:schemeClr val="tx1"/>
        </a:solidFill>
        <a:latin typeface="Arial" charset="0"/>
        <a:ea typeface="+mn-ea"/>
        <a:cs typeface="+mn-cs"/>
      </a:defRPr>
    </a:lvl2pPr>
    <a:lvl3pPr marL="914400" algn="l" rtl="0" fontAlgn="base">
      <a:spcBef>
        <a:spcPct val="0"/>
      </a:spcBef>
      <a:spcAft>
        <a:spcPct val="0"/>
      </a:spcAft>
      <a:defRPr sz="1500" kern="1200">
        <a:solidFill>
          <a:schemeClr val="tx1"/>
        </a:solidFill>
        <a:latin typeface="Arial" charset="0"/>
        <a:ea typeface="+mn-ea"/>
        <a:cs typeface="+mn-cs"/>
      </a:defRPr>
    </a:lvl3pPr>
    <a:lvl4pPr marL="1371600" algn="l" rtl="0" fontAlgn="base">
      <a:spcBef>
        <a:spcPct val="0"/>
      </a:spcBef>
      <a:spcAft>
        <a:spcPct val="0"/>
      </a:spcAft>
      <a:defRPr sz="1500" kern="1200">
        <a:solidFill>
          <a:schemeClr val="tx1"/>
        </a:solidFill>
        <a:latin typeface="Arial" charset="0"/>
        <a:ea typeface="+mn-ea"/>
        <a:cs typeface="+mn-cs"/>
      </a:defRPr>
    </a:lvl4pPr>
    <a:lvl5pPr marL="1828800" algn="l" rtl="0" fontAlgn="base">
      <a:spcBef>
        <a:spcPct val="0"/>
      </a:spcBef>
      <a:spcAft>
        <a:spcPct val="0"/>
      </a:spcAft>
      <a:defRPr sz="1500" kern="1200">
        <a:solidFill>
          <a:schemeClr val="tx1"/>
        </a:solidFill>
        <a:latin typeface="Arial" charset="0"/>
        <a:ea typeface="+mn-ea"/>
        <a:cs typeface="+mn-cs"/>
      </a:defRPr>
    </a:lvl5pPr>
    <a:lvl6pPr marL="2286000" algn="l" defTabSz="914400" rtl="0" eaLnBrk="1" latinLnBrk="0" hangingPunct="1">
      <a:defRPr sz="1500" kern="1200">
        <a:solidFill>
          <a:schemeClr val="tx1"/>
        </a:solidFill>
        <a:latin typeface="Arial" charset="0"/>
        <a:ea typeface="+mn-ea"/>
        <a:cs typeface="+mn-cs"/>
      </a:defRPr>
    </a:lvl6pPr>
    <a:lvl7pPr marL="2743200" algn="l" defTabSz="914400" rtl="0" eaLnBrk="1" latinLnBrk="0" hangingPunct="1">
      <a:defRPr sz="1500" kern="1200">
        <a:solidFill>
          <a:schemeClr val="tx1"/>
        </a:solidFill>
        <a:latin typeface="Arial" charset="0"/>
        <a:ea typeface="+mn-ea"/>
        <a:cs typeface="+mn-cs"/>
      </a:defRPr>
    </a:lvl7pPr>
    <a:lvl8pPr marL="3200400" algn="l" defTabSz="914400" rtl="0" eaLnBrk="1" latinLnBrk="0" hangingPunct="1">
      <a:defRPr sz="1500" kern="1200">
        <a:solidFill>
          <a:schemeClr val="tx1"/>
        </a:solidFill>
        <a:latin typeface="Arial" charset="0"/>
        <a:ea typeface="+mn-ea"/>
        <a:cs typeface="+mn-cs"/>
      </a:defRPr>
    </a:lvl8pPr>
    <a:lvl9pPr marL="3657600" algn="l" defTabSz="914400" rtl="0" eaLnBrk="1" latinLnBrk="0" hangingPunct="1">
      <a:defRPr sz="15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531">
          <p15:clr>
            <a:srgbClr val="A4A3A4"/>
          </p15:clr>
        </p15:guide>
        <p15:guide id="2" pos="27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5AB414"/>
    <a:srgbClr val="969696"/>
    <a:srgbClr val="B2B2B2"/>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81" autoAdjust="0"/>
  </p:normalViewPr>
  <p:slideViewPr>
    <p:cSldViewPr>
      <p:cViewPr varScale="1">
        <p:scale>
          <a:sx n="102" d="100"/>
          <a:sy n="102" d="100"/>
        </p:scale>
        <p:origin x="822" y="90"/>
      </p:cViewPr>
      <p:guideLst>
        <p:guide orient="horz" pos="1531"/>
        <p:guide pos="272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7700" y="1509713"/>
            <a:ext cx="7345363" cy="1042987"/>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295400" y="2754313"/>
            <a:ext cx="6049963" cy="12430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7604583-7236-4E67-91F8-BD5B5CE9FC0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299B42E-0D6C-4F74-9914-86A4E774764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3124200"/>
            <a:ext cx="7345363" cy="9652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682625" y="2060575"/>
            <a:ext cx="7345363" cy="10636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8883116-20AC-4C12-AC52-E0AED21895A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31800" y="1133475"/>
            <a:ext cx="3811588"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395788" y="1133475"/>
            <a:ext cx="3813175"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47371FB-0470-4B49-8404-82328DE4CFA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31800" y="1087438"/>
            <a:ext cx="3817938"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31800" y="1541463"/>
            <a:ext cx="3817938"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389438" y="1087438"/>
            <a:ext cx="3819525"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389438" y="1541463"/>
            <a:ext cx="3819525"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C6A3E1C5-F9C1-4EA5-BD85-207AA372181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9C793801-5417-4D46-A871-656F6D40C75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7F2CABF1-A00B-45FF-A9F7-FE84A9067D1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800" y="193675"/>
            <a:ext cx="2843213" cy="823913"/>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378200" y="193675"/>
            <a:ext cx="4830763" cy="4148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31800" y="1017588"/>
            <a:ext cx="2843213" cy="3324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CE044E5-FC49-4E39-890B-A1C9F0E5173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3863" y="3402013"/>
            <a:ext cx="5184775" cy="401637"/>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693863" y="434975"/>
            <a:ext cx="5184775" cy="291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693863" y="3803650"/>
            <a:ext cx="5184775" cy="571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66D3FA1-CFA4-408E-BF2C-252D6E25BFD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659AFD8-A5C8-4F60-9A11-974DB073B66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65863" y="195263"/>
            <a:ext cx="1943100" cy="41465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31800" y="195263"/>
            <a:ext cx="5681663" cy="41465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698FE26-6753-4ACA-9AB6-A1D1F1CBD05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00" y="195263"/>
            <a:ext cx="7777163" cy="809625"/>
          </a:xfrm>
          <a:prstGeom prst="rect">
            <a:avLst/>
          </a:prstGeom>
          <a:noFill/>
          <a:ln w="9525">
            <a:noFill/>
            <a:miter lim="800000"/>
            <a:headEnd/>
            <a:tailEnd/>
          </a:ln>
          <a:effectLst/>
        </p:spPr>
        <p:txBody>
          <a:bodyPr vert="horz" wrap="square" lIns="77148" tIns="38574" rIns="77148" bIns="38574"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31800" y="1133475"/>
            <a:ext cx="7777163" cy="3208338"/>
          </a:xfrm>
          <a:prstGeom prst="rect">
            <a:avLst/>
          </a:prstGeom>
          <a:noFill/>
          <a:ln w="9525">
            <a:noFill/>
            <a:miter lim="800000"/>
            <a:headEnd/>
            <a:tailEnd/>
          </a:ln>
          <a:effectLst/>
        </p:spPr>
        <p:txBody>
          <a:bodyPr vert="horz" wrap="square" lIns="77148" tIns="38574" rIns="77148" bIns="38574"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31800"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defTabSz="771525">
              <a:defRPr sz="1200">
                <a:latin typeface="Arial" pitchFamily="34" charset="0"/>
              </a:defRPr>
            </a:lvl1pPr>
          </a:lstStyle>
          <a:p>
            <a:pPr>
              <a:defRPr/>
            </a:pPr>
            <a:endParaRPr lang="ru-RU"/>
          </a:p>
        </p:txBody>
      </p:sp>
      <p:sp>
        <p:nvSpPr>
          <p:cNvPr id="1029" name="Rectangle 5"/>
          <p:cNvSpPr>
            <a:spLocks noGrp="1" noChangeArrowheads="1"/>
          </p:cNvSpPr>
          <p:nvPr>
            <p:ph type="ftr" sz="quarter" idx="3"/>
          </p:nvPr>
        </p:nvSpPr>
        <p:spPr bwMode="auto">
          <a:xfrm>
            <a:off x="2952750" y="4425950"/>
            <a:ext cx="273526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ctr" defTabSz="771525">
              <a:defRPr sz="1200">
                <a:latin typeface="Arial" pitchFamily="34" charset="0"/>
              </a:defRPr>
            </a:lvl1pPr>
          </a:lstStyle>
          <a:p>
            <a:pPr>
              <a:defRPr/>
            </a:pPr>
            <a:endParaRPr lang="ru-RU"/>
          </a:p>
        </p:txBody>
      </p:sp>
      <p:sp>
        <p:nvSpPr>
          <p:cNvPr id="1030" name="Rectangle 6"/>
          <p:cNvSpPr>
            <a:spLocks noGrp="1" noChangeArrowheads="1"/>
          </p:cNvSpPr>
          <p:nvPr>
            <p:ph type="sldNum" sz="quarter" idx="4"/>
          </p:nvPr>
        </p:nvSpPr>
        <p:spPr bwMode="auto">
          <a:xfrm>
            <a:off x="6192838"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r" defTabSz="771525">
              <a:defRPr sz="1200">
                <a:latin typeface="Arial" pitchFamily="34" charset="0"/>
              </a:defRPr>
            </a:lvl1pPr>
          </a:lstStyle>
          <a:p>
            <a:pPr>
              <a:defRPr/>
            </a:pPr>
            <a:fld id="{14BAB78B-559B-4025-9346-3BF0B52603C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p:titleStyle>
    <p:bodyStyle>
      <a:lvl1pPr marL="288925" indent="-288925" algn="l" defTabSz="771525" rtl="0" eaLnBrk="0" fontAlgn="base" hangingPunct="0">
        <a:spcBef>
          <a:spcPct val="20000"/>
        </a:spcBef>
        <a:spcAft>
          <a:spcPct val="0"/>
        </a:spcAft>
        <a:buChar char="•"/>
        <a:defRPr sz="2700">
          <a:solidFill>
            <a:schemeClr val="tx1"/>
          </a:solidFill>
          <a:latin typeface="+mn-lt"/>
          <a:ea typeface="+mn-ea"/>
          <a:cs typeface="+mn-cs"/>
        </a:defRPr>
      </a:lvl1pPr>
      <a:lvl2pPr marL="627063" indent="-241300" algn="l" defTabSz="771525" rtl="0" eaLnBrk="0" fontAlgn="base" hangingPunct="0">
        <a:spcBef>
          <a:spcPct val="20000"/>
        </a:spcBef>
        <a:spcAft>
          <a:spcPct val="0"/>
        </a:spcAft>
        <a:buChar char="–"/>
        <a:defRPr sz="2400">
          <a:solidFill>
            <a:schemeClr val="tx1"/>
          </a:solidFill>
          <a:latin typeface="+mn-lt"/>
        </a:defRPr>
      </a:lvl2pPr>
      <a:lvl3pPr marL="963613" indent="-192088" algn="l" defTabSz="771525" rtl="0" eaLnBrk="0" fontAlgn="base" hangingPunct="0">
        <a:spcBef>
          <a:spcPct val="20000"/>
        </a:spcBef>
        <a:spcAft>
          <a:spcPct val="0"/>
        </a:spcAft>
        <a:buChar char="•"/>
        <a:defRPr sz="2000">
          <a:solidFill>
            <a:schemeClr val="tx1"/>
          </a:solidFill>
          <a:latin typeface="+mn-lt"/>
        </a:defRPr>
      </a:lvl3pPr>
      <a:lvl4pPr marL="1349375" indent="-192088" algn="l" defTabSz="771525" rtl="0" eaLnBrk="0" fontAlgn="base" hangingPunct="0">
        <a:spcBef>
          <a:spcPct val="20000"/>
        </a:spcBef>
        <a:spcAft>
          <a:spcPct val="0"/>
        </a:spcAft>
        <a:buChar char="–"/>
        <a:defRPr sz="1700">
          <a:solidFill>
            <a:schemeClr val="tx1"/>
          </a:solidFill>
          <a:latin typeface="+mn-lt"/>
        </a:defRPr>
      </a:lvl4pPr>
      <a:lvl5pPr marL="1735138" indent="-192088" algn="l" defTabSz="771525" rtl="0" eaLnBrk="0" fontAlgn="base" hangingPunct="0">
        <a:spcBef>
          <a:spcPct val="20000"/>
        </a:spcBef>
        <a:spcAft>
          <a:spcPct val="0"/>
        </a:spcAft>
        <a:buChar char="»"/>
        <a:defRPr sz="1700">
          <a:solidFill>
            <a:schemeClr val="tx1"/>
          </a:solidFill>
          <a:latin typeface="+mn-lt"/>
        </a:defRPr>
      </a:lvl5pPr>
      <a:lvl6pPr marL="2192338" indent="-192088" algn="l" defTabSz="771525" rtl="0" fontAlgn="base">
        <a:spcBef>
          <a:spcPct val="20000"/>
        </a:spcBef>
        <a:spcAft>
          <a:spcPct val="0"/>
        </a:spcAft>
        <a:buChar char="»"/>
        <a:defRPr sz="1700">
          <a:solidFill>
            <a:schemeClr val="tx1"/>
          </a:solidFill>
          <a:latin typeface="+mn-lt"/>
        </a:defRPr>
      </a:lvl6pPr>
      <a:lvl7pPr marL="2649538" indent="-192088" algn="l" defTabSz="771525" rtl="0" fontAlgn="base">
        <a:spcBef>
          <a:spcPct val="20000"/>
        </a:spcBef>
        <a:spcAft>
          <a:spcPct val="0"/>
        </a:spcAft>
        <a:buChar char="»"/>
        <a:defRPr sz="1700">
          <a:solidFill>
            <a:schemeClr val="tx1"/>
          </a:solidFill>
          <a:latin typeface="+mn-lt"/>
        </a:defRPr>
      </a:lvl7pPr>
      <a:lvl8pPr marL="3106738" indent="-192088" algn="l" defTabSz="771525" rtl="0" fontAlgn="base">
        <a:spcBef>
          <a:spcPct val="20000"/>
        </a:spcBef>
        <a:spcAft>
          <a:spcPct val="0"/>
        </a:spcAft>
        <a:buChar char="»"/>
        <a:defRPr sz="1700">
          <a:solidFill>
            <a:schemeClr val="tx1"/>
          </a:solidFill>
          <a:latin typeface="+mn-lt"/>
        </a:defRPr>
      </a:lvl8pPr>
      <a:lvl9pPr marL="3563938" indent="-192088" algn="l" defTabSz="771525" rtl="0" fontAlgn="base">
        <a:spcBef>
          <a:spcPct val="20000"/>
        </a:spcBef>
        <a:spcAft>
          <a:spcPct val="0"/>
        </a:spcAft>
        <a:buChar char="»"/>
        <a:defRPr sz="17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srcRect/>
          <a:stretch>
            <a:fillRect/>
          </a:stretch>
        </p:blipFill>
        <p:spPr bwMode="auto">
          <a:xfrm>
            <a:off x="3960813" y="234950"/>
            <a:ext cx="4679950" cy="2482850"/>
          </a:xfrm>
          <a:prstGeom prst="rect">
            <a:avLst/>
          </a:prstGeom>
          <a:noFill/>
          <a:ln w="9525">
            <a:noFill/>
            <a:miter lim="800000"/>
            <a:headEnd/>
            <a:tailEnd/>
          </a:ln>
        </p:spPr>
      </p:pic>
      <p:sp>
        <p:nvSpPr>
          <p:cNvPr id="2051" name="Rectangle 13"/>
          <p:cNvSpPr>
            <a:spLocks noChangeArrowheads="1"/>
          </p:cNvSpPr>
          <p:nvPr/>
        </p:nvSpPr>
        <p:spPr bwMode="auto">
          <a:xfrm>
            <a:off x="3600450" y="4230688"/>
            <a:ext cx="1439863" cy="630237"/>
          </a:xfrm>
          <a:prstGeom prst="rect">
            <a:avLst/>
          </a:prstGeom>
          <a:solidFill>
            <a:srgbClr val="969696"/>
          </a:solidFill>
          <a:ln w="9525">
            <a:noFill/>
            <a:miter lim="800000"/>
            <a:headEnd/>
            <a:tailEnd/>
          </a:ln>
          <a:effectLst/>
        </p:spPr>
        <p:txBody>
          <a:bodyPr wrap="none" anchor="ctr"/>
          <a:lstStyle/>
          <a:p>
            <a:pPr algn="ctr" defTabSz="771525"/>
            <a:r>
              <a:rPr lang="ru-RU" b="1" dirty="0" smtClean="0">
                <a:solidFill>
                  <a:schemeClr val="bg1"/>
                </a:solidFill>
              </a:rPr>
              <a:t>2016г</a:t>
            </a:r>
            <a:endParaRPr lang="ru-RU" b="1" dirty="0">
              <a:solidFill>
                <a:schemeClr val="bg1"/>
              </a:solidFill>
            </a:endParaRPr>
          </a:p>
        </p:txBody>
      </p:sp>
      <p:sp>
        <p:nvSpPr>
          <p:cNvPr id="2052" name="Rectangle 12"/>
          <p:cNvSpPr>
            <a:spLocks noChangeArrowheads="1"/>
          </p:cNvSpPr>
          <p:nvPr/>
        </p:nvSpPr>
        <p:spPr bwMode="auto">
          <a:xfrm>
            <a:off x="0" y="1638300"/>
            <a:ext cx="8640763" cy="1584325"/>
          </a:xfrm>
          <a:prstGeom prst="rect">
            <a:avLst/>
          </a:prstGeom>
          <a:solidFill>
            <a:srgbClr val="80BF44"/>
          </a:solidFill>
          <a:ln w="9525">
            <a:noFill/>
            <a:miter lim="800000"/>
            <a:headEnd/>
            <a:tailEnd/>
          </a:ln>
        </p:spPr>
        <p:txBody>
          <a:bodyPr wrap="none" anchor="ctr"/>
          <a:lstStyle/>
          <a:p>
            <a:endParaRPr lang="ru-RU"/>
          </a:p>
        </p:txBody>
      </p:sp>
      <p:sp>
        <p:nvSpPr>
          <p:cNvPr id="2053" name="Rectangle 5"/>
          <p:cNvSpPr>
            <a:spLocks noChangeArrowheads="1"/>
          </p:cNvSpPr>
          <p:nvPr/>
        </p:nvSpPr>
        <p:spPr bwMode="auto">
          <a:xfrm>
            <a:off x="1366838" y="3367088"/>
            <a:ext cx="6049962" cy="792162"/>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endParaRPr lang="ru-RU" sz="1800">
              <a:solidFill>
                <a:schemeClr val="bg2"/>
              </a:solidFill>
            </a:endParaRPr>
          </a:p>
        </p:txBody>
      </p:sp>
      <p:sp>
        <p:nvSpPr>
          <p:cNvPr id="2054" name="Rectangle 6"/>
          <p:cNvSpPr>
            <a:spLocks noChangeArrowheads="1"/>
          </p:cNvSpPr>
          <p:nvPr/>
        </p:nvSpPr>
        <p:spPr bwMode="auto">
          <a:xfrm>
            <a:off x="647700" y="1925638"/>
            <a:ext cx="7272338" cy="1081087"/>
          </a:xfrm>
          <a:prstGeom prst="rect">
            <a:avLst/>
          </a:prstGeom>
          <a:noFill/>
          <a:ln w="9525">
            <a:noFill/>
            <a:miter lim="800000"/>
            <a:headEnd/>
            <a:tailEnd/>
          </a:ln>
          <a:effectLst/>
        </p:spPr>
        <p:txBody>
          <a:bodyPr lIns="77148" tIns="38574" rIns="77148" bIns="38574"/>
          <a:lstStyle/>
          <a:p>
            <a:pPr algn="ctr" defTabSz="771525">
              <a:lnSpc>
                <a:spcPct val="80000"/>
              </a:lnSpc>
              <a:spcBef>
                <a:spcPct val="20000"/>
              </a:spcBef>
            </a:pPr>
            <a:r>
              <a:rPr lang="ru-RU" sz="2200" b="1" dirty="0">
                <a:solidFill>
                  <a:schemeClr val="bg1"/>
                </a:solidFill>
                <a:latin typeface="Calibri" pitchFamily="34" charset="0"/>
              </a:rPr>
              <a:t>Тема </a:t>
            </a:r>
            <a:r>
              <a:rPr lang="ru-RU" sz="2200" b="1" dirty="0" smtClean="0">
                <a:solidFill>
                  <a:schemeClr val="bg1"/>
                </a:solidFill>
                <a:latin typeface="Calibri" pitchFamily="34" charset="0"/>
              </a:rPr>
              <a:t>лекции</a:t>
            </a:r>
            <a:endParaRPr lang="en-US" sz="2200" b="1" dirty="0" smtClean="0">
              <a:solidFill>
                <a:schemeClr val="bg1"/>
              </a:solidFill>
              <a:latin typeface="Calibri" pitchFamily="34" charset="0"/>
            </a:endParaRPr>
          </a:p>
          <a:p>
            <a:pPr algn="ctr" defTabSz="771525">
              <a:lnSpc>
                <a:spcPct val="80000"/>
              </a:lnSpc>
              <a:spcBef>
                <a:spcPct val="20000"/>
              </a:spcBef>
            </a:pPr>
            <a:r>
              <a:rPr lang="ru-RU" sz="2200" b="1" dirty="0">
                <a:solidFill>
                  <a:schemeClr val="bg1"/>
                </a:solidFill>
                <a:latin typeface="Calibri" pitchFamily="34" charset="0"/>
              </a:rPr>
              <a:t>«Действие электрического тока на организм человека»</a:t>
            </a:r>
            <a:endParaRPr lang="ru-RU" sz="1800" b="1" dirty="0">
              <a:solidFill>
                <a:schemeClr val="bg1"/>
              </a:solidFill>
              <a:latin typeface="Calibri" pitchFamily="34" charset="0"/>
            </a:endParaRPr>
          </a:p>
        </p:txBody>
      </p:sp>
      <p:grpSp>
        <p:nvGrpSpPr>
          <p:cNvPr id="2055" name="Group 27"/>
          <p:cNvGrpSpPr>
            <a:grpSpLocks noChangeAspect="1"/>
          </p:cNvGrpSpPr>
          <p:nvPr/>
        </p:nvGrpSpPr>
        <p:grpSpPr bwMode="auto">
          <a:xfrm>
            <a:off x="414338" y="398463"/>
            <a:ext cx="3275012" cy="1201737"/>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p>
          </p:txBody>
        </p:sp>
        <p:sp>
          <p:nvSpPr>
            <p:cNvPr id="2058"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2059"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p>
          </p:txBody>
        </p:sp>
        <p:sp>
          <p:nvSpPr>
            <p:cNvPr id="2060"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en-US" sz="1200"/>
              <a:t>2</a:t>
            </a:r>
            <a:endParaRPr lang="ru-RU" sz="120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3078"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2" name="Прямоугольник 1"/>
          <p:cNvSpPr/>
          <p:nvPr/>
        </p:nvSpPr>
        <p:spPr>
          <a:xfrm>
            <a:off x="431975" y="1494358"/>
            <a:ext cx="7992888" cy="1708160"/>
          </a:xfrm>
          <a:prstGeom prst="rect">
            <a:avLst/>
          </a:prstGeom>
        </p:spPr>
        <p:txBody>
          <a:bodyPr wrap="square">
            <a:spAutoFit/>
          </a:bodyPr>
          <a:lstStyle/>
          <a:p>
            <a:r>
              <a:rPr lang="ru-RU" b="1" dirty="0"/>
              <a:t>Действие электрического тока на организм </a:t>
            </a:r>
            <a:r>
              <a:rPr lang="ru-RU" b="1" dirty="0" smtClean="0"/>
              <a:t>человека:</a:t>
            </a:r>
            <a:endParaRPr lang="ru-RU" dirty="0"/>
          </a:p>
          <a:p>
            <a:r>
              <a:rPr lang="ru-RU" dirty="0"/>
              <a:t> </a:t>
            </a:r>
          </a:p>
          <a:p>
            <a:pPr lvl="0"/>
            <a:r>
              <a:rPr lang="en-US" dirty="0" smtClean="0"/>
              <a:t>-</a:t>
            </a:r>
            <a:r>
              <a:rPr lang="ru-RU" dirty="0" smtClean="0"/>
              <a:t>Прикосновение </a:t>
            </a:r>
            <a:r>
              <a:rPr lang="ru-RU" dirty="0"/>
              <a:t>к токоведущим частям</a:t>
            </a:r>
          </a:p>
          <a:p>
            <a:r>
              <a:rPr lang="en-US" dirty="0"/>
              <a:t>-</a:t>
            </a:r>
            <a:r>
              <a:rPr lang="ru-RU" dirty="0" smtClean="0"/>
              <a:t>Зона </a:t>
            </a:r>
            <a:r>
              <a:rPr lang="ru-RU" dirty="0"/>
              <a:t>шагового напряжения</a:t>
            </a:r>
          </a:p>
          <a:p>
            <a:pPr lvl="0"/>
            <a:r>
              <a:rPr lang="en-US" dirty="0" smtClean="0"/>
              <a:t>-</a:t>
            </a:r>
            <a:r>
              <a:rPr lang="ru-RU" dirty="0" smtClean="0"/>
              <a:t>Прикосновение </a:t>
            </a:r>
            <a:r>
              <a:rPr lang="ru-RU" dirty="0"/>
              <a:t>к нетоковедущим частям, оказавшимся под напряжением</a:t>
            </a:r>
          </a:p>
          <a:p>
            <a:pPr lvl="0"/>
            <a:r>
              <a:rPr lang="en-US" dirty="0" smtClean="0"/>
              <a:t>-</a:t>
            </a:r>
            <a:r>
              <a:rPr lang="ru-RU" dirty="0" smtClean="0"/>
              <a:t>Электрическая </a:t>
            </a:r>
            <a:r>
              <a:rPr lang="ru-RU" dirty="0"/>
              <a:t>дуга</a:t>
            </a:r>
          </a:p>
          <a:p>
            <a:r>
              <a:rPr lang="en-US" dirty="0" smtClean="0"/>
              <a:t>-</a:t>
            </a:r>
            <a:r>
              <a:rPr lang="ru-RU" dirty="0" smtClean="0"/>
              <a:t>Электромагнитное </a:t>
            </a:r>
            <a:r>
              <a:rPr lang="ru-RU" dirty="0"/>
              <a:t>поле</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3</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4" name="Прямоугольник 3"/>
          <p:cNvSpPr/>
          <p:nvPr/>
        </p:nvSpPr>
        <p:spPr>
          <a:xfrm>
            <a:off x="1002373" y="1592907"/>
            <a:ext cx="6723575" cy="1708160"/>
          </a:xfrm>
          <a:prstGeom prst="rect">
            <a:avLst/>
          </a:prstGeom>
        </p:spPr>
        <p:txBody>
          <a:bodyPr wrap="square">
            <a:spAutoFit/>
          </a:bodyPr>
          <a:lstStyle/>
          <a:p>
            <a:r>
              <a:rPr lang="ru-RU" dirty="0"/>
              <a:t>Протекание тока через организм человека вызывает воздействия:</a:t>
            </a:r>
          </a:p>
          <a:p>
            <a:r>
              <a:rPr lang="ru-RU" dirty="0"/>
              <a:t> </a:t>
            </a:r>
          </a:p>
          <a:p>
            <a:pPr lvl="0"/>
            <a:r>
              <a:rPr lang="en-US" dirty="0" smtClean="0"/>
              <a:t>-</a:t>
            </a:r>
            <a:r>
              <a:rPr lang="ru-RU" dirty="0" smtClean="0"/>
              <a:t>Термическое</a:t>
            </a:r>
            <a:endParaRPr lang="ru-RU" dirty="0"/>
          </a:p>
          <a:p>
            <a:r>
              <a:rPr lang="en-US" dirty="0"/>
              <a:t>-</a:t>
            </a:r>
            <a:r>
              <a:rPr lang="ru-RU" dirty="0" smtClean="0"/>
              <a:t>Химическое </a:t>
            </a:r>
            <a:r>
              <a:rPr lang="ru-RU" dirty="0"/>
              <a:t>(электролитическое</a:t>
            </a:r>
            <a:r>
              <a:rPr lang="ru-RU" dirty="0" smtClean="0"/>
              <a:t>)</a:t>
            </a:r>
            <a:endParaRPr lang="en-US" dirty="0" smtClean="0"/>
          </a:p>
          <a:p>
            <a:r>
              <a:rPr lang="en-US" dirty="0" smtClean="0"/>
              <a:t>-</a:t>
            </a:r>
            <a:r>
              <a:rPr lang="ru-RU" dirty="0" smtClean="0"/>
              <a:t>Механическое </a:t>
            </a:r>
            <a:r>
              <a:rPr lang="ru-RU" dirty="0"/>
              <a:t>(взрывоподобное парообразование)</a:t>
            </a:r>
          </a:p>
          <a:p>
            <a:pPr lvl="0"/>
            <a:r>
              <a:rPr lang="en-US" dirty="0" smtClean="0"/>
              <a:t>-</a:t>
            </a:r>
            <a:r>
              <a:rPr lang="ru-RU" dirty="0" smtClean="0"/>
              <a:t>Электродинамический </a:t>
            </a:r>
            <a:r>
              <a:rPr lang="ru-RU" dirty="0"/>
              <a:t>эффект</a:t>
            </a:r>
          </a:p>
          <a:p>
            <a:r>
              <a:rPr lang="en-US" dirty="0"/>
              <a:t>-</a:t>
            </a:r>
            <a:r>
              <a:rPr lang="ru-RU" dirty="0" smtClean="0"/>
              <a:t>Биологическое</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a:t>4</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1498784" y="1278334"/>
            <a:ext cx="5476215" cy="323165"/>
          </a:xfrm>
          <a:prstGeom prst="rect">
            <a:avLst/>
          </a:prstGeom>
        </p:spPr>
        <p:txBody>
          <a:bodyPr wrap="square">
            <a:spAutoFit/>
          </a:bodyPr>
          <a:lstStyle/>
          <a:p>
            <a:r>
              <a:rPr lang="ru-RU" b="1" dirty="0"/>
              <a:t>Последствия воздействия электрического тока:</a:t>
            </a:r>
          </a:p>
        </p:txBody>
      </p:sp>
      <p:sp>
        <p:nvSpPr>
          <p:cNvPr id="5" name="Прямоугольник 4"/>
          <p:cNvSpPr/>
          <p:nvPr/>
        </p:nvSpPr>
        <p:spPr>
          <a:xfrm>
            <a:off x="1051783" y="1782390"/>
            <a:ext cx="5760443" cy="1815882"/>
          </a:xfrm>
          <a:prstGeom prst="rect">
            <a:avLst/>
          </a:prstGeom>
        </p:spPr>
        <p:txBody>
          <a:bodyPr wrap="square">
            <a:spAutoFit/>
          </a:bodyPr>
          <a:lstStyle/>
          <a:p>
            <a:pPr lvl="0"/>
            <a:r>
              <a:rPr lang="ru-RU" sz="1600" dirty="0"/>
              <a:t>Местные:</a:t>
            </a:r>
            <a:endParaRPr lang="ru-RU" sz="1100" dirty="0"/>
          </a:p>
          <a:p>
            <a:r>
              <a:rPr lang="ru-RU" sz="1600" dirty="0"/>
              <a:t> </a:t>
            </a:r>
          </a:p>
          <a:p>
            <a:r>
              <a:rPr lang="en-US" sz="1600" dirty="0" smtClean="0"/>
              <a:t>-</a:t>
            </a:r>
            <a:r>
              <a:rPr lang="ru-RU" sz="1600" dirty="0" smtClean="0"/>
              <a:t>ожоги </a:t>
            </a:r>
            <a:r>
              <a:rPr lang="ru-RU" sz="1600" dirty="0"/>
              <a:t>(токовые, дуговые)</a:t>
            </a:r>
            <a:endParaRPr lang="ru-RU" sz="1100" dirty="0"/>
          </a:p>
          <a:p>
            <a:r>
              <a:rPr lang="en-US" sz="1600" dirty="0" smtClean="0"/>
              <a:t>-</a:t>
            </a:r>
            <a:r>
              <a:rPr lang="ru-RU" sz="1600" dirty="0" smtClean="0"/>
              <a:t>металлизация </a:t>
            </a:r>
            <a:r>
              <a:rPr lang="ru-RU" sz="1600" dirty="0"/>
              <a:t>кожи</a:t>
            </a:r>
            <a:endParaRPr lang="ru-RU" sz="1100" dirty="0"/>
          </a:p>
          <a:p>
            <a:r>
              <a:rPr lang="en-US" sz="1600" dirty="0" smtClean="0"/>
              <a:t>-</a:t>
            </a:r>
            <a:r>
              <a:rPr lang="ru-RU" sz="1600" dirty="0" smtClean="0"/>
              <a:t>электрические </a:t>
            </a:r>
            <a:r>
              <a:rPr lang="ru-RU" sz="1600" dirty="0"/>
              <a:t>знаки</a:t>
            </a:r>
            <a:endParaRPr lang="ru-RU" sz="1100" dirty="0"/>
          </a:p>
          <a:p>
            <a:r>
              <a:rPr lang="en-US" sz="1600" dirty="0" smtClean="0"/>
              <a:t>-</a:t>
            </a:r>
            <a:r>
              <a:rPr lang="ru-RU" sz="1600" dirty="0" smtClean="0"/>
              <a:t>механические </a:t>
            </a:r>
            <a:r>
              <a:rPr lang="ru-RU" sz="1600" dirty="0"/>
              <a:t>повреждения (разрывы, </a:t>
            </a:r>
            <a:r>
              <a:rPr lang="ru-RU" sz="1600" dirty="0" smtClean="0"/>
              <a:t>вывихи)</a:t>
            </a:r>
            <a:endParaRPr lang="en-US" sz="1600" dirty="0"/>
          </a:p>
          <a:p>
            <a:r>
              <a:rPr lang="en-US" sz="1600" dirty="0" smtClean="0"/>
              <a:t>-</a:t>
            </a:r>
            <a:r>
              <a:rPr lang="ru-RU" sz="1600" dirty="0" err="1" smtClean="0"/>
              <a:t>электроофтальмия</a:t>
            </a:r>
            <a:endParaRPr lang="ru-RU" sz="1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5</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359941" y="936625"/>
            <a:ext cx="7926388" cy="3539430"/>
          </a:xfrm>
          <a:prstGeom prst="rect">
            <a:avLst/>
          </a:prstGeom>
        </p:spPr>
        <p:txBody>
          <a:bodyPr wrap="square">
            <a:spAutoFit/>
          </a:bodyPr>
          <a:lstStyle/>
          <a:p>
            <a:pPr lvl="0"/>
            <a:r>
              <a:rPr lang="ru-RU" sz="1600" dirty="0"/>
              <a:t>Общие (электрические </a:t>
            </a:r>
            <a:r>
              <a:rPr lang="ru-RU" sz="1600" dirty="0" smtClean="0"/>
              <a:t>удары)</a:t>
            </a:r>
            <a:endParaRPr lang="en-US" sz="1100" dirty="0" smtClean="0"/>
          </a:p>
          <a:p>
            <a:pPr lvl="0"/>
            <a:r>
              <a:rPr lang="en-US" sz="1600" dirty="0" smtClean="0"/>
              <a:t>-</a:t>
            </a:r>
            <a:r>
              <a:rPr lang="ru-RU" sz="1600" dirty="0" smtClean="0"/>
              <a:t>1 </a:t>
            </a:r>
            <a:r>
              <a:rPr lang="ru-RU" sz="1600" dirty="0"/>
              <a:t>степень - судорожное, едва заметное сокращение мышц</a:t>
            </a:r>
            <a:endParaRPr lang="ru-RU" sz="1100" dirty="0"/>
          </a:p>
          <a:p>
            <a:r>
              <a:rPr lang="en-US" sz="1600" dirty="0" smtClean="0"/>
              <a:t>-</a:t>
            </a:r>
            <a:r>
              <a:rPr lang="ru-RU" sz="1600" dirty="0" smtClean="0"/>
              <a:t>2 </a:t>
            </a:r>
            <a:r>
              <a:rPr lang="ru-RU" sz="1600" dirty="0"/>
              <a:t>степень - судорожное сокращение мышц с едва переносимой болью -&gt; </a:t>
            </a:r>
            <a:endParaRPr lang="en-US" sz="1600" dirty="0" smtClean="0"/>
          </a:p>
          <a:p>
            <a:endParaRPr lang="en-US" sz="1600" b="1" dirty="0"/>
          </a:p>
          <a:p>
            <a:r>
              <a:rPr lang="ru-RU" sz="1600" b="1" dirty="0" smtClean="0"/>
              <a:t>Электрический </a:t>
            </a:r>
            <a:r>
              <a:rPr lang="ru-RU" sz="1600" b="1" dirty="0"/>
              <a:t>шок </a:t>
            </a:r>
            <a:r>
              <a:rPr lang="ru-RU" sz="1600" dirty="0"/>
              <a:t>-</a:t>
            </a:r>
            <a:r>
              <a:rPr lang="ru-RU" sz="1600" b="1" dirty="0"/>
              <a:t> </a:t>
            </a:r>
            <a:r>
              <a:rPr lang="ru-RU" sz="1600" dirty="0"/>
              <a:t>резкая слабость,</a:t>
            </a:r>
            <a:r>
              <a:rPr lang="ru-RU" sz="1600" b="1" dirty="0"/>
              <a:t> </a:t>
            </a:r>
            <a:r>
              <a:rPr lang="ru-RU" sz="1600" dirty="0"/>
              <a:t>угнетение функций организма</a:t>
            </a:r>
            <a:endParaRPr lang="ru-RU" sz="1100" dirty="0"/>
          </a:p>
          <a:p>
            <a:r>
              <a:rPr lang="ru-RU" sz="1600" dirty="0"/>
              <a:t> </a:t>
            </a:r>
          </a:p>
          <a:p>
            <a:pPr lvl="0"/>
            <a:r>
              <a:rPr lang="en-US" sz="1600" dirty="0" smtClean="0"/>
              <a:t>-3 </a:t>
            </a:r>
            <a:r>
              <a:rPr lang="ru-RU" sz="1600" dirty="0" smtClean="0"/>
              <a:t>степень </a:t>
            </a:r>
            <a:r>
              <a:rPr lang="ru-RU" sz="1600" dirty="0"/>
              <a:t>- судорожное сокращение мышц с потерей сознания при сохранении дыхания и сердечной деятельности -&gt; </a:t>
            </a:r>
            <a:r>
              <a:rPr lang="ru-RU" sz="1600" b="1" dirty="0"/>
              <a:t>Коматозное состояние</a:t>
            </a:r>
            <a:r>
              <a:rPr lang="ru-RU" sz="1600" dirty="0"/>
              <a:t> - отсутствие сознания</a:t>
            </a:r>
            <a:endParaRPr lang="ru-RU" sz="1100" dirty="0"/>
          </a:p>
          <a:p>
            <a:r>
              <a:rPr lang="ru-RU" sz="1600" dirty="0"/>
              <a:t> </a:t>
            </a:r>
          </a:p>
          <a:p>
            <a:pPr lvl="0"/>
            <a:r>
              <a:rPr lang="en-US" sz="1600" dirty="0" smtClean="0"/>
              <a:t>-</a:t>
            </a:r>
            <a:r>
              <a:rPr lang="ru-RU" sz="1600" dirty="0" smtClean="0"/>
              <a:t>4</a:t>
            </a:r>
            <a:r>
              <a:rPr lang="ru-RU" sz="1600" dirty="0"/>
              <a:t>, 5 степени - остановка дыхания и нарушение деятельности сердца -&gt; </a:t>
            </a:r>
            <a:r>
              <a:rPr lang="ru-RU" sz="1600" b="1" dirty="0"/>
              <a:t>Клиническая смерть </a:t>
            </a:r>
            <a:r>
              <a:rPr lang="ru-RU" sz="1600" dirty="0"/>
              <a:t>-</a:t>
            </a:r>
            <a:r>
              <a:rPr lang="ru-RU" sz="1600" b="1" dirty="0"/>
              <a:t> </a:t>
            </a:r>
            <a:r>
              <a:rPr lang="ru-RU" sz="1600" dirty="0"/>
              <a:t>отсутствие дыхания и/или сердечной деятельности.</a:t>
            </a:r>
            <a:r>
              <a:rPr lang="ru-RU" sz="1600" b="1" dirty="0"/>
              <a:t> </a:t>
            </a:r>
            <a:r>
              <a:rPr lang="ru-RU" sz="1600" dirty="0"/>
              <a:t>Обменные процессы сохраняются 4-6 минут</a:t>
            </a:r>
            <a:endParaRPr lang="ru-RU" sz="1100" dirty="0"/>
          </a:p>
          <a:p>
            <a:r>
              <a:rPr lang="en-US" sz="1600" dirty="0" smtClean="0"/>
              <a:t>-</a:t>
            </a:r>
            <a:r>
              <a:rPr lang="ru-RU" sz="1600" dirty="0" smtClean="0"/>
              <a:t>Биологическая </a:t>
            </a:r>
            <a:r>
              <a:rPr lang="ru-RU" sz="1600" dirty="0"/>
              <a:t>смерть</a:t>
            </a:r>
            <a:endParaRPr lang="ru-RU" sz="11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6</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2921" y="1062310"/>
            <a:ext cx="8496846" cy="553998"/>
          </a:xfrm>
          <a:prstGeom prst="rect">
            <a:avLst/>
          </a:prstGeom>
        </p:spPr>
        <p:txBody>
          <a:bodyPr wrap="square">
            <a:spAutoFit/>
          </a:bodyPr>
          <a:lstStyle/>
          <a:p>
            <a:r>
              <a:rPr lang="ru-RU" b="1" dirty="0"/>
              <a:t>Способы освобождения пострадавшего от действия электрического тока:</a:t>
            </a:r>
            <a:endParaRPr lang="ru-RU" dirty="0"/>
          </a:p>
          <a:p>
            <a:r>
              <a:rPr lang="ru-RU" dirty="0"/>
              <a:t> </a:t>
            </a:r>
          </a:p>
        </p:txBody>
      </p:sp>
      <p:sp>
        <p:nvSpPr>
          <p:cNvPr id="4" name="Прямоугольник 3"/>
          <p:cNvSpPr/>
          <p:nvPr/>
        </p:nvSpPr>
        <p:spPr>
          <a:xfrm>
            <a:off x="249303" y="1968798"/>
            <a:ext cx="7926388" cy="1477328"/>
          </a:xfrm>
          <a:prstGeom prst="rect">
            <a:avLst/>
          </a:prstGeom>
        </p:spPr>
        <p:txBody>
          <a:bodyPr wrap="square">
            <a:spAutoFit/>
          </a:bodyPr>
          <a:lstStyle/>
          <a:p>
            <a:pPr lvl="0"/>
            <a:r>
              <a:rPr lang="en-US" dirty="0" smtClean="0"/>
              <a:t>-</a:t>
            </a:r>
            <a:r>
              <a:rPr lang="ru-RU" dirty="0" smtClean="0"/>
              <a:t>отключение </a:t>
            </a:r>
            <a:r>
              <a:rPr lang="ru-RU" dirty="0"/>
              <a:t>электроустановки или ее части</a:t>
            </a:r>
          </a:p>
          <a:p>
            <a:pPr lvl="0"/>
            <a:r>
              <a:rPr lang="en-US" dirty="0" smtClean="0"/>
              <a:t>-</a:t>
            </a:r>
            <a:r>
              <a:rPr lang="ru-RU" dirty="0" smtClean="0"/>
              <a:t>отделение </a:t>
            </a:r>
            <a:r>
              <a:rPr lang="ru-RU" dirty="0"/>
              <a:t>пострадавшего от электроустановки</a:t>
            </a:r>
          </a:p>
          <a:p>
            <a:pPr lvl="0"/>
            <a:r>
              <a:rPr lang="en-US" dirty="0" smtClean="0"/>
              <a:t>-</a:t>
            </a:r>
            <a:r>
              <a:rPr lang="ru-RU" dirty="0" smtClean="0"/>
              <a:t>отделение </a:t>
            </a:r>
            <a:r>
              <a:rPr lang="ru-RU" dirty="0"/>
              <a:t>токоведущих частей от пострадавшего</a:t>
            </a:r>
          </a:p>
          <a:p>
            <a:pPr lvl="0"/>
            <a:r>
              <a:rPr lang="en-US" dirty="0" smtClean="0"/>
              <a:t>-</a:t>
            </a:r>
            <a:r>
              <a:rPr lang="ru-RU" dirty="0" smtClean="0"/>
              <a:t>механическое </a:t>
            </a:r>
            <a:r>
              <a:rPr lang="ru-RU" dirty="0"/>
              <a:t>воздействие на токоведущие части</a:t>
            </a:r>
          </a:p>
          <a:p>
            <a:pPr lvl="0"/>
            <a:r>
              <a:rPr lang="en-US" dirty="0" smtClean="0"/>
              <a:t>-</a:t>
            </a:r>
            <a:r>
              <a:rPr lang="ru-RU" dirty="0" smtClean="0"/>
              <a:t>отделение </a:t>
            </a:r>
            <a:r>
              <a:rPr lang="ru-RU" dirty="0"/>
              <a:t>пострадавшего от земли</a:t>
            </a:r>
          </a:p>
          <a:p>
            <a:pPr lvl="0"/>
            <a:r>
              <a:rPr lang="en-US" dirty="0" smtClean="0"/>
              <a:t>-</a:t>
            </a:r>
            <a:r>
              <a:rPr lang="ru-RU" dirty="0" smtClean="0"/>
              <a:t>вызов </a:t>
            </a:r>
            <a:r>
              <a:rPr lang="ru-RU" dirty="0"/>
              <a:t>искусственного короткого замыкания с целью отключения электроустановки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7</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2" name="TextBox 11"/>
          <p:cNvSpPr txBox="1"/>
          <p:nvPr/>
        </p:nvSpPr>
        <p:spPr>
          <a:xfrm>
            <a:off x="287933" y="1062310"/>
            <a:ext cx="8496944" cy="3093154"/>
          </a:xfrm>
          <a:prstGeom prst="rect">
            <a:avLst/>
          </a:prstGeom>
          <a:noFill/>
        </p:spPr>
        <p:txBody>
          <a:bodyPr wrap="square" rtlCol="0">
            <a:spAutoFit/>
          </a:bodyPr>
          <a:lstStyle/>
          <a:p>
            <a:r>
              <a:rPr lang="ru-RU" b="1" dirty="0"/>
              <a:t>Факторы, влияющие на исход поражения человека электрическим током</a:t>
            </a:r>
            <a:endParaRPr lang="ru-RU" dirty="0"/>
          </a:p>
          <a:p>
            <a:r>
              <a:rPr lang="ru-RU" dirty="0"/>
              <a:t> </a:t>
            </a:r>
          </a:p>
          <a:p>
            <a:pPr lvl="0"/>
            <a:r>
              <a:rPr lang="ru-RU" dirty="0"/>
              <a:t>Длительность протекания тока </a:t>
            </a:r>
            <a:r>
              <a:rPr lang="ru-RU" i="1" dirty="0"/>
              <a:t>(ожоги тканей тела,</a:t>
            </a:r>
            <a:r>
              <a:rPr lang="ru-RU" dirty="0"/>
              <a:t> </a:t>
            </a:r>
            <a:r>
              <a:rPr lang="ru-RU" i="1" dirty="0"/>
              <a:t>нагрев внутренних органов,</a:t>
            </a:r>
            <a:r>
              <a:rPr lang="ru-RU" dirty="0"/>
              <a:t> </a:t>
            </a:r>
            <a:r>
              <a:rPr lang="ru-RU" i="1" dirty="0"/>
              <a:t>изменение состава крови, нарушение функций центральной нервной системы, вероятность совпадения времени протекания электрического тока с фазой Т </a:t>
            </a:r>
            <a:r>
              <a:rPr lang="ru-RU" i="1" dirty="0" err="1"/>
              <a:t>кардиоцикла</a:t>
            </a:r>
            <a:r>
              <a:rPr lang="ru-RU" i="1" dirty="0"/>
              <a:t>)</a:t>
            </a:r>
            <a:endParaRPr lang="ru-RU" dirty="0"/>
          </a:p>
          <a:p>
            <a:r>
              <a:rPr lang="ru-RU" dirty="0"/>
              <a:t> </a:t>
            </a:r>
          </a:p>
          <a:p>
            <a:pPr lvl="0"/>
            <a:r>
              <a:rPr lang="ru-RU" dirty="0"/>
              <a:t>Путь протекания тока</a:t>
            </a:r>
          </a:p>
          <a:p>
            <a:pPr lvl="0"/>
            <a:r>
              <a:rPr lang="ru-RU" dirty="0"/>
              <a:t>Величина тока</a:t>
            </a:r>
          </a:p>
          <a:p>
            <a:pPr lvl="0"/>
            <a:r>
              <a:rPr lang="ru-RU" dirty="0"/>
              <a:t>Род и частота тока </a:t>
            </a:r>
            <a:r>
              <a:rPr lang="ru-RU" i="1" dirty="0"/>
              <a:t>(максимум по болевым ощущениям: 22</a:t>
            </a:r>
            <a:r>
              <a:rPr lang="ru-RU" dirty="0"/>
              <a:t> </a:t>
            </a:r>
            <a:r>
              <a:rPr lang="ru-RU" i="1" dirty="0"/>
              <a:t>В переменного тока и</a:t>
            </a:r>
            <a:r>
              <a:rPr lang="ru-RU" dirty="0"/>
              <a:t> </a:t>
            </a:r>
            <a:r>
              <a:rPr lang="ru-RU" i="1" dirty="0"/>
              <a:t>100 В постоянного)</a:t>
            </a:r>
            <a:endParaRPr lang="ru-RU" dirty="0"/>
          </a:p>
          <a:p>
            <a:pPr lvl="0"/>
            <a:r>
              <a:rPr lang="ru-RU" dirty="0"/>
              <a:t>Индивидуальные свойства человека </a:t>
            </a:r>
            <a:r>
              <a:rPr lang="ru-RU" i="1" dirty="0"/>
              <a:t>(психологическая готовность,</a:t>
            </a:r>
            <a:r>
              <a:rPr lang="ru-RU" dirty="0"/>
              <a:t> </a:t>
            </a:r>
            <a:r>
              <a:rPr lang="ru-RU" i="1" dirty="0"/>
              <a:t>физическое</a:t>
            </a:r>
            <a:r>
              <a:rPr lang="ru-RU" dirty="0"/>
              <a:t> </a:t>
            </a:r>
            <a:r>
              <a:rPr lang="ru-RU" i="1" dirty="0"/>
              <a:t>состояние, возраст и пол)</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graphicFrame>
        <p:nvGraphicFramePr>
          <p:cNvPr id="3" name="Таблица 2"/>
          <p:cNvGraphicFramePr>
            <a:graphicFrameLocks noGrp="1"/>
          </p:cNvGraphicFramePr>
          <p:nvPr>
            <p:extLst>
              <p:ext uri="{D42A27DB-BD31-4B8C-83A1-F6EECF244321}">
                <p14:modId xmlns:p14="http://schemas.microsoft.com/office/powerpoint/2010/main" val="3750902166"/>
              </p:ext>
            </p:extLst>
          </p:nvPr>
        </p:nvGraphicFramePr>
        <p:xfrm>
          <a:off x="575965" y="1350342"/>
          <a:ext cx="7488830" cy="2834640"/>
        </p:xfrm>
        <a:graphic>
          <a:graphicData uri="http://schemas.openxmlformats.org/drawingml/2006/table">
            <a:tbl>
              <a:tblPr>
                <a:tableStyleId>{5C22544A-7EE6-4342-B048-85BDC9FD1C3A}</a:tableStyleId>
              </a:tblPr>
              <a:tblGrid>
                <a:gridCol w="4704521">
                  <a:extLst>
                    <a:ext uri="{9D8B030D-6E8A-4147-A177-3AD203B41FA5}">
                      <a16:colId xmlns:a16="http://schemas.microsoft.com/office/drawing/2014/main" val="20000"/>
                    </a:ext>
                  </a:extLst>
                </a:gridCol>
                <a:gridCol w="767935">
                  <a:extLst>
                    <a:ext uri="{9D8B030D-6E8A-4147-A177-3AD203B41FA5}">
                      <a16:colId xmlns:a16="http://schemas.microsoft.com/office/drawing/2014/main" val="20001"/>
                    </a:ext>
                  </a:extLst>
                </a:gridCol>
                <a:gridCol w="2016374">
                  <a:extLst>
                    <a:ext uri="{9D8B030D-6E8A-4147-A177-3AD203B41FA5}">
                      <a16:colId xmlns:a16="http://schemas.microsoft.com/office/drawing/2014/main" val="20002"/>
                    </a:ext>
                  </a:extLst>
                </a:gridCol>
              </a:tblGrid>
              <a:tr h="403684">
                <a:tc>
                  <a:txBody>
                    <a:bodyPr/>
                    <a:lstStyle/>
                    <a:p>
                      <a:pPr marL="1714500">
                        <a:spcAft>
                          <a:spcPts val="0"/>
                        </a:spcAft>
                      </a:pPr>
                      <a:r>
                        <a:rPr lang="ru-RU" sz="1800" dirty="0">
                          <a:effectLst/>
                        </a:rPr>
                        <a:t>Условно </a:t>
                      </a:r>
                      <a:r>
                        <a:rPr lang="ru-RU" sz="1800" dirty="0" smtClean="0">
                          <a:effectLst/>
                        </a:rPr>
                        <a:t>безопасный</a:t>
                      </a:r>
                      <a:endParaRPr lang="en-US" sz="1800" dirty="0" smtClean="0">
                        <a:effectLst/>
                      </a:endParaRPr>
                    </a:p>
                    <a:p>
                      <a:pPr marL="1714500">
                        <a:spcAft>
                          <a:spcPts val="0"/>
                        </a:spcAft>
                      </a:pPr>
                      <a:endParaRPr lang="ru-RU" sz="1200" dirty="0">
                        <a:effectLst/>
                        <a:latin typeface="Calibri"/>
                        <a:ea typeface="Calibri"/>
                        <a:cs typeface="Arial"/>
                      </a:endParaRPr>
                    </a:p>
                  </a:txBody>
                  <a:tcPr marL="0" marR="0" marT="0" marB="0" anchor="b"/>
                </a:tc>
                <a:tc>
                  <a:txBody>
                    <a:bodyPr/>
                    <a:lstStyle/>
                    <a:p>
                      <a:pPr algn="r">
                        <a:spcAft>
                          <a:spcPts val="0"/>
                        </a:spcAft>
                      </a:pPr>
                      <a:r>
                        <a:rPr lang="ru-RU" sz="1800" dirty="0" smtClean="0">
                          <a:effectLst/>
                        </a:rPr>
                        <a:t>0,1</a:t>
                      </a:r>
                      <a:endParaRPr lang="en-US" sz="1800" dirty="0" smtClean="0">
                        <a:effectLst/>
                      </a:endParaRPr>
                    </a:p>
                    <a:p>
                      <a:pPr algn="r">
                        <a:spcAft>
                          <a:spcPts val="0"/>
                        </a:spcAft>
                      </a:pPr>
                      <a:endParaRPr lang="ru-RU" sz="1200" dirty="0">
                        <a:effectLst/>
                        <a:latin typeface="Calibri"/>
                        <a:ea typeface="Calibri"/>
                        <a:cs typeface="Arial"/>
                      </a:endParaRPr>
                    </a:p>
                  </a:txBody>
                  <a:tcPr marL="0" marR="0" marT="0" marB="0" anchor="b"/>
                </a:tc>
                <a:tc>
                  <a:txBody>
                    <a:bodyPr/>
                    <a:lstStyle/>
                    <a:p>
                      <a:pPr marL="12700">
                        <a:spcAft>
                          <a:spcPts val="0"/>
                        </a:spcAft>
                      </a:pPr>
                      <a:r>
                        <a:rPr lang="ru-RU" sz="1800" dirty="0" smtClean="0">
                          <a:effectLst/>
                        </a:rPr>
                        <a:t>мА</a:t>
                      </a:r>
                      <a:endParaRPr lang="en-US" sz="1800" dirty="0" smtClean="0">
                        <a:effectLst/>
                      </a:endParaRPr>
                    </a:p>
                    <a:p>
                      <a:pPr marL="12700">
                        <a:spcAft>
                          <a:spcPts val="0"/>
                        </a:spcAft>
                      </a:pPr>
                      <a:endParaRPr lang="ru-RU" sz="1200" dirty="0">
                        <a:effectLst/>
                        <a:latin typeface="Calibri"/>
                        <a:ea typeface="Calibri"/>
                        <a:cs typeface="Arial"/>
                      </a:endParaRPr>
                    </a:p>
                  </a:txBody>
                  <a:tcPr marL="0" marR="0" marT="0" marB="0" anchor="b"/>
                </a:tc>
                <a:extLst>
                  <a:ext uri="{0D108BD9-81ED-4DB2-BD59-A6C34878D82A}">
                    <a16:rowId xmlns:a16="http://schemas.microsoft.com/office/drawing/2014/main" val="10000"/>
                  </a:ext>
                </a:extLst>
              </a:tr>
              <a:tr h="403684">
                <a:tc>
                  <a:txBody>
                    <a:bodyPr/>
                    <a:lstStyle/>
                    <a:p>
                      <a:pPr marL="1714500">
                        <a:spcAft>
                          <a:spcPts val="0"/>
                        </a:spcAft>
                      </a:pPr>
                      <a:r>
                        <a:rPr lang="ru-RU" sz="1800" dirty="0">
                          <a:effectLst/>
                        </a:rPr>
                        <a:t>Пороговый </a:t>
                      </a:r>
                      <a:r>
                        <a:rPr lang="ru-RU" sz="1800" dirty="0" smtClean="0">
                          <a:effectLst/>
                        </a:rPr>
                        <a:t>ощутимый</a:t>
                      </a:r>
                      <a:endParaRPr lang="en-US" sz="1800" dirty="0" smtClean="0">
                        <a:effectLst/>
                      </a:endParaRPr>
                    </a:p>
                    <a:p>
                      <a:pPr marL="1714500">
                        <a:spcAft>
                          <a:spcPts val="0"/>
                        </a:spcAft>
                      </a:pPr>
                      <a:endParaRPr lang="ru-RU" sz="1200" dirty="0">
                        <a:effectLst/>
                        <a:latin typeface="Calibri"/>
                        <a:ea typeface="Calibri"/>
                        <a:cs typeface="Arial"/>
                      </a:endParaRPr>
                    </a:p>
                  </a:txBody>
                  <a:tcPr marL="0" marR="0" marT="0" marB="0" anchor="b"/>
                </a:tc>
                <a:tc>
                  <a:txBody>
                    <a:bodyPr/>
                    <a:lstStyle/>
                    <a:p>
                      <a:pPr algn="r">
                        <a:spcAft>
                          <a:spcPts val="0"/>
                        </a:spcAft>
                      </a:pPr>
                      <a:r>
                        <a:rPr lang="ru-RU" sz="1800" dirty="0" smtClean="0">
                          <a:effectLst/>
                        </a:rPr>
                        <a:t>1,1</a:t>
                      </a:r>
                      <a:endParaRPr lang="en-US" sz="1800" dirty="0" smtClean="0">
                        <a:effectLst/>
                      </a:endParaRPr>
                    </a:p>
                    <a:p>
                      <a:pPr algn="r">
                        <a:spcAft>
                          <a:spcPts val="0"/>
                        </a:spcAft>
                      </a:pPr>
                      <a:endParaRPr lang="ru-RU" sz="1200" dirty="0">
                        <a:effectLst/>
                        <a:latin typeface="Calibri"/>
                        <a:ea typeface="Calibri"/>
                        <a:cs typeface="Arial"/>
                      </a:endParaRPr>
                    </a:p>
                  </a:txBody>
                  <a:tcPr marL="0" marR="0" marT="0" marB="0" anchor="b"/>
                </a:tc>
                <a:tc>
                  <a:txBody>
                    <a:bodyPr/>
                    <a:lstStyle/>
                    <a:p>
                      <a:pPr marL="12700">
                        <a:spcAft>
                          <a:spcPts val="0"/>
                        </a:spcAft>
                      </a:pPr>
                      <a:r>
                        <a:rPr lang="ru-RU" sz="1800" dirty="0" smtClean="0">
                          <a:effectLst/>
                        </a:rPr>
                        <a:t>мА</a:t>
                      </a:r>
                      <a:endParaRPr lang="en-US" sz="1800" dirty="0" smtClean="0">
                        <a:effectLst/>
                      </a:endParaRPr>
                    </a:p>
                    <a:p>
                      <a:pPr marL="12700">
                        <a:spcAft>
                          <a:spcPts val="0"/>
                        </a:spcAft>
                      </a:pPr>
                      <a:endParaRPr lang="ru-RU" sz="1200" dirty="0">
                        <a:effectLst/>
                        <a:latin typeface="Calibri"/>
                        <a:ea typeface="Calibri"/>
                        <a:cs typeface="Arial"/>
                      </a:endParaRPr>
                    </a:p>
                  </a:txBody>
                  <a:tcPr marL="0" marR="0" marT="0" marB="0" anchor="b"/>
                </a:tc>
                <a:extLst>
                  <a:ext uri="{0D108BD9-81ED-4DB2-BD59-A6C34878D82A}">
                    <a16:rowId xmlns:a16="http://schemas.microsoft.com/office/drawing/2014/main" val="10001"/>
                  </a:ext>
                </a:extLst>
              </a:tr>
              <a:tr h="403684">
                <a:tc>
                  <a:txBody>
                    <a:bodyPr/>
                    <a:lstStyle/>
                    <a:p>
                      <a:pPr marL="1714500">
                        <a:spcAft>
                          <a:spcPts val="0"/>
                        </a:spcAft>
                      </a:pPr>
                      <a:r>
                        <a:rPr lang="ru-RU" sz="1800" dirty="0">
                          <a:effectLst/>
                        </a:rPr>
                        <a:t>Пороговый </a:t>
                      </a:r>
                      <a:r>
                        <a:rPr lang="ru-RU" sz="1800" dirty="0" err="1" smtClean="0">
                          <a:effectLst/>
                        </a:rPr>
                        <a:t>неотпускающий</a:t>
                      </a:r>
                      <a:endParaRPr lang="en-US" sz="1800" dirty="0" smtClean="0">
                        <a:effectLst/>
                      </a:endParaRPr>
                    </a:p>
                    <a:p>
                      <a:pPr marL="1714500">
                        <a:spcAft>
                          <a:spcPts val="0"/>
                        </a:spcAft>
                      </a:pPr>
                      <a:endParaRPr lang="ru-RU" sz="1200" dirty="0">
                        <a:effectLst/>
                        <a:latin typeface="Calibri"/>
                        <a:ea typeface="Calibri"/>
                        <a:cs typeface="Arial"/>
                      </a:endParaRPr>
                    </a:p>
                  </a:txBody>
                  <a:tcPr marL="0" marR="0" marT="0" marB="0" anchor="b"/>
                </a:tc>
                <a:tc>
                  <a:txBody>
                    <a:bodyPr/>
                    <a:lstStyle/>
                    <a:p>
                      <a:pPr algn="r">
                        <a:spcAft>
                          <a:spcPts val="0"/>
                        </a:spcAft>
                      </a:pPr>
                      <a:r>
                        <a:rPr lang="ru-RU" sz="1800" dirty="0" smtClean="0">
                          <a:effectLst/>
                        </a:rPr>
                        <a:t>15</a:t>
                      </a:r>
                      <a:endParaRPr lang="en-US" sz="1800" dirty="0" smtClean="0">
                        <a:effectLst/>
                      </a:endParaRPr>
                    </a:p>
                    <a:p>
                      <a:pPr algn="r">
                        <a:spcAft>
                          <a:spcPts val="0"/>
                        </a:spcAft>
                      </a:pPr>
                      <a:endParaRPr lang="ru-RU" sz="1200" dirty="0">
                        <a:effectLst/>
                        <a:latin typeface="Calibri"/>
                        <a:ea typeface="Calibri"/>
                        <a:cs typeface="Arial"/>
                      </a:endParaRPr>
                    </a:p>
                  </a:txBody>
                  <a:tcPr marL="0" marR="0" marT="0" marB="0" anchor="b"/>
                </a:tc>
                <a:tc>
                  <a:txBody>
                    <a:bodyPr/>
                    <a:lstStyle/>
                    <a:p>
                      <a:pPr marL="12700">
                        <a:spcAft>
                          <a:spcPts val="0"/>
                        </a:spcAft>
                      </a:pPr>
                      <a:r>
                        <a:rPr lang="ru-RU" sz="1800" dirty="0" smtClean="0">
                          <a:effectLst/>
                        </a:rPr>
                        <a:t>мА</a:t>
                      </a:r>
                      <a:endParaRPr lang="en-US" sz="1800" dirty="0" smtClean="0">
                        <a:effectLst/>
                      </a:endParaRPr>
                    </a:p>
                    <a:p>
                      <a:pPr marL="12700">
                        <a:spcAft>
                          <a:spcPts val="0"/>
                        </a:spcAft>
                      </a:pPr>
                      <a:endParaRPr lang="ru-RU" sz="1200" dirty="0">
                        <a:effectLst/>
                        <a:latin typeface="Calibri"/>
                        <a:ea typeface="Calibri"/>
                        <a:cs typeface="Arial"/>
                      </a:endParaRPr>
                    </a:p>
                  </a:txBody>
                  <a:tcPr marL="0" marR="0" marT="0" marB="0" anchor="b"/>
                </a:tc>
                <a:extLst>
                  <a:ext uri="{0D108BD9-81ED-4DB2-BD59-A6C34878D82A}">
                    <a16:rowId xmlns:a16="http://schemas.microsoft.com/office/drawing/2014/main" val="10002"/>
                  </a:ext>
                </a:extLst>
              </a:tr>
              <a:tr h="645895">
                <a:tc>
                  <a:txBody>
                    <a:bodyPr/>
                    <a:lstStyle/>
                    <a:p>
                      <a:pPr marL="1714500">
                        <a:spcAft>
                          <a:spcPts val="0"/>
                        </a:spcAft>
                      </a:pPr>
                      <a:r>
                        <a:rPr lang="ru-RU" sz="1800" dirty="0">
                          <a:effectLst/>
                        </a:rPr>
                        <a:t>Пороговый </a:t>
                      </a:r>
                      <a:r>
                        <a:rPr lang="ru-RU" sz="1800" dirty="0" err="1" smtClean="0">
                          <a:effectLst/>
                        </a:rPr>
                        <a:t>фибрилляционный</a:t>
                      </a:r>
                      <a:endParaRPr lang="en-US" sz="1800" dirty="0" smtClean="0">
                        <a:effectLst/>
                      </a:endParaRPr>
                    </a:p>
                    <a:p>
                      <a:pPr marL="1714500">
                        <a:spcAft>
                          <a:spcPts val="0"/>
                        </a:spcAft>
                      </a:pPr>
                      <a:endParaRPr lang="ru-RU" sz="1200" dirty="0">
                        <a:effectLst/>
                        <a:latin typeface="Calibri"/>
                        <a:ea typeface="Calibri"/>
                        <a:cs typeface="Arial"/>
                      </a:endParaRPr>
                    </a:p>
                  </a:txBody>
                  <a:tcPr marL="0" marR="0" marT="0" marB="0" anchor="b"/>
                </a:tc>
                <a:tc>
                  <a:txBody>
                    <a:bodyPr/>
                    <a:lstStyle/>
                    <a:p>
                      <a:pPr algn="r">
                        <a:spcAft>
                          <a:spcPts val="0"/>
                        </a:spcAft>
                      </a:pPr>
                      <a:r>
                        <a:rPr lang="ru-RU" sz="1800" dirty="0" smtClean="0">
                          <a:effectLst/>
                        </a:rPr>
                        <a:t>70</a:t>
                      </a:r>
                      <a:endParaRPr lang="en-US" sz="1800" dirty="0" smtClean="0">
                        <a:effectLst/>
                      </a:endParaRPr>
                    </a:p>
                    <a:p>
                      <a:pPr algn="r">
                        <a:spcAft>
                          <a:spcPts val="0"/>
                        </a:spcAft>
                      </a:pPr>
                      <a:endParaRPr lang="ru-RU" sz="1200" dirty="0">
                        <a:effectLst/>
                        <a:latin typeface="Calibri"/>
                        <a:ea typeface="Calibri"/>
                        <a:cs typeface="Arial"/>
                      </a:endParaRPr>
                    </a:p>
                  </a:txBody>
                  <a:tcPr marL="0" marR="0" marT="0" marB="0" anchor="b"/>
                </a:tc>
                <a:tc>
                  <a:txBody>
                    <a:bodyPr/>
                    <a:lstStyle/>
                    <a:p>
                      <a:pPr marL="12700">
                        <a:spcAft>
                          <a:spcPts val="0"/>
                        </a:spcAft>
                      </a:pPr>
                      <a:r>
                        <a:rPr lang="ru-RU" sz="1800" dirty="0" smtClean="0">
                          <a:effectLst/>
                        </a:rPr>
                        <a:t>мА</a:t>
                      </a:r>
                      <a:endParaRPr lang="en-US" sz="1800" dirty="0" smtClean="0">
                        <a:effectLst/>
                      </a:endParaRPr>
                    </a:p>
                    <a:p>
                      <a:pPr marL="12700">
                        <a:spcAft>
                          <a:spcPts val="0"/>
                        </a:spcAft>
                      </a:pPr>
                      <a:endParaRPr lang="ru-RU" sz="1200" dirty="0">
                        <a:effectLst/>
                        <a:latin typeface="Calibri"/>
                        <a:ea typeface="Calibri"/>
                        <a:cs typeface="Arial"/>
                      </a:endParaRPr>
                    </a:p>
                  </a:txBody>
                  <a:tcPr marL="0" marR="0" marT="0" marB="0" anchor="b"/>
                </a:tc>
                <a:extLst>
                  <a:ext uri="{0D108BD9-81ED-4DB2-BD59-A6C34878D82A}">
                    <a16:rowId xmlns:a16="http://schemas.microsoft.com/office/drawing/2014/main" val="10003"/>
                  </a:ext>
                </a:extLst>
              </a:tr>
              <a:tr h="645895">
                <a:tc>
                  <a:txBody>
                    <a:bodyPr/>
                    <a:lstStyle/>
                    <a:p>
                      <a:pPr marL="1714500">
                        <a:spcAft>
                          <a:spcPts val="0"/>
                        </a:spcAft>
                      </a:pPr>
                      <a:r>
                        <a:rPr lang="ru-RU" sz="1800" dirty="0" smtClean="0">
                          <a:effectLst/>
                        </a:rPr>
                        <a:t>Смертельный</a:t>
                      </a:r>
                      <a:endParaRPr lang="en-US" sz="1800" dirty="0" smtClean="0">
                        <a:effectLst/>
                      </a:endParaRPr>
                    </a:p>
                    <a:p>
                      <a:pPr marL="1714500">
                        <a:spcAft>
                          <a:spcPts val="0"/>
                        </a:spcAft>
                      </a:pPr>
                      <a:endParaRPr lang="en-US" sz="1800" dirty="0" smtClean="0">
                        <a:effectLst/>
                        <a:latin typeface="Calibri"/>
                        <a:ea typeface="Calibri"/>
                        <a:cs typeface="Arial"/>
                      </a:endParaRPr>
                    </a:p>
                    <a:p>
                      <a:pPr marL="1714500">
                        <a:spcAft>
                          <a:spcPts val="0"/>
                        </a:spcAft>
                      </a:pPr>
                      <a:endParaRPr lang="ru-RU" sz="1200" dirty="0">
                        <a:effectLst/>
                        <a:latin typeface="Calibri"/>
                        <a:ea typeface="Calibri"/>
                        <a:cs typeface="Arial"/>
                      </a:endParaRPr>
                    </a:p>
                  </a:txBody>
                  <a:tcPr marL="0" marR="0" marT="0" marB="0" anchor="b"/>
                </a:tc>
                <a:tc>
                  <a:txBody>
                    <a:bodyPr/>
                    <a:lstStyle/>
                    <a:p>
                      <a:pPr algn="r">
                        <a:spcAft>
                          <a:spcPts val="0"/>
                        </a:spcAft>
                      </a:pPr>
                      <a:r>
                        <a:rPr lang="ru-RU" sz="1800" dirty="0" smtClean="0">
                          <a:effectLst/>
                        </a:rPr>
                        <a:t>100</a:t>
                      </a:r>
                      <a:endParaRPr lang="en-US" sz="1800" dirty="0" smtClean="0">
                        <a:effectLst/>
                      </a:endParaRPr>
                    </a:p>
                    <a:p>
                      <a:pPr algn="r">
                        <a:spcAft>
                          <a:spcPts val="0"/>
                        </a:spcAft>
                      </a:pPr>
                      <a:endParaRPr lang="en-US" sz="1800" dirty="0" smtClean="0">
                        <a:effectLst/>
                      </a:endParaRPr>
                    </a:p>
                    <a:p>
                      <a:pPr algn="r">
                        <a:spcAft>
                          <a:spcPts val="0"/>
                        </a:spcAft>
                      </a:pPr>
                      <a:endParaRPr lang="ru-RU" sz="1200" dirty="0">
                        <a:effectLst/>
                        <a:latin typeface="Calibri"/>
                        <a:ea typeface="Calibri"/>
                        <a:cs typeface="Arial"/>
                      </a:endParaRPr>
                    </a:p>
                  </a:txBody>
                  <a:tcPr marL="0" marR="0" marT="0" marB="0" anchor="b"/>
                </a:tc>
                <a:tc>
                  <a:txBody>
                    <a:bodyPr/>
                    <a:lstStyle/>
                    <a:p>
                      <a:pPr marL="12700">
                        <a:spcAft>
                          <a:spcPts val="0"/>
                        </a:spcAft>
                      </a:pPr>
                      <a:r>
                        <a:rPr lang="ru-RU" sz="1800" dirty="0" smtClean="0">
                          <a:effectLst/>
                        </a:rPr>
                        <a:t>мА</a:t>
                      </a:r>
                      <a:endParaRPr lang="en-US" sz="1800" dirty="0" smtClean="0">
                        <a:effectLst/>
                      </a:endParaRPr>
                    </a:p>
                    <a:p>
                      <a:pPr marL="12700">
                        <a:spcAft>
                          <a:spcPts val="0"/>
                        </a:spcAft>
                      </a:pPr>
                      <a:endParaRPr lang="en-US" sz="1800" dirty="0" smtClean="0">
                        <a:effectLst/>
                      </a:endParaRPr>
                    </a:p>
                    <a:p>
                      <a:pPr marL="12700">
                        <a:spcAft>
                          <a:spcPts val="0"/>
                        </a:spcAft>
                      </a:pPr>
                      <a:endParaRPr lang="ru-RU" sz="1200" dirty="0">
                        <a:effectLst/>
                        <a:latin typeface="Calibri"/>
                        <a:ea typeface="Calibri"/>
                        <a:cs typeface="Arial"/>
                      </a:endParaRPr>
                    </a:p>
                  </a:txBody>
                  <a:tcPr marL="0" marR="0" marT="0" marB="0" anchor="b"/>
                </a:tc>
                <a:extLst>
                  <a:ext uri="{0D108BD9-81ED-4DB2-BD59-A6C34878D82A}">
                    <a16:rowId xmlns:a16="http://schemas.microsoft.com/office/drawing/2014/main" val="10004"/>
                  </a:ext>
                </a:extLst>
              </a:tr>
            </a:tbl>
          </a:graphicData>
        </a:graphic>
      </p:graphicFrame>
      <p:sp>
        <p:nvSpPr>
          <p:cNvPr id="4" name="Rectangle 1"/>
          <p:cNvSpPr>
            <a:spLocks noChangeArrowheads="1"/>
          </p:cNvSpPr>
          <p:nvPr/>
        </p:nvSpPr>
        <p:spPr bwMode="auto">
          <a:xfrm>
            <a:off x="2520181" y="846286"/>
            <a:ext cx="374281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ПОРОГОВЫЕ ЗНАЧЕНИЯ ТОКА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8</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14" name="TextBox 13"/>
          <p:cNvSpPr txBox="1"/>
          <p:nvPr/>
        </p:nvSpPr>
        <p:spPr>
          <a:xfrm>
            <a:off x="646975" y="1710382"/>
            <a:ext cx="7489229" cy="1200329"/>
          </a:xfrm>
          <a:prstGeom prst="rect">
            <a:avLst/>
          </a:prstGeom>
          <a:noFill/>
        </p:spPr>
        <p:txBody>
          <a:bodyPr wrap="square" rtlCol="0">
            <a:spAutoFit/>
          </a:bodyPr>
          <a:lstStyle/>
          <a:p>
            <a:pPr algn="ctr"/>
            <a:r>
              <a:rPr lang="ru-RU" sz="3600" b="1" dirty="0"/>
              <a:t>Обеспечение безопасности работ в электроустановках</a:t>
            </a:r>
            <a:endParaRPr lang="ru-RU" sz="3600" dirty="0"/>
          </a:p>
        </p:txBody>
      </p:sp>
    </p:spTree>
    <p:extLst>
      <p:ext uri="{BB962C8B-B14F-4D97-AF65-F5344CB8AC3E}">
        <p14:creationId xmlns:p14="http://schemas.microsoft.com/office/powerpoint/2010/main" val="1176137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9</a:t>
            </a:r>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503957" y="918294"/>
            <a:ext cx="7848898" cy="3785652"/>
          </a:xfrm>
          <a:prstGeom prst="rect">
            <a:avLst/>
          </a:prstGeom>
        </p:spPr>
        <p:txBody>
          <a:bodyPr wrap="square">
            <a:spAutoFit/>
          </a:bodyPr>
          <a:lstStyle/>
          <a:p>
            <a:r>
              <a:rPr lang="ru-RU" b="1" dirty="0"/>
              <a:t>Работа без снятия напряжения </a:t>
            </a:r>
            <a:r>
              <a:rPr lang="ru-RU" dirty="0"/>
              <a:t>на токоведущих частях</a:t>
            </a:r>
            <a:r>
              <a:rPr lang="ru-RU" b="1" dirty="0"/>
              <a:t> </a:t>
            </a:r>
            <a:r>
              <a:rPr lang="ru-RU" dirty="0"/>
              <a:t>(под напряжением) -</a:t>
            </a:r>
            <a:r>
              <a:rPr lang="ru-RU" b="1" dirty="0"/>
              <a:t> </a:t>
            </a:r>
            <a:r>
              <a:rPr lang="ru-RU" dirty="0"/>
              <a:t>работа,</a:t>
            </a:r>
            <a:r>
              <a:rPr lang="ru-RU" b="1" dirty="0"/>
              <a:t> </a:t>
            </a:r>
            <a:r>
              <a:rPr lang="ru-RU" dirty="0"/>
              <a:t>выполняемая с прикосновениям к токоведущим частям, находящимся под напряжением, или на расстоянии от этих токоведущих частей менее допустимых (в сетях до 1 </a:t>
            </a:r>
            <a:r>
              <a:rPr lang="ru-RU" dirty="0" err="1"/>
              <a:t>кВ</a:t>
            </a:r>
            <a:r>
              <a:rPr lang="ru-RU" dirty="0"/>
              <a:t> - не нормируется, кроме воздушных линий, для которых расстояние - 0.6 м)</a:t>
            </a:r>
          </a:p>
          <a:p>
            <a:r>
              <a:rPr lang="ru-RU" dirty="0"/>
              <a:t> </a:t>
            </a:r>
          </a:p>
          <a:p>
            <a:r>
              <a:rPr lang="ru-RU" dirty="0"/>
              <a:t>Снимать и устанавливать предохранители следует при снятом напряжении. Допускается снимать и устанавливать предохранители, находящиеся под напряжением, но без нагрузки.</a:t>
            </a:r>
          </a:p>
          <a:p>
            <a:r>
              <a:rPr lang="ru-RU" dirty="0"/>
              <a:t> </a:t>
            </a:r>
          </a:p>
          <a:p>
            <a:r>
              <a:rPr lang="ru-RU" dirty="0"/>
              <a:t>Под напряжением и с нагрузкой разрешается снимать и устанавливать предохранители во вторичных цепях</a:t>
            </a:r>
            <a:r>
              <a:rPr lang="ru-RU" dirty="0" smtClean="0"/>
              <a:t>.</a:t>
            </a:r>
            <a:endParaRPr lang="en-US" dirty="0" smtClean="0"/>
          </a:p>
          <a:p>
            <a:r>
              <a:rPr lang="ru-RU" dirty="0"/>
              <a:t>При снятии и установке предохранителей под напряжением в электроустановках до 1 </a:t>
            </a:r>
            <a:r>
              <a:rPr lang="ru-RU" dirty="0" err="1"/>
              <a:t>кВ</a:t>
            </a:r>
            <a:r>
              <a:rPr lang="ru-RU" dirty="0"/>
              <a:t> необходимо пользоваться изоляционными клещами или перчатками и средствами защиты лица и глаз.</a:t>
            </a:r>
          </a:p>
          <a:p>
            <a:endParaRPr lang="ru-RU" dirty="0"/>
          </a:p>
        </p:txBody>
      </p:sp>
    </p:spTree>
    <p:extLst>
      <p:ext uri="{BB962C8B-B14F-4D97-AF65-F5344CB8AC3E}">
        <p14:creationId xmlns:p14="http://schemas.microsoft.com/office/powerpoint/2010/main" val="311309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10</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1926406"/>
            <a:ext cx="7254113" cy="784830"/>
          </a:xfrm>
          <a:prstGeom prst="rect">
            <a:avLst/>
          </a:prstGeom>
        </p:spPr>
        <p:txBody>
          <a:bodyPr wrap="square">
            <a:spAutoFit/>
          </a:bodyPr>
          <a:lstStyle/>
          <a:p>
            <a:r>
              <a:rPr lang="ru-RU" b="1" dirty="0"/>
              <a:t>Работы со снятием напряжения </a:t>
            </a:r>
            <a:r>
              <a:rPr lang="ru-RU" dirty="0"/>
              <a:t>-</a:t>
            </a:r>
            <a:r>
              <a:rPr lang="ru-RU" b="1" dirty="0"/>
              <a:t> </a:t>
            </a:r>
            <a:r>
              <a:rPr lang="ru-RU" dirty="0"/>
              <a:t>когда с токоведущих частей электроустановки,</a:t>
            </a:r>
            <a:r>
              <a:rPr lang="ru-RU" b="1" dirty="0"/>
              <a:t> </a:t>
            </a:r>
            <a:r>
              <a:rPr lang="ru-RU" dirty="0"/>
              <a:t>на</a:t>
            </a:r>
            <a:r>
              <a:rPr lang="ru-RU" b="1" dirty="0"/>
              <a:t> </a:t>
            </a:r>
            <a:r>
              <a:rPr lang="ru-RU" dirty="0"/>
              <a:t>которой будут проводиться работы, снято напряжение и приняты меры, препятствующие подаче напряжения к месту работы.</a:t>
            </a:r>
          </a:p>
        </p:txBody>
      </p:sp>
    </p:spTree>
    <p:extLst>
      <p:ext uri="{BB962C8B-B14F-4D97-AF65-F5344CB8AC3E}">
        <p14:creationId xmlns:p14="http://schemas.microsoft.com/office/powerpoint/2010/main" val="2155489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a:t>
            </a:r>
            <a:r>
              <a:rPr lang="en-US" sz="1200" dirty="0" smtClean="0"/>
              <a:t>1</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1926406"/>
            <a:ext cx="7254113" cy="1384995"/>
          </a:xfrm>
          <a:prstGeom prst="rect">
            <a:avLst/>
          </a:prstGeom>
        </p:spPr>
        <p:txBody>
          <a:bodyPr wrap="square">
            <a:spAutoFit/>
          </a:bodyPr>
          <a:lstStyle/>
          <a:p>
            <a:pPr algn="ctr"/>
            <a:r>
              <a:rPr lang="ru-RU" sz="2800" b="1" dirty="0"/>
              <a:t>Технические мероприятия, обеспечивающие безопасность работ </a:t>
            </a:r>
            <a:endParaRPr lang="en-US" sz="2800" b="1" dirty="0" smtClean="0"/>
          </a:p>
          <a:p>
            <a:pPr algn="ctr"/>
            <a:r>
              <a:rPr lang="ru-RU" sz="2800" b="1" dirty="0" smtClean="0"/>
              <a:t>в </a:t>
            </a:r>
            <a:r>
              <a:rPr lang="ru-RU" sz="2800" b="1" dirty="0"/>
              <a:t>электроустановках</a:t>
            </a:r>
            <a:endParaRPr lang="ru-RU" sz="2800" dirty="0"/>
          </a:p>
        </p:txBody>
      </p:sp>
    </p:spTree>
    <p:extLst>
      <p:ext uri="{BB962C8B-B14F-4D97-AF65-F5344CB8AC3E}">
        <p14:creationId xmlns:p14="http://schemas.microsoft.com/office/powerpoint/2010/main" val="3075135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a:t>
            </a:r>
            <a:r>
              <a:rPr lang="en-US" sz="1200" dirty="0" smtClean="0"/>
              <a:t>2</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846286"/>
            <a:ext cx="7254113" cy="3785652"/>
          </a:xfrm>
          <a:prstGeom prst="rect">
            <a:avLst/>
          </a:prstGeom>
        </p:spPr>
        <p:txBody>
          <a:bodyPr wrap="square">
            <a:spAutoFit/>
          </a:bodyPr>
          <a:lstStyle/>
          <a:p>
            <a:pPr lvl="0"/>
            <a:r>
              <a:rPr lang="en-US" dirty="0" smtClean="0"/>
              <a:t>1. </a:t>
            </a:r>
            <a:r>
              <a:rPr lang="ru-RU" dirty="0" smtClean="0"/>
              <a:t>Провести </a:t>
            </a:r>
            <a:r>
              <a:rPr lang="ru-RU" dirty="0"/>
              <a:t>необходимые отключения и принять меры, препятствующие подаче напряжения на место работы вследствие ошибочного или самопроизвольного включения коммутационного аппарата.</a:t>
            </a:r>
          </a:p>
          <a:p>
            <a:r>
              <a:rPr lang="ru-RU" dirty="0"/>
              <a:t> </a:t>
            </a:r>
          </a:p>
          <a:p>
            <a:pPr lvl="0"/>
            <a:r>
              <a:rPr lang="en-US" dirty="0" smtClean="0"/>
              <a:t>2. </a:t>
            </a:r>
            <a:r>
              <a:rPr lang="ru-RU" dirty="0" smtClean="0"/>
              <a:t>На </a:t>
            </a:r>
            <a:r>
              <a:rPr lang="ru-RU" dirty="0"/>
              <a:t>приводах ручного и на ключах дистанционного </a:t>
            </a:r>
            <a:r>
              <a:rPr lang="ru-RU" dirty="0" smtClean="0"/>
              <a:t>управления </a:t>
            </a:r>
            <a:r>
              <a:rPr lang="ru-RU" dirty="0"/>
              <a:t>коммутационных аппаратов вывесить запрещающие плакаты.</a:t>
            </a:r>
          </a:p>
          <a:p>
            <a:r>
              <a:rPr lang="ru-RU" dirty="0"/>
              <a:t> </a:t>
            </a:r>
          </a:p>
          <a:p>
            <a:pPr lvl="0"/>
            <a:r>
              <a:rPr lang="en-US" dirty="0" smtClean="0"/>
              <a:t>3. </a:t>
            </a:r>
            <a:r>
              <a:rPr lang="ru-RU" dirty="0" smtClean="0"/>
              <a:t>Проверить </a:t>
            </a:r>
            <a:r>
              <a:rPr lang="ru-RU" dirty="0"/>
              <a:t>отсутствие напряжения на токоведущих частях, которые должны быть заземлены для защиты людей от поражения эл током</a:t>
            </a:r>
          </a:p>
          <a:p>
            <a:r>
              <a:rPr lang="ru-RU" dirty="0"/>
              <a:t> </a:t>
            </a:r>
          </a:p>
          <a:p>
            <a:pPr lvl="0"/>
            <a:r>
              <a:rPr lang="en-US" dirty="0" smtClean="0"/>
              <a:t>4. </a:t>
            </a:r>
            <a:r>
              <a:rPr lang="ru-RU" dirty="0" smtClean="0"/>
              <a:t>Установить </a:t>
            </a:r>
            <a:r>
              <a:rPr lang="ru-RU" dirty="0"/>
              <a:t>заземление (включить заземляющие ножи или установить переносные заземления).</a:t>
            </a:r>
          </a:p>
          <a:p>
            <a:r>
              <a:rPr lang="ru-RU" dirty="0"/>
              <a:t/>
            </a:r>
            <a:br>
              <a:rPr lang="ru-RU" dirty="0"/>
            </a:br>
            <a:r>
              <a:rPr lang="ru-RU" dirty="0"/>
              <a:t>5. Вывесить указательные плакаты "Заземлено", оградить при необходимости рабочие места и оставшиеся под напряжением токоведущие части, вывесить предупреждающие и предписывающие плакаты.</a:t>
            </a:r>
          </a:p>
        </p:txBody>
      </p:sp>
    </p:spTree>
    <p:extLst>
      <p:ext uri="{BB962C8B-B14F-4D97-AF65-F5344CB8AC3E}">
        <p14:creationId xmlns:p14="http://schemas.microsoft.com/office/powerpoint/2010/main" val="18911385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a:t>
            </a:r>
            <a:r>
              <a:rPr lang="en-US" sz="1200" dirty="0" smtClean="0"/>
              <a:t>3</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846286"/>
            <a:ext cx="7254113" cy="3554819"/>
          </a:xfrm>
          <a:prstGeom prst="rect">
            <a:avLst/>
          </a:prstGeom>
        </p:spPr>
        <p:txBody>
          <a:bodyPr wrap="square">
            <a:spAutoFit/>
          </a:bodyPr>
          <a:lstStyle/>
          <a:p>
            <a:r>
              <a:rPr lang="ru-RU" dirty="0"/>
              <a:t>В электроустановках до 1 </a:t>
            </a:r>
            <a:r>
              <a:rPr lang="ru-RU" dirty="0" err="1"/>
              <a:t>кВ</a:t>
            </a:r>
            <a:r>
              <a:rPr lang="ru-RU" dirty="0"/>
              <a:t> для недопущения подачи напряжения к месту работ должны быть сняты предохранители. При отсутствии в схеме предохранителей предотвращение ошибочного включения коммутационных аппаратов должно быть обеспечено такими мерами как запирание рукояток или дверец шкафа, закрытие кнопок, установка между контактами коммутационного аппарата изолирующих накладок. Отключенное положение коммутационных аппаратов напряжением до 1 </a:t>
            </a:r>
            <a:r>
              <a:rPr lang="ru-RU" dirty="0" err="1"/>
              <a:t>кВ</a:t>
            </a:r>
            <a:r>
              <a:rPr lang="ru-RU" dirty="0"/>
              <a:t> с недоступными для осмотра контактами определяется проверкой отсутствия напряжения на их зажимах или зажимах оборудования, включаемого этими аппаратами.</a:t>
            </a:r>
          </a:p>
          <a:p>
            <a:r>
              <a:rPr lang="ru-RU" dirty="0"/>
              <a:t> </a:t>
            </a:r>
          </a:p>
          <a:p>
            <a:r>
              <a:rPr lang="ru-RU" dirty="0"/>
              <a:t>Проверять отсутствие напряжения необходимо указателем напряжения, исправность которого перед применением должна быть установлена с помощью предназначенных для этой цели специальных приборов или приближением к токоведущим частям, заведомо находящимся под напряжением.</a:t>
            </a:r>
          </a:p>
        </p:txBody>
      </p:sp>
    </p:spTree>
    <p:extLst>
      <p:ext uri="{BB962C8B-B14F-4D97-AF65-F5344CB8AC3E}">
        <p14:creationId xmlns:p14="http://schemas.microsoft.com/office/powerpoint/2010/main" val="4196156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40088" y="127000"/>
            <a:ext cx="5040312" cy="647700"/>
          </a:xfrm>
        </p:spPr>
        <p:txBody>
          <a:bodyPr/>
          <a:lstStyle/>
          <a:p>
            <a:pPr algn="l" eaLnBrk="1" hangingPunct="1"/>
            <a:r>
              <a:rPr lang="ru-RU" sz="1300" b="1" smtClean="0">
                <a:solidFill>
                  <a:schemeClr val="bg2"/>
                </a:solidFill>
                <a:latin typeface="Calibri" pitchFamily="34" charset="0"/>
              </a:rPr>
              <a:t>ЭНЕРГЕТИЧЕСКИЙ ИНСТИТУТ </a:t>
            </a:r>
            <a:br>
              <a:rPr lang="ru-RU" sz="1300" b="1" smtClean="0">
                <a:solidFill>
                  <a:schemeClr val="bg2"/>
                </a:solidFill>
                <a:latin typeface="Calibri" pitchFamily="34" charset="0"/>
              </a:rPr>
            </a:br>
            <a:r>
              <a:rPr lang="ru-RU" sz="1300" b="1" smtClean="0">
                <a:solidFill>
                  <a:schemeClr val="bg2"/>
                </a:solidFill>
                <a:latin typeface="Calibri" pitchFamily="34" charset="0"/>
              </a:rPr>
              <a:t>ЭЛЕКТРОСНАБЖЕНИЕ ПРОМЫШЛЕННЫХ ПРЕДПРИЯТИЙ</a:t>
            </a:r>
          </a:p>
        </p:txBody>
      </p:sp>
      <p:sp>
        <p:nvSpPr>
          <p:cNvPr id="3075" name="Rectangle 5"/>
          <p:cNvSpPr>
            <a:spLocks noChangeArrowheads="1"/>
          </p:cNvSpPr>
          <p:nvPr/>
        </p:nvSpPr>
        <p:spPr bwMode="auto">
          <a:xfrm>
            <a:off x="8208963" y="4375150"/>
            <a:ext cx="431800" cy="485775"/>
          </a:xfrm>
          <a:prstGeom prst="rect">
            <a:avLst/>
          </a:prstGeom>
          <a:solidFill>
            <a:srgbClr val="969696"/>
          </a:solidFill>
          <a:ln w="9525">
            <a:noFill/>
            <a:miter lim="800000"/>
            <a:headEnd/>
            <a:tailEnd/>
          </a:ln>
          <a:effectLst/>
        </p:spPr>
        <p:txBody>
          <a:bodyPr wrap="none" anchor="ctr"/>
          <a:lstStyle/>
          <a:p>
            <a:pPr algn="ctr" defTabSz="771525"/>
            <a:r>
              <a:rPr lang="ru-RU" sz="1200" dirty="0" smtClean="0"/>
              <a:t>1</a:t>
            </a:r>
            <a:r>
              <a:rPr lang="en-US" sz="1200" dirty="0" smtClean="0"/>
              <a:t>4</a:t>
            </a:r>
            <a:endParaRPr lang="ru-RU" sz="1200" dirty="0"/>
          </a:p>
        </p:txBody>
      </p:sp>
      <p:cxnSp>
        <p:nvCxnSpPr>
          <p:cNvPr id="3076" name="AutoShape 12"/>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p:spPr>
      </p:cxnSp>
      <p:pic>
        <p:nvPicPr>
          <p:cNvPr id="3077" name="Picture 13" descr="ТПУ_Презентация_Квадраты нижние"/>
          <p:cNvPicPr>
            <a:picLocks noChangeAspect="1" noChangeArrowheads="1"/>
          </p:cNvPicPr>
          <p:nvPr/>
        </p:nvPicPr>
        <p:blipFill>
          <a:blip r:embed="rId2" cstate="print"/>
          <a:srcRect/>
          <a:stretch>
            <a:fillRect/>
          </a:stretch>
        </p:blipFill>
        <p:spPr bwMode="auto">
          <a:xfrm>
            <a:off x="0" y="4213225"/>
            <a:ext cx="3024188" cy="647700"/>
          </a:xfrm>
          <a:prstGeom prst="rect">
            <a:avLst/>
          </a:prstGeom>
          <a:noFill/>
          <a:ln w="9525">
            <a:noFill/>
            <a:miter lim="800000"/>
            <a:headEnd/>
            <a:tailEnd/>
          </a:ln>
        </p:spPr>
      </p:pic>
      <p:grpSp>
        <p:nvGrpSpPr>
          <p:cNvPr id="2" name="Group 27"/>
          <p:cNvGrpSpPr>
            <a:grpSpLocks noChangeAspect="1"/>
          </p:cNvGrpSpPr>
          <p:nvPr/>
        </p:nvGrpSpPr>
        <p:grpSpPr bwMode="auto">
          <a:xfrm>
            <a:off x="282575" y="-15875"/>
            <a:ext cx="2597150" cy="952500"/>
            <a:chOff x="363" y="562"/>
            <a:chExt cx="1768" cy="648"/>
          </a:xfrm>
        </p:grpSpPr>
        <p:sp>
          <p:nvSpPr>
            <p:cNvPr id="3079" name="AutoShape 26"/>
            <p:cNvSpPr>
              <a:spLocks noChangeAspect="1" noChangeArrowheads="1" noTextEdit="1"/>
            </p:cNvSpPr>
            <p:nvPr/>
          </p:nvSpPr>
          <p:spPr bwMode="auto">
            <a:xfrm>
              <a:off x="363" y="562"/>
              <a:ext cx="1768" cy="648"/>
            </a:xfrm>
            <a:prstGeom prst="rect">
              <a:avLst/>
            </a:prstGeom>
            <a:noFill/>
            <a:ln w="9525">
              <a:noFill/>
              <a:miter lim="800000"/>
              <a:headEnd/>
              <a:tailEnd/>
            </a:ln>
          </p:spPr>
          <p:txBody>
            <a:bodyPr/>
            <a:lstStyle/>
            <a:p>
              <a:endParaRPr lang="ru-RU"/>
            </a:p>
          </p:txBody>
        </p:sp>
        <p:sp>
          <p:nvSpPr>
            <p:cNvPr id="3080" name="Rectangle 29"/>
            <p:cNvSpPr>
              <a:spLocks noChangeArrowheads="1"/>
            </p:cNvSpPr>
            <p:nvPr/>
          </p:nvSpPr>
          <p:spPr bwMode="auto">
            <a:xfrm>
              <a:off x="363" y="570"/>
              <a:ext cx="1766" cy="640"/>
            </a:xfrm>
            <a:prstGeom prst="rect">
              <a:avLst/>
            </a:prstGeom>
            <a:solidFill>
              <a:srgbClr val="FFFFFF"/>
            </a:solidFill>
            <a:ln w="0">
              <a:noFill/>
              <a:miter lim="800000"/>
              <a:headEnd/>
              <a:tailEnd/>
            </a:ln>
          </p:spPr>
          <p:txBody>
            <a:bodyPr/>
            <a:lstStyle/>
            <a:p>
              <a:endParaRPr lang="ru-RU"/>
            </a:p>
          </p:txBody>
        </p:sp>
        <p:sp>
          <p:nvSpPr>
            <p:cNvPr id="3081" name="Freeform 30"/>
            <p:cNvSpPr>
              <a:spLocks noEditPoints="1"/>
            </p:cNvSpPr>
            <p:nvPr/>
          </p:nvSpPr>
          <p:spPr bwMode="auto">
            <a:xfrm>
              <a:off x="913" y="736"/>
              <a:ext cx="1066" cy="324"/>
            </a:xfrm>
            <a:custGeom>
              <a:avLst/>
              <a:gdLst>
                <a:gd name="T0" fmla="*/ 66 w 2132"/>
                <a:gd name="T1" fmla="*/ 73 h 649"/>
                <a:gd name="T2" fmla="*/ 99 w 2132"/>
                <a:gd name="T3" fmla="*/ 69 h 649"/>
                <a:gd name="T4" fmla="*/ 64 w 2132"/>
                <a:gd name="T5" fmla="*/ 70 h 649"/>
                <a:gd name="T6" fmla="*/ 62 w 2132"/>
                <a:gd name="T7" fmla="*/ 65 h 649"/>
                <a:gd name="T8" fmla="*/ 168 w 2132"/>
                <a:gd name="T9" fmla="*/ 63 h 649"/>
                <a:gd name="T10" fmla="*/ 158 w 2132"/>
                <a:gd name="T11" fmla="*/ 63 h 649"/>
                <a:gd name="T12" fmla="*/ 126 w 2132"/>
                <a:gd name="T13" fmla="*/ 63 h 649"/>
                <a:gd name="T14" fmla="*/ 123 w 2132"/>
                <a:gd name="T15" fmla="*/ 63 h 649"/>
                <a:gd name="T16" fmla="*/ 100 w 2132"/>
                <a:gd name="T17" fmla="*/ 72 h 649"/>
                <a:gd name="T18" fmla="*/ 79 w 2132"/>
                <a:gd name="T19" fmla="*/ 65 h 649"/>
                <a:gd name="T20" fmla="*/ 64 w 2132"/>
                <a:gd name="T21" fmla="*/ 63 h 649"/>
                <a:gd name="T22" fmla="*/ 67 w 2132"/>
                <a:gd name="T23" fmla="*/ 71 h 649"/>
                <a:gd name="T24" fmla="*/ 59 w 2132"/>
                <a:gd name="T25" fmla="*/ 80 h 649"/>
                <a:gd name="T26" fmla="*/ 51 w 2132"/>
                <a:gd name="T27" fmla="*/ 67 h 649"/>
                <a:gd name="T28" fmla="*/ 32 w 2132"/>
                <a:gd name="T29" fmla="*/ 80 h 649"/>
                <a:gd name="T30" fmla="*/ 17 w 2132"/>
                <a:gd name="T31" fmla="*/ 63 h 649"/>
                <a:gd name="T32" fmla="*/ 3 w 2132"/>
                <a:gd name="T33" fmla="*/ 78 h 649"/>
                <a:gd name="T34" fmla="*/ 117 w 2132"/>
                <a:gd name="T35" fmla="*/ 62 h 649"/>
                <a:gd name="T36" fmla="*/ 109 w 2132"/>
                <a:gd name="T37" fmla="*/ 76 h 649"/>
                <a:gd name="T38" fmla="*/ 112 w 2132"/>
                <a:gd name="T39" fmla="*/ 80 h 649"/>
                <a:gd name="T40" fmla="*/ 115 w 2132"/>
                <a:gd name="T41" fmla="*/ 62 h 649"/>
                <a:gd name="T42" fmla="*/ 26 w 2132"/>
                <a:gd name="T43" fmla="*/ 48 h 649"/>
                <a:gd name="T44" fmla="*/ 34 w 2132"/>
                <a:gd name="T45" fmla="*/ 37 h 649"/>
                <a:gd name="T46" fmla="*/ 264 w 2132"/>
                <a:gd name="T47" fmla="*/ 51 h 649"/>
                <a:gd name="T48" fmla="*/ 247 w 2132"/>
                <a:gd name="T49" fmla="*/ 33 h 649"/>
                <a:gd name="T50" fmla="*/ 226 w 2132"/>
                <a:gd name="T51" fmla="*/ 33 h 649"/>
                <a:gd name="T52" fmla="*/ 194 w 2132"/>
                <a:gd name="T53" fmla="*/ 35 h 649"/>
                <a:gd name="T54" fmla="*/ 168 w 2132"/>
                <a:gd name="T55" fmla="*/ 33 h 649"/>
                <a:gd name="T56" fmla="*/ 178 w 2132"/>
                <a:gd name="T57" fmla="*/ 33 h 649"/>
                <a:gd name="T58" fmla="*/ 168 w 2132"/>
                <a:gd name="T59" fmla="*/ 36 h 649"/>
                <a:gd name="T60" fmla="*/ 160 w 2132"/>
                <a:gd name="T61" fmla="*/ 37 h 649"/>
                <a:gd name="T62" fmla="*/ 141 w 2132"/>
                <a:gd name="T63" fmla="*/ 51 h 649"/>
                <a:gd name="T64" fmla="*/ 120 w 2132"/>
                <a:gd name="T65" fmla="*/ 42 h 649"/>
                <a:gd name="T66" fmla="*/ 99 w 2132"/>
                <a:gd name="T67" fmla="*/ 35 h 649"/>
                <a:gd name="T68" fmla="*/ 93 w 2132"/>
                <a:gd name="T69" fmla="*/ 33 h 649"/>
                <a:gd name="T70" fmla="*/ 65 w 2132"/>
                <a:gd name="T71" fmla="*/ 47 h 649"/>
                <a:gd name="T72" fmla="*/ 56 w 2132"/>
                <a:gd name="T73" fmla="*/ 33 h 649"/>
                <a:gd name="T74" fmla="*/ 46 w 2132"/>
                <a:gd name="T75" fmla="*/ 50 h 649"/>
                <a:gd name="T76" fmla="*/ 44 w 2132"/>
                <a:gd name="T77" fmla="*/ 48 h 649"/>
                <a:gd name="T78" fmla="*/ 14 w 2132"/>
                <a:gd name="T79" fmla="*/ 35 h 649"/>
                <a:gd name="T80" fmla="*/ 205 w 2132"/>
                <a:gd name="T81" fmla="*/ 36 h 649"/>
                <a:gd name="T82" fmla="*/ 210 w 2132"/>
                <a:gd name="T83" fmla="*/ 49 h 649"/>
                <a:gd name="T84" fmla="*/ 198 w 2132"/>
                <a:gd name="T85" fmla="*/ 42 h 649"/>
                <a:gd name="T86" fmla="*/ 37 w 2132"/>
                <a:gd name="T87" fmla="*/ 37 h 649"/>
                <a:gd name="T88" fmla="*/ 23 w 2132"/>
                <a:gd name="T89" fmla="*/ 49 h 649"/>
                <a:gd name="T90" fmla="*/ 258 w 2132"/>
                <a:gd name="T91" fmla="*/ 30 h 649"/>
                <a:gd name="T92" fmla="*/ 258 w 2132"/>
                <a:gd name="T93" fmla="*/ 32 h 649"/>
                <a:gd name="T94" fmla="*/ 20 w 2132"/>
                <a:gd name="T95" fmla="*/ 16 h 649"/>
                <a:gd name="T96" fmla="*/ 31 w 2132"/>
                <a:gd name="T97" fmla="*/ 11 h 649"/>
                <a:gd name="T98" fmla="*/ 131 w 2132"/>
                <a:gd name="T99" fmla="*/ 4 h 649"/>
                <a:gd name="T100" fmla="*/ 101 w 2132"/>
                <a:gd name="T101" fmla="*/ 18 h 649"/>
                <a:gd name="T102" fmla="*/ 83 w 2132"/>
                <a:gd name="T103" fmla="*/ 4 h 649"/>
                <a:gd name="T104" fmla="*/ 39 w 2132"/>
                <a:gd name="T105" fmla="*/ 4 h 649"/>
                <a:gd name="T106" fmla="*/ 41 w 2132"/>
                <a:gd name="T107" fmla="*/ 6 h 649"/>
                <a:gd name="T108" fmla="*/ 6 w 2132"/>
                <a:gd name="T109" fmla="*/ 6 h 649"/>
                <a:gd name="T110" fmla="*/ 67 w 2132"/>
                <a:gd name="T111" fmla="*/ 9 h 649"/>
                <a:gd name="T112" fmla="*/ 76 w 2132"/>
                <a:gd name="T113" fmla="*/ 21 h 649"/>
                <a:gd name="T114" fmla="*/ 64 w 2132"/>
                <a:gd name="T115" fmla="*/ 8 h 649"/>
                <a:gd name="T116" fmla="*/ 34 w 2132"/>
                <a:gd name="T117" fmla="*/ 13 h 649"/>
                <a:gd name="T118" fmla="*/ 17 w 2132"/>
                <a:gd name="T119" fmla="*/ 15 h 649"/>
                <a:gd name="T120" fmla="*/ 124 w 2132"/>
                <a:gd name="T121" fmla="*/ 1 h 649"/>
                <a:gd name="T122" fmla="*/ 12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w="0">
              <a:noFill/>
              <a:prstDash val="solid"/>
              <a:round/>
              <a:headEnd/>
              <a:tailEnd/>
            </a:ln>
          </p:spPr>
          <p:txBody>
            <a:bodyPr/>
            <a:lstStyle/>
            <a:p>
              <a:endParaRPr lang="ru-RU"/>
            </a:p>
          </p:txBody>
        </p:sp>
        <p:sp>
          <p:nvSpPr>
            <p:cNvPr id="3082" name="Freeform 31"/>
            <p:cNvSpPr>
              <a:spLocks noEditPoints="1"/>
            </p:cNvSpPr>
            <p:nvPr/>
          </p:nvSpPr>
          <p:spPr bwMode="auto">
            <a:xfrm>
              <a:off x="513" y="839"/>
              <a:ext cx="340" cy="220"/>
            </a:xfrm>
            <a:custGeom>
              <a:avLst/>
              <a:gdLst>
                <a:gd name="T0" fmla="*/ 30 w 680"/>
                <a:gd name="T1" fmla="*/ 30 h 441"/>
                <a:gd name="T2" fmla="*/ 55 w 680"/>
                <a:gd name="T3" fmla="*/ 30 h 441"/>
                <a:gd name="T4" fmla="*/ 55 w 680"/>
                <a:gd name="T5" fmla="*/ 55 h 441"/>
                <a:gd name="T6" fmla="*/ 30 w 680"/>
                <a:gd name="T7" fmla="*/ 55 h 441"/>
                <a:gd name="T8" fmla="*/ 30 w 680"/>
                <a:gd name="T9" fmla="*/ 30 h 441"/>
                <a:gd name="T10" fmla="*/ 60 w 680"/>
                <a:gd name="T11" fmla="*/ 0 h 441"/>
                <a:gd name="T12" fmla="*/ 85 w 680"/>
                <a:gd name="T13" fmla="*/ 0 h 441"/>
                <a:gd name="T14" fmla="*/ 85 w 680"/>
                <a:gd name="T15" fmla="*/ 55 h 441"/>
                <a:gd name="T16" fmla="*/ 60 w 680"/>
                <a:gd name="T17" fmla="*/ 55 h 441"/>
                <a:gd name="T18" fmla="*/ 60 w 680"/>
                <a:gd name="T19" fmla="*/ 0 h 441"/>
                <a:gd name="T20" fmla="*/ 0 w 680"/>
                <a:gd name="T21" fmla="*/ 0 h 441"/>
                <a:gd name="T22" fmla="*/ 25 w 680"/>
                <a:gd name="T23" fmla="*/ 0 h 441"/>
                <a:gd name="T24" fmla="*/ 25 w 680"/>
                <a:gd name="T25" fmla="*/ 55 h 441"/>
                <a:gd name="T26" fmla="*/ 0 w 680"/>
                <a:gd name="T27" fmla="*/ 5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noFill/>
              <a:prstDash val="solid"/>
              <a:round/>
              <a:headEnd/>
              <a:tailEnd/>
            </a:ln>
          </p:spPr>
          <p:txBody>
            <a:bodyPr/>
            <a:lstStyle/>
            <a:p>
              <a:endParaRPr lang="ru-RU"/>
            </a:p>
          </p:txBody>
        </p:sp>
        <p:sp>
          <p:nvSpPr>
            <p:cNvPr id="3083" name="Freeform 32"/>
            <p:cNvSpPr>
              <a:spLocks noEditPoints="1"/>
            </p:cNvSpPr>
            <p:nvPr/>
          </p:nvSpPr>
          <p:spPr bwMode="auto">
            <a:xfrm>
              <a:off x="513" y="719"/>
              <a:ext cx="340" cy="220"/>
            </a:xfrm>
            <a:custGeom>
              <a:avLst/>
              <a:gdLst>
                <a:gd name="T0" fmla="*/ 60 w 680"/>
                <a:gd name="T1" fmla="*/ 0 h 441"/>
                <a:gd name="T2" fmla="*/ 85 w 680"/>
                <a:gd name="T3" fmla="*/ 0 h 441"/>
                <a:gd name="T4" fmla="*/ 85 w 680"/>
                <a:gd name="T5" fmla="*/ 25 h 441"/>
                <a:gd name="T6" fmla="*/ 60 w 680"/>
                <a:gd name="T7" fmla="*/ 25 h 441"/>
                <a:gd name="T8" fmla="*/ 60 w 680"/>
                <a:gd name="T9" fmla="*/ 0 h 441"/>
                <a:gd name="T10" fmla="*/ 30 w 680"/>
                <a:gd name="T11" fmla="*/ 0 h 441"/>
                <a:gd name="T12" fmla="*/ 55 w 680"/>
                <a:gd name="T13" fmla="*/ 0 h 441"/>
                <a:gd name="T14" fmla="*/ 55 w 680"/>
                <a:gd name="T15" fmla="*/ 55 h 441"/>
                <a:gd name="T16" fmla="*/ 30 w 680"/>
                <a:gd name="T17" fmla="*/ 55 h 441"/>
                <a:gd name="T18" fmla="*/ 30 w 680"/>
                <a:gd name="T19" fmla="*/ 0 h 441"/>
                <a:gd name="T20" fmla="*/ 0 w 680"/>
                <a:gd name="T21" fmla="*/ 0 h 441"/>
                <a:gd name="T22" fmla="*/ 25 w 680"/>
                <a:gd name="T23" fmla="*/ 0 h 441"/>
                <a:gd name="T24" fmla="*/ 25 w 680"/>
                <a:gd name="T25" fmla="*/ 25 h 441"/>
                <a:gd name="T26" fmla="*/ 0 w 680"/>
                <a:gd name="T27" fmla="*/ 25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p>
          </p:txBody>
        </p:sp>
      </p:grpSp>
      <p:sp>
        <p:nvSpPr>
          <p:cNvPr id="3" name="Прямоугольник 2"/>
          <p:cNvSpPr/>
          <p:nvPr/>
        </p:nvSpPr>
        <p:spPr>
          <a:xfrm>
            <a:off x="647973" y="1239132"/>
            <a:ext cx="7254113" cy="2631490"/>
          </a:xfrm>
          <a:prstGeom prst="rect">
            <a:avLst/>
          </a:prstGeom>
        </p:spPr>
        <p:txBody>
          <a:bodyPr wrap="square">
            <a:spAutoFit/>
          </a:bodyPr>
          <a:lstStyle/>
          <a:p>
            <a:r>
              <a:rPr lang="ru-RU" dirty="0"/>
              <a:t>В распределительных устройствах установок до 1 </a:t>
            </a:r>
            <a:r>
              <a:rPr lang="ru-RU" dirty="0" err="1"/>
              <a:t>кВ</a:t>
            </a:r>
            <a:r>
              <a:rPr lang="ru-RU" dirty="0"/>
              <a:t> проверять отсутствие напряжения разрешается одному работнику из числа оперативного персонала, имеющего 3 группу по электробезопасности.</a:t>
            </a:r>
          </a:p>
          <a:p>
            <a:r>
              <a:rPr lang="ru-RU" dirty="0"/>
              <a:t> </a:t>
            </a:r>
          </a:p>
          <a:p>
            <a:r>
              <a:rPr lang="ru-RU" dirty="0"/>
              <a:t>Для проверки отсутствия напряжения допускается применять предварительно проверенный вольтметр. Не допускается пользоваться контрольными лампами.</a:t>
            </a:r>
          </a:p>
          <a:p>
            <a:r>
              <a:rPr lang="ru-RU" dirty="0"/>
              <a:t> </a:t>
            </a:r>
          </a:p>
          <a:p>
            <a:r>
              <a:rPr lang="ru-RU" dirty="0"/>
              <a:t>Переносное заземление сначала необходимо подсоединить к заземляющему устройству, а затем после проверки отсутствия напряжения установить на токоведущие части.</a:t>
            </a:r>
          </a:p>
        </p:txBody>
      </p:sp>
    </p:spTree>
    <p:extLst>
      <p:ext uri="{BB962C8B-B14F-4D97-AF65-F5344CB8AC3E}">
        <p14:creationId xmlns:p14="http://schemas.microsoft.com/office/powerpoint/2010/main" val="1615301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231</TotalTime>
  <Words>414</Words>
  <Application>Microsoft Office PowerPoint</Application>
  <PresentationFormat>Произвольный</PresentationFormat>
  <Paragraphs>121</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Times New Roman</vt:lpstr>
      <vt:lpstr>Оформление по умолчанию</vt:lpstr>
      <vt:lpstr>Презентация PowerPoint</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lpstr>ЭНЕРГЕТИЧЕСКИЙ ИНСТИТУТ  ЭЛЕКТРОСНАБЖЕНИЕ ПРОМЫШЛЕННЫХ ПРЕДПРИЯТИЙ</vt:lpstr>
    </vt:vector>
  </TitlesOfParts>
  <Company>Holding "Digest"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Andrey</dc:creator>
  <cp:lastModifiedBy>михаил попов</cp:lastModifiedBy>
  <cp:revision>40</cp:revision>
  <dcterms:created xsi:type="dcterms:W3CDTF">2015-03-13T05:37:25Z</dcterms:created>
  <dcterms:modified xsi:type="dcterms:W3CDTF">2019-11-18T09:05:04Z</dcterms:modified>
</cp:coreProperties>
</file>