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36"/>
  </p:notesMasterIdLst>
  <p:sldIdLst>
    <p:sldId id="256" r:id="rId2"/>
    <p:sldId id="316" r:id="rId3"/>
    <p:sldId id="318" r:id="rId4"/>
    <p:sldId id="317" r:id="rId5"/>
    <p:sldId id="285" r:id="rId6"/>
    <p:sldId id="315" r:id="rId7"/>
    <p:sldId id="290" r:id="rId8"/>
    <p:sldId id="291" r:id="rId9"/>
    <p:sldId id="284" r:id="rId10"/>
    <p:sldId id="286" r:id="rId11"/>
    <p:sldId id="294" r:id="rId12"/>
    <p:sldId id="287" r:id="rId13"/>
    <p:sldId id="293" r:id="rId14"/>
    <p:sldId id="297" r:id="rId15"/>
    <p:sldId id="295" r:id="rId16"/>
    <p:sldId id="299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298" r:id="rId26"/>
    <p:sldId id="300" r:id="rId27"/>
    <p:sldId id="264" r:id="rId28"/>
    <p:sldId id="302" r:id="rId29"/>
    <p:sldId id="303" r:id="rId30"/>
    <p:sldId id="304" r:id="rId31"/>
    <p:sldId id="305" r:id="rId32"/>
    <p:sldId id="306" r:id="rId33"/>
    <p:sldId id="258" r:id="rId34"/>
    <p:sldId id="260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32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>
        <p:scale>
          <a:sx n="114" d="100"/>
          <a:sy n="114" d="100"/>
        </p:scale>
        <p:origin x="-1470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9D9394-AC97-460D-BF7F-090E95C5122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F3526B-2287-467C-B63D-33797EB6D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10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3526B-2287-467C-B63D-33797EB6D3F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992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3526B-2287-467C-B63D-33797EB6D3F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699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3526B-2287-467C-B63D-33797EB6D3F1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169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707-B281-49BA-A50C-6BCF11E9A1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1BD086B4-FA2B-4F21-B0EF-9AEC37A34C7F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707-B281-49BA-A50C-6BCF11E9A1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D086B4-FA2B-4F21-B0EF-9AEC37A34C7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707-B281-49BA-A50C-6BCF11E9A1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D086B4-FA2B-4F21-B0EF-9AEC37A34C7F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707-B281-49BA-A50C-6BCF11E9A1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86B4-FA2B-4F21-B0EF-9AEC37A34C7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707-B281-49BA-A50C-6BCF11E9A1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86B4-FA2B-4F21-B0EF-9AEC37A34C7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707-B281-49BA-A50C-6BCF11E9A1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86B4-FA2B-4F21-B0EF-9AEC37A34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707-B281-49BA-A50C-6BCF11E9A1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D086B4-FA2B-4F21-B0EF-9AEC37A34C7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AB17707-B281-49BA-A50C-6BCF11E9A1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BD086B4-FA2B-4F21-B0EF-9AEC37A34C7F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707-B281-49BA-A50C-6BCF11E9A1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86B4-FA2B-4F21-B0EF-9AEC37A34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707-B281-49BA-A50C-6BCF11E9A1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86B4-FA2B-4F21-B0EF-9AEC37A34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707-B281-49BA-A50C-6BCF11E9A150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86B4-FA2B-4F21-B0EF-9AEC37A34C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bg1">
                <a:shade val="80000"/>
              </a:schemeClr>
              <a:schemeClr val="bg1">
                <a:tint val="98000"/>
                <a:satMod val="13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1BD086B4-FA2B-4F21-B0EF-9AEC37A34C7F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AB17707-B281-49BA-A50C-6BCF11E9A150}" type="datetimeFigureOut">
              <a:rPr lang="ru-RU" smtClean="0"/>
              <a:t>10.04.2017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268760"/>
            <a:ext cx="7992888" cy="3528392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Буровые промывочные </a:t>
            </a:r>
            <a:r>
              <a:rPr lang="ru-RU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жидкости</a:t>
            </a:r>
            <a:br>
              <a:rPr lang="ru-RU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700" dirty="0" smtClean="0">
                <a:solidFill>
                  <a:schemeClr val="bg2">
                    <a:lumMod val="50000"/>
                  </a:schemeClr>
                </a:solidFill>
              </a:rPr>
              <a:t>Лекция 1</a:t>
            </a:r>
            <a:r>
              <a:rPr lang="ru-RU" sz="27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7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700" dirty="0" smtClean="0"/>
              <a:t>к.х.н.,  доцент кафедры БС ИПР ТПУ </a:t>
            </a:r>
            <a:br>
              <a:rPr lang="ru-RU" sz="2700" dirty="0" smtClean="0"/>
            </a:br>
            <a:r>
              <a:rPr lang="ru-RU" sz="2700" dirty="0" smtClean="0"/>
              <a:t>Минаев Константин </a:t>
            </a:r>
            <a:r>
              <a:rPr lang="ru-RU" sz="2700" dirty="0" err="1" smtClean="0"/>
              <a:t>Мадестович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122507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38678" y="767599"/>
            <a:ext cx="57647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План работы по курсу Буровые промывочные жидкости:</a:t>
            </a:r>
          </a:p>
          <a:p>
            <a:pPr marL="342900" indent="-342900">
              <a:buAutoNum type="arabicPeriod"/>
            </a:pPr>
            <a:r>
              <a:rPr lang="ru-RU" dirty="0" smtClean="0"/>
              <a:t>Лекции - 12 ч (6 лекций)</a:t>
            </a:r>
          </a:p>
          <a:p>
            <a:pPr marL="342900" indent="-342900">
              <a:buAutoNum type="arabicPeriod"/>
            </a:pPr>
            <a:r>
              <a:rPr lang="ru-RU" dirty="0" smtClean="0"/>
              <a:t>Лабораторные занятия – 20 (10 занятий)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035193"/>
              </p:ext>
            </p:extLst>
          </p:nvPr>
        </p:nvGraphicFramePr>
        <p:xfrm>
          <a:off x="827584" y="1844824"/>
          <a:ext cx="7344816" cy="4786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3888432"/>
              </a:tblGrid>
              <a:tr h="52205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Лекции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Лабораторные работы</a:t>
                      </a:r>
                      <a:endParaRPr lang="ru-RU" dirty="0"/>
                    </a:p>
                  </a:txBody>
                  <a:tcPr/>
                </a:tc>
              </a:tr>
              <a:tr h="41404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04.04.17 (вторник)-16:10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05.04.17 (среда)-12:20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5480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06.04.17 (четверг)-</a:t>
                      </a:r>
                      <a:r>
                        <a:rPr lang="en-US" dirty="0" smtClean="0"/>
                        <a:t>14</a:t>
                      </a:r>
                      <a:r>
                        <a:rPr lang="ru-RU" dirty="0" smtClean="0"/>
                        <a:t>:</a:t>
                      </a:r>
                      <a:r>
                        <a:rPr lang="en-US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06.04.17 (четверг)-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8:30 и 10:25 (Подгруппа 1)</a:t>
                      </a:r>
                      <a:endParaRPr lang="ru-RU" dirty="0"/>
                    </a:p>
                  </a:txBody>
                  <a:tcPr/>
                </a:tc>
              </a:tr>
              <a:tr h="5480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08.04.17 (суббота)-12:20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08.04.17 (суббота)-8:30</a:t>
                      </a:r>
                      <a:r>
                        <a:rPr lang="ru-RU" baseline="0" dirty="0" smtClean="0"/>
                        <a:t> и </a:t>
                      </a:r>
                      <a:r>
                        <a:rPr lang="ru-RU" dirty="0" smtClean="0"/>
                        <a:t>10:25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(Подгруппа 2)</a:t>
                      </a:r>
                      <a:endParaRPr lang="ru-RU" dirty="0"/>
                    </a:p>
                  </a:txBody>
                  <a:tcPr/>
                </a:tc>
              </a:tr>
              <a:tr h="5220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10.04.17 (понедельник)-</a:t>
                      </a:r>
                      <a:r>
                        <a:rPr lang="en-US" dirty="0" smtClean="0"/>
                        <a:t>10</a:t>
                      </a:r>
                      <a:r>
                        <a:rPr lang="ru-RU" dirty="0" smtClean="0"/>
                        <a:t>:25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10.04.17 (понедельник)-12:20 и 14:15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(Подгруппа 1)</a:t>
                      </a:r>
                      <a:endParaRPr lang="ru-RU" dirty="0"/>
                    </a:p>
                  </a:txBody>
                  <a:tcPr/>
                </a:tc>
              </a:tr>
              <a:tr h="5220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11.04.17 (вторник)-10:25 и 12:20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(Подгруппа 2)</a:t>
                      </a:r>
                    </a:p>
                  </a:txBody>
                  <a:tcPr/>
                </a:tc>
              </a:tr>
              <a:tr h="3723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12.04.17 (среда)-8:30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</a:tr>
              <a:tr h="522058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Экзамен: </a:t>
                      </a:r>
                      <a:r>
                        <a:rPr lang="ru-RU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пятница</a:t>
                      </a:r>
                      <a:r>
                        <a:rPr lang="ru-RU" baseline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14.04.17, 8:30</a:t>
                      </a:r>
                      <a:endParaRPr lang="ru-RU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960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3608" y="908720"/>
            <a:ext cx="7334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Критерии получения баллов по курсу </a:t>
            </a:r>
            <a:r>
              <a:rPr lang="ru-RU" b="1" dirty="0" smtClean="0"/>
              <a:t>Буровые промывочные жидкости</a:t>
            </a:r>
            <a:endParaRPr lang="ru-RU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942138"/>
              </p:ext>
            </p:extLst>
          </p:nvPr>
        </p:nvGraphicFramePr>
        <p:xfrm>
          <a:off x="827584" y="1397000"/>
          <a:ext cx="7344816" cy="448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/>
                <a:gridCol w="3672408"/>
              </a:tblGrid>
              <a:tr h="60121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Критерий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Баллы</a:t>
                      </a:r>
                      <a:endParaRPr lang="ru-RU" dirty="0"/>
                    </a:p>
                  </a:txBody>
                  <a:tcPr/>
                </a:tc>
              </a:tr>
              <a:tr h="60121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Посещение и работа</a:t>
                      </a:r>
                      <a:r>
                        <a:rPr lang="ru-RU" baseline="0" dirty="0" smtClean="0"/>
                        <a:t> на</a:t>
                      </a:r>
                      <a:r>
                        <a:rPr lang="ru-RU" dirty="0" smtClean="0"/>
                        <a:t> лекции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</a:tr>
              <a:tr h="103771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Посещение и работа лабораторных занятиях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</a:tr>
              <a:tr h="103771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Сдача и защита отчетов по лабораторным работам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 anchor="ctr"/>
                </a:tc>
              </a:tr>
              <a:tr h="60121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Тестирование перед лекцией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 anchor="ctr"/>
                </a:tc>
              </a:tr>
              <a:tr h="60121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Экзамен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82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838200"/>
            <a:ext cx="7673280" cy="4419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Рекомендуемая литература: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Булатов </a:t>
            </a:r>
            <a:r>
              <a:rPr lang="ru-RU" dirty="0">
                <a:solidFill>
                  <a:schemeClr val="tx1"/>
                </a:solidFill>
              </a:rPr>
              <a:t>А.И., Макаренко П.П., Проселков Ю.М. Буровые промывочные и </a:t>
            </a:r>
            <a:r>
              <a:rPr lang="ru-RU" dirty="0" err="1">
                <a:solidFill>
                  <a:schemeClr val="tx1"/>
                </a:solidFill>
              </a:rPr>
              <a:t>тампонажные</a:t>
            </a:r>
            <a:r>
              <a:rPr lang="ru-RU" dirty="0">
                <a:solidFill>
                  <a:schemeClr val="tx1"/>
                </a:solidFill>
              </a:rPr>
              <a:t> растворы. – М.: Недра,1999. – 424 с.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Грей </a:t>
            </a:r>
            <a:r>
              <a:rPr lang="ru-RU" dirty="0">
                <a:solidFill>
                  <a:schemeClr val="tx1"/>
                </a:solidFill>
              </a:rPr>
              <a:t>Дж. Р., </a:t>
            </a:r>
            <a:r>
              <a:rPr lang="ru-RU" dirty="0" err="1">
                <a:solidFill>
                  <a:schemeClr val="tx1"/>
                </a:solidFill>
              </a:rPr>
              <a:t>Дарли</a:t>
            </a:r>
            <a:r>
              <a:rPr lang="ru-RU" dirty="0">
                <a:solidFill>
                  <a:schemeClr val="tx1"/>
                </a:solidFill>
              </a:rPr>
              <a:t> Г. Состав и свойства буровых агентов (промывочных жидкостей) / Дж. Р. Грей, Г. </a:t>
            </a:r>
            <a:r>
              <a:rPr lang="ru-RU" dirty="0" err="1">
                <a:solidFill>
                  <a:schemeClr val="tx1"/>
                </a:solidFill>
              </a:rPr>
              <a:t>Дарли</a:t>
            </a:r>
            <a:r>
              <a:rPr lang="ru-RU" dirty="0">
                <a:solidFill>
                  <a:schemeClr val="tx1"/>
                </a:solidFill>
              </a:rPr>
              <a:t>. – М.: Недра, 1985. – 509 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Рязанов Я.А. Энциклопедия по буровым растворам. – Оренбург: Изд-во «Летопись», 2005. – 664 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263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F5C68-D38D-4FDF-8480-7A374EEBA067}" type="slidenum">
              <a:rPr lang="ru-RU" altLang="ru-RU"/>
              <a:pPr/>
              <a:t>5</a:t>
            </a:fld>
            <a:endParaRPr lang="ru-RU" altLang="ru-RU" dirty="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543465"/>
            <a:ext cx="3238500" cy="2325731"/>
          </a:xfrm>
        </p:spPr>
        <p:txBody>
          <a:bodyPr/>
          <a:lstStyle/>
          <a:p>
            <a:pPr algn="l"/>
            <a:r>
              <a:rPr lang="ru-RU" altLang="ru-RU" sz="1800" b="1" dirty="0">
                <a:solidFill>
                  <a:srgbClr val="FF0000"/>
                </a:solidFill>
                <a:latin typeface="Arial" charset="0"/>
                <a:cs typeface="Arial" charset="0"/>
              </a:rPr>
              <a:t>Бурение скважин </a:t>
            </a:r>
            <a:r>
              <a:rPr lang="ru-RU" altLang="ru-RU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- это процесс сооружения </a:t>
            </a:r>
            <a:r>
              <a:rPr lang="ru-RU" altLang="ru-RU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направленной горной выработки большой длины и малого </a:t>
            </a:r>
            <a:r>
              <a:rPr lang="ru-RU" altLang="ru-RU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диаметра, сооружаемой 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без доступа человека</a:t>
            </a:r>
            <a:r>
              <a:rPr lang="ru-RU" altLang="ru-RU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 к забою.</a:t>
            </a:r>
            <a:endParaRPr lang="ru-RU" altLang="ru-RU" sz="1800" dirty="0">
              <a:solidFill>
                <a:schemeClr val="tx2">
                  <a:lumMod val="60000"/>
                  <a:lumOff val="40000"/>
                </a:schemeClr>
              </a:solidFill>
              <a:cs typeface="Times New Roman" pitchFamily="18" charset="0"/>
            </a:endParaRPr>
          </a:p>
        </p:txBody>
      </p:sp>
      <p:grpSp>
        <p:nvGrpSpPr>
          <p:cNvPr id="30733" name="Group 13"/>
          <p:cNvGrpSpPr>
            <a:grpSpLocks/>
          </p:cNvGrpSpPr>
          <p:nvPr/>
        </p:nvGrpSpPr>
        <p:grpSpPr bwMode="auto">
          <a:xfrm>
            <a:off x="3803193" y="90749"/>
            <a:ext cx="4492625" cy="6480175"/>
            <a:chOff x="6021" y="2457"/>
            <a:chExt cx="5306" cy="9077"/>
          </a:xfrm>
        </p:grpSpPr>
        <p:grpSp>
          <p:nvGrpSpPr>
            <p:cNvPr id="30734" name="Group 14"/>
            <p:cNvGrpSpPr>
              <a:grpSpLocks/>
            </p:cNvGrpSpPr>
            <p:nvPr/>
          </p:nvGrpSpPr>
          <p:grpSpPr bwMode="auto">
            <a:xfrm>
              <a:off x="6021" y="2457"/>
              <a:ext cx="5306" cy="9077"/>
              <a:chOff x="6021" y="2457"/>
              <a:chExt cx="5306" cy="9077"/>
            </a:xfrm>
          </p:grpSpPr>
          <p:graphicFrame>
            <p:nvGraphicFramePr>
              <p:cNvPr id="30735" name="Object 15"/>
              <p:cNvGraphicFramePr>
                <a:graphicFrameLocks noChangeAspect="1"/>
              </p:cNvGraphicFramePr>
              <p:nvPr/>
            </p:nvGraphicFramePr>
            <p:xfrm>
              <a:off x="6021" y="2457"/>
              <a:ext cx="2161" cy="15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5" r:id="rId3" imgW="3067478" imgH="2476846" progId="">
                      <p:embed/>
                    </p:oleObj>
                  </mc:Choice>
                  <mc:Fallback>
                    <p:oleObj r:id="rId3" imgW="3067478" imgH="2476846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021" y="2457"/>
                            <a:ext cx="2161" cy="15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0736" name="Rectangle 16"/>
              <p:cNvSpPr>
                <a:spLocks noChangeAspect="1" noChangeArrowheads="1"/>
              </p:cNvSpPr>
              <p:nvPr/>
            </p:nvSpPr>
            <p:spPr bwMode="auto">
              <a:xfrm>
                <a:off x="6021" y="3862"/>
                <a:ext cx="5294" cy="7672"/>
              </a:xfrm>
              <a:prstGeom prst="rect">
                <a:avLst/>
              </a:prstGeom>
              <a:gradFill rotWithShape="0">
                <a:gsLst>
                  <a:gs pos="0">
                    <a:srgbClr val="FFFFCC">
                      <a:gamma/>
                      <a:shade val="46275"/>
                      <a:invGamma/>
                    </a:srgbClr>
                  </a:gs>
                  <a:gs pos="50000">
                    <a:srgbClr val="FFFFCC"/>
                  </a:gs>
                  <a:gs pos="100000">
                    <a:srgbClr val="FFFFCC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37" name="Freeform 17"/>
              <p:cNvSpPr>
                <a:spLocks noChangeAspect="1"/>
              </p:cNvSpPr>
              <p:nvPr/>
            </p:nvSpPr>
            <p:spPr bwMode="auto">
              <a:xfrm>
                <a:off x="6021" y="8185"/>
                <a:ext cx="5279" cy="1068"/>
              </a:xfrm>
              <a:custGeom>
                <a:avLst/>
                <a:gdLst>
                  <a:gd name="T0" fmla="*/ 15 w 7035"/>
                  <a:gd name="T1" fmla="*/ 0 h 1425"/>
                  <a:gd name="T2" fmla="*/ 1770 w 7035"/>
                  <a:gd name="T3" fmla="*/ 135 h 1425"/>
                  <a:gd name="T4" fmla="*/ 2625 w 7035"/>
                  <a:gd name="T5" fmla="*/ 165 h 1425"/>
                  <a:gd name="T6" fmla="*/ 3180 w 7035"/>
                  <a:gd name="T7" fmla="*/ 195 h 1425"/>
                  <a:gd name="T8" fmla="*/ 3705 w 7035"/>
                  <a:gd name="T9" fmla="*/ 150 h 1425"/>
                  <a:gd name="T10" fmla="*/ 5820 w 7035"/>
                  <a:gd name="T11" fmla="*/ 105 h 1425"/>
                  <a:gd name="T12" fmla="*/ 6525 w 7035"/>
                  <a:gd name="T13" fmla="*/ 150 h 1425"/>
                  <a:gd name="T14" fmla="*/ 7035 w 7035"/>
                  <a:gd name="T15" fmla="*/ 105 h 1425"/>
                  <a:gd name="T16" fmla="*/ 7020 w 7035"/>
                  <a:gd name="T17" fmla="*/ 900 h 1425"/>
                  <a:gd name="T18" fmla="*/ 5919 w 7035"/>
                  <a:gd name="T19" fmla="*/ 832 h 1425"/>
                  <a:gd name="T20" fmla="*/ 4290 w 7035"/>
                  <a:gd name="T21" fmla="*/ 885 h 1425"/>
                  <a:gd name="T22" fmla="*/ 2355 w 7035"/>
                  <a:gd name="T23" fmla="*/ 885 h 1425"/>
                  <a:gd name="T24" fmla="*/ 2610 w 7035"/>
                  <a:gd name="T25" fmla="*/ 1020 h 1425"/>
                  <a:gd name="T26" fmla="*/ 7005 w 7035"/>
                  <a:gd name="T27" fmla="*/ 1140 h 1425"/>
                  <a:gd name="T28" fmla="*/ 7035 w 7035"/>
                  <a:gd name="T29" fmla="*/ 1425 h 1425"/>
                  <a:gd name="T30" fmla="*/ 3152 w 7035"/>
                  <a:gd name="T31" fmla="*/ 1223 h 1425"/>
                  <a:gd name="T32" fmla="*/ 2190 w 7035"/>
                  <a:gd name="T33" fmla="*/ 1260 h 1425"/>
                  <a:gd name="T34" fmla="*/ 1817 w 7035"/>
                  <a:gd name="T35" fmla="*/ 1168 h 1425"/>
                  <a:gd name="T36" fmla="*/ 15 w 7035"/>
                  <a:gd name="T37" fmla="*/ 1215 h 1425"/>
                  <a:gd name="T38" fmla="*/ 15 w 7035"/>
                  <a:gd name="T39" fmla="*/ 975 h 1425"/>
                  <a:gd name="T40" fmla="*/ 2130 w 7035"/>
                  <a:gd name="T41" fmla="*/ 810 h 1425"/>
                  <a:gd name="T42" fmla="*/ 3420 w 7035"/>
                  <a:gd name="T43" fmla="*/ 690 h 1425"/>
                  <a:gd name="T44" fmla="*/ 2190 w 7035"/>
                  <a:gd name="T45" fmla="*/ 660 h 1425"/>
                  <a:gd name="T46" fmla="*/ 0 w 7035"/>
                  <a:gd name="T47" fmla="*/ 735 h 1425"/>
                  <a:gd name="T48" fmla="*/ 15 w 7035"/>
                  <a:gd name="T49" fmla="*/ 0 h 1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35" h="1425">
                    <a:moveTo>
                      <a:pt x="15" y="0"/>
                    </a:moveTo>
                    <a:lnTo>
                      <a:pt x="1770" y="135"/>
                    </a:lnTo>
                    <a:lnTo>
                      <a:pt x="2625" y="165"/>
                    </a:lnTo>
                    <a:lnTo>
                      <a:pt x="3180" y="195"/>
                    </a:lnTo>
                    <a:lnTo>
                      <a:pt x="3705" y="150"/>
                    </a:lnTo>
                    <a:lnTo>
                      <a:pt x="5820" y="105"/>
                    </a:lnTo>
                    <a:lnTo>
                      <a:pt x="6525" y="150"/>
                    </a:lnTo>
                    <a:lnTo>
                      <a:pt x="7035" y="105"/>
                    </a:lnTo>
                    <a:lnTo>
                      <a:pt x="7020" y="900"/>
                    </a:lnTo>
                    <a:lnTo>
                      <a:pt x="5919" y="832"/>
                    </a:lnTo>
                    <a:lnTo>
                      <a:pt x="4290" y="885"/>
                    </a:lnTo>
                    <a:lnTo>
                      <a:pt x="2355" y="885"/>
                    </a:lnTo>
                    <a:lnTo>
                      <a:pt x="2610" y="1020"/>
                    </a:lnTo>
                    <a:lnTo>
                      <a:pt x="7005" y="1140"/>
                    </a:lnTo>
                    <a:lnTo>
                      <a:pt x="7035" y="1425"/>
                    </a:lnTo>
                    <a:lnTo>
                      <a:pt x="3152" y="1223"/>
                    </a:lnTo>
                    <a:lnTo>
                      <a:pt x="2190" y="1260"/>
                    </a:lnTo>
                    <a:lnTo>
                      <a:pt x="1817" y="1168"/>
                    </a:lnTo>
                    <a:lnTo>
                      <a:pt x="15" y="1215"/>
                    </a:lnTo>
                    <a:lnTo>
                      <a:pt x="15" y="975"/>
                    </a:lnTo>
                    <a:lnTo>
                      <a:pt x="2130" y="810"/>
                    </a:lnTo>
                    <a:lnTo>
                      <a:pt x="3420" y="690"/>
                    </a:lnTo>
                    <a:lnTo>
                      <a:pt x="2190" y="660"/>
                    </a:lnTo>
                    <a:lnTo>
                      <a:pt x="0" y="735"/>
                    </a:lnTo>
                    <a:lnTo>
                      <a:pt x="15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CC"/>
                  </a:gs>
                  <a:gs pos="100000">
                    <a:srgbClr val="FFFFCC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38" name="Freeform 18"/>
              <p:cNvSpPr>
                <a:spLocks noChangeAspect="1"/>
              </p:cNvSpPr>
              <p:nvPr/>
            </p:nvSpPr>
            <p:spPr bwMode="auto">
              <a:xfrm>
                <a:off x="6021" y="4186"/>
                <a:ext cx="5279" cy="1068"/>
              </a:xfrm>
              <a:custGeom>
                <a:avLst/>
                <a:gdLst>
                  <a:gd name="T0" fmla="*/ 15 w 7035"/>
                  <a:gd name="T1" fmla="*/ 0 h 1425"/>
                  <a:gd name="T2" fmla="*/ 1770 w 7035"/>
                  <a:gd name="T3" fmla="*/ 135 h 1425"/>
                  <a:gd name="T4" fmla="*/ 2625 w 7035"/>
                  <a:gd name="T5" fmla="*/ 165 h 1425"/>
                  <a:gd name="T6" fmla="*/ 3180 w 7035"/>
                  <a:gd name="T7" fmla="*/ 195 h 1425"/>
                  <a:gd name="T8" fmla="*/ 3705 w 7035"/>
                  <a:gd name="T9" fmla="*/ 150 h 1425"/>
                  <a:gd name="T10" fmla="*/ 5820 w 7035"/>
                  <a:gd name="T11" fmla="*/ 105 h 1425"/>
                  <a:gd name="T12" fmla="*/ 6525 w 7035"/>
                  <a:gd name="T13" fmla="*/ 150 h 1425"/>
                  <a:gd name="T14" fmla="*/ 7035 w 7035"/>
                  <a:gd name="T15" fmla="*/ 105 h 1425"/>
                  <a:gd name="T16" fmla="*/ 7020 w 7035"/>
                  <a:gd name="T17" fmla="*/ 900 h 1425"/>
                  <a:gd name="T18" fmla="*/ 5919 w 7035"/>
                  <a:gd name="T19" fmla="*/ 832 h 1425"/>
                  <a:gd name="T20" fmla="*/ 4290 w 7035"/>
                  <a:gd name="T21" fmla="*/ 885 h 1425"/>
                  <a:gd name="T22" fmla="*/ 2355 w 7035"/>
                  <a:gd name="T23" fmla="*/ 885 h 1425"/>
                  <a:gd name="T24" fmla="*/ 2610 w 7035"/>
                  <a:gd name="T25" fmla="*/ 1020 h 1425"/>
                  <a:gd name="T26" fmla="*/ 7005 w 7035"/>
                  <a:gd name="T27" fmla="*/ 1140 h 1425"/>
                  <a:gd name="T28" fmla="*/ 7035 w 7035"/>
                  <a:gd name="T29" fmla="*/ 1425 h 1425"/>
                  <a:gd name="T30" fmla="*/ 3152 w 7035"/>
                  <a:gd name="T31" fmla="*/ 1223 h 1425"/>
                  <a:gd name="T32" fmla="*/ 2190 w 7035"/>
                  <a:gd name="T33" fmla="*/ 1260 h 1425"/>
                  <a:gd name="T34" fmla="*/ 1817 w 7035"/>
                  <a:gd name="T35" fmla="*/ 1168 h 1425"/>
                  <a:gd name="T36" fmla="*/ 15 w 7035"/>
                  <a:gd name="T37" fmla="*/ 1215 h 1425"/>
                  <a:gd name="T38" fmla="*/ 15 w 7035"/>
                  <a:gd name="T39" fmla="*/ 975 h 1425"/>
                  <a:gd name="T40" fmla="*/ 2130 w 7035"/>
                  <a:gd name="T41" fmla="*/ 810 h 1425"/>
                  <a:gd name="T42" fmla="*/ 3420 w 7035"/>
                  <a:gd name="T43" fmla="*/ 690 h 1425"/>
                  <a:gd name="T44" fmla="*/ 2190 w 7035"/>
                  <a:gd name="T45" fmla="*/ 660 h 1425"/>
                  <a:gd name="T46" fmla="*/ 0 w 7035"/>
                  <a:gd name="T47" fmla="*/ 735 h 1425"/>
                  <a:gd name="T48" fmla="*/ 15 w 7035"/>
                  <a:gd name="T49" fmla="*/ 0 h 1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35" h="1425">
                    <a:moveTo>
                      <a:pt x="15" y="0"/>
                    </a:moveTo>
                    <a:lnTo>
                      <a:pt x="1770" y="135"/>
                    </a:lnTo>
                    <a:lnTo>
                      <a:pt x="2625" y="165"/>
                    </a:lnTo>
                    <a:lnTo>
                      <a:pt x="3180" y="195"/>
                    </a:lnTo>
                    <a:lnTo>
                      <a:pt x="3705" y="150"/>
                    </a:lnTo>
                    <a:lnTo>
                      <a:pt x="5820" y="105"/>
                    </a:lnTo>
                    <a:lnTo>
                      <a:pt x="6525" y="150"/>
                    </a:lnTo>
                    <a:lnTo>
                      <a:pt x="7035" y="105"/>
                    </a:lnTo>
                    <a:lnTo>
                      <a:pt x="7020" y="900"/>
                    </a:lnTo>
                    <a:lnTo>
                      <a:pt x="5919" y="832"/>
                    </a:lnTo>
                    <a:lnTo>
                      <a:pt x="4290" y="885"/>
                    </a:lnTo>
                    <a:lnTo>
                      <a:pt x="2355" y="885"/>
                    </a:lnTo>
                    <a:lnTo>
                      <a:pt x="2610" y="1020"/>
                    </a:lnTo>
                    <a:lnTo>
                      <a:pt x="7005" y="1140"/>
                    </a:lnTo>
                    <a:lnTo>
                      <a:pt x="7035" y="1425"/>
                    </a:lnTo>
                    <a:lnTo>
                      <a:pt x="3152" y="1223"/>
                    </a:lnTo>
                    <a:lnTo>
                      <a:pt x="2190" y="1260"/>
                    </a:lnTo>
                    <a:lnTo>
                      <a:pt x="1817" y="1168"/>
                    </a:lnTo>
                    <a:lnTo>
                      <a:pt x="15" y="1215"/>
                    </a:lnTo>
                    <a:lnTo>
                      <a:pt x="15" y="975"/>
                    </a:lnTo>
                    <a:lnTo>
                      <a:pt x="2130" y="810"/>
                    </a:lnTo>
                    <a:lnTo>
                      <a:pt x="3420" y="690"/>
                    </a:lnTo>
                    <a:lnTo>
                      <a:pt x="2190" y="660"/>
                    </a:lnTo>
                    <a:lnTo>
                      <a:pt x="0" y="735"/>
                    </a:lnTo>
                    <a:lnTo>
                      <a:pt x="15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CC"/>
                  </a:gs>
                  <a:gs pos="100000">
                    <a:srgbClr val="FFFFCC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39" name="Freeform 19"/>
              <p:cNvSpPr>
                <a:spLocks noChangeAspect="1"/>
              </p:cNvSpPr>
              <p:nvPr/>
            </p:nvSpPr>
            <p:spPr bwMode="auto">
              <a:xfrm>
                <a:off x="6021" y="5266"/>
                <a:ext cx="5279" cy="1070"/>
              </a:xfrm>
              <a:custGeom>
                <a:avLst/>
                <a:gdLst>
                  <a:gd name="T0" fmla="*/ 15 w 7035"/>
                  <a:gd name="T1" fmla="*/ 0 h 1425"/>
                  <a:gd name="T2" fmla="*/ 1770 w 7035"/>
                  <a:gd name="T3" fmla="*/ 135 h 1425"/>
                  <a:gd name="T4" fmla="*/ 2625 w 7035"/>
                  <a:gd name="T5" fmla="*/ 165 h 1425"/>
                  <a:gd name="T6" fmla="*/ 3180 w 7035"/>
                  <a:gd name="T7" fmla="*/ 195 h 1425"/>
                  <a:gd name="T8" fmla="*/ 3705 w 7035"/>
                  <a:gd name="T9" fmla="*/ 150 h 1425"/>
                  <a:gd name="T10" fmla="*/ 5820 w 7035"/>
                  <a:gd name="T11" fmla="*/ 105 h 1425"/>
                  <a:gd name="T12" fmla="*/ 6525 w 7035"/>
                  <a:gd name="T13" fmla="*/ 150 h 1425"/>
                  <a:gd name="T14" fmla="*/ 7035 w 7035"/>
                  <a:gd name="T15" fmla="*/ 105 h 1425"/>
                  <a:gd name="T16" fmla="*/ 7020 w 7035"/>
                  <a:gd name="T17" fmla="*/ 900 h 1425"/>
                  <a:gd name="T18" fmla="*/ 5919 w 7035"/>
                  <a:gd name="T19" fmla="*/ 832 h 1425"/>
                  <a:gd name="T20" fmla="*/ 4290 w 7035"/>
                  <a:gd name="T21" fmla="*/ 885 h 1425"/>
                  <a:gd name="T22" fmla="*/ 2355 w 7035"/>
                  <a:gd name="T23" fmla="*/ 885 h 1425"/>
                  <a:gd name="T24" fmla="*/ 2610 w 7035"/>
                  <a:gd name="T25" fmla="*/ 1020 h 1425"/>
                  <a:gd name="T26" fmla="*/ 7005 w 7035"/>
                  <a:gd name="T27" fmla="*/ 1140 h 1425"/>
                  <a:gd name="T28" fmla="*/ 7035 w 7035"/>
                  <a:gd name="T29" fmla="*/ 1425 h 1425"/>
                  <a:gd name="T30" fmla="*/ 3152 w 7035"/>
                  <a:gd name="T31" fmla="*/ 1223 h 1425"/>
                  <a:gd name="T32" fmla="*/ 2190 w 7035"/>
                  <a:gd name="T33" fmla="*/ 1260 h 1425"/>
                  <a:gd name="T34" fmla="*/ 1817 w 7035"/>
                  <a:gd name="T35" fmla="*/ 1168 h 1425"/>
                  <a:gd name="T36" fmla="*/ 15 w 7035"/>
                  <a:gd name="T37" fmla="*/ 1215 h 1425"/>
                  <a:gd name="T38" fmla="*/ 15 w 7035"/>
                  <a:gd name="T39" fmla="*/ 975 h 1425"/>
                  <a:gd name="T40" fmla="*/ 2130 w 7035"/>
                  <a:gd name="T41" fmla="*/ 810 h 1425"/>
                  <a:gd name="T42" fmla="*/ 3420 w 7035"/>
                  <a:gd name="T43" fmla="*/ 690 h 1425"/>
                  <a:gd name="T44" fmla="*/ 2190 w 7035"/>
                  <a:gd name="T45" fmla="*/ 660 h 1425"/>
                  <a:gd name="T46" fmla="*/ 0 w 7035"/>
                  <a:gd name="T47" fmla="*/ 735 h 1425"/>
                  <a:gd name="T48" fmla="*/ 15 w 7035"/>
                  <a:gd name="T49" fmla="*/ 0 h 1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35" h="1425">
                    <a:moveTo>
                      <a:pt x="15" y="0"/>
                    </a:moveTo>
                    <a:lnTo>
                      <a:pt x="1770" y="135"/>
                    </a:lnTo>
                    <a:lnTo>
                      <a:pt x="2625" y="165"/>
                    </a:lnTo>
                    <a:lnTo>
                      <a:pt x="3180" y="195"/>
                    </a:lnTo>
                    <a:lnTo>
                      <a:pt x="3705" y="150"/>
                    </a:lnTo>
                    <a:lnTo>
                      <a:pt x="5820" y="105"/>
                    </a:lnTo>
                    <a:lnTo>
                      <a:pt x="6525" y="150"/>
                    </a:lnTo>
                    <a:lnTo>
                      <a:pt x="7035" y="105"/>
                    </a:lnTo>
                    <a:lnTo>
                      <a:pt x="7020" y="900"/>
                    </a:lnTo>
                    <a:lnTo>
                      <a:pt x="5919" y="832"/>
                    </a:lnTo>
                    <a:lnTo>
                      <a:pt x="4290" y="885"/>
                    </a:lnTo>
                    <a:lnTo>
                      <a:pt x="2355" y="885"/>
                    </a:lnTo>
                    <a:lnTo>
                      <a:pt x="2610" y="1020"/>
                    </a:lnTo>
                    <a:lnTo>
                      <a:pt x="7005" y="1140"/>
                    </a:lnTo>
                    <a:lnTo>
                      <a:pt x="7035" y="1425"/>
                    </a:lnTo>
                    <a:lnTo>
                      <a:pt x="3152" y="1223"/>
                    </a:lnTo>
                    <a:lnTo>
                      <a:pt x="2190" y="1260"/>
                    </a:lnTo>
                    <a:lnTo>
                      <a:pt x="1817" y="1168"/>
                    </a:lnTo>
                    <a:lnTo>
                      <a:pt x="15" y="1215"/>
                    </a:lnTo>
                    <a:lnTo>
                      <a:pt x="15" y="975"/>
                    </a:lnTo>
                    <a:lnTo>
                      <a:pt x="2130" y="810"/>
                    </a:lnTo>
                    <a:lnTo>
                      <a:pt x="3420" y="690"/>
                    </a:lnTo>
                    <a:lnTo>
                      <a:pt x="2190" y="660"/>
                    </a:lnTo>
                    <a:lnTo>
                      <a:pt x="0" y="735"/>
                    </a:lnTo>
                    <a:lnTo>
                      <a:pt x="15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CC"/>
                  </a:gs>
                  <a:gs pos="100000">
                    <a:srgbClr val="FFFFCC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0" name="Freeform 20"/>
              <p:cNvSpPr>
                <a:spLocks noChangeAspect="1"/>
              </p:cNvSpPr>
              <p:nvPr/>
            </p:nvSpPr>
            <p:spPr bwMode="auto">
              <a:xfrm>
                <a:off x="6031" y="5911"/>
                <a:ext cx="5280" cy="1070"/>
              </a:xfrm>
              <a:custGeom>
                <a:avLst/>
                <a:gdLst>
                  <a:gd name="T0" fmla="*/ 15 w 7035"/>
                  <a:gd name="T1" fmla="*/ 0 h 1425"/>
                  <a:gd name="T2" fmla="*/ 1770 w 7035"/>
                  <a:gd name="T3" fmla="*/ 135 h 1425"/>
                  <a:gd name="T4" fmla="*/ 2625 w 7035"/>
                  <a:gd name="T5" fmla="*/ 165 h 1425"/>
                  <a:gd name="T6" fmla="*/ 3180 w 7035"/>
                  <a:gd name="T7" fmla="*/ 195 h 1425"/>
                  <a:gd name="T8" fmla="*/ 3705 w 7035"/>
                  <a:gd name="T9" fmla="*/ 150 h 1425"/>
                  <a:gd name="T10" fmla="*/ 5820 w 7035"/>
                  <a:gd name="T11" fmla="*/ 105 h 1425"/>
                  <a:gd name="T12" fmla="*/ 6525 w 7035"/>
                  <a:gd name="T13" fmla="*/ 150 h 1425"/>
                  <a:gd name="T14" fmla="*/ 7035 w 7035"/>
                  <a:gd name="T15" fmla="*/ 105 h 1425"/>
                  <a:gd name="T16" fmla="*/ 7020 w 7035"/>
                  <a:gd name="T17" fmla="*/ 900 h 1425"/>
                  <a:gd name="T18" fmla="*/ 5919 w 7035"/>
                  <a:gd name="T19" fmla="*/ 832 h 1425"/>
                  <a:gd name="T20" fmla="*/ 4290 w 7035"/>
                  <a:gd name="T21" fmla="*/ 885 h 1425"/>
                  <a:gd name="T22" fmla="*/ 2355 w 7035"/>
                  <a:gd name="T23" fmla="*/ 885 h 1425"/>
                  <a:gd name="T24" fmla="*/ 2610 w 7035"/>
                  <a:gd name="T25" fmla="*/ 1020 h 1425"/>
                  <a:gd name="T26" fmla="*/ 7005 w 7035"/>
                  <a:gd name="T27" fmla="*/ 1140 h 1425"/>
                  <a:gd name="T28" fmla="*/ 7035 w 7035"/>
                  <a:gd name="T29" fmla="*/ 1425 h 1425"/>
                  <a:gd name="T30" fmla="*/ 3152 w 7035"/>
                  <a:gd name="T31" fmla="*/ 1223 h 1425"/>
                  <a:gd name="T32" fmla="*/ 2190 w 7035"/>
                  <a:gd name="T33" fmla="*/ 1260 h 1425"/>
                  <a:gd name="T34" fmla="*/ 1817 w 7035"/>
                  <a:gd name="T35" fmla="*/ 1168 h 1425"/>
                  <a:gd name="T36" fmla="*/ 15 w 7035"/>
                  <a:gd name="T37" fmla="*/ 1215 h 1425"/>
                  <a:gd name="T38" fmla="*/ 15 w 7035"/>
                  <a:gd name="T39" fmla="*/ 975 h 1425"/>
                  <a:gd name="T40" fmla="*/ 2130 w 7035"/>
                  <a:gd name="T41" fmla="*/ 810 h 1425"/>
                  <a:gd name="T42" fmla="*/ 3420 w 7035"/>
                  <a:gd name="T43" fmla="*/ 690 h 1425"/>
                  <a:gd name="T44" fmla="*/ 2190 w 7035"/>
                  <a:gd name="T45" fmla="*/ 660 h 1425"/>
                  <a:gd name="T46" fmla="*/ 0 w 7035"/>
                  <a:gd name="T47" fmla="*/ 735 h 1425"/>
                  <a:gd name="T48" fmla="*/ 15 w 7035"/>
                  <a:gd name="T49" fmla="*/ 0 h 1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35" h="1425">
                    <a:moveTo>
                      <a:pt x="15" y="0"/>
                    </a:moveTo>
                    <a:lnTo>
                      <a:pt x="1770" y="135"/>
                    </a:lnTo>
                    <a:lnTo>
                      <a:pt x="2625" y="165"/>
                    </a:lnTo>
                    <a:lnTo>
                      <a:pt x="3180" y="195"/>
                    </a:lnTo>
                    <a:lnTo>
                      <a:pt x="3705" y="150"/>
                    </a:lnTo>
                    <a:lnTo>
                      <a:pt x="5820" y="105"/>
                    </a:lnTo>
                    <a:lnTo>
                      <a:pt x="6525" y="150"/>
                    </a:lnTo>
                    <a:lnTo>
                      <a:pt x="7035" y="105"/>
                    </a:lnTo>
                    <a:lnTo>
                      <a:pt x="7020" y="900"/>
                    </a:lnTo>
                    <a:lnTo>
                      <a:pt x="5919" y="832"/>
                    </a:lnTo>
                    <a:lnTo>
                      <a:pt x="4290" y="885"/>
                    </a:lnTo>
                    <a:lnTo>
                      <a:pt x="2355" y="885"/>
                    </a:lnTo>
                    <a:lnTo>
                      <a:pt x="2610" y="1020"/>
                    </a:lnTo>
                    <a:lnTo>
                      <a:pt x="7005" y="1140"/>
                    </a:lnTo>
                    <a:lnTo>
                      <a:pt x="7035" y="1425"/>
                    </a:lnTo>
                    <a:lnTo>
                      <a:pt x="3152" y="1223"/>
                    </a:lnTo>
                    <a:lnTo>
                      <a:pt x="2190" y="1260"/>
                    </a:lnTo>
                    <a:lnTo>
                      <a:pt x="1817" y="1168"/>
                    </a:lnTo>
                    <a:lnTo>
                      <a:pt x="15" y="1215"/>
                    </a:lnTo>
                    <a:lnTo>
                      <a:pt x="15" y="975"/>
                    </a:lnTo>
                    <a:lnTo>
                      <a:pt x="2130" y="810"/>
                    </a:lnTo>
                    <a:lnTo>
                      <a:pt x="3420" y="690"/>
                    </a:lnTo>
                    <a:lnTo>
                      <a:pt x="2190" y="660"/>
                    </a:lnTo>
                    <a:lnTo>
                      <a:pt x="0" y="735"/>
                    </a:lnTo>
                    <a:lnTo>
                      <a:pt x="15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CC"/>
                  </a:gs>
                  <a:gs pos="100000">
                    <a:srgbClr val="FFFFCC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1" name="Freeform 21"/>
              <p:cNvSpPr>
                <a:spLocks noChangeAspect="1"/>
              </p:cNvSpPr>
              <p:nvPr/>
            </p:nvSpPr>
            <p:spPr bwMode="auto">
              <a:xfrm>
                <a:off x="6037" y="10030"/>
                <a:ext cx="5278" cy="675"/>
              </a:xfrm>
              <a:custGeom>
                <a:avLst/>
                <a:gdLst>
                  <a:gd name="T0" fmla="*/ 0 w 7035"/>
                  <a:gd name="T1" fmla="*/ 195 h 900"/>
                  <a:gd name="T2" fmla="*/ 1815 w 7035"/>
                  <a:gd name="T3" fmla="*/ 75 h 900"/>
                  <a:gd name="T4" fmla="*/ 2580 w 7035"/>
                  <a:gd name="T5" fmla="*/ 15 h 900"/>
                  <a:gd name="T6" fmla="*/ 3210 w 7035"/>
                  <a:gd name="T7" fmla="*/ 0 h 900"/>
                  <a:gd name="T8" fmla="*/ 3810 w 7035"/>
                  <a:gd name="T9" fmla="*/ 15 h 900"/>
                  <a:gd name="T10" fmla="*/ 4635 w 7035"/>
                  <a:gd name="T11" fmla="*/ 60 h 900"/>
                  <a:gd name="T12" fmla="*/ 5748 w 7035"/>
                  <a:gd name="T13" fmla="*/ 132 h 900"/>
                  <a:gd name="T14" fmla="*/ 6401 w 7035"/>
                  <a:gd name="T15" fmla="*/ 184 h 900"/>
                  <a:gd name="T16" fmla="*/ 7023 w 7035"/>
                  <a:gd name="T17" fmla="*/ 267 h 900"/>
                  <a:gd name="T18" fmla="*/ 6813 w 7035"/>
                  <a:gd name="T19" fmla="*/ 319 h 900"/>
                  <a:gd name="T20" fmla="*/ 7005 w 7035"/>
                  <a:gd name="T21" fmla="*/ 435 h 900"/>
                  <a:gd name="T22" fmla="*/ 7020 w 7035"/>
                  <a:gd name="T23" fmla="*/ 615 h 900"/>
                  <a:gd name="T24" fmla="*/ 7035 w 7035"/>
                  <a:gd name="T25" fmla="*/ 735 h 900"/>
                  <a:gd name="T26" fmla="*/ 7035 w 7035"/>
                  <a:gd name="T27" fmla="*/ 900 h 900"/>
                  <a:gd name="T28" fmla="*/ 6000 w 7035"/>
                  <a:gd name="T29" fmla="*/ 825 h 900"/>
                  <a:gd name="T30" fmla="*/ 3450 w 7035"/>
                  <a:gd name="T31" fmla="*/ 735 h 900"/>
                  <a:gd name="T32" fmla="*/ 2640 w 7035"/>
                  <a:gd name="T33" fmla="*/ 705 h 900"/>
                  <a:gd name="T34" fmla="*/ 2055 w 7035"/>
                  <a:gd name="T35" fmla="*/ 735 h 900"/>
                  <a:gd name="T36" fmla="*/ 15 w 7035"/>
                  <a:gd name="T37" fmla="*/ 810 h 900"/>
                  <a:gd name="T38" fmla="*/ 0 w 7035"/>
                  <a:gd name="T39" fmla="*/ 480 h 900"/>
                  <a:gd name="T40" fmla="*/ 881 w 7035"/>
                  <a:gd name="T41" fmla="*/ 327 h 900"/>
                  <a:gd name="T42" fmla="*/ 0 w 7035"/>
                  <a:gd name="T43" fmla="*/ 315 h 900"/>
                  <a:gd name="T44" fmla="*/ 0 w 7035"/>
                  <a:gd name="T45" fmla="*/ 195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035" h="900">
                    <a:moveTo>
                      <a:pt x="0" y="195"/>
                    </a:moveTo>
                    <a:lnTo>
                      <a:pt x="1815" y="75"/>
                    </a:lnTo>
                    <a:lnTo>
                      <a:pt x="2580" y="15"/>
                    </a:lnTo>
                    <a:lnTo>
                      <a:pt x="3210" y="0"/>
                    </a:lnTo>
                    <a:lnTo>
                      <a:pt x="3810" y="15"/>
                    </a:lnTo>
                    <a:lnTo>
                      <a:pt x="4635" y="60"/>
                    </a:lnTo>
                    <a:lnTo>
                      <a:pt x="5748" y="132"/>
                    </a:lnTo>
                    <a:lnTo>
                      <a:pt x="6401" y="184"/>
                    </a:lnTo>
                    <a:lnTo>
                      <a:pt x="7023" y="267"/>
                    </a:lnTo>
                    <a:lnTo>
                      <a:pt x="6813" y="319"/>
                    </a:lnTo>
                    <a:lnTo>
                      <a:pt x="7005" y="435"/>
                    </a:lnTo>
                    <a:lnTo>
                      <a:pt x="7020" y="615"/>
                    </a:lnTo>
                    <a:lnTo>
                      <a:pt x="7035" y="735"/>
                    </a:lnTo>
                    <a:lnTo>
                      <a:pt x="7035" y="900"/>
                    </a:lnTo>
                    <a:lnTo>
                      <a:pt x="6000" y="825"/>
                    </a:lnTo>
                    <a:lnTo>
                      <a:pt x="3450" y="735"/>
                    </a:lnTo>
                    <a:lnTo>
                      <a:pt x="2640" y="705"/>
                    </a:lnTo>
                    <a:lnTo>
                      <a:pt x="2055" y="735"/>
                    </a:lnTo>
                    <a:lnTo>
                      <a:pt x="15" y="810"/>
                    </a:lnTo>
                    <a:lnTo>
                      <a:pt x="0" y="480"/>
                    </a:lnTo>
                    <a:lnTo>
                      <a:pt x="881" y="327"/>
                    </a:lnTo>
                    <a:lnTo>
                      <a:pt x="0" y="315"/>
                    </a:lnTo>
                    <a:lnTo>
                      <a:pt x="0" y="19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CC66"/>
                  </a:gs>
                  <a:gs pos="100000">
                    <a:srgbClr val="FFCC6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2" name="Freeform 22"/>
              <p:cNvSpPr>
                <a:spLocks noChangeAspect="1"/>
              </p:cNvSpPr>
              <p:nvPr/>
            </p:nvSpPr>
            <p:spPr bwMode="auto">
              <a:xfrm>
                <a:off x="6037" y="9523"/>
                <a:ext cx="5290" cy="350"/>
              </a:xfrm>
              <a:custGeom>
                <a:avLst/>
                <a:gdLst>
                  <a:gd name="T0" fmla="*/ 0 w 7050"/>
                  <a:gd name="T1" fmla="*/ 0 h 465"/>
                  <a:gd name="T2" fmla="*/ 1760 w 7050"/>
                  <a:gd name="T3" fmla="*/ 87 h 465"/>
                  <a:gd name="T4" fmla="*/ 2460 w 7050"/>
                  <a:gd name="T5" fmla="*/ 75 h 465"/>
                  <a:gd name="T6" fmla="*/ 2801 w 7050"/>
                  <a:gd name="T7" fmla="*/ 87 h 465"/>
                  <a:gd name="T8" fmla="*/ 3694 w 7050"/>
                  <a:gd name="T9" fmla="*/ 87 h 465"/>
                  <a:gd name="T10" fmla="*/ 5700 w 7050"/>
                  <a:gd name="T11" fmla="*/ 38 h 465"/>
                  <a:gd name="T12" fmla="*/ 6353 w 7050"/>
                  <a:gd name="T13" fmla="*/ 90 h 465"/>
                  <a:gd name="T14" fmla="*/ 7005 w 7050"/>
                  <a:gd name="T15" fmla="*/ 75 h 465"/>
                  <a:gd name="T16" fmla="*/ 7020 w 7050"/>
                  <a:gd name="T17" fmla="*/ 255 h 465"/>
                  <a:gd name="T18" fmla="*/ 6015 w 7050"/>
                  <a:gd name="T19" fmla="*/ 218 h 465"/>
                  <a:gd name="T20" fmla="*/ 7050 w 7050"/>
                  <a:gd name="T21" fmla="*/ 465 h 465"/>
                  <a:gd name="T22" fmla="*/ 3248 w 7050"/>
                  <a:gd name="T23" fmla="*/ 375 h 465"/>
                  <a:gd name="T24" fmla="*/ 2168 w 7050"/>
                  <a:gd name="T25" fmla="*/ 443 h 465"/>
                  <a:gd name="T26" fmla="*/ 1913 w 7050"/>
                  <a:gd name="T27" fmla="*/ 353 h 465"/>
                  <a:gd name="T28" fmla="*/ 45 w 7050"/>
                  <a:gd name="T29" fmla="*/ 435 h 465"/>
                  <a:gd name="T30" fmla="*/ 30 w 7050"/>
                  <a:gd name="T31" fmla="*/ 315 h 465"/>
                  <a:gd name="T32" fmla="*/ 833 w 7050"/>
                  <a:gd name="T33" fmla="*/ 233 h 465"/>
                  <a:gd name="T34" fmla="*/ 15 w 7050"/>
                  <a:gd name="T35" fmla="*/ 165 h 465"/>
                  <a:gd name="T36" fmla="*/ 0 w 7050"/>
                  <a:gd name="T37" fmla="*/ 0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050" h="465">
                    <a:moveTo>
                      <a:pt x="0" y="0"/>
                    </a:moveTo>
                    <a:lnTo>
                      <a:pt x="1760" y="87"/>
                    </a:lnTo>
                    <a:lnTo>
                      <a:pt x="2460" y="75"/>
                    </a:lnTo>
                    <a:lnTo>
                      <a:pt x="2801" y="87"/>
                    </a:lnTo>
                    <a:lnTo>
                      <a:pt x="3694" y="87"/>
                    </a:lnTo>
                    <a:lnTo>
                      <a:pt x="5700" y="38"/>
                    </a:lnTo>
                    <a:lnTo>
                      <a:pt x="6353" y="90"/>
                    </a:lnTo>
                    <a:lnTo>
                      <a:pt x="7005" y="75"/>
                    </a:lnTo>
                    <a:lnTo>
                      <a:pt x="7020" y="255"/>
                    </a:lnTo>
                    <a:lnTo>
                      <a:pt x="6015" y="218"/>
                    </a:lnTo>
                    <a:lnTo>
                      <a:pt x="7050" y="465"/>
                    </a:lnTo>
                    <a:lnTo>
                      <a:pt x="3248" y="375"/>
                    </a:lnTo>
                    <a:lnTo>
                      <a:pt x="2168" y="443"/>
                    </a:lnTo>
                    <a:lnTo>
                      <a:pt x="1913" y="353"/>
                    </a:lnTo>
                    <a:lnTo>
                      <a:pt x="45" y="435"/>
                    </a:lnTo>
                    <a:lnTo>
                      <a:pt x="30" y="315"/>
                    </a:lnTo>
                    <a:lnTo>
                      <a:pt x="833" y="233"/>
                    </a:lnTo>
                    <a:lnTo>
                      <a:pt x="15" y="165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CC"/>
                  </a:gs>
                  <a:gs pos="100000">
                    <a:srgbClr val="FFFFCC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3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8182" y="2457"/>
                <a:ext cx="3133" cy="1297"/>
              </a:xfrm>
              <a:prstGeom prst="rect">
                <a:avLst/>
              </a:prstGeom>
              <a:solidFill>
                <a:srgbClr val="50A0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4" name="Freeform 24"/>
              <p:cNvSpPr>
                <a:spLocks noChangeAspect="1"/>
              </p:cNvSpPr>
              <p:nvPr/>
            </p:nvSpPr>
            <p:spPr bwMode="auto">
              <a:xfrm>
                <a:off x="8182" y="2889"/>
                <a:ext cx="3133" cy="973"/>
              </a:xfrm>
              <a:custGeom>
                <a:avLst/>
                <a:gdLst>
                  <a:gd name="T0" fmla="*/ 0 w 4176"/>
                  <a:gd name="T1" fmla="*/ 0 h 1152"/>
                  <a:gd name="T2" fmla="*/ 2736 w 4176"/>
                  <a:gd name="T3" fmla="*/ 0 h 1152"/>
                  <a:gd name="T4" fmla="*/ 3168 w 4176"/>
                  <a:gd name="T5" fmla="*/ 144 h 1152"/>
                  <a:gd name="T6" fmla="*/ 4176 w 4176"/>
                  <a:gd name="T7" fmla="*/ 144 h 1152"/>
                  <a:gd name="T8" fmla="*/ 4176 w 4176"/>
                  <a:gd name="T9" fmla="*/ 1152 h 1152"/>
                  <a:gd name="T10" fmla="*/ 0 w 4176"/>
                  <a:gd name="T11" fmla="*/ 1152 h 1152"/>
                  <a:gd name="T12" fmla="*/ 0 w 4176"/>
                  <a:gd name="T13" fmla="*/ 0 h 1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76" h="1152">
                    <a:moveTo>
                      <a:pt x="0" y="0"/>
                    </a:moveTo>
                    <a:lnTo>
                      <a:pt x="2736" y="0"/>
                    </a:lnTo>
                    <a:lnTo>
                      <a:pt x="3168" y="144"/>
                    </a:lnTo>
                    <a:lnTo>
                      <a:pt x="4176" y="144"/>
                    </a:lnTo>
                    <a:lnTo>
                      <a:pt x="4176" y="1152"/>
                    </a:lnTo>
                    <a:lnTo>
                      <a:pt x="0" y="11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0C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5" name="Line 25"/>
              <p:cNvSpPr>
                <a:spLocks noChangeAspect="1" noChangeShapeType="1"/>
              </p:cNvSpPr>
              <p:nvPr/>
            </p:nvSpPr>
            <p:spPr bwMode="auto">
              <a:xfrm>
                <a:off x="8901" y="3097"/>
                <a:ext cx="0" cy="68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6" name="Rectangle 26"/>
              <p:cNvSpPr>
                <a:spLocks noChangeAspect="1" noChangeArrowheads="1"/>
              </p:cNvSpPr>
              <p:nvPr/>
            </p:nvSpPr>
            <p:spPr bwMode="auto">
              <a:xfrm>
                <a:off x="8859" y="3862"/>
                <a:ext cx="111" cy="958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7" name="Text Box 27"/>
              <p:cNvSpPr txBox="1">
                <a:spLocks noChangeAspect="1" noChangeArrowheads="1"/>
              </p:cNvSpPr>
              <p:nvPr/>
            </p:nvSpPr>
            <p:spPr bwMode="auto">
              <a:xfrm>
                <a:off x="6994" y="4078"/>
                <a:ext cx="1944" cy="3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eaLnBrk="0" hangingPunct="0"/>
                <a:r>
                  <a:rPr lang="ru-RU" altLang="ru-RU" sz="1200">
                    <a:latin typeface="Arial" charset="0"/>
                  </a:rPr>
                  <a:t>Кондуктор</a:t>
                </a:r>
              </a:p>
            </p:txBody>
          </p:sp>
          <p:sp>
            <p:nvSpPr>
              <p:cNvPr id="30748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9262" y="5689"/>
                <a:ext cx="1945" cy="7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r>
                  <a:rPr lang="ru-RU" altLang="ru-RU" sz="900">
                    <a:latin typeface="Arial" charset="0"/>
                  </a:rPr>
                  <a:t>Эксплуатационная колонна</a:t>
                </a:r>
              </a:p>
            </p:txBody>
          </p:sp>
          <p:sp>
            <p:nvSpPr>
              <p:cNvPr id="30749" name="Text Box 29"/>
              <p:cNvSpPr txBox="1">
                <a:spLocks noChangeAspect="1" noChangeArrowheads="1"/>
              </p:cNvSpPr>
              <p:nvPr/>
            </p:nvSpPr>
            <p:spPr bwMode="auto">
              <a:xfrm>
                <a:off x="7210" y="10237"/>
                <a:ext cx="1620" cy="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eaLnBrk="0" hangingPunct="0"/>
                <a:r>
                  <a:rPr lang="ru-RU" altLang="ru-RU" sz="800">
                    <a:latin typeface="Arial" charset="0"/>
                  </a:rPr>
                  <a:t>Зона продуктивного пласта</a:t>
                </a:r>
              </a:p>
            </p:txBody>
          </p:sp>
          <p:sp>
            <p:nvSpPr>
              <p:cNvPr id="30750" name="Line 30"/>
              <p:cNvSpPr>
                <a:spLocks noChangeAspect="1" noChangeShapeType="1"/>
              </p:cNvSpPr>
              <p:nvPr/>
            </p:nvSpPr>
            <p:spPr bwMode="auto">
              <a:xfrm>
                <a:off x="8399" y="3862"/>
                <a:ext cx="27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1" name="Freeform 31"/>
              <p:cNvSpPr>
                <a:spLocks noChangeAspect="1"/>
              </p:cNvSpPr>
              <p:nvPr/>
            </p:nvSpPr>
            <p:spPr bwMode="auto">
              <a:xfrm>
                <a:off x="8074" y="2781"/>
                <a:ext cx="1245" cy="195"/>
              </a:xfrm>
              <a:custGeom>
                <a:avLst/>
                <a:gdLst>
                  <a:gd name="T0" fmla="*/ 0 w 1660"/>
                  <a:gd name="T1" fmla="*/ 120 h 260"/>
                  <a:gd name="T2" fmla="*/ 432 w 1660"/>
                  <a:gd name="T3" fmla="*/ 0 h 260"/>
                  <a:gd name="T4" fmla="*/ 864 w 1660"/>
                  <a:gd name="T5" fmla="*/ 0 h 260"/>
                  <a:gd name="T6" fmla="*/ 1480 w 1660"/>
                  <a:gd name="T7" fmla="*/ 100 h 260"/>
                  <a:gd name="T8" fmla="*/ 1660 w 1660"/>
                  <a:gd name="T9" fmla="*/ 260 h 260"/>
                  <a:gd name="T10" fmla="*/ 160 w 1660"/>
                  <a:gd name="T11" fmla="*/ 220 h 260"/>
                  <a:gd name="T12" fmla="*/ 0 w 1660"/>
                  <a:gd name="T13" fmla="*/ 12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60" h="260">
                    <a:moveTo>
                      <a:pt x="0" y="120"/>
                    </a:moveTo>
                    <a:lnTo>
                      <a:pt x="432" y="0"/>
                    </a:lnTo>
                    <a:lnTo>
                      <a:pt x="864" y="0"/>
                    </a:lnTo>
                    <a:lnTo>
                      <a:pt x="1480" y="100"/>
                    </a:lnTo>
                    <a:lnTo>
                      <a:pt x="1660" y="260"/>
                    </a:lnTo>
                    <a:lnTo>
                      <a:pt x="160" y="220"/>
                    </a:lnTo>
                    <a:lnTo>
                      <a:pt x="0" y="12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D0CE70"/>
                  </a:gs>
                  <a:gs pos="100000">
                    <a:srgbClr val="D0CE7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2" name="Freeform 32"/>
              <p:cNvSpPr>
                <a:spLocks noChangeAspect="1"/>
              </p:cNvSpPr>
              <p:nvPr/>
            </p:nvSpPr>
            <p:spPr bwMode="auto">
              <a:xfrm>
                <a:off x="8968" y="2781"/>
                <a:ext cx="1442" cy="202"/>
              </a:xfrm>
              <a:custGeom>
                <a:avLst/>
                <a:gdLst>
                  <a:gd name="T0" fmla="*/ 0 w 1920"/>
                  <a:gd name="T1" fmla="*/ 90 h 270"/>
                  <a:gd name="T2" fmla="*/ 391 w 1920"/>
                  <a:gd name="T3" fmla="*/ 0 h 270"/>
                  <a:gd name="T4" fmla="*/ 823 w 1920"/>
                  <a:gd name="T5" fmla="*/ 0 h 270"/>
                  <a:gd name="T6" fmla="*/ 1462 w 1920"/>
                  <a:gd name="T7" fmla="*/ 143 h 270"/>
                  <a:gd name="T8" fmla="*/ 1920 w 1920"/>
                  <a:gd name="T9" fmla="*/ 270 h 270"/>
                  <a:gd name="T10" fmla="*/ 742 w 1920"/>
                  <a:gd name="T11" fmla="*/ 210 h 270"/>
                  <a:gd name="T12" fmla="*/ 615 w 1920"/>
                  <a:gd name="T13" fmla="*/ 248 h 270"/>
                  <a:gd name="T14" fmla="*/ 172 w 1920"/>
                  <a:gd name="T15" fmla="*/ 188 h 270"/>
                  <a:gd name="T16" fmla="*/ 0 w 1920"/>
                  <a:gd name="T17" fmla="*/ 9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0" h="270">
                    <a:moveTo>
                      <a:pt x="0" y="90"/>
                    </a:moveTo>
                    <a:lnTo>
                      <a:pt x="391" y="0"/>
                    </a:lnTo>
                    <a:lnTo>
                      <a:pt x="823" y="0"/>
                    </a:lnTo>
                    <a:lnTo>
                      <a:pt x="1462" y="143"/>
                    </a:lnTo>
                    <a:lnTo>
                      <a:pt x="1920" y="270"/>
                    </a:lnTo>
                    <a:lnTo>
                      <a:pt x="742" y="210"/>
                    </a:lnTo>
                    <a:lnTo>
                      <a:pt x="615" y="248"/>
                    </a:lnTo>
                    <a:lnTo>
                      <a:pt x="172" y="188"/>
                    </a:lnTo>
                    <a:lnTo>
                      <a:pt x="0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D0CE70">
                      <a:gamma/>
                      <a:shade val="46275"/>
                      <a:invGamma/>
                    </a:srgbClr>
                  </a:gs>
                  <a:gs pos="100000">
                    <a:srgbClr val="D0CE7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3" name="Freeform 33"/>
              <p:cNvSpPr>
                <a:spLocks noChangeAspect="1"/>
              </p:cNvSpPr>
              <p:nvPr/>
            </p:nvSpPr>
            <p:spPr bwMode="auto">
              <a:xfrm>
                <a:off x="10344" y="2889"/>
                <a:ext cx="431" cy="139"/>
              </a:xfrm>
              <a:custGeom>
                <a:avLst/>
                <a:gdLst>
                  <a:gd name="T0" fmla="*/ 0 w 576"/>
                  <a:gd name="T1" fmla="*/ 144 h 186"/>
                  <a:gd name="T2" fmla="*/ 261 w 576"/>
                  <a:gd name="T3" fmla="*/ 51 h 186"/>
                  <a:gd name="T4" fmla="*/ 336 w 576"/>
                  <a:gd name="T5" fmla="*/ 21 h 186"/>
                  <a:gd name="T6" fmla="*/ 432 w 576"/>
                  <a:gd name="T7" fmla="*/ 0 h 186"/>
                  <a:gd name="T8" fmla="*/ 509 w 576"/>
                  <a:gd name="T9" fmla="*/ 51 h 186"/>
                  <a:gd name="T10" fmla="*/ 576 w 576"/>
                  <a:gd name="T11" fmla="*/ 144 h 186"/>
                  <a:gd name="T12" fmla="*/ 411 w 576"/>
                  <a:gd name="T13" fmla="*/ 186 h 186"/>
                  <a:gd name="T14" fmla="*/ 0 w 576"/>
                  <a:gd name="T15" fmla="*/ 14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6" h="186">
                    <a:moveTo>
                      <a:pt x="0" y="144"/>
                    </a:moveTo>
                    <a:lnTo>
                      <a:pt x="261" y="51"/>
                    </a:lnTo>
                    <a:lnTo>
                      <a:pt x="336" y="21"/>
                    </a:lnTo>
                    <a:lnTo>
                      <a:pt x="432" y="0"/>
                    </a:lnTo>
                    <a:lnTo>
                      <a:pt x="509" y="51"/>
                    </a:lnTo>
                    <a:lnTo>
                      <a:pt x="576" y="144"/>
                    </a:lnTo>
                    <a:lnTo>
                      <a:pt x="411" y="186"/>
                    </a:lnTo>
                    <a:lnTo>
                      <a:pt x="0" y="14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D0CE70">
                      <a:gamma/>
                      <a:shade val="46275"/>
                      <a:invGamma/>
                    </a:srgbClr>
                  </a:gs>
                  <a:gs pos="100000">
                    <a:srgbClr val="D0CE7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4" name="Freeform 34"/>
              <p:cNvSpPr>
                <a:spLocks noChangeAspect="1"/>
              </p:cNvSpPr>
              <p:nvPr/>
            </p:nvSpPr>
            <p:spPr bwMode="auto">
              <a:xfrm>
                <a:off x="10562" y="2889"/>
                <a:ext cx="749" cy="162"/>
              </a:xfrm>
              <a:custGeom>
                <a:avLst/>
                <a:gdLst>
                  <a:gd name="T0" fmla="*/ 203 w 998"/>
                  <a:gd name="T1" fmla="*/ 111 h 216"/>
                  <a:gd name="T2" fmla="*/ 546 w 998"/>
                  <a:gd name="T3" fmla="*/ 51 h 216"/>
                  <a:gd name="T4" fmla="*/ 621 w 998"/>
                  <a:gd name="T5" fmla="*/ 21 h 216"/>
                  <a:gd name="T6" fmla="*/ 717 w 998"/>
                  <a:gd name="T7" fmla="*/ 0 h 216"/>
                  <a:gd name="T8" fmla="*/ 998 w 998"/>
                  <a:gd name="T9" fmla="*/ 14 h 216"/>
                  <a:gd name="T10" fmla="*/ 990 w 998"/>
                  <a:gd name="T11" fmla="*/ 201 h 216"/>
                  <a:gd name="T12" fmla="*/ 728 w 998"/>
                  <a:gd name="T13" fmla="*/ 194 h 216"/>
                  <a:gd name="T14" fmla="*/ 210 w 998"/>
                  <a:gd name="T15" fmla="*/ 216 h 216"/>
                  <a:gd name="T16" fmla="*/ 0 w 998"/>
                  <a:gd name="T17" fmla="*/ 171 h 216"/>
                  <a:gd name="T18" fmla="*/ 203 w 998"/>
                  <a:gd name="T19" fmla="*/ 111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98" h="216">
                    <a:moveTo>
                      <a:pt x="203" y="111"/>
                    </a:moveTo>
                    <a:lnTo>
                      <a:pt x="546" y="51"/>
                    </a:lnTo>
                    <a:lnTo>
                      <a:pt x="621" y="21"/>
                    </a:lnTo>
                    <a:lnTo>
                      <a:pt x="717" y="0"/>
                    </a:lnTo>
                    <a:lnTo>
                      <a:pt x="998" y="14"/>
                    </a:lnTo>
                    <a:lnTo>
                      <a:pt x="990" y="201"/>
                    </a:lnTo>
                    <a:lnTo>
                      <a:pt x="728" y="194"/>
                    </a:lnTo>
                    <a:lnTo>
                      <a:pt x="210" y="216"/>
                    </a:lnTo>
                    <a:lnTo>
                      <a:pt x="0" y="171"/>
                    </a:lnTo>
                    <a:lnTo>
                      <a:pt x="203" y="11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D0CE70">
                      <a:gamma/>
                      <a:shade val="46275"/>
                      <a:invGamma/>
                    </a:srgbClr>
                  </a:gs>
                  <a:gs pos="100000">
                    <a:srgbClr val="D0CE7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55" name="Freeform 35"/>
              <p:cNvSpPr>
                <a:spLocks noChangeAspect="1"/>
              </p:cNvSpPr>
              <p:nvPr/>
            </p:nvSpPr>
            <p:spPr bwMode="auto">
              <a:xfrm>
                <a:off x="8959" y="3538"/>
                <a:ext cx="735" cy="294"/>
              </a:xfrm>
              <a:custGeom>
                <a:avLst/>
                <a:gdLst>
                  <a:gd name="T0" fmla="*/ 0 w 980"/>
                  <a:gd name="T1" fmla="*/ 392 h 392"/>
                  <a:gd name="T2" fmla="*/ 180 w 980"/>
                  <a:gd name="T3" fmla="*/ 332 h 392"/>
                  <a:gd name="T4" fmla="*/ 548 w 980"/>
                  <a:gd name="T5" fmla="*/ 144 h 392"/>
                  <a:gd name="T6" fmla="*/ 980 w 980"/>
                  <a:gd name="T7" fmla="*/ 144 h 392"/>
                  <a:gd name="T8" fmla="*/ 836 w 980"/>
                  <a:gd name="T9" fmla="*/ 0 h 392"/>
                  <a:gd name="T10" fmla="*/ 404 w 980"/>
                  <a:gd name="T11" fmla="*/ 0 h 392"/>
                  <a:gd name="T12" fmla="*/ 0 w 980"/>
                  <a:gd name="T13" fmla="*/ 392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0" h="392">
                    <a:moveTo>
                      <a:pt x="0" y="392"/>
                    </a:moveTo>
                    <a:cubicBezTo>
                      <a:pt x="59" y="380"/>
                      <a:pt x="135" y="377"/>
                      <a:pt x="180" y="332"/>
                    </a:cubicBezTo>
                    <a:lnTo>
                      <a:pt x="548" y="144"/>
                    </a:lnTo>
                    <a:lnTo>
                      <a:pt x="980" y="144"/>
                    </a:lnTo>
                    <a:lnTo>
                      <a:pt x="836" y="0"/>
                    </a:lnTo>
                    <a:lnTo>
                      <a:pt x="404" y="0"/>
                    </a:lnTo>
                    <a:lnTo>
                      <a:pt x="0" y="392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30756" name="Group 36"/>
              <p:cNvGrpSpPr>
                <a:grpSpLocks noChangeAspect="1"/>
              </p:cNvGrpSpPr>
              <p:nvPr/>
            </p:nvGrpSpPr>
            <p:grpSpPr bwMode="auto">
              <a:xfrm>
                <a:off x="8615" y="2914"/>
                <a:ext cx="676" cy="948"/>
                <a:chOff x="7920" y="1440"/>
                <a:chExt cx="901" cy="1262"/>
              </a:xfrm>
            </p:grpSpPr>
            <p:grpSp>
              <p:nvGrpSpPr>
                <p:cNvPr id="30757" name="Group 37"/>
                <p:cNvGrpSpPr>
                  <a:grpSpLocks noChangeAspect="1"/>
                </p:cNvGrpSpPr>
                <p:nvPr/>
              </p:nvGrpSpPr>
              <p:grpSpPr bwMode="auto">
                <a:xfrm>
                  <a:off x="8184" y="2408"/>
                  <a:ext cx="455" cy="294"/>
                  <a:chOff x="3788" y="4110"/>
                  <a:chExt cx="1815" cy="1107"/>
                </a:xfrm>
              </p:grpSpPr>
              <p:sp>
                <p:nvSpPr>
                  <p:cNvPr id="30758" name="Freeform 38"/>
                  <p:cNvSpPr>
                    <a:spLocks noChangeAspect="1"/>
                  </p:cNvSpPr>
                  <p:nvPr/>
                </p:nvSpPr>
                <p:spPr bwMode="auto">
                  <a:xfrm>
                    <a:off x="5457" y="4446"/>
                    <a:ext cx="3" cy="90"/>
                  </a:xfrm>
                  <a:custGeom>
                    <a:avLst/>
                    <a:gdLst>
                      <a:gd name="T0" fmla="*/ 3 w 3"/>
                      <a:gd name="T1" fmla="*/ 90 h 90"/>
                      <a:gd name="T2" fmla="*/ 0 w 3"/>
                      <a:gd name="T3" fmla="*/ 0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3" h="90">
                        <a:moveTo>
                          <a:pt x="3" y="9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8100" cmpd="sng">
                    <a:solidFill>
                      <a:srgbClr val="000000"/>
                    </a:solidFill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59" name="Freeform 39"/>
                  <p:cNvSpPr>
                    <a:spLocks noChangeAspect="1"/>
                  </p:cNvSpPr>
                  <p:nvPr/>
                </p:nvSpPr>
                <p:spPr bwMode="auto">
                  <a:xfrm>
                    <a:off x="3788" y="4320"/>
                    <a:ext cx="990" cy="143"/>
                  </a:xfrm>
                  <a:custGeom>
                    <a:avLst/>
                    <a:gdLst>
                      <a:gd name="T0" fmla="*/ 7 w 990"/>
                      <a:gd name="T1" fmla="*/ 0 h 143"/>
                      <a:gd name="T2" fmla="*/ 982 w 990"/>
                      <a:gd name="T3" fmla="*/ 0 h 143"/>
                      <a:gd name="T4" fmla="*/ 990 w 990"/>
                      <a:gd name="T5" fmla="*/ 143 h 143"/>
                      <a:gd name="T6" fmla="*/ 0 w 990"/>
                      <a:gd name="T7" fmla="*/ 143 h 143"/>
                      <a:gd name="T8" fmla="*/ 7 w 990"/>
                      <a:gd name="T9" fmla="*/ 0 h 1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90" h="143">
                        <a:moveTo>
                          <a:pt x="7" y="0"/>
                        </a:moveTo>
                        <a:lnTo>
                          <a:pt x="982" y="0"/>
                        </a:lnTo>
                        <a:lnTo>
                          <a:pt x="990" y="143"/>
                        </a:lnTo>
                        <a:lnTo>
                          <a:pt x="0" y="143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60" name="Freeform 40"/>
                  <p:cNvSpPr>
                    <a:spLocks noChangeAspect="1"/>
                  </p:cNvSpPr>
                  <p:nvPr/>
                </p:nvSpPr>
                <p:spPr bwMode="auto">
                  <a:xfrm>
                    <a:off x="3888" y="4464"/>
                    <a:ext cx="802" cy="495"/>
                  </a:xfrm>
                  <a:custGeom>
                    <a:avLst/>
                    <a:gdLst>
                      <a:gd name="T0" fmla="*/ 0 w 802"/>
                      <a:gd name="T1" fmla="*/ 0 h 495"/>
                      <a:gd name="T2" fmla="*/ 802 w 802"/>
                      <a:gd name="T3" fmla="*/ 0 h 495"/>
                      <a:gd name="T4" fmla="*/ 708 w 802"/>
                      <a:gd name="T5" fmla="*/ 495 h 495"/>
                      <a:gd name="T6" fmla="*/ 142 w 802"/>
                      <a:gd name="T7" fmla="*/ 495 h 495"/>
                      <a:gd name="T8" fmla="*/ 0 w 802"/>
                      <a:gd name="T9" fmla="*/ 0 h 4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02" h="495">
                        <a:moveTo>
                          <a:pt x="0" y="0"/>
                        </a:moveTo>
                        <a:lnTo>
                          <a:pt x="802" y="0"/>
                        </a:lnTo>
                        <a:lnTo>
                          <a:pt x="708" y="495"/>
                        </a:lnTo>
                        <a:lnTo>
                          <a:pt x="142" y="4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61" name="Freeform 41"/>
                  <p:cNvSpPr>
                    <a:spLocks noChangeAspect="1"/>
                  </p:cNvSpPr>
                  <p:nvPr/>
                </p:nvSpPr>
                <p:spPr bwMode="auto">
                  <a:xfrm>
                    <a:off x="4626" y="4569"/>
                    <a:ext cx="717" cy="153"/>
                  </a:xfrm>
                  <a:custGeom>
                    <a:avLst/>
                    <a:gdLst>
                      <a:gd name="T0" fmla="*/ 45 w 717"/>
                      <a:gd name="T1" fmla="*/ 0 h 153"/>
                      <a:gd name="T2" fmla="*/ 711 w 717"/>
                      <a:gd name="T3" fmla="*/ 3 h 153"/>
                      <a:gd name="T4" fmla="*/ 717 w 717"/>
                      <a:gd name="T5" fmla="*/ 153 h 153"/>
                      <a:gd name="T6" fmla="*/ 12 w 717"/>
                      <a:gd name="T7" fmla="*/ 150 h 153"/>
                      <a:gd name="T8" fmla="*/ 0 w 717"/>
                      <a:gd name="T9" fmla="*/ 102 h 153"/>
                      <a:gd name="T10" fmla="*/ 9 w 717"/>
                      <a:gd name="T11" fmla="*/ 39 h 153"/>
                      <a:gd name="T12" fmla="*/ 45 w 717"/>
                      <a:gd name="T13" fmla="*/ 0 h 1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17" h="153">
                        <a:moveTo>
                          <a:pt x="45" y="0"/>
                        </a:moveTo>
                        <a:lnTo>
                          <a:pt x="711" y="3"/>
                        </a:lnTo>
                        <a:lnTo>
                          <a:pt x="717" y="153"/>
                        </a:lnTo>
                        <a:lnTo>
                          <a:pt x="12" y="150"/>
                        </a:lnTo>
                        <a:lnTo>
                          <a:pt x="0" y="102"/>
                        </a:lnTo>
                        <a:lnTo>
                          <a:pt x="9" y="39"/>
                        </a:lnTo>
                        <a:lnTo>
                          <a:pt x="45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62" name="Freeform 42"/>
                  <p:cNvSpPr>
                    <a:spLocks noChangeAspect="1"/>
                  </p:cNvSpPr>
                  <p:nvPr/>
                </p:nvSpPr>
                <p:spPr bwMode="auto">
                  <a:xfrm>
                    <a:off x="4794" y="4524"/>
                    <a:ext cx="321" cy="246"/>
                  </a:xfrm>
                  <a:custGeom>
                    <a:avLst/>
                    <a:gdLst>
                      <a:gd name="T0" fmla="*/ 33 w 321"/>
                      <a:gd name="T1" fmla="*/ 0 h 246"/>
                      <a:gd name="T2" fmla="*/ 279 w 321"/>
                      <a:gd name="T3" fmla="*/ 0 h 246"/>
                      <a:gd name="T4" fmla="*/ 321 w 321"/>
                      <a:gd name="T5" fmla="*/ 51 h 246"/>
                      <a:gd name="T6" fmla="*/ 321 w 321"/>
                      <a:gd name="T7" fmla="*/ 198 h 246"/>
                      <a:gd name="T8" fmla="*/ 282 w 321"/>
                      <a:gd name="T9" fmla="*/ 246 h 246"/>
                      <a:gd name="T10" fmla="*/ 30 w 321"/>
                      <a:gd name="T11" fmla="*/ 246 h 246"/>
                      <a:gd name="T12" fmla="*/ 0 w 321"/>
                      <a:gd name="T13" fmla="*/ 195 h 246"/>
                      <a:gd name="T14" fmla="*/ 0 w 321"/>
                      <a:gd name="T15" fmla="*/ 42 h 246"/>
                      <a:gd name="T16" fmla="*/ 33 w 321"/>
                      <a:gd name="T17" fmla="*/ 0 h 2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21" h="246">
                        <a:moveTo>
                          <a:pt x="33" y="0"/>
                        </a:moveTo>
                        <a:lnTo>
                          <a:pt x="279" y="0"/>
                        </a:lnTo>
                        <a:lnTo>
                          <a:pt x="321" y="51"/>
                        </a:lnTo>
                        <a:lnTo>
                          <a:pt x="321" y="198"/>
                        </a:lnTo>
                        <a:lnTo>
                          <a:pt x="282" y="246"/>
                        </a:lnTo>
                        <a:lnTo>
                          <a:pt x="30" y="246"/>
                        </a:lnTo>
                        <a:lnTo>
                          <a:pt x="0" y="195"/>
                        </a:lnTo>
                        <a:lnTo>
                          <a:pt x="0" y="42"/>
                        </a:lnTo>
                        <a:lnTo>
                          <a:pt x="33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/>
                      </a:gs>
                      <a:gs pos="50000">
                        <a:srgbClr val="FFFFFF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27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30763" name="Group 4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805" y="4502"/>
                    <a:ext cx="295" cy="295"/>
                    <a:chOff x="5760" y="4464"/>
                    <a:chExt cx="255" cy="255"/>
                  </a:xfrm>
                </p:grpSpPr>
                <p:sp>
                  <p:nvSpPr>
                    <p:cNvPr id="30764" name="AutoShape 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760" y="4464"/>
                      <a:ext cx="255" cy="255"/>
                    </a:xfrm>
                    <a:custGeom>
                      <a:avLst/>
                      <a:gdLst>
                        <a:gd name="G0" fmla="+- 3134 0 0"/>
                        <a:gd name="G1" fmla="*/ G0 2 1"/>
                        <a:gd name="G2" fmla="+- 21600 0 G1"/>
                        <a:gd name="G3" fmla="*/ G2 G2 1"/>
                        <a:gd name="G4" fmla="*/ G0 G0 1"/>
                        <a:gd name="G5" fmla="+- G3 0 G4"/>
                        <a:gd name="G6" fmla="*/ G5 1 8"/>
                        <a:gd name="G7" fmla="sqrt G6"/>
                        <a:gd name="G8" fmla="*/ G4 1 8"/>
                        <a:gd name="G9" fmla="sqrt G8"/>
                        <a:gd name="G10" fmla="+- G7 G9 0"/>
                        <a:gd name="G11" fmla="+- G7 0 G9"/>
                        <a:gd name="G12" fmla="+- G10 10800 0"/>
                        <a:gd name="G13" fmla="+- 10800 0 G10"/>
                        <a:gd name="G14" fmla="+- G11 10800 0"/>
                        <a:gd name="G15" fmla="+- 10800 0 G11"/>
                        <a:gd name="G16" fmla="+- 21600 0 G0"/>
                        <a:gd name="T0" fmla="*/ 10800 w 21600"/>
                        <a:gd name="T1" fmla="*/ 0 h 21600"/>
                        <a:gd name="T2" fmla="*/ 3163 w 21600"/>
                        <a:gd name="T3" fmla="*/ 3163 h 21600"/>
                        <a:gd name="T4" fmla="*/ 0 w 21600"/>
                        <a:gd name="T5" fmla="*/ 10800 h 21600"/>
                        <a:gd name="T6" fmla="*/ 3163 w 21600"/>
                        <a:gd name="T7" fmla="*/ 18437 h 21600"/>
                        <a:gd name="T8" fmla="*/ 10800 w 21600"/>
                        <a:gd name="T9" fmla="*/ 21600 h 21600"/>
                        <a:gd name="T10" fmla="*/ 18437 w 21600"/>
                        <a:gd name="T11" fmla="*/ 18437 h 21600"/>
                        <a:gd name="T12" fmla="*/ 21600 w 21600"/>
                        <a:gd name="T13" fmla="*/ 10800 h 21600"/>
                        <a:gd name="T14" fmla="*/ 18437 w 21600"/>
                        <a:gd name="T15" fmla="*/ 3163 h 21600"/>
                        <a:gd name="T16" fmla="*/ 3163 w 21600"/>
                        <a:gd name="T17" fmla="*/ 3163 h 21600"/>
                        <a:gd name="T18" fmla="*/ 18437 w 21600"/>
                        <a:gd name="T19" fmla="*/ 18437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T16" t="T17" r="T18" b="T19"/>
                      <a:pathLst>
                        <a:path w="21600" h="21600">
                          <a:moveTo>
                            <a:pt x="0" y="10800"/>
                          </a:moveTo>
                          <a:cubicBezTo>
                            <a:pt x="0" y="4835"/>
                            <a:pt x="4835" y="0"/>
                            <a:pt x="10800" y="0"/>
                          </a:cubicBezTo>
                          <a:cubicBezTo>
                            <a:pt x="16765" y="0"/>
                            <a:pt x="21600" y="4835"/>
                            <a:pt x="21600" y="10800"/>
                          </a:cubicBezTo>
                          <a:cubicBezTo>
                            <a:pt x="21600" y="16765"/>
                            <a:pt x="16765" y="21600"/>
                            <a:pt x="10800" y="21600"/>
                          </a:cubicBezTo>
                          <a:cubicBezTo>
                            <a:pt x="4835" y="21600"/>
                            <a:pt x="0" y="16765"/>
                            <a:pt x="0" y="10800"/>
                          </a:cubicBezTo>
                          <a:close/>
                          <a:moveTo>
                            <a:pt x="17214" y="14998"/>
                          </a:moveTo>
                          <a:cubicBezTo>
                            <a:pt x="18030" y="13750"/>
                            <a:pt x="18466" y="12291"/>
                            <a:pt x="18466" y="10800"/>
                          </a:cubicBezTo>
                          <a:cubicBezTo>
                            <a:pt x="18466" y="6566"/>
                            <a:pt x="15033" y="3134"/>
                            <a:pt x="10800" y="3134"/>
                          </a:cubicBezTo>
                          <a:cubicBezTo>
                            <a:pt x="9308" y="3133"/>
                            <a:pt x="7849" y="3569"/>
                            <a:pt x="6601" y="4385"/>
                          </a:cubicBezTo>
                          <a:close/>
                          <a:moveTo>
                            <a:pt x="4385" y="6601"/>
                          </a:moveTo>
                          <a:cubicBezTo>
                            <a:pt x="3569" y="7849"/>
                            <a:pt x="3134" y="9308"/>
                            <a:pt x="3134" y="10799"/>
                          </a:cubicBezTo>
                          <a:cubicBezTo>
                            <a:pt x="3134" y="15033"/>
                            <a:pt x="6566" y="18466"/>
                            <a:pt x="10800" y="18466"/>
                          </a:cubicBezTo>
                          <a:cubicBezTo>
                            <a:pt x="12291" y="18466"/>
                            <a:pt x="13750" y="18030"/>
                            <a:pt x="14998" y="17214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765" name="Oval 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869" y="4573"/>
                      <a:ext cx="37" cy="37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30766" name="Freeform 46"/>
                  <p:cNvSpPr>
                    <a:spLocks noChangeAspect="1"/>
                  </p:cNvSpPr>
                  <p:nvPr/>
                </p:nvSpPr>
                <p:spPr bwMode="auto">
                  <a:xfrm>
                    <a:off x="4458" y="4650"/>
                    <a:ext cx="1131" cy="1"/>
                  </a:xfrm>
                  <a:custGeom>
                    <a:avLst/>
                    <a:gdLst>
                      <a:gd name="T0" fmla="*/ 0 w 1131"/>
                      <a:gd name="T1" fmla="*/ 0 h 1"/>
                      <a:gd name="T2" fmla="*/ 1131 w 1131"/>
                      <a:gd name="T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131" h="1">
                        <a:moveTo>
                          <a:pt x="0" y="0"/>
                        </a:moveTo>
                        <a:lnTo>
                          <a:pt x="1131" y="0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67" name="Freeform 47"/>
                  <p:cNvSpPr>
                    <a:spLocks noChangeAspect="1"/>
                  </p:cNvSpPr>
                  <p:nvPr/>
                </p:nvSpPr>
                <p:spPr bwMode="auto">
                  <a:xfrm>
                    <a:off x="5328" y="4515"/>
                    <a:ext cx="246" cy="237"/>
                  </a:xfrm>
                  <a:custGeom>
                    <a:avLst/>
                    <a:gdLst>
                      <a:gd name="T0" fmla="*/ 0 w 246"/>
                      <a:gd name="T1" fmla="*/ 0 h 237"/>
                      <a:gd name="T2" fmla="*/ 246 w 246"/>
                      <a:gd name="T3" fmla="*/ 0 h 237"/>
                      <a:gd name="T4" fmla="*/ 246 w 246"/>
                      <a:gd name="T5" fmla="*/ 132 h 237"/>
                      <a:gd name="T6" fmla="*/ 138 w 246"/>
                      <a:gd name="T7" fmla="*/ 237 h 237"/>
                      <a:gd name="T8" fmla="*/ 0 w 246"/>
                      <a:gd name="T9" fmla="*/ 237 h 237"/>
                      <a:gd name="T10" fmla="*/ 0 w 246"/>
                      <a:gd name="T11" fmla="*/ 0 h 2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46" h="237">
                        <a:moveTo>
                          <a:pt x="0" y="0"/>
                        </a:moveTo>
                        <a:lnTo>
                          <a:pt x="246" y="0"/>
                        </a:lnTo>
                        <a:lnTo>
                          <a:pt x="246" y="132"/>
                        </a:lnTo>
                        <a:lnTo>
                          <a:pt x="138" y="237"/>
                        </a:lnTo>
                        <a:lnTo>
                          <a:pt x="0" y="23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/>
                      </a:gs>
                      <a:gs pos="50000">
                        <a:srgbClr val="FFFFFF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27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68" name="Oval 4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15" y="4179"/>
                    <a:ext cx="288" cy="28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69" name="Freeform 49"/>
                  <p:cNvSpPr>
                    <a:spLocks noChangeAspect="1"/>
                  </p:cNvSpPr>
                  <p:nvPr/>
                </p:nvSpPr>
                <p:spPr bwMode="auto">
                  <a:xfrm>
                    <a:off x="5373" y="4254"/>
                    <a:ext cx="90" cy="129"/>
                  </a:xfrm>
                  <a:custGeom>
                    <a:avLst/>
                    <a:gdLst>
                      <a:gd name="T0" fmla="*/ 90 w 90"/>
                      <a:gd name="T1" fmla="*/ 129 h 129"/>
                      <a:gd name="T2" fmla="*/ 0 w 90"/>
                      <a:gd name="T3" fmla="*/ 0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90" h="129">
                        <a:moveTo>
                          <a:pt x="90" y="129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175" cmpd="sng">
                    <a:solidFill>
                      <a:srgbClr val="000000"/>
                    </a:solidFill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70" name="AutoShape 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72" y="4332"/>
                    <a:ext cx="144" cy="144"/>
                  </a:xfrm>
                  <a:custGeom>
                    <a:avLst/>
                    <a:gdLst>
                      <a:gd name="G0" fmla="+- 5400 0 0"/>
                      <a:gd name="G1" fmla="+- 11796480 0 0"/>
                      <a:gd name="G2" fmla="+- 0 0 11796480"/>
                      <a:gd name="T0" fmla="*/ 0 256 1"/>
                      <a:gd name="T1" fmla="*/ 180 256 1"/>
                      <a:gd name="G3" fmla="+- 11796480 T0 T1"/>
                      <a:gd name="T2" fmla="*/ 0 256 1"/>
                      <a:gd name="T3" fmla="*/ 90 256 1"/>
                      <a:gd name="G4" fmla="+- 11796480 T2 T3"/>
                      <a:gd name="G5" fmla="*/ G4 2 1"/>
                      <a:gd name="T4" fmla="*/ 90 256 1"/>
                      <a:gd name="T5" fmla="*/ 0 256 1"/>
                      <a:gd name="G6" fmla="+- 11796480 T4 T5"/>
                      <a:gd name="G7" fmla="*/ G6 2 1"/>
                      <a:gd name="G8" fmla="abs 11796480"/>
                      <a:gd name="T6" fmla="*/ 0 256 1"/>
                      <a:gd name="T7" fmla="*/ 90 256 1"/>
                      <a:gd name="G9" fmla="+- G8 T6 T7"/>
                      <a:gd name="G10" fmla="?: G9 G7 G5"/>
                      <a:gd name="T8" fmla="*/ 0 256 1"/>
                      <a:gd name="T9" fmla="*/ 360 256 1"/>
                      <a:gd name="G11" fmla="+- G10 T8 T9"/>
                      <a:gd name="G12" fmla="?: G10 G11 G10"/>
                      <a:gd name="T10" fmla="*/ 0 256 1"/>
                      <a:gd name="T11" fmla="*/ 360 256 1"/>
                      <a:gd name="G13" fmla="+- G12 T10 T11"/>
                      <a:gd name="G14" fmla="?: G12 G13 G12"/>
                      <a:gd name="G15" fmla="+- 0 0 G14"/>
                      <a:gd name="G16" fmla="+- 10800 0 0"/>
                      <a:gd name="G17" fmla="+- 10800 0 5400"/>
                      <a:gd name="G18" fmla="*/ 5400 1 2"/>
                      <a:gd name="G19" fmla="+- G18 5400 0"/>
                      <a:gd name="G20" fmla="cos G19 11796480"/>
                      <a:gd name="G21" fmla="sin G19 11796480"/>
                      <a:gd name="G22" fmla="+- G20 10800 0"/>
                      <a:gd name="G23" fmla="+- G21 10800 0"/>
                      <a:gd name="G24" fmla="+- 10800 0 G20"/>
                      <a:gd name="G25" fmla="+- 5400 10800 0"/>
                      <a:gd name="G26" fmla="?: G9 G17 G25"/>
                      <a:gd name="G27" fmla="?: G9 0 21600"/>
                      <a:gd name="G28" fmla="cos 10800 11796480"/>
                      <a:gd name="G29" fmla="sin 10800 11796480"/>
                      <a:gd name="G30" fmla="sin 5400 11796480"/>
                      <a:gd name="G31" fmla="+- G28 10800 0"/>
                      <a:gd name="G32" fmla="+- G29 10800 0"/>
                      <a:gd name="G33" fmla="+- G30 10800 0"/>
                      <a:gd name="G34" fmla="?: G4 0 G31"/>
                      <a:gd name="G35" fmla="?: 11796480 G34 0"/>
                      <a:gd name="G36" fmla="?: G6 G35 G31"/>
                      <a:gd name="G37" fmla="+- 21600 0 G36"/>
                      <a:gd name="G38" fmla="?: G4 0 G33"/>
                      <a:gd name="G39" fmla="?: 11796480 G38 G32"/>
                      <a:gd name="G40" fmla="?: G6 G39 0"/>
                      <a:gd name="G41" fmla="?: G4 G32 21600"/>
                      <a:gd name="G42" fmla="?: G6 G41 G33"/>
                      <a:gd name="T12" fmla="*/ 10800 w 21600"/>
                      <a:gd name="T13" fmla="*/ 0 h 21600"/>
                      <a:gd name="T14" fmla="*/ 2700 w 21600"/>
                      <a:gd name="T15" fmla="*/ 10800 h 21600"/>
                      <a:gd name="T16" fmla="*/ 10800 w 21600"/>
                      <a:gd name="T17" fmla="*/ 5400 h 21600"/>
                      <a:gd name="T18" fmla="*/ 18900 w 21600"/>
                      <a:gd name="T19" fmla="*/ 10800 h 21600"/>
                      <a:gd name="T20" fmla="*/ G36 w 21600"/>
                      <a:gd name="T21" fmla="*/ G40 h 21600"/>
                      <a:gd name="T22" fmla="*/ G37 w 21600"/>
                      <a:gd name="T23" fmla="*/ G42 h 21600"/>
                    </a:gdLst>
                    <a:ahLst/>
                    <a:cxnLst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T20" t="T21" r="T22" b="T23"/>
                    <a:pathLst>
                      <a:path w="21600" h="21600">
                        <a:moveTo>
                          <a:pt x="5400" y="10800"/>
                        </a:moveTo>
                        <a:cubicBezTo>
                          <a:pt x="5400" y="7817"/>
                          <a:pt x="7817" y="5400"/>
                          <a:pt x="10800" y="5400"/>
                        </a:cubicBezTo>
                        <a:cubicBezTo>
                          <a:pt x="13782" y="5399"/>
                          <a:pt x="16199" y="7817"/>
                          <a:pt x="16200" y="10799"/>
                        </a:cubicBezTo>
                        <a:lnTo>
                          <a:pt x="21600" y="10800"/>
                        </a:ln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71" name="Freeform 51"/>
                  <p:cNvSpPr>
                    <a:spLocks noChangeAspect="1"/>
                  </p:cNvSpPr>
                  <p:nvPr/>
                </p:nvSpPr>
                <p:spPr bwMode="auto">
                  <a:xfrm>
                    <a:off x="4062" y="4959"/>
                    <a:ext cx="492" cy="258"/>
                  </a:xfrm>
                  <a:custGeom>
                    <a:avLst/>
                    <a:gdLst>
                      <a:gd name="T0" fmla="*/ 0 w 492"/>
                      <a:gd name="T1" fmla="*/ 0 h 258"/>
                      <a:gd name="T2" fmla="*/ 492 w 492"/>
                      <a:gd name="T3" fmla="*/ 0 h 258"/>
                      <a:gd name="T4" fmla="*/ 492 w 492"/>
                      <a:gd name="T5" fmla="*/ 240 h 258"/>
                      <a:gd name="T6" fmla="*/ 441 w 492"/>
                      <a:gd name="T7" fmla="*/ 255 h 258"/>
                      <a:gd name="T8" fmla="*/ 387 w 492"/>
                      <a:gd name="T9" fmla="*/ 258 h 258"/>
                      <a:gd name="T10" fmla="*/ 321 w 492"/>
                      <a:gd name="T11" fmla="*/ 246 h 258"/>
                      <a:gd name="T12" fmla="*/ 255 w 492"/>
                      <a:gd name="T13" fmla="*/ 225 h 258"/>
                      <a:gd name="T14" fmla="*/ 186 w 492"/>
                      <a:gd name="T15" fmla="*/ 207 h 258"/>
                      <a:gd name="T16" fmla="*/ 114 w 492"/>
                      <a:gd name="T17" fmla="*/ 207 h 258"/>
                      <a:gd name="T18" fmla="*/ 63 w 492"/>
                      <a:gd name="T19" fmla="*/ 216 h 258"/>
                      <a:gd name="T20" fmla="*/ 0 w 492"/>
                      <a:gd name="T21" fmla="*/ 237 h 258"/>
                      <a:gd name="T22" fmla="*/ 0 w 492"/>
                      <a:gd name="T23" fmla="*/ 0 h 2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492" h="258">
                        <a:moveTo>
                          <a:pt x="0" y="0"/>
                        </a:moveTo>
                        <a:lnTo>
                          <a:pt x="492" y="0"/>
                        </a:lnTo>
                        <a:lnTo>
                          <a:pt x="492" y="240"/>
                        </a:lnTo>
                        <a:lnTo>
                          <a:pt x="441" y="255"/>
                        </a:lnTo>
                        <a:lnTo>
                          <a:pt x="387" y="258"/>
                        </a:lnTo>
                        <a:lnTo>
                          <a:pt x="321" y="246"/>
                        </a:lnTo>
                        <a:lnTo>
                          <a:pt x="255" y="225"/>
                        </a:lnTo>
                        <a:lnTo>
                          <a:pt x="186" y="207"/>
                        </a:lnTo>
                        <a:lnTo>
                          <a:pt x="114" y="207"/>
                        </a:lnTo>
                        <a:lnTo>
                          <a:pt x="63" y="216"/>
                        </a:lnTo>
                        <a:lnTo>
                          <a:pt x="0" y="23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72" name="Freeform 52"/>
                  <p:cNvSpPr>
                    <a:spLocks noChangeAspect="1"/>
                  </p:cNvSpPr>
                  <p:nvPr/>
                </p:nvSpPr>
                <p:spPr bwMode="auto">
                  <a:xfrm>
                    <a:off x="3833" y="4110"/>
                    <a:ext cx="1" cy="450"/>
                  </a:xfrm>
                  <a:custGeom>
                    <a:avLst/>
                    <a:gdLst>
                      <a:gd name="T0" fmla="*/ 0 w 1"/>
                      <a:gd name="T1" fmla="*/ 0 h 450"/>
                      <a:gd name="T2" fmla="*/ 0 w 1"/>
                      <a:gd name="T3" fmla="*/ 450 h 4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450">
                        <a:moveTo>
                          <a:pt x="0" y="0"/>
                        </a:moveTo>
                        <a:lnTo>
                          <a:pt x="0" y="450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dashDot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73" name="Freeform 53"/>
                  <p:cNvSpPr>
                    <a:spLocks noChangeAspect="1"/>
                  </p:cNvSpPr>
                  <p:nvPr/>
                </p:nvSpPr>
                <p:spPr bwMode="auto">
                  <a:xfrm>
                    <a:off x="3983" y="4118"/>
                    <a:ext cx="1" cy="427"/>
                  </a:xfrm>
                  <a:custGeom>
                    <a:avLst/>
                    <a:gdLst>
                      <a:gd name="T0" fmla="*/ 0 w 1"/>
                      <a:gd name="T1" fmla="*/ 0 h 427"/>
                      <a:gd name="T2" fmla="*/ 0 w 1"/>
                      <a:gd name="T3" fmla="*/ 427 h 4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427">
                        <a:moveTo>
                          <a:pt x="0" y="0"/>
                        </a:moveTo>
                        <a:lnTo>
                          <a:pt x="0" y="427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dashDot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74" name="Freeform 54"/>
                  <p:cNvSpPr>
                    <a:spLocks noChangeAspect="1"/>
                  </p:cNvSpPr>
                  <p:nvPr/>
                </p:nvSpPr>
                <p:spPr bwMode="auto">
                  <a:xfrm>
                    <a:off x="4155" y="4125"/>
                    <a:ext cx="1" cy="420"/>
                  </a:xfrm>
                  <a:custGeom>
                    <a:avLst/>
                    <a:gdLst>
                      <a:gd name="T0" fmla="*/ 0 w 1"/>
                      <a:gd name="T1" fmla="*/ 0 h 420"/>
                      <a:gd name="T2" fmla="*/ 0 w 1"/>
                      <a:gd name="T3" fmla="*/ 420 h 4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420">
                        <a:moveTo>
                          <a:pt x="0" y="0"/>
                        </a:moveTo>
                        <a:lnTo>
                          <a:pt x="0" y="420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dashDot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75" name="Freeform 55"/>
                  <p:cNvSpPr>
                    <a:spLocks noChangeAspect="1"/>
                  </p:cNvSpPr>
                  <p:nvPr/>
                </p:nvSpPr>
                <p:spPr bwMode="auto">
                  <a:xfrm>
                    <a:off x="4388" y="4125"/>
                    <a:ext cx="1" cy="413"/>
                  </a:xfrm>
                  <a:custGeom>
                    <a:avLst/>
                    <a:gdLst>
                      <a:gd name="T0" fmla="*/ 0 w 1"/>
                      <a:gd name="T1" fmla="*/ 0 h 413"/>
                      <a:gd name="T2" fmla="*/ 0 w 1"/>
                      <a:gd name="T3" fmla="*/ 413 h 4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413">
                        <a:moveTo>
                          <a:pt x="0" y="0"/>
                        </a:moveTo>
                        <a:lnTo>
                          <a:pt x="0" y="413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dashDot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76" name="Freeform 56"/>
                  <p:cNvSpPr>
                    <a:spLocks noChangeAspect="1"/>
                  </p:cNvSpPr>
                  <p:nvPr/>
                </p:nvSpPr>
                <p:spPr bwMode="auto">
                  <a:xfrm>
                    <a:off x="4568" y="4125"/>
                    <a:ext cx="1" cy="405"/>
                  </a:xfrm>
                  <a:custGeom>
                    <a:avLst/>
                    <a:gdLst>
                      <a:gd name="T0" fmla="*/ 0 w 1"/>
                      <a:gd name="T1" fmla="*/ 0 h 405"/>
                      <a:gd name="T2" fmla="*/ 0 w 1"/>
                      <a:gd name="T3" fmla="*/ 405 h 4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405">
                        <a:moveTo>
                          <a:pt x="0" y="0"/>
                        </a:moveTo>
                        <a:lnTo>
                          <a:pt x="0" y="405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dashDot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77" name="Freeform 57"/>
                  <p:cNvSpPr>
                    <a:spLocks noChangeAspect="1"/>
                  </p:cNvSpPr>
                  <p:nvPr/>
                </p:nvSpPr>
                <p:spPr bwMode="auto">
                  <a:xfrm>
                    <a:off x="4733" y="4148"/>
                    <a:ext cx="1" cy="360"/>
                  </a:xfrm>
                  <a:custGeom>
                    <a:avLst/>
                    <a:gdLst>
                      <a:gd name="T0" fmla="*/ 0 w 1"/>
                      <a:gd name="T1" fmla="*/ 0 h 360"/>
                      <a:gd name="T2" fmla="*/ 0 w 1"/>
                      <a:gd name="T3" fmla="*/ 360 h 3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360">
                        <a:moveTo>
                          <a:pt x="0" y="0"/>
                        </a:moveTo>
                        <a:lnTo>
                          <a:pt x="0" y="360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dashDot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30778" name="Group 58"/>
                <p:cNvGrpSpPr>
                  <a:grpSpLocks noChangeAspect="1"/>
                </p:cNvGrpSpPr>
                <p:nvPr/>
              </p:nvGrpSpPr>
              <p:grpSpPr bwMode="auto">
                <a:xfrm>
                  <a:off x="7920" y="1440"/>
                  <a:ext cx="901" cy="1023"/>
                  <a:chOff x="7920" y="1440"/>
                  <a:chExt cx="901" cy="1023"/>
                </a:xfrm>
              </p:grpSpPr>
              <p:sp>
                <p:nvSpPr>
                  <p:cNvPr id="30779" name="Freeform 59"/>
                  <p:cNvSpPr>
                    <a:spLocks noChangeAspect="1"/>
                  </p:cNvSpPr>
                  <p:nvPr/>
                </p:nvSpPr>
                <p:spPr bwMode="auto">
                  <a:xfrm>
                    <a:off x="8212" y="2193"/>
                    <a:ext cx="188" cy="242"/>
                  </a:xfrm>
                  <a:custGeom>
                    <a:avLst/>
                    <a:gdLst>
                      <a:gd name="T0" fmla="*/ 42 w 878"/>
                      <a:gd name="T1" fmla="*/ 1177 h 1177"/>
                      <a:gd name="T2" fmla="*/ 255 w 878"/>
                      <a:gd name="T3" fmla="*/ 1177 h 1177"/>
                      <a:gd name="T4" fmla="*/ 443 w 878"/>
                      <a:gd name="T5" fmla="*/ 1170 h 1177"/>
                      <a:gd name="T6" fmla="*/ 660 w 878"/>
                      <a:gd name="T7" fmla="*/ 1170 h 1177"/>
                      <a:gd name="T8" fmla="*/ 848 w 878"/>
                      <a:gd name="T9" fmla="*/ 1170 h 1177"/>
                      <a:gd name="T10" fmla="*/ 863 w 878"/>
                      <a:gd name="T11" fmla="*/ 1140 h 1177"/>
                      <a:gd name="T12" fmla="*/ 870 w 878"/>
                      <a:gd name="T13" fmla="*/ 1147 h 1177"/>
                      <a:gd name="T14" fmla="*/ 765 w 878"/>
                      <a:gd name="T15" fmla="*/ 862 h 1177"/>
                      <a:gd name="T16" fmla="*/ 750 w 878"/>
                      <a:gd name="T17" fmla="*/ 682 h 1177"/>
                      <a:gd name="T18" fmla="*/ 878 w 878"/>
                      <a:gd name="T19" fmla="*/ 682 h 1177"/>
                      <a:gd name="T20" fmla="*/ 878 w 878"/>
                      <a:gd name="T21" fmla="*/ 240 h 1177"/>
                      <a:gd name="T22" fmla="*/ 720 w 878"/>
                      <a:gd name="T23" fmla="*/ 240 h 1177"/>
                      <a:gd name="T24" fmla="*/ 713 w 878"/>
                      <a:gd name="T25" fmla="*/ 0 h 1177"/>
                      <a:gd name="T26" fmla="*/ 720 w 878"/>
                      <a:gd name="T27" fmla="*/ 7 h 1177"/>
                      <a:gd name="T28" fmla="*/ 585 w 878"/>
                      <a:gd name="T29" fmla="*/ 15 h 1177"/>
                      <a:gd name="T30" fmla="*/ 435 w 878"/>
                      <a:gd name="T31" fmla="*/ 7 h 1177"/>
                      <a:gd name="T32" fmla="*/ 270 w 878"/>
                      <a:gd name="T33" fmla="*/ 7 h 1177"/>
                      <a:gd name="T34" fmla="*/ 143 w 878"/>
                      <a:gd name="T35" fmla="*/ 15 h 1177"/>
                      <a:gd name="T36" fmla="*/ 135 w 878"/>
                      <a:gd name="T37" fmla="*/ 270 h 1177"/>
                      <a:gd name="T38" fmla="*/ 0 w 878"/>
                      <a:gd name="T39" fmla="*/ 277 h 1177"/>
                      <a:gd name="T40" fmla="*/ 0 w 878"/>
                      <a:gd name="T41" fmla="*/ 705 h 1177"/>
                      <a:gd name="T42" fmla="*/ 120 w 878"/>
                      <a:gd name="T43" fmla="*/ 712 h 1177"/>
                      <a:gd name="T44" fmla="*/ 120 w 878"/>
                      <a:gd name="T45" fmla="*/ 847 h 1177"/>
                      <a:gd name="T46" fmla="*/ 42 w 878"/>
                      <a:gd name="T47" fmla="*/ 1177 h 11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878" h="1177">
                        <a:moveTo>
                          <a:pt x="42" y="1177"/>
                        </a:moveTo>
                        <a:lnTo>
                          <a:pt x="255" y="1177"/>
                        </a:lnTo>
                        <a:lnTo>
                          <a:pt x="443" y="1170"/>
                        </a:lnTo>
                        <a:lnTo>
                          <a:pt x="660" y="1170"/>
                        </a:lnTo>
                        <a:lnTo>
                          <a:pt x="848" y="1170"/>
                        </a:lnTo>
                        <a:lnTo>
                          <a:pt x="863" y="1140"/>
                        </a:lnTo>
                        <a:lnTo>
                          <a:pt x="870" y="1147"/>
                        </a:lnTo>
                        <a:lnTo>
                          <a:pt x="765" y="862"/>
                        </a:lnTo>
                        <a:lnTo>
                          <a:pt x="750" y="682"/>
                        </a:lnTo>
                        <a:lnTo>
                          <a:pt x="878" y="682"/>
                        </a:lnTo>
                        <a:lnTo>
                          <a:pt x="878" y="240"/>
                        </a:lnTo>
                        <a:lnTo>
                          <a:pt x="720" y="240"/>
                        </a:lnTo>
                        <a:lnTo>
                          <a:pt x="713" y="0"/>
                        </a:lnTo>
                        <a:lnTo>
                          <a:pt x="720" y="7"/>
                        </a:lnTo>
                        <a:lnTo>
                          <a:pt x="585" y="15"/>
                        </a:lnTo>
                        <a:lnTo>
                          <a:pt x="435" y="7"/>
                        </a:lnTo>
                        <a:lnTo>
                          <a:pt x="270" y="7"/>
                        </a:lnTo>
                        <a:lnTo>
                          <a:pt x="143" y="15"/>
                        </a:lnTo>
                        <a:lnTo>
                          <a:pt x="135" y="270"/>
                        </a:lnTo>
                        <a:lnTo>
                          <a:pt x="0" y="277"/>
                        </a:lnTo>
                        <a:lnTo>
                          <a:pt x="0" y="705"/>
                        </a:lnTo>
                        <a:lnTo>
                          <a:pt x="120" y="712"/>
                        </a:lnTo>
                        <a:lnTo>
                          <a:pt x="120" y="847"/>
                        </a:lnTo>
                        <a:lnTo>
                          <a:pt x="42" y="1177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80" name="Freeform 60"/>
                  <p:cNvSpPr>
                    <a:spLocks noChangeAspect="1"/>
                  </p:cNvSpPr>
                  <p:nvPr/>
                </p:nvSpPr>
                <p:spPr bwMode="auto">
                  <a:xfrm>
                    <a:off x="8357" y="2245"/>
                    <a:ext cx="43" cy="94"/>
                  </a:xfrm>
                  <a:custGeom>
                    <a:avLst/>
                    <a:gdLst>
                      <a:gd name="T0" fmla="*/ 53 w 203"/>
                      <a:gd name="T1" fmla="*/ 0 h 465"/>
                      <a:gd name="T2" fmla="*/ 15 w 203"/>
                      <a:gd name="T3" fmla="*/ 83 h 465"/>
                      <a:gd name="T4" fmla="*/ 0 w 203"/>
                      <a:gd name="T5" fmla="*/ 195 h 465"/>
                      <a:gd name="T6" fmla="*/ 8 w 203"/>
                      <a:gd name="T7" fmla="*/ 285 h 465"/>
                      <a:gd name="T8" fmla="*/ 30 w 203"/>
                      <a:gd name="T9" fmla="*/ 360 h 465"/>
                      <a:gd name="T10" fmla="*/ 83 w 203"/>
                      <a:gd name="T11" fmla="*/ 458 h 465"/>
                      <a:gd name="T12" fmla="*/ 203 w 203"/>
                      <a:gd name="T13" fmla="*/ 465 h 465"/>
                      <a:gd name="T14" fmla="*/ 196 w 203"/>
                      <a:gd name="T15" fmla="*/ 1 h 465"/>
                      <a:gd name="T16" fmla="*/ 53 w 203"/>
                      <a:gd name="T17" fmla="*/ 0 h 4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03" h="465">
                        <a:moveTo>
                          <a:pt x="53" y="0"/>
                        </a:moveTo>
                        <a:lnTo>
                          <a:pt x="15" y="83"/>
                        </a:lnTo>
                        <a:lnTo>
                          <a:pt x="0" y="195"/>
                        </a:lnTo>
                        <a:lnTo>
                          <a:pt x="8" y="285"/>
                        </a:lnTo>
                        <a:lnTo>
                          <a:pt x="30" y="360"/>
                        </a:lnTo>
                        <a:lnTo>
                          <a:pt x="83" y="458"/>
                        </a:lnTo>
                        <a:lnTo>
                          <a:pt x="203" y="465"/>
                        </a:lnTo>
                        <a:lnTo>
                          <a:pt x="196" y="1"/>
                        </a:lnTo>
                        <a:lnTo>
                          <a:pt x="53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81" name="Freeform 61"/>
                  <p:cNvSpPr>
                    <a:spLocks noChangeAspect="1"/>
                  </p:cNvSpPr>
                  <p:nvPr/>
                </p:nvSpPr>
                <p:spPr bwMode="auto">
                  <a:xfrm>
                    <a:off x="8210" y="2247"/>
                    <a:ext cx="40" cy="95"/>
                  </a:xfrm>
                  <a:custGeom>
                    <a:avLst/>
                    <a:gdLst>
                      <a:gd name="T0" fmla="*/ 150 w 187"/>
                      <a:gd name="T1" fmla="*/ 0 h 458"/>
                      <a:gd name="T2" fmla="*/ 157 w 187"/>
                      <a:gd name="T3" fmla="*/ 30 h 458"/>
                      <a:gd name="T4" fmla="*/ 187 w 187"/>
                      <a:gd name="T5" fmla="*/ 150 h 458"/>
                      <a:gd name="T6" fmla="*/ 187 w 187"/>
                      <a:gd name="T7" fmla="*/ 248 h 458"/>
                      <a:gd name="T8" fmla="*/ 165 w 187"/>
                      <a:gd name="T9" fmla="*/ 383 h 458"/>
                      <a:gd name="T10" fmla="*/ 142 w 187"/>
                      <a:gd name="T11" fmla="*/ 458 h 458"/>
                      <a:gd name="T12" fmla="*/ 7 w 187"/>
                      <a:gd name="T13" fmla="*/ 450 h 458"/>
                      <a:gd name="T14" fmla="*/ 0 w 187"/>
                      <a:gd name="T15" fmla="*/ 8 h 458"/>
                      <a:gd name="T16" fmla="*/ 150 w 187"/>
                      <a:gd name="T17" fmla="*/ 0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7" h="458">
                        <a:moveTo>
                          <a:pt x="150" y="0"/>
                        </a:moveTo>
                        <a:lnTo>
                          <a:pt x="157" y="30"/>
                        </a:lnTo>
                        <a:lnTo>
                          <a:pt x="187" y="150"/>
                        </a:lnTo>
                        <a:lnTo>
                          <a:pt x="187" y="248"/>
                        </a:lnTo>
                        <a:lnTo>
                          <a:pt x="165" y="383"/>
                        </a:lnTo>
                        <a:lnTo>
                          <a:pt x="142" y="458"/>
                        </a:lnTo>
                        <a:lnTo>
                          <a:pt x="7" y="450"/>
                        </a:lnTo>
                        <a:lnTo>
                          <a:pt x="0" y="8"/>
                        </a:lnTo>
                        <a:lnTo>
                          <a:pt x="15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82" name="Freeform 62"/>
                  <p:cNvSpPr>
                    <a:spLocks noChangeAspect="1"/>
                  </p:cNvSpPr>
                  <p:nvPr/>
                </p:nvSpPr>
                <p:spPr bwMode="auto">
                  <a:xfrm>
                    <a:off x="8186" y="2428"/>
                    <a:ext cx="245" cy="35"/>
                  </a:xfrm>
                  <a:custGeom>
                    <a:avLst/>
                    <a:gdLst>
                      <a:gd name="T0" fmla="*/ 0 w 1140"/>
                      <a:gd name="T1" fmla="*/ 7 h 172"/>
                      <a:gd name="T2" fmla="*/ 0 w 1140"/>
                      <a:gd name="T3" fmla="*/ 172 h 172"/>
                      <a:gd name="T4" fmla="*/ 249 w 1140"/>
                      <a:gd name="T5" fmla="*/ 170 h 172"/>
                      <a:gd name="T6" fmla="*/ 1095 w 1140"/>
                      <a:gd name="T7" fmla="*/ 172 h 172"/>
                      <a:gd name="T8" fmla="*/ 1140 w 1140"/>
                      <a:gd name="T9" fmla="*/ 165 h 172"/>
                      <a:gd name="T10" fmla="*/ 1140 w 1140"/>
                      <a:gd name="T11" fmla="*/ 0 h 172"/>
                      <a:gd name="T12" fmla="*/ 0 w 1140"/>
                      <a:gd name="T13" fmla="*/ 7 h 1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0" h="172">
                        <a:moveTo>
                          <a:pt x="0" y="7"/>
                        </a:moveTo>
                        <a:lnTo>
                          <a:pt x="0" y="172"/>
                        </a:lnTo>
                        <a:lnTo>
                          <a:pt x="249" y="170"/>
                        </a:lnTo>
                        <a:lnTo>
                          <a:pt x="1095" y="172"/>
                        </a:lnTo>
                        <a:lnTo>
                          <a:pt x="1140" y="165"/>
                        </a:lnTo>
                        <a:lnTo>
                          <a:pt x="1140" y="0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783" name="Freeform 63"/>
                  <p:cNvSpPr>
                    <a:spLocks noChangeAspect="1"/>
                  </p:cNvSpPr>
                  <p:nvPr/>
                </p:nvSpPr>
                <p:spPr bwMode="auto">
                  <a:xfrm>
                    <a:off x="8215" y="2360"/>
                    <a:ext cx="182" cy="69"/>
                  </a:xfrm>
                  <a:custGeom>
                    <a:avLst/>
                    <a:gdLst>
                      <a:gd name="T0" fmla="*/ 98 w 848"/>
                      <a:gd name="T1" fmla="*/ 0 h 337"/>
                      <a:gd name="T2" fmla="*/ 743 w 848"/>
                      <a:gd name="T3" fmla="*/ 7 h 337"/>
                      <a:gd name="T4" fmla="*/ 848 w 848"/>
                      <a:gd name="T5" fmla="*/ 337 h 337"/>
                      <a:gd name="T6" fmla="*/ 0 w 848"/>
                      <a:gd name="T7" fmla="*/ 330 h 337"/>
                      <a:gd name="T8" fmla="*/ 98 w 848"/>
                      <a:gd name="T9" fmla="*/ 0 h 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48" h="337">
                        <a:moveTo>
                          <a:pt x="98" y="0"/>
                        </a:moveTo>
                        <a:lnTo>
                          <a:pt x="743" y="7"/>
                        </a:lnTo>
                        <a:lnTo>
                          <a:pt x="848" y="337"/>
                        </a:lnTo>
                        <a:lnTo>
                          <a:pt x="0" y="330"/>
                        </a:lnTo>
                        <a:lnTo>
                          <a:pt x="98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30784" name="Group 6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056" y="2224"/>
                    <a:ext cx="158" cy="155"/>
                    <a:chOff x="4455" y="5318"/>
                    <a:chExt cx="735" cy="757"/>
                  </a:xfrm>
                </p:grpSpPr>
                <p:sp>
                  <p:nvSpPr>
                    <p:cNvPr id="30785" name="Freeform 6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100" y="5408"/>
                      <a:ext cx="90" cy="525"/>
                    </a:xfrm>
                    <a:custGeom>
                      <a:avLst/>
                      <a:gdLst>
                        <a:gd name="T0" fmla="*/ 0 w 90"/>
                        <a:gd name="T1" fmla="*/ 7 h 525"/>
                        <a:gd name="T2" fmla="*/ 8 w 90"/>
                        <a:gd name="T3" fmla="*/ 525 h 525"/>
                        <a:gd name="T4" fmla="*/ 90 w 90"/>
                        <a:gd name="T5" fmla="*/ 525 h 525"/>
                        <a:gd name="T6" fmla="*/ 90 w 90"/>
                        <a:gd name="T7" fmla="*/ 0 h 525"/>
                        <a:gd name="T8" fmla="*/ 0 w 90"/>
                        <a:gd name="T9" fmla="*/ 7 h 5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90" h="525">
                          <a:moveTo>
                            <a:pt x="0" y="7"/>
                          </a:moveTo>
                          <a:lnTo>
                            <a:pt x="8" y="525"/>
                          </a:lnTo>
                          <a:lnTo>
                            <a:pt x="90" y="525"/>
                          </a:lnTo>
                          <a:lnTo>
                            <a:pt x="90" y="0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19050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786" name="Freeform 6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545" y="5520"/>
                      <a:ext cx="563" cy="300"/>
                    </a:xfrm>
                    <a:custGeom>
                      <a:avLst/>
                      <a:gdLst>
                        <a:gd name="T0" fmla="*/ 555 w 563"/>
                        <a:gd name="T1" fmla="*/ 0 h 300"/>
                        <a:gd name="T2" fmla="*/ 563 w 563"/>
                        <a:gd name="T3" fmla="*/ 293 h 300"/>
                        <a:gd name="T4" fmla="*/ 0 w 563"/>
                        <a:gd name="T5" fmla="*/ 300 h 300"/>
                        <a:gd name="T6" fmla="*/ 0 w 563"/>
                        <a:gd name="T7" fmla="*/ 8 h 300"/>
                        <a:gd name="T8" fmla="*/ 555 w 563"/>
                        <a:gd name="T9" fmla="*/ 0 h 3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563" h="300">
                          <a:moveTo>
                            <a:pt x="555" y="0"/>
                          </a:moveTo>
                          <a:lnTo>
                            <a:pt x="563" y="293"/>
                          </a:lnTo>
                          <a:lnTo>
                            <a:pt x="0" y="300"/>
                          </a:lnTo>
                          <a:lnTo>
                            <a:pt x="0" y="8"/>
                          </a:lnTo>
                          <a:lnTo>
                            <a:pt x="555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19050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787" name="Oval 6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08" y="5472"/>
                      <a:ext cx="432" cy="432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FFFF"/>
                        </a:gs>
                        <a:gs pos="5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788" name="Freeform 6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455" y="5415"/>
                      <a:ext cx="90" cy="495"/>
                    </a:xfrm>
                    <a:custGeom>
                      <a:avLst/>
                      <a:gdLst>
                        <a:gd name="T0" fmla="*/ 0 w 90"/>
                        <a:gd name="T1" fmla="*/ 0 h 495"/>
                        <a:gd name="T2" fmla="*/ 8 w 90"/>
                        <a:gd name="T3" fmla="*/ 495 h 495"/>
                        <a:gd name="T4" fmla="*/ 90 w 90"/>
                        <a:gd name="T5" fmla="*/ 495 h 495"/>
                        <a:gd name="T6" fmla="*/ 90 w 90"/>
                        <a:gd name="T7" fmla="*/ 0 h 495"/>
                        <a:gd name="T8" fmla="*/ 0 w 90"/>
                        <a:gd name="T9" fmla="*/ 0 h 4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90" h="495">
                          <a:moveTo>
                            <a:pt x="0" y="0"/>
                          </a:moveTo>
                          <a:lnTo>
                            <a:pt x="8" y="495"/>
                          </a:lnTo>
                          <a:lnTo>
                            <a:pt x="90" y="495"/>
                          </a:lnTo>
                          <a:lnTo>
                            <a:pt x="9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19050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789" name="Oval 6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464" y="5328"/>
                      <a:ext cx="720" cy="720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790" name="Freeform 7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23" y="5318"/>
                      <a:ext cx="15" cy="757"/>
                    </a:xfrm>
                    <a:custGeom>
                      <a:avLst/>
                      <a:gdLst>
                        <a:gd name="T0" fmla="*/ 15 w 15"/>
                        <a:gd name="T1" fmla="*/ 0 h 757"/>
                        <a:gd name="T2" fmla="*/ 0 w 15"/>
                        <a:gd name="T3" fmla="*/ 757 h 7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" h="757">
                          <a:moveTo>
                            <a:pt x="15" y="0"/>
                          </a:moveTo>
                          <a:lnTo>
                            <a:pt x="0" y="757"/>
                          </a:lnTo>
                        </a:path>
                      </a:pathLst>
                    </a:custGeom>
                    <a:noFill/>
                    <a:ln w="19050" cmpd="sng">
                      <a:solidFill>
                        <a:srgbClr val="FF0000"/>
                      </a:solidFill>
                      <a:round/>
                      <a:headEnd type="none" w="med" len="med"/>
                      <a:tailEnd type="non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791" name="Freeform 7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463" y="5670"/>
                      <a:ext cx="727" cy="8"/>
                    </a:xfrm>
                    <a:custGeom>
                      <a:avLst/>
                      <a:gdLst>
                        <a:gd name="T0" fmla="*/ 727 w 727"/>
                        <a:gd name="T1" fmla="*/ 8 h 8"/>
                        <a:gd name="T2" fmla="*/ 0 w 727"/>
                        <a:gd name="T3" fmla="*/ 0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727" h="8">
                          <a:moveTo>
                            <a:pt x="727" y="8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noFill/>
                    <a:ln w="19050" cmpd="sng">
                      <a:solidFill>
                        <a:srgbClr val="FF0000"/>
                      </a:solidFill>
                      <a:round/>
                      <a:headEnd type="none" w="med" len="med"/>
                      <a:tailEnd type="non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792" name="Oval 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752" y="5616"/>
                      <a:ext cx="144" cy="14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30793" name="Freeform 73"/>
                  <p:cNvSpPr>
                    <a:spLocks noChangeAspect="1"/>
                  </p:cNvSpPr>
                  <p:nvPr/>
                </p:nvSpPr>
                <p:spPr bwMode="auto">
                  <a:xfrm>
                    <a:off x="7992" y="2292"/>
                    <a:ext cx="597" cy="0"/>
                  </a:xfrm>
                  <a:custGeom>
                    <a:avLst/>
                    <a:gdLst>
                      <a:gd name="T0" fmla="*/ 0 w 2775"/>
                      <a:gd name="T1" fmla="*/ 0 h 1"/>
                      <a:gd name="T2" fmla="*/ 1538 w 2775"/>
                      <a:gd name="T3" fmla="*/ 0 h 1"/>
                      <a:gd name="T4" fmla="*/ 2775 w 2775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775" h="1">
                        <a:moveTo>
                          <a:pt x="0" y="0"/>
                        </a:moveTo>
                        <a:lnTo>
                          <a:pt x="1538" y="0"/>
                        </a:lnTo>
                        <a:lnTo>
                          <a:pt x="2775" y="0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dashDot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30794" name="Group 7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920" y="2195"/>
                    <a:ext cx="129" cy="149"/>
                    <a:chOff x="3833" y="5184"/>
                    <a:chExt cx="600" cy="734"/>
                  </a:xfrm>
                </p:grpSpPr>
                <p:sp>
                  <p:nvSpPr>
                    <p:cNvPr id="30795" name="Freeform 7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335" y="5423"/>
                      <a:ext cx="98" cy="495"/>
                    </a:xfrm>
                    <a:custGeom>
                      <a:avLst/>
                      <a:gdLst>
                        <a:gd name="T0" fmla="*/ 98 w 98"/>
                        <a:gd name="T1" fmla="*/ 7 h 495"/>
                        <a:gd name="T2" fmla="*/ 98 w 98"/>
                        <a:gd name="T3" fmla="*/ 495 h 495"/>
                        <a:gd name="T4" fmla="*/ 0 w 98"/>
                        <a:gd name="T5" fmla="*/ 487 h 495"/>
                        <a:gd name="T6" fmla="*/ 0 w 98"/>
                        <a:gd name="T7" fmla="*/ 0 h 495"/>
                        <a:gd name="T8" fmla="*/ 98 w 98"/>
                        <a:gd name="T9" fmla="*/ 7 h 4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98" h="495">
                          <a:moveTo>
                            <a:pt x="98" y="7"/>
                          </a:moveTo>
                          <a:lnTo>
                            <a:pt x="98" y="495"/>
                          </a:lnTo>
                          <a:lnTo>
                            <a:pt x="0" y="487"/>
                          </a:lnTo>
                          <a:lnTo>
                            <a:pt x="0" y="0"/>
                          </a:lnTo>
                          <a:lnTo>
                            <a:pt x="98" y="7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796" name="Freeform 7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176" y="5475"/>
                      <a:ext cx="159" cy="383"/>
                    </a:xfrm>
                    <a:custGeom>
                      <a:avLst/>
                      <a:gdLst>
                        <a:gd name="T0" fmla="*/ 159 w 159"/>
                        <a:gd name="T1" fmla="*/ 0 h 383"/>
                        <a:gd name="T2" fmla="*/ 159 w 159"/>
                        <a:gd name="T3" fmla="*/ 383 h 383"/>
                        <a:gd name="T4" fmla="*/ 0 w 159"/>
                        <a:gd name="T5" fmla="*/ 285 h 383"/>
                        <a:gd name="T6" fmla="*/ 9 w 159"/>
                        <a:gd name="T7" fmla="*/ 68 h 383"/>
                        <a:gd name="T8" fmla="*/ 159 w 159"/>
                        <a:gd name="T9" fmla="*/ 0 h 3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59" h="383">
                          <a:moveTo>
                            <a:pt x="159" y="0"/>
                          </a:moveTo>
                          <a:lnTo>
                            <a:pt x="159" y="383"/>
                          </a:lnTo>
                          <a:lnTo>
                            <a:pt x="0" y="285"/>
                          </a:lnTo>
                          <a:lnTo>
                            <a:pt x="9" y="68"/>
                          </a:lnTo>
                          <a:lnTo>
                            <a:pt x="159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797" name="Freeform 7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885" y="5616"/>
                      <a:ext cx="293" cy="84"/>
                    </a:xfrm>
                    <a:custGeom>
                      <a:avLst/>
                      <a:gdLst>
                        <a:gd name="T0" fmla="*/ 291 w 293"/>
                        <a:gd name="T1" fmla="*/ 0 h 84"/>
                        <a:gd name="T2" fmla="*/ 3 w 293"/>
                        <a:gd name="T3" fmla="*/ 0 h 84"/>
                        <a:gd name="T4" fmla="*/ 0 w 293"/>
                        <a:gd name="T5" fmla="*/ 84 h 84"/>
                        <a:gd name="T6" fmla="*/ 293 w 293"/>
                        <a:gd name="T7" fmla="*/ 77 h 84"/>
                        <a:gd name="T8" fmla="*/ 291 w 293"/>
                        <a:gd name="T9" fmla="*/ 0 h 8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93" h="84">
                          <a:moveTo>
                            <a:pt x="291" y="0"/>
                          </a:moveTo>
                          <a:lnTo>
                            <a:pt x="3" y="0"/>
                          </a:lnTo>
                          <a:lnTo>
                            <a:pt x="0" y="84"/>
                          </a:lnTo>
                          <a:lnTo>
                            <a:pt x="293" y="77"/>
                          </a:lnTo>
                          <a:lnTo>
                            <a:pt x="291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798" name="Freeform 7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960" y="5520"/>
                      <a:ext cx="128" cy="270"/>
                    </a:xfrm>
                    <a:custGeom>
                      <a:avLst/>
                      <a:gdLst>
                        <a:gd name="T0" fmla="*/ 128 w 128"/>
                        <a:gd name="T1" fmla="*/ 0 h 270"/>
                        <a:gd name="T2" fmla="*/ 0 w 128"/>
                        <a:gd name="T3" fmla="*/ 8 h 270"/>
                        <a:gd name="T4" fmla="*/ 8 w 128"/>
                        <a:gd name="T5" fmla="*/ 270 h 270"/>
                        <a:gd name="T6" fmla="*/ 120 w 128"/>
                        <a:gd name="T7" fmla="*/ 270 h 270"/>
                        <a:gd name="T8" fmla="*/ 128 w 128"/>
                        <a:gd name="T9" fmla="*/ 0 h 27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8" h="270">
                          <a:moveTo>
                            <a:pt x="128" y="0"/>
                          </a:moveTo>
                          <a:lnTo>
                            <a:pt x="0" y="8"/>
                          </a:lnTo>
                          <a:lnTo>
                            <a:pt x="8" y="270"/>
                          </a:lnTo>
                          <a:lnTo>
                            <a:pt x="120" y="270"/>
                          </a:lnTo>
                          <a:lnTo>
                            <a:pt x="128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799" name="Freeform 7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833" y="5468"/>
                      <a:ext cx="52" cy="397"/>
                    </a:xfrm>
                    <a:custGeom>
                      <a:avLst/>
                      <a:gdLst>
                        <a:gd name="T0" fmla="*/ 52 w 52"/>
                        <a:gd name="T1" fmla="*/ 0 h 397"/>
                        <a:gd name="T2" fmla="*/ 0 w 52"/>
                        <a:gd name="T3" fmla="*/ 0 h 397"/>
                        <a:gd name="T4" fmla="*/ 7 w 52"/>
                        <a:gd name="T5" fmla="*/ 397 h 397"/>
                        <a:gd name="T6" fmla="*/ 52 w 52"/>
                        <a:gd name="T7" fmla="*/ 397 h 397"/>
                        <a:gd name="T8" fmla="*/ 52 w 52"/>
                        <a:gd name="T9" fmla="*/ 0 h 3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52" h="397">
                          <a:moveTo>
                            <a:pt x="52" y="0"/>
                          </a:moveTo>
                          <a:lnTo>
                            <a:pt x="0" y="0"/>
                          </a:lnTo>
                          <a:lnTo>
                            <a:pt x="7" y="397"/>
                          </a:lnTo>
                          <a:lnTo>
                            <a:pt x="52" y="397"/>
                          </a:lnTo>
                          <a:lnTo>
                            <a:pt x="52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30800" name="Group 8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888" y="5184"/>
                      <a:ext cx="288" cy="288"/>
                      <a:chOff x="3888" y="5184"/>
                      <a:chExt cx="288" cy="288"/>
                    </a:xfrm>
                  </p:grpSpPr>
                  <p:sp>
                    <p:nvSpPr>
                      <p:cNvPr id="30801" name="Oval 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888" y="5184"/>
                        <a:ext cx="288" cy="288"/>
                      </a:xfrm>
                      <a:prstGeom prst="ellipse">
                        <a:avLst/>
                      </a:pr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02" name="Freeform 8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983" y="5243"/>
                        <a:ext cx="52" cy="120"/>
                      </a:xfrm>
                      <a:custGeom>
                        <a:avLst/>
                        <a:gdLst>
                          <a:gd name="T0" fmla="*/ 52 w 52"/>
                          <a:gd name="T1" fmla="*/ 120 h 120"/>
                          <a:gd name="T2" fmla="*/ 0 w 52"/>
                          <a:gd name="T3" fmla="*/ 0 h 1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52" h="120">
                            <a:moveTo>
                              <a:pt x="52" y="120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30803" name="Freeform 8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998" y="5468"/>
                      <a:ext cx="52" cy="82"/>
                    </a:xfrm>
                    <a:custGeom>
                      <a:avLst/>
                      <a:gdLst>
                        <a:gd name="T0" fmla="*/ 52 w 52"/>
                        <a:gd name="T1" fmla="*/ 0 h 82"/>
                        <a:gd name="T2" fmla="*/ 52 w 52"/>
                        <a:gd name="T3" fmla="*/ 82 h 82"/>
                        <a:gd name="T4" fmla="*/ 7 w 52"/>
                        <a:gd name="T5" fmla="*/ 82 h 82"/>
                        <a:gd name="T6" fmla="*/ 0 w 52"/>
                        <a:gd name="T7" fmla="*/ 0 h 82"/>
                        <a:gd name="T8" fmla="*/ 52 w 52"/>
                        <a:gd name="T9" fmla="*/ 0 h 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52" h="82">
                          <a:moveTo>
                            <a:pt x="52" y="0"/>
                          </a:moveTo>
                          <a:lnTo>
                            <a:pt x="52" y="82"/>
                          </a:lnTo>
                          <a:lnTo>
                            <a:pt x="7" y="82"/>
                          </a:lnTo>
                          <a:lnTo>
                            <a:pt x="0" y="0"/>
                          </a:lnTo>
                          <a:lnTo>
                            <a:pt x="52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30804" name="Freeform 84"/>
                  <p:cNvSpPr>
                    <a:spLocks noChangeAspect="1"/>
                  </p:cNvSpPr>
                  <p:nvPr/>
                </p:nvSpPr>
                <p:spPr bwMode="auto">
                  <a:xfrm>
                    <a:off x="8553" y="2240"/>
                    <a:ext cx="16" cy="103"/>
                  </a:xfrm>
                  <a:custGeom>
                    <a:avLst/>
                    <a:gdLst>
                      <a:gd name="T0" fmla="*/ 0 w 75"/>
                      <a:gd name="T1" fmla="*/ 7 h 502"/>
                      <a:gd name="T2" fmla="*/ 68 w 75"/>
                      <a:gd name="T3" fmla="*/ 0 h 502"/>
                      <a:gd name="T4" fmla="*/ 75 w 75"/>
                      <a:gd name="T5" fmla="*/ 502 h 502"/>
                      <a:gd name="T6" fmla="*/ 0 w 75"/>
                      <a:gd name="T7" fmla="*/ 495 h 502"/>
                      <a:gd name="T8" fmla="*/ 0 w 75"/>
                      <a:gd name="T9" fmla="*/ 7 h 5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5" h="502">
                        <a:moveTo>
                          <a:pt x="0" y="7"/>
                        </a:moveTo>
                        <a:lnTo>
                          <a:pt x="68" y="0"/>
                        </a:lnTo>
                        <a:lnTo>
                          <a:pt x="75" y="502"/>
                        </a:lnTo>
                        <a:lnTo>
                          <a:pt x="0" y="495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05" name="Freeform 85"/>
                  <p:cNvSpPr>
                    <a:spLocks noChangeAspect="1"/>
                  </p:cNvSpPr>
                  <p:nvPr/>
                </p:nvSpPr>
                <p:spPr bwMode="auto">
                  <a:xfrm>
                    <a:off x="8534" y="2234"/>
                    <a:ext cx="20" cy="117"/>
                  </a:xfrm>
                  <a:custGeom>
                    <a:avLst/>
                    <a:gdLst>
                      <a:gd name="T0" fmla="*/ 0 w 90"/>
                      <a:gd name="T1" fmla="*/ 7 h 567"/>
                      <a:gd name="T2" fmla="*/ 5 w 90"/>
                      <a:gd name="T3" fmla="*/ 559 h 567"/>
                      <a:gd name="T4" fmla="*/ 87 w 90"/>
                      <a:gd name="T5" fmla="*/ 567 h 567"/>
                      <a:gd name="T6" fmla="*/ 90 w 90"/>
                      <a:gd name="T7" fmla="*/ 0 h 567"/>
                      <a:gd name="T8" fmla="*/ 0 w 90"/>
                      <a:gd name="T9" fmla="*/ 7 h 5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0" h="567">
                        <a:moveTo>
                          <a:pt x="0" y="7"/>
                        </a:moveTo>
                        <a:lnTo>
                          <a:pt x="5" y="559"/>
                        </a:lnTo>
                        <a:lnTo>
                          <a:pt x="87" y="567"/>
                        </a:lnTo>
                        <a:lnTo>
                          <a:pt x="90" y="0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06" name="Freeform 86"/>
                  <p:cNvSpPr>
                    <a:spLocks noChangeAspect="1"/>
                  </p:cNvSpPr>
                  <p:nvPr/>
                </p:nvSpPr>
                <p:spPr bwMode="auto">
                  <a:xfrm>
                    <a:off x="8415" y="2258"/>
                    <a:ext cx="121" cy="60"/>
                  </a:xfrm>
                  <a:custGeom>
                    <a:avLst/>
                    <a:gdLst>
                      <a:gd name="T0" fmla="*/ 555 w 563"/>
                      <a:gd name="T1" fmla="*/ 0 h 300"/>
                      <a:gd name="T2" fmla="*/ 563 w 563"/>
                      <a:gd name="T3" fmla="*/ 293 h 300"/>
                      <a:gd name="T4" fmla="*/ 0 w 563"/>
                      <a:gd name="T5" fmla="*/ 300 h 300"/>
                      <a:gd name="T6" fmla="*/ 0 w 563"/>
                      <a:gd name="T7" fmla="*/ 8 h 300"/>
                      <a:gd name="T8" fmla="*/ 555 w 563"/>
                      <a:gd name="T9" fmla="*/ 0 h 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63" h="300">
                        <a:moveTo>
                          <a:pt x="555" y="0"/>
                        </a:moveTo>
                        <a:lnTo>
                          <a:pt x="563" y="293"/>
                        </a:lnTo>
                        <a:lnTo>
                          <a:pt x="0" y="300"/>
                        </a:lnTo>
                        <a:lnTo>
                          <a:pt x="0" y="8"/>
                        </a:lnTo>
                        <a:lnTo>
                          <a:pt x="555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07" name="Oval 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429" y="2247"/>
                    <a:ext cx="93" cy="9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FFFF"/>
                      </a:gs>
                      <a:gs pos="50000">
                        <a:srgbClr val="FFFFFF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27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08" name="Freeform 88"/>
                  <p:cNvSpPr>
                    <a:spLocks noChangeAspect="1"/>
                  </p:cNvSpPr>
                  <p:nvPr/>
                </p:nvSpPr>
                <p:spPr bwMode="auto">
                  <a:xfrm>
                    <a:off x="8395" y="2236"/>
                    <a:ext cx="20" cy="115"/>
                  </a:xfrm>
                  <a:custGeom>
                    <a:avLst/>
                    <a:gdLst>
                      <a:gd name="T0" fmla="*/ 3 w 93"/>
                      <a:gd name="T1" fmla="*/ 0 h 560"/>
                      <a:gd name="T2" fmla="*/ 0 w 93"/>
                      <a:gd name="T3" fmla="*/ 560 h 560"/>
                      <a:gd name="T4" fmla="*/ 90 w 93"/>
                      <a:gd name="T5" fmla="*/ 552 h 560"/>
                      <a:gd name="T6" fmla="*/ 93 w 93"/>
                      <a:gd name="T7" fmla="*/ 0 h 560"/>
                      <a:gd name="T8" fmla="*/ 3 w 93"/>
                      <a:gd name="T9" fmla="*/ 0 h 5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560">
                        <a:moveTo>
                          <a:pt x="3" y="0"/>
                        </a:moveTo>
                        <a:lnTo>
                          <a:pt x="0" y="560"/>
                        </a:lnTo>
                        <a:lnTo>
                          <a:pt x="90" y="552"/>
                        </a:lnTo>
                        <a:lnTo>
                          <a:pt x="93" y="0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09" name="Oval 8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398" y="2218"/>
                    <a:ext cx="155" cy="148"/>
                  </a:xfrm>
                  <a:prstGeom prst="ellips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10" name="Freeform 90"/>
                  <p:cNvSpPr>
                    <a:spLocks noChangeAspect="1"/>
                  </p:cNvSpPr>
                  <p:nvPr/>
                </p:nvSpPr>
                <p:spPr bwMode="auto">
                  <a:xfrm>
                    <a:off x="8475" y="2216"/>
                    <a:ext cx="3" cy="156"/>
                  </a:xfrm>
                  <a:custGeom>
                    <a:avLst/>
                    <a:gdLst>
                      <a:gd name="T0" fmla="*/ 15 w 15"/>
                      <a:gd name="T1" fmla="*/ 0 h 757"/>
                      <a:gd name="T2" fmla="*/ 0 w 15"/>
                      <a:gd name="T3" fmla="*/ 757 h 7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5" h="757">
                        <a:moveTo>
                          <a:pt x="15" y="0"/>
                        </a:moveTo>
                        <a:lnTo>
                          <a:pt x="0" y="757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FF0000"/>
                    </a:solidFill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11" name="Freeform 91"/>
                  <p:cNvSpPr>
                    <a:spLocks noChangeAspect="1"/>
                  </p:cNvSpPr>
                  <p:nvPr/>
                </p:nvSpPr>
                <p:spPr bwMode="auto">
                  <a:xfrm>
                    <a:off x="8397" y="2288"/>
                    <a:ext cx="157" cy="2"/>
                  </a:xfrm>
                  <a:custGeom>
                    <a:avLst/>
                    <a:gdLst>
                      <a:gd name="T0" fmla="*/ 727 w 727"/>
                      <a:gd name="T1" fmla="*/ 8 h 8"/>
                      <a:gd name="T2" fmla="*/ 0 w 727"/>
                      <a:gd name="T3" fmla="*/ 0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727" h="8">
                        <a:moveTo>
                          <a:pt x="727" y="8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FF0000"/>
                    </a:solidFill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12" name="Oval 9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460" y="2277"/>
                    <a:ext cx="31" cy="3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13" name="Freeform 93"/>
                  <p:cNvSpPr>
                    <a:spLocks noChangeAspect="1"/>
                  </p:cNvSpPr>
                  <p:nvPr/>
                </p:nvSpPr>
                <p:spPr bwMode="auto">
                  <a:xfrm>
                    <a:off x="8706" y="2234"/>
                    <a:ext cx="20" cy="117"/>
                  </a:xfrm>
                  <a:custGeom>
                    <a:avLst/>
                    <a:gdLst>
                      <a:gd name="T0" fmla="*/ 0 w 92"/>
                      <a:gd name="T1" fmla="*/ 7 h 567"/>
                      <a:gd name="T2" fmla="*/ 9 w 92"/>
                      <a:gd name="T3" fmla="*/ 559 h 567"/>
                      <a:gd name="T4" fmla="*/ 92 w 92"/>
                      <a:gd name="T5" fmla="*/ 567 h 567"/>
                      <a:gd name="T6" fmla="*/ 90 w 92"/>
                      <a:gd name="T7" fmla="*/ 0 h 567"/>
                      <a:gd name="T8" fmla="*/ 0 w 92"/>
                      <a:gd name="T9" fmla="*/ 7 h 5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2" h="567">
                        <a:moveTo>
                          <a:pt x="0" y="7"/>
                        </a:moveTo>
                        <a:lnTo>
                          <a:pt x="9" y="559"/>
                        </a:lnTo>
                        <a:lnTo>
                          <a:pt x="92" y="567"/>
                        </a:lnTo>
                        <a:lnTo>
                          <a:pt x="90" y="0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14" name="Freeform 94"/>
                  <p:cNvSpPr>
                    <a:spLocks noChangeAspect="1"/>
                  </p:cNvSpPr>
                  <p:nvPr/>
                </p:nvSpPr>
                <p:spPr bwMode="auto">
                  <a:xfrm>
                    <a:off x="8587" y="2258"/>
                    <a:ext cx="121" cy="60"/>
                  </a:xfrm>
                  <a:custGeom>
                    <a:avLst/>
                    <a:gdLst>
                      <a:gd name="T0" fmla="*/ 555 w 563"/>
                      <a:gd name="T1" fmla="*/ 0 h 300"/>
                      <a:gd name="T2" fmla="*/ 563 w 563"/>
                      <a:gd name="T3" fmla="*/ 293 h 300"/>
                      <a:gd name="T4" fmla="*/ 0 w 563"/>
                      <a:gd name="T5" fmla="*/ 300 h 300"/>
                      <a:gd name="T6" fmla="*/ 0 w 563"/>
                      <a:gd name="T7" fmla="*/ 8 h 300"/>
                      <a:gd name="T8" fmla="*/ 555 w 563"/>
                      <a:gd name="T9" fmla="*/ 0 h 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63" h="300">
                        <a:moveTo>
                          <a:pt x="555" y="0"/>
                        </a:moveTo>
                        <a:lnTo>
                          <a:pt x="563" y="293"/>
                        </a:lnTo>
                        <a:lnTo>
                          <a:pt x="0" y="300"/>
                        </a:lnTo>
                        <a:lnTo>
                          <a:pt x="0" y="8"/>
                        </a:lnTo>
                        <a:lnTo>
                          <a:pt x="555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15" name="Oval 9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600" y="2247"/>
                    <a:ext cx="93" cy="9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FFFF"/>
                      </a:gs>
                      <a:gs pos="50000">
                        <a:srgbClr val="FFFFFF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27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16" name="Freeform 96"/>
                  <p:cNvSpPr>
                    <a:spLocks noChangeAspect="1"/>
                  </p:cNvSpPr>
                  <p:nvPr/>
                </p:nvSpPr>
                <p:spPr bwMode="auto">
                  <a:xfrm>
                    <a:off x="8567" y="2236"/>
                    <a:ext cx="22" cy="114"/>
                  </a:xfrm>
                  <a:custGeom>
                    <a:avLst/>
                    <a:gdLst>
                      <a:gd name="T0" fmla="*/ 0 w 99"/>
                      <a:gd name="T1" fmla="*/ 0 h 552"/>
                      <a:gd name="T2" fmla="*/ 17 w 99"/>
                      <a:gd name="T3" fmla="*/ 552 h 552"/>
                      <a:gd name="T4" fmla="*/ 99 w 99"/>
                      <a:gd name="T5" fmla="*/ 552 h 552"/>
                      <a:gd name="T6" fmla="*/ 90 w 99"/>
                      <a:gd name="T7" fmla="*/ 0 h 552"/>
                      <a:gd name="T8" fmla="*/ 0 w 99"/>
                      <a:gd name="T9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9" h="552">
                        <a:moveTo>
                          <a:pt x="0" y="0"/>
                        </a:moveTo>
                        <a:lnTo>
                          <a:pt x="17" y="552"/>
                        </a:lnTo>
                        <a:lnTo>
                          <a:pt x="99" y="552"/>
                        </a:lnTo>
                        <a:lnTo>
                          <a:pt x="9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17" name="Oval 9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569" y="2218"/>
                    <a:ext cx="155" cy="148"/>
                  </a:xfrm>
                  <a:prstGeom prst="ellipse">
                    <a:avLst/>
                  </a:pr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18" name="Freeform 98"/>
                  <p:cNvSpPr>
                    <a:spLocks noChangeAspect="1"/>
                  </p:cNvSpPr>
                  <p:nvPr/>
                </p:nvSpPr>
                <p:spPr bwMode="auto">
                  <a:xfrm>
                    <a:off x="8647" y="2216"/>
                    <a:ext cx="3" cy="156"/>
                  </a:xfrm>
                  <a:custGeom>
                    <a:avLst/>
                    <a:gdLst>
                      <a:gd name="T0" fmla="*/ 15 w 15"/>
                      <a:gd name="T1" fmla="*/ 0 h 757"/>
                      <a:gd name="T2" fmla="*/ 0 w 15"/>
                      <a:gd name="T3" fmla="*/ 757 h 7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5" h="757">
                        <a:moveTo>
                          <a:pt x="15" y="0"/>
                        </a:moveTo>
                        <a:lnTo>
                          <a:pt x="0" y="757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FF0000"/>
                    </a:solidFill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19" name="Freeform 99"/>
                  <p:cNvSpPr>
                    <a:spLocks noChangeAspect="1"/>
                  </p:cNvSpPr>
                  <p:nvPr/>
                </p:nvSpPr>
                <p:spPr bwMode="auto">
                  <a:xfrm>
                    <a:off x="8569" y="2288"/>
                    <a:ext cx="157" cy="2"/>
                  </a:xfrm>
                  <a:custGeom>
                    <a:avLst/>
                    <a:gdLst>
                      <a:gd name="T0" fmla="*/ 727 w 727"/>
                      <a:gd name="T1" fmla="*/ 8 h 8"/>
                      <a:gd name="T2" fmla="*/ 0 w 727"/>
                      <a:gd name="T3" fmla="*/ 0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727" h="8">
                        <a:moveTo>
                          <a:pt x="727" y="8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FF0000"/>
                    </a:solidFill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20" name="Oval 10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631" y="2277"/>
                    <a:ext cx="31" cy="3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21" name="Freeform 101"/>
                  <p:cNvSpPr>
                    <a:spLocks noChangeAspect="1"/>
                  </p:cNvSpPr>
                  <p:nvPr/>
                </p:nvSpPr>
                <p:spPr bwMode="auto">
                  <a:xfrm>
                    <a:off x="8790" y="2259"/>
                    <a:ext cx="31" cy="62"/>
                  </a:xfrm>
                  <a:custGeom>
                    <a:avLst/>
                    <a:gdLst>
                      <a:gd name="T0" fmla="*/ 0 w 142"/>
                      <a:gd name="T1" fmla="*/ 41 h 297"/>
                      <a:gd name="T2" fmla="*/ 7 w 142"/>
                      <a:gd name="T3" fmla="*/ 258 h 297"/>
                      <a:gd name="T4" fmla="*/ 46 w 142"/>
                      <a:gd name="T5" fmla="*/ 258 h 297"/>
                      <a:gd name="T6" fmla="*/ 40 w 142"/>
                      <a:gd name="T7" fmla="*/ 297 h 297"/>
                      <a:gd name="T8" fmla="*/ 97 w 142"/>
                      <a:gd name="T9" fmla="*/ 297 h 297"/>
                      <a:gd name="T10" fmla="*/ 97 w 142"/>
                      <a:gd name="T11" fmla="*/ 261 h 297"/>
                      <a:gd name="T12" fmla="*/ 139 w 142"/>
                      <a:gd name="T13" fmla="*/ 258 h 297"/>
                      <a:gd name="T14" fmla="*/ 142 w 142"/>
                      <a:gd name="T15" fmla="*/ 3 h 297"/>
                      <a:gd name="T16" fmla="*/ 136 w 142"/>
                      <a:gd name="T17" fmla="*/ 3 h 297"/>
                      <a:gd name="T18" fmla="*/ 118 w 142"/>
                      <a:gd name="T19" fmla="*/ 42 h 297"/>
                      <a:gd name="T20" fmla="*/ 76 w 142"/>
                      <a:gd name="T21" fmla="*/ 42 h 297"/>
                      <a:gd name="T22" fmla="*/ 82 w 142"/>
                      <a:gd name="T23" fmla="*/ 0 h 297"/>
                      <a:gd name="T24" fmla="*/ 43 w 142"/>
                      <a:gd name="T25" fmla="*/ 0 h 297"/>
                      <a:gd name="T26" fmla="*/ 37 w 142"/>
                      <a:gd name="T27" fmla="*/ 51 h 297"/>
                      <a:gd name="T28" fmla="*/ 0 w 142"/>
                      <a:gd name="T29" fmla="*/ 41 h 2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42" h="297">
                        <a:moveTo>
                          <a:pt x="0" y="41"/>
                        </a:moveTo>
                        <a:lnTo>
                          <a:pt x="7" y="258"/>
                        </a:lnTo>
                        <a:lnTo>
                          <a:pt x="46" y="258"/>
                        </a:lnTo>
                        <a:lnTo>
                          <a:pt x="40" y="297"/>
                        </a:lnTo>
                        <a:lnTo>
                          <a:pt x="97" y="297"/>
                        </a:lnTo>
                        <a:lnTo>
                          <a:pt x="97" y="261"/>
                        </a:lnTo>
                        <a:lnTo>
                          <a:pt x="139" y="258"/>
                        </a:lnTo>
                        <a:lnTo>
                          <a:pt x="142" y="3"/>
                        </a:lnTo>
                        <a:lnTo>
                          <a:pt x="136" y="3"/>
                        </a:lnTo>
                        <a:lnTo>
                          <a:pt x="118" y="42"/>
                        </a:lnTo>
                        <a:lnTo>
                          <a:pt x="76" y="42"/>
                        </a:lnTo>
                        <a:lnTo>
                          <a:pt x="82" y="0"/>
                        </a:lnTo>
                        <a:lnTo>
                          <a:pt x="43" y="0"/>
                        </a:lnTo>
                        <a:lnTo>
                          <a:pt x="37" y="51"/>
                        </a:lnTo>
                        <a:lnTo>
                          <a:pt x="0" y="41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22" name="Freeform 102"/>
                  <p:cNvSpPr>
                    <a:spLocks noChangeAspect="1"/>
                  </p:cNvSpPr>
                  <p:nvPr/>
                </p:nvSpPr>
                <p:spPr bwMode="auto">
                  <a:xfrm>
                    <a:off x="8800" y="2259"/>
                    <a:ext cx="9" cy="59"/>
                  </a:xfrm>
                  <a:custGeom>
                    <a:avLst/>
                    <a:gdLst>
                      <a:gd name="T0" fmla="*/ 0 w 42"/>
                      <a:gd name="T1" fmla="*/ 291 h 291"/>
                      <a:gd name="T2" fmla="*/ 42 w 42"/>
                      <a:gd name="T3" fmla="*/ 0 h 2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42" h="291">
                        <a:moveTo>
                          <a:pt x="0" y="291"/>
                        </a:moveTo>
                        <a:lnTo>
                          <a:pt x="42" y="0"/>
                        </a:ln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30823" name="Group 10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739" y="2234"/>
                    <a:ext cx="59" cy="117"/>
                    <a:chOff x="5570" y="3741"/>
                    <a:chExt cx="234" cy="441"/>
                  </a:xfrm>
                </p:grpSpPr>
                <p:sp>
                  <p:nvSpPr>
                    <p:cNvPr id="30824" name="Freeform 10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570" y="3741"/>
                      <a:ext cx="83" cy="441"/>
                    </a:xfrm>
                    <a:custGeom>
                      <a:avLst/>
                      <a:gdLst>
                        <a:gd name="T0" fmla="*/ 0 w 97"/>
                        <a:gd name="T1" fmla="*/ 7 h 570"/>
                        <a:gd name="T2" fmla="*/ 0 w 97"/>
                        <a:gd name="T3" fmla="*/ 570 h 570"/>
                        <a:gd name="T4" fmla="*/ 97 w 97"/>
                        <a:gd name="T5" fmla="*/ 570 h 570"/>
                        <a:gd name="T6" fmla="*/ 97 w 97"/>
                        <a:gd name="T7" fmla="*/ 0 h 570"/>
                        <a:gd name="T8" fmla="*/ 0 w 97"/>
                        <a:gd name="T9" fmla="*/ 7 h 57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97" h="570">
                          <a:moveTo>
                            <a:pt x="0" y="7"/>
                          </a:moveTo>
                          <a:lnTo>
                            <a:pt x="0" y="570"/>
                          </a:lnTo>
                          <a:lnTo>
                            <a:pt x="97" y="570"/>
                          </a:lnTo>
                          <a:lnTo>
                            <a:pt x="97" y="0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25" name="Freeform 10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647" y="3811"/>
                      <a:ext cx="134" cy="290"/>
                    </a:xfrm>
                    <a:custGeom>
                      <a:avLst/>
                      <a:gdLst>
                        <a:gd name="T0" fmla="*/ 0 w 157"/>
                        <a:gd name="T1" fmla="*/ 0 h 375"/>
                        <a:gd name="T2" fmla="*/ 7 w 157"/>
                        <a:gd name="T3" fmla="*/ 375 h 375"/>
                        <a:gd name="T4" fmla="*/ 157 w 157"/>
                        <a:gd name="T5" fmla="*/ 292 h 375"/>
                        <a:gd name="T6" fmla="*/ 148 w 157"/>
                        <a:gd name="T7" fmla="*/ 75 h 375"/>
                        <a:gd name="T8" fmla="*/ 0 w 157"/>
                        <a:gd name="T9" fmla="*/ 0 h 37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57" h="375">
                          <a:moveTo>
                            <a:pt x="0" y="0"/>
                          </a:moveTo>
                          <a:lnTo>
                            <a:pt x="7" y="375"/>
                          </a:lnTo>
                          <a:lnTo>
                            <a:pt x="157" y="292"/>
                          </a:lnTo>
                          <a:lnTo>
                            <a:pt x="148" y="75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26" name="Freeform 10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779" y="3872"/>
                      <a:ext cx="25" cy="169"/>
                    </a:xfrm>
                    <a:custGeom>
                      <a:avLst/>
                      <a:gdLst>
                        <a:gd name="T0" fmla="*/ 0 w 30"/>
                        <a:gd name="T1" fmla="*/ 219 h 219"/>
                        <a:gd name="T2" fmla="*/ 30 w 30"/>
                        <a:gd name="T3" fmla="*/ 0 h 2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30" h="219">
                          <a:moveTo>
                            <a:pt x="0" y="219"/>
                          </a:moveTo>
                          <a:lnTo>
                            <a:pt x="30" y="0"/>
                          </a:ln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30827" name="Freeform 107"/>
                  <p:cNvSpPr>
                    <a:spLocks noChangeAspect="1"/>
                  </p:cNvSpPr>
                  <p:nvPr/>
                </p:nvSpPr>
                <p:spPr bwMode="auto">
                  <a:xfrm>
                    <a:off x="8811" y="2268"/>
                    <a:ext cx="5" cy="44"/>
                  </a:xfrm>
                  <a:custGeom>
                    <a:avLst/>
                    <a:gdLst>
                      <a:gd name="T0" fmla="*/ 0 w 24"/>
                      <a:gd name="T1" fmla="*/ 216 h 216"/>
                      <a:gd name="T2" fmla="*/ 24 w 24"/>
                      <a:gd name="T3" fmla="*/ 0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24" h="216">
                        <a:moveTo>
                          <a:pt x="0" y="216"/>
                        </a:moveTo>
                        <a:lnTo>
                          <a:pt x="24" y="0"/>
                        </a:ln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28" name="Freeform 108"/>
                  <p:cNvSpPr>
                    <a:spLocks noChangeAspect="1"/>
                  </p:cNvSpPr>
                  <p:nvPr/>
                </p:nvSpPr>
                <p:spPr bwMode="auto">
                  <a:xfrm>
                    <a:off x="8213" y="2141"/>
                    <a:ext cx="181" cy="24"/>
                  </a:xfrm>
                  <a:custGeom>
                    <a:avLst/>
                    <a:gdLst>
                      <a:gd name="T0" fmla="*/ 0 w 720"/>
                      <a:gd name="T1" fmla="*/ 90 h 90"/>
                      <a:gd name="T2" fmla="*/ 712 w 720"/>
                      <a:gd name="T3" fmla="*/ 83 h 90"/>
                      <a:gd name="T4" fmla="*/ 720 w 720"/>
                      <a:gd name="T5" fmla="*/ 0 h 90"/>
                      <a:gd name="T6" fmla="*/ 0 w 720"/>
                      <a:gd name="T7" fmla="*/ 0 h 90"/>
                      <a:gd name="T8" fmla="*/ 0 w 720"/>
                      <a:gd name="T9" fmla="*/ 90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20" h="90">
                        <a:moveTo>
                          <a:pt x="0" y="90"/>
                        </a:moveTo>
                        <a:lnTo>
                          <a:pt x="712" y="83"/>
                        </a:lnTo>
                        <a:lnTo>
                          <a:pt x="720" y="0"/>
                        </a:lnTo>
                        <a:lnTo>
                          <a:pt x="0" y="0"/>
                        </a:lnTo>
                        <a:lnTo>
                          <a:pt x="0" y="9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29" name="Freeform 109"/>
                  <p:cNvSpPr>
                    <a:spLocks noChangeAspect="1"/>
                  </p:cNvSpPr>
                  <p:nvPr/>
                </p:nvSpPr>
                <p:spPr bwMode="auto">
                  <a:xfrm>
                    <a:off x="8212" y="2165"/>
                    <a:ext cx="182" cy="32"/>
                  </a:xfrm>
                  <a:custGeom>
                    <a:avLst/>
                    <a:gdLst>
                      <a:gd name="T0" fmla="*/ 0 w 847"/>
                      <a:gd name="T1" fmla="*/ 0 h 157"/>
                      <a:gd name="T2" fmla="*/ 1 w 847"/>
                      <a:gd name="T3" fmla="*/ 156 h 157"/>
                      <a:gd name="T4" fmla="*/ 127 w 847"/>
                      <a:gd name="T5" fmla="*/ 157 h 157"/>
                      <a:gd name="T6" fmla="*/ 844 w 847"/>
                      <a:gd name="T7" fmla="*/ 156 h 157"/>
                      <a:gd name="T8" fmla="*/ 844 w 847"/>
                      <a:gd name="T9" fmla="*/ 153 h 157"/>
                      <a:gd name="T10" fmla="*/ 847 w 847"/>
                      <a:gd name="T11" fmla="*/ 0 h 157"/>
                      <a:gd name="T12" fmla="*/ 0 w 847"/>
                      <a:gd name="T13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47" h="157">
                        <a:moveTo>
                          <a:pt x="0" y="0"/>
                        </a:moveTo>
                        <a:lnTo>
                          <a:pt x="1" y="156"/>
                        </a:lnTo>
                        <a:lnTo>
                          <a:pt x="127" y="157"/>
                        </a:lnTo>
                        <a:lnTo>
                          <a:pt x="844" y="156"/>
                        </a:lnTo>
                        <a:lnTo>
                          <a:pt x="844" y="153"/>
                        </a:lnTo>
                        <a:lnTo>
                          <a:pt x="847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30830" name="Group 11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215" y="2108"/>
                    <a:ext cx="22" cy="115"/>
                    <a:chOff x="3482" y="3272"/>
                    <a:chExt cx="88" cy="426"/>
                  </a:xfrm>
                </p:grpSpPr>
                <p:sp>
                  <p:nvSpPr>
                    <p:cNvPr id="30831" name="Freeform 11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503" y="3293"/>
                      <a:ext cx="41" cy="373"/>
                    </a:xfrm>
                    <a:custGeom>
                      <a:avLst/>
                      <a:gdLst>
                        <a:gd name="T0" fmla="*/ 0 w 48"/>
                        <a:gd name="T1" fmla="*/ 0 h 483"/>
                        <a:gd name="T2" fmla="*/ 45 w 48"/>
                        <a:gd name="T3" fmla="*/ 0 h 483"/>
                        <a:gd name="T4" fmla="*/ 48 w 48"/>
                        <a:gd name="T5" fmla="*/ 483 h 483"/>
                        <a:gd name="T6" fmla="*/ 0 w 48"/>
                        <a:gd name="T7" fmla="*/ 483 h 483"/>
                        <a:gd name="T8" fmla="*/ 0 w 48"/>
                        <a:gd name="T9" fmla="*/ 0 h 4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8" h="483">
                          <a:moveTo>
                            <a:pt x="0" y="0"/>
                          </a:moveTo>
                          <a:lnTo>
                            <a:pt x="45" y="0"/>
                          </a:lnTo>
                          <a:lnTo>
                            <a:pt x="48" y="483"/>
                          </a:lnTo>
                          <a:lnTo>
                            <a:pt x="0" y="48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30832" name="Group 11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482" y="3312"/>
                      <a:ext cx="77" cy="46"/>
                      <a:chOff x="5208" y="4821"/>
                      <a:chExt cx="90" cy="60"/>
                    </a:xfrm>
                  </p:grpSpPr>
                  <p:sp>
                    <p:nvSpPr>
                      <p:cNvPr id="30833" name="Freeform 11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208" y="4827"/>
                        <a:ext cx="90" cy="54"/>
                      </a:xfrm>
                      <a:custGeom>
                        <a:avLst/>
                        <a:gdLst>
                          <a:gd name="T0" fmla="*/ 0 w 90"/>
                          <a:gd name="T1" fmla="*/ 0 h 54"/>
                          <a:gd name="T2" fmla="*/ 90 w 90"/>
                          <a:gd name="T3" fmla="*/ 0 h 54"/>
                          <a:gd name="T4" fmla="*/ 90 w 90"/>
                          <a:gd name="T5" fmla="*/ 54 h 54"/>
                          <a:gd name="T6" fmla="*/ 0 w 90"/>
                          <a:gd name="T7" fmla="*/ 54 h 54"/>
                          <a:gd name="T8" fmla="*/ 0 w 90"/>
                          <a:gd name="T9" fmla="*/ 0 h 5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0" h="54">
                            <a:moveTo>
                              <a:pt x="0" y="0"/>
                            </a:moveTo>
                            <a:lnTo>
                              <a:pt x="90" y="0"/>
                            </a:lnTo>
                            <a:lnTo>
                              <a:pt x="90" y="54"/>
                            </a:lnTo>
                            <a:lnTo>
                              <a:pt x="0" y="54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34" name="Freeform 11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232" y="4821"/>
                        <a:ext cx="1" cy="60"/>
                      </a:xfrm>
                      <a:custGeom>
                        <a:avLst/>
                        <a:gdLst>
                          <a:gd name="T0" fmla="*/ 0 w 1"/>
                          <a:gd name="T1" fmla="*/ 0 h 60"/>
                          <a:gd name="T2" fmla="*/ 0 w 1"/>
                          <a:gd name="T3" fmla="*/ 60 h 6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60">
                            <a:moveTo>
                              <a:pt x="0" y="0"/>
                            </a:moveTo>
                            <a:lnTo>
                              <a:pt x="0" y="60"/>
                            </a:lnTo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 type="none" w="med" len="med"/>
                        <a:tailEnd type="non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35" name="Freeform 11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271" y="4830"/>
                        <a:ext cx="1" cy="48"/>
                      </a:xfrm>
                      <a:custGeom>
                        <a:avLst/>
                        <a:gdLst>
                          <a:gd name="T0" fmla="*/ 0 w 1"/>
                          <a:gd name="T1" fmla="*/ 0 h 48"/>
                          <a:gd name="T2" fmla="*/ 0 w 1"/>
                          <a:gd name="T3" fmla="*/ 48 h 4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48">
                            <a:moveTo>
                              <a:pt x="0" y="0"/>
                            </a:moveTo>
                            <a:lnTo>
                              <a:pt x="0" y="48"/>
                            </a:lnTo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 type="none" w="med" len="med"/>
                        <a:tailEnd type="non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30836" name="Freeform 11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503" y="3312"/>
                      <a:ext cx="1" cy="46"/>
                    </a:xfrm>
                    <a:custGeom>
                      <a:avLst/>
                      <a:gdLst>
                        <a:gd name="T0" fmla="*/ 0 w 1"/>
                        <a:gd name="T1" fmla="*/ 0 h 60"/>
                        <a:gd name="T2" fmla="*/ 0 w 1"/>
                        <a:gd name="T3" fmla="*/ 60 h 6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" h="60">
                          <a:moveTo>
                            <a:pt x="0" y="0"/>
                          </a:moveTo>
                          <a:lnTo>
                            <a:pt x="0" y="60"/>
                          </a:ln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37" name="Freeform 11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482" y="3598"/>
                      <a:ext cx="88" cy="42"/>
                    </a:xfrm>
                    <a:custGeom>
                      <a:avLst/>
                      <a:gdLst>
                        <a:gd name="T0" fmla="*/ 0 w 102"/>
                        <a:gd name="T1" fmla="*/ 0 h 54"/>
                        <a:gd name="T2" fmla="*/ 102 w 102"/>
                        <a:gd name="T3" fmla="*/ 0 h 54"/>
                        <a:gd name="T4" fmla="*/ 102 w 102"/>
                        <a:gd name="T5" fmla="*/ 54 h 54"/>
                        <a:gd name="T6" fmla="*/ 3 w 102"/>
                        <a:gd name="T7" fmla="*/ 54 h 54"/>
                        <a:gd name="T8" fmla="*/ 0 w 102"/>
                        <a:gd name="T9" fmla="*/ 0 h 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02" h="54">
                          <a:moveTo>
                            <a:pt x="0" y="0"/>
                          </a:moveTo>
                          <a:lnTo>
                            <a:pt x="102" y="0"/>
                          </a:lnTo>
                          <a:lnTo>
                            <a:pt x="102" y="54"/>
                          </a:lnTo>
                          <a:lnTo>
                            <a:pt x="3" y="5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38" name="Freeform 11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511" y="3598"/>
                      <a:ext cx="0" cy="42"/>
                    </a:xfrm>
                    <a:custGeom>
                      <a:avLst/>
                      <a:gdLst>
                        <a:gd name="T0" fmla="*/ 0 w 1"/>
                        <a:gd name="T1" fmla="*/ 0 h 54"/>
                        <a:gd name="T2" fmla="*/ 0 w 1"/>
                        <a:gd name="T3" fmla="*/ 54 h 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" h="54">
                          <a:moveTo>
                            <a:pt x="0" y="0"/>
                          </a:moveTo>
                          <a:lnTo>
                            <a:pt x="0" y="54"/>
                          </a:ln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39" name="Freeform 11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544" y="3596"/>
                      <a:ext cx="1" cy="42"/>
                    </a:xfrm>
                    <a:custGeom>
                      <a:avLst/>
                      <a:gdLst>
                        <a:gd name="T0" fmla="*/ 0 w 1"/>
                        <a:gd name="T1" fmla="*/ 0 h 54"/>
                        <a:gd name="T2" fmla="*/ 0 w 1"/>
                        <a:gd name="T3" fmla="*/ 54 h 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" h="54">
                          <a:moveTo>
                            <a:pt x="0" y="0"/>
                          </a:moveTo>
                          <a:lnTo>
                            <a:pt x="0" y="54"/>
                          </a:ln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40" name="Freeform 12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521" y="3272"/>
                      <a:ext cx="5" cy="426"/>
                    </a:xfrm>
                    <a:custGeom>
                      <a:avLst/>
                      <a:gdLst>
                        <a:gd name="T0" fmla="*/ 0 w 6"/>
                        <a:gd name="T1" fmla="*/ 0 h 552"/>
                        <a:gd name="T2" fmla="*/ 6 w 6"/>
                        <a:gd name="T3" fmla="*/ 552 h 5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6" h="552">
                          <a:moveTo>
                            <a:pt x="0" y="0"/>
                          </a:moveTo>
                          <a:lnTo>
                            <a:pt x="6" y="552"/>
                          </a:lnTo>
                        </a:path>
                      </a:pathLst>
                    </a:custGeom>
                    <a:noFill/>
                    <a:ln w="3175" cap="flat" cmpd="sng">
                      <a:solidFill>
                        <a:srgbClr val="000000"/>
                      </a:solidFill>
                      <a:prstDash val="dashDot"/>
                      <a:round/>
                      <a:headEnd type="none" w="med" len="med"/>
                      <a:tailEnd type="non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30841" name="Freeform 121"/>
                  <p:cNvSpPr>
                    <a:spLocks noChangeAspect="1"/>
                  </p:cNvSpPr>
                  <p:nvPr/>
                </p:nvSpPr>
                <p:spPr bwMode="auto">
                  <a:xfrm>
                    <a:off x="8382" y="2110"/>
                    <a:ext cx="1" cy="109"/>
                  </a:xfrm>
                  <a:custGeom>
                    <a:avLst/>
                    <a:gdLst>
                      <a:gd name="T0" fmla="*/ 6 w 6"/>
                      <a:gd name="T1" fmla="*/ 0 h 534"/>
                      <a:gd name="T2" fmla="*/ 0 w 6"/>
                      <a:gd name="T3" fmla="*/ 534 h 5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6" h="534">
                        <a:moveTo>
                          <a:pt x="6" y="0"/>
                        </a:moveTo>
                        <a:lnTo>
                          <a:pt x="0" y="534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dashDot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30842" name="Group 12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425" y="1728"/>
                    <a:ext cx="217" cy="154"/>
                    <a:chOff x="8425" y="1669"/>
                    <a:chExt cx="217" cy="154"/>
                  </a:xfrm>
                </p:grpSpPr>
                <p:grpSp>
                  <p:nvGrpSpPr>
                    <p:cNvPr id="30843" name="Group 12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84" y="1686"/>
                      <a:ext cx="58" cy="117"/>
                      <a:chOff x="5570" y="3741"/>
                      <a:chExt cx="234" cy="441"/>
                    </a:xfrm>
                  </p:grpSpPr>
                  <p:sp>
                    <p:nvSpPr>
                      <p:cNvPr id="30844" name="Freeform 12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570" y="3741"/>
                        <a:ext cx="83" cy="441"/>
                      </a:xfrm>
                      <a:custGeom>
                        <a:avLst/>
                        <a:gdLst>
                          <a:gd name="T0" fmla="*/ 0 w 97"/>
                          <a:gd name="T1" fmla="*/ 7 h 570"/>
                          <a:gd name="T2" fmla="*/ 0 w 97"/>
                          <a:gd name="T3" fmla="*/ 570 h 570"/>
                          <a:gd name="T4" fmla="*/ 97 w 97"/>
                          <a:gd name="T5" fmla="*/ 570 h 570"/>
                          <a:gd name="T6" fmla="*/ 97 w 97"/>
                          <a:gd name="T7" fmla="*/ 0 h 570"/>
                          <a:gd name="T8" fmla="*/ 0 w 97"/>
                          <a:gd name="T9" fmla="*/ 7 h 57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7" h="570">
                            <a:moveTo>
                              <a:pt x="0" y="7"/>
                            </a:moveTo>
                            <a:lnTo>
                              <a:pt x="0" y="570"/>
                            </a:lnTo>
                            <a:lnTo>
                              <a:pt x="97" y="570"/>
                            </a:lnTo>
                            <a:lnTo>
                              <a:pt x="97" y="0"/>
                            </a:lnTo>
                            <a:lnTo>
                              <a:pt x="0" y="7"/>
                            </a:lnTo>
                            <a:close/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45" name="Freeform 12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647" y="3811"/>
                        <a:ext cx="134" cy="290"/>
                      </a:xfrm>
                      <a:custGeom>
                        <a:avLst/>
                        <a:gdLst>
                          <a:gd name="T0" fmla="*/ 0 w 157"/>
                          <a:gd name="T1" fmla="*/ 0 h 375"/>
                          <a:gd name="T2" fmla="*/ 7 w 157"/>
                          <a:gd name="T3" fmla="*/ 375 h 375"/>
                          <a:gd name="T4" fmla="*/ 157 w 157"/>
                          <a:gd name="T5" fmla="*/ 292 h 375"/>
                          <a:gd name="T6" fmla="*/ 148 w 157"/>
                          <a:gd name="T7" fmla="*/ 75 h 375"/>
                          <a:gd name="T8" fmla="*/ 0 w 157"/>
                          <a:gd name="T9" fmla="*/ 0 h 37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57" h="375">
                            <a:moveTo>
                              <a:pt x="0" y="0"/>
                            </a:moveTo>
                            <a:lnTo>
                              <a:pt x="7" y="375"/>
                            </a:lnTo>
                            <a:lnTo>
                              <a:pt x="157" y="292"/>
                            </a:lnTo>
                            <a:lnTo>
                              <a:pt x="148" y="75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46" name="Freeform 12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779" y="3872"/>
                        <a:ext cx="25" cy="169"/>
                      </a:xfrm>
                      <a:custGeom>
                        <a:avLst/>
                        <a:gdLst>
                          <a:gd name="T0" fmla="*/ 0 w 30"/>
                          <a:gd name="T1" fmla="*/ 219 h 219"/>
                          <a:gd name="T2" fmla="*/ 30 w 30"/>
                          <a:gd name="T3" fmla="*/ 0 h 2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30" h="219">
                            <a:moveTo>
                              <a:pt x="0" y="219"/>
                            </a:moveTo>
                            <a:lnTo>
                              <a:pt x="30" y="0"/>
                            </a:lnTo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 type="none" w="med" len="med"/>
                        <a:tailEnd type="non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30847" name="Freeform 12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564" y="1686"/>
                      <a:ext cx="19" cy="117"/>
                    </a:xfrm>
                    <a:custGeom>
                      <a:avLst/>
                      <a:gdLst>
                        <a:gd name="T0" fmla="*/ 0 w 90"/>
                        <a:gd name="T1" fmla="*/ 7 h 567"/>
                        <a:gd name="T2" fmla="*/ 5 w 90"/>
                        <a:gd name="T3" fmla="*/ 559 h 567"/>
                        <a:gd name="T4" fmla="*/ 87 w 90"/>
                        <a:gd name="T5" fmla="*/ 567 h 567"/>
                        <a:gd name="T6" fmla="*/ 90 w 90"/>
                        <a:gd name="T7" fmla="*/ 0 h 567"/>
                        <a:gd name="T8" fmla="*/ 0 w 90"/>
                        <a:gd name="T9" fmla="*/ 7 h 56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90" h="567">
                          <a:moveTo>
                            <a:pt x="0" y="7"/>
                          </a:moveTo>
                          <a:lnTo>
                            <a:pt x="5" y="559"/>
                          </a:lnTo>
                          <a:lnTo>
                            <a:pt x="87" y="567"/>
                          </a:lnTo>
                          <a:lnTo>
                            <a:pt x="90" y="0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48" name="Freeform 12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445" y="1710"/>
                      <a:ext cx="121" cy="61"/>
                    </a:xfrm>
                    <a:custGeom>
                      <a:avLst/>
                      <a:gdLst>
                        <a:gd name="T0" fmla="*/ 555 w 563"/>
                        <a:gd name="T1" fmla="*/ 0 h 300"/>
                        <a:gd name="T2" fmla="*/ 563 w 563"/>
                        <a:gd name="T3" fmla="*/ 293 h 300"/>
                        <a:gd name="T4" fmla="*/ 0 w 563"/>
                        <a:gd name="T5" fmla="*/ 300 h 300"/>
                        <a:gd name="T6" fmla="*/ 0 w 563"/>
                        <a:gd name="T7" fmla="*/ 8 h 300"/>
                        <a:gd name="T8" fmla="*/ 555 w 563"/>
                        <a:gd name="T9" fmla="*/ 0 h 3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563" h="300">
                          <a:moveTo>
                            <a:pt x="555" y="0"/>
                          </a:moveTo>
                          <a:lnTo>
                            <a:pt x="563" y="293"/>
                          </a:lnTo>
                          <a:lnTo>
                            <a:pt x="0" y="300"/>
                          </a:lnTo>
                          <a:lnTo>
                            <a:pt x="0" y="8"/>
                          </a:lnTo>
                          <a:lnTo>
                            <a:pt x="555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49" name="Oval 12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8" y="1700"/>
                      <a:ext cx="93" cy="88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FFFF"/>
                        </a:gs>
                        <a:gs pos="5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50" name="Freeform 13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425" y="1689"/>
                      <a:ext cx="20" cy="114"/>
                    </a:xfrm>
                    <a:custGeom>
                      <a:avLst/>
                      <a:gdLst>
                        <a:gd name="T0" fmla="*/ 3 w 93"/>
                        <a:gd name="T1" fmla="*/ 0 h 560"/>
                        <a:gd name="T2" fmla="*/ 0 w 93"/>
                        <a:gd name="T3" fmla="*/ 560 h 560"/>
                        <a:gd name="T4" fmla="*/ 90 w 93"/>
                        <a:gd name="T5" fmla="*/ 552 h 560"/>
                        <a:gd name="T6" fmla="*/ 93 w 93"/>
                        <a:gd name="T7" fmla="*/ 0 h 560"/>
                        <a:gd name="T8" fmla="*/ 3 w 93"/>
                        <a:gd name="T9" fmla="*/ 0 h 56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93" h="560">
                          <a:moveTo>
                            <a:pt x="3" y="0"/>
                          </a:moveTo>
                          <a:lnTo>
                            <a:pt x="0" y="560"/>
                          </a:lnTo>
                          <a:lnTo>
                            <a:pt x="90" y="552"/>
                          </a:lnTo>
                          <a:lnTo>
                            <a:pt x="93" y="0"/>
                          </a:lnTo>
                          <a:lnTo>
                            <a:pt x="3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51" name="Oval 13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27" y="1671"/>
                      <a:ext cx="155" cy="147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52" name="Freeform 13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505" y="1669"/>
                      <a:ext cx="3" cy="154"/>
                    </a:xfrm>
                    <a:custGeom>
                      <a:avLst/>
                      <a:gdLst>
                        <a:gd name="T0" fmla="*/ 15 w 15"/>
                        <a:gd name="T1" fmla="*/ 0 h 757"/>
                        <a:gd name="T2" fmla="*/ 0 w 15"/>
                        <a:gd name="T3" fmla="*/ 757 h 7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" h="757">
                          <a:moveTo>
                            <a:pt x="15" y="0"/>
                          </a:moveTo>
                          <a:lnTo>
                            <a:pt x="0" y="757"/>
                          </a:lnTo>
                        </a:path>
                      </a:pathLst>
                    </a:custGeom>
                    <a:noFill/>
                    <a:ln w="19050" cmpd="sng">
                      <a:solidFill>
                        <a:srgbClr val="FF0000"/>
                      </a:solidFill>
                      <a:round/>
                      <a:headEnd type="none" w="med" len="med"/>
                      <a:tailEnd type="non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53" name="Freeform 13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427" y="1740"/>
                      <a:ext cx="156" cy="2"/>
                    </a:xfrm>
                    <a:custGeom>
                      <a:avLst/>
                      <a:gdLst>
                        <a:gd name="T0" fmla="*/ 727 w 727"/>
                        <a:gd name="T1" fmla="*/ 8 h 8"/>
                        <a:gd name="T2" fmla="*/ 0 w 727"/>
                        <a:gd name="T3" fmla="*/ 0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727" h="8">
                          <a:moveTo>
                            <a:pt x="727" y="8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noFill/>
                    <a:ln w="19050" cmpd="sng">
                      <a:solidFill>
                        <a:srgbClr val="FF0000"/>
                      </a:solidFill>
                      <a:round/>
                      <a:headEnd type="none" w="med" len="med"/>
                      <a:tailEnd type="non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54" name="Oval 13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89" y="1729"/>
                      <a:ext cx="31" cy="3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30855" name="Freeform 135"/>
                  <p:cNvSpPr>
                    <a:spLocks noChangeAspect="1"/>
                  </p:cNvSpPr>
                  <p:nvPr/>
                </p:nvSpPr>
                <p:spPr bwMode="auto">
                  <a:xfrm>
                    <a:off x="8334" y="2106"/>
                    <a:ext cx="2" cy="113"/>
                  </a:xfrm>
                  <a:custGeom>
                    <a:avLst/>
                    <a:gdLst>
                      <a:gd name="T0" fmla="*/ 0 w 6"/>
                      <a:gd name="T1" fmla="*/ 0 h 552"/>
                      <a:gd name="T2" fmla="*/ 6 w 6"/>
                      <a:gd name="T3" fmla="*/ 552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6" h="552">
                        <a:moveTo>
                          <a:pt x="0" y="0"/>
                        </a:moveTo>
                        <a:lnTo>
                          <a:pt x="6" y="552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dashDot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856" name="Freeform 136"/>
                  <p:cNvSpPr>
                    <a:spLocks noChangeAspect="1"/>
                  </p:cNvSpPr>
                  <p:nvPr/>
                </p:nvSpPr>
                <p:spPr bwMode="auto">
                  <a:xfrm>
                    <a:off x="8272" y="2106"/>
                    <a:ext cx="2" cy="113"/>
                  </a:xfrm>
                  <a:custGeom>
                    <a:avLst/>
                    <a:gdLst>
                      <a:gd name="T0" fmla="*/ 0 w 6"/>
                      <a:gd name="T1" fmla="*/ 0 h 552"/>
                      <a:gd name="T2" fmla="*/ 6 w 6"/>
                      <a:gd name="T3" fmla="*/ 552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6" h="552">
                        <a:moveTo>
                          <a:pt x="0" y="0"/>
                        </a:moveTo>
                        <a:lnTo>
                          <a:pt x="6" y="552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dashDot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30857" name="Group 1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214" y="1440"/>
                    <a:ext cx="209" cy="699"/>
                    <a:chOff x="8214" y="1296"/>
                    <a:chExt cx="209" cy="843"/>
                  </a:xfrm>
                </p:grpSpPr>
                <p:grpSp>
                  <p:nvGrpSpPr>
                    <p:cNvPr id="30858" name="Group 138"/>
                    <p:cNvGrpSpPr>
                      <a:grpSpLocks noChangeAspect="1"/>
                    </p:cNvGrpSpPr>
                    <p:nvPr/>
                  </p:nvGrpSpPr>
                  <p:grpSpPr bwMode="auto">
                    <a:xfrm rot="16200000" flipH="1">
                      <a:off x="8217" y="1293"/>
                      <a:ext cx="136" cy="142"/>
                      <a:chOff x="3833" y="5184"/>
                      <a:chExt cx="600" cy="734"/>
                    </a:xfrm>
                  </p:grpSpPr>
                  <p:sp>
                    <p:nvSpPr>
                      <p:cNvPr id="30859" name="Freeform 13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335" y="5423"/>
                        <a:ext cx="98" cy="495"/>
                      </a:xfrm>
                      <a:custGeom>
                        <a:avLst/>
                        <a:gdLst>
                          <a:gd name="T0" fmla="*/ 98 w 98"/>
                          <a:gd name="T1" fmla="*/ 7 h 495"/>
                          <a:gd name="T2" fmla="*/ 98 w 98"/>
                          <a:gd name="T3" fmla="*/ 495 h 495"/>
                          <a:gd name="T4" fmla="*/ 0 w 98"/>
                          <a:gd name="T5" fmla="*/ 487 h 495"/>
                          <a:gd name="T6" fmla="*/ 0 w 98"/>
                          <a:gd name="T7" fmla="*/ 0 h 495"/>
                          <a:gd name="T8" fmla="*/ 98 w 98"/>
                          <a:gd name="T9" fmla="*/ 7 h 49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8" h="495">
                            <a:moveTo>
                              <a:pt x="98" y="7"/>
                            </a:moveTo>
                            <a:lnTo>
                              <a:pt x="98" y="495"/>
                            </a:lnTo>
                            <a:lnTo>
                              <a:pt x="0" y="487"/>
                            </a:lnTo>
                            <a:lnTo>
                              <a:pt x="0" y="0"/>
                            </a:lnTo>
                            <a:lnTo>
                              <a:pt x="98" y="7"/>
                            </a:lnTo>
                            <a:close/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60" name="Freeform 14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176" y="5475"/>
                        <a:ext cx="159" cy="383"/>
                      </a:xfrm>
                      <a:custGeom>
                        <a:avLst/>
                        <a:gdLst>
                          <a:gd name="T0" fmla="*/ 159 w 159"/>
                          <a:gd name="T1" fmla="*/ 0 h 383"/>
                          <a:gd name="T2" fmla="*/ 159 w 159"/>
                          <a:gd name="T3" fmla="*/ 383 h 383"/>
                          <a:gd name="T4" fmla="*/ 0 w 159"/>
                          <a:gd name="T5" fmla="*/ 285 h 383"/>
                          <a:gd name="T6" fmla="*/ 9 w 159"/>
                          <a:gd name="T7" fmla="*/ 68 h 383"/>
                          <a:gd name="T8" fmla="*/ 159 w 159"/>
                          <a:gd name="T9" fmla="*/ 0 h 38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59" h="383">
                            <a:moveTo>
                              <a:pt x="159" y="0"/>
                            </a:moveTo>
                            <a:lnTo>
                              <a:pt x="159" y="383"/>
                            </a:lnTo>
                            <a:lnTo>
                              <a:pt x="0" y="285"/>
                            </a:lnTo>
                            <a:lnTo>
                              <a:pt x="9" y="68"/>
                            </a:lnTo>
                            <a:lnTo>
                              <a:pt x="159" y="0"/>
                            </a:lnTo>
                            <a:close/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61" name="Freeform 14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885" y="5616"/>
                        <a:ext cx="293" cy="84"/>
                      </a:xfrm>
                      <a:custGeom>
                        <a:avLst/>
                        <a:gdLst>
                          <a:gd name="T0" fmla="*/ 291 w 293"/>
                          <a:gd name="T1" fmla="*/ 0 h 84"/>
                          <a:gd name="T2" fmla="*/ 3 w 293"/>
                          <a:gd name="T3" fmla="*/ 0 h 84"/>
                          <a:gd name="T4" fmla="*/ 0 w 293"/>
                          <a:gd name="T5" fmla="*/ 84 h 84"/>
                          <a:gd name="T6" fmla="*/ 293 w 293"/>
                          <a:gd name="T7" fmla="*/ 77 h 84"/>
                          <a:gd name="T8" fmla="*/ 291 w 293"/>
                          <a:gd name="T9" fmla="*/ 0 h 8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93" h="84">
                            <a:moveTo>
                              <a:pt x="291" y="0"/>
                            </a:moveTo>
                            <a:lnTo>
                              <a:pt x="3" y="0"/>
                            </a:lnTo>
                            <a:lnTo>
                              <a:pt x="0" y="84"/>
                            </a:lnTo>
                            <a:lnTo>
                              <a:pt x="293" y="77"/>
                            </a:lnTo>
                            <a:lnTo>
                              <a:pt x="291" y="0"/>
                            </a:lnTo>
                            <a:close/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62" name="Freeform 14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960" y="5520"/>
                        <a:ext cx="128" cy="270"/>
                      </a:xfrm>
                      <a:custGeom>
                        <a:avLst/>
                        <a:gdLst>
                          <a:gd name="T0" fmla="*/ 128 w 128"/>
                          <a:gd name="T1" fmla="*/ 0 h 270"/>
                          <a:gd name="T2" fmla="*/ 0 w 128"/>
                          <a:gd name="T3" fmla="*/ 8 h 270"/>
                          <a:gd name="T4" fmla="*/ 8 w 128"/>
                          <a:gd name="T5" fmla="*/ 270 h 270"/>
                          <a:gd name="T6" fmla="*/ 120 w 128"/>
                          <a:gd name="T7" fmla="*/ 270 h 270"/>
                          <a:gd name="T8" fmla="*/ 128 w 128"/>
                          <a:gd name="T9" fmla="*/ 0 h 27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28" h="270">
                            <a:moveTo>
                              <a:pt x="128" y="0"/>
                            </a:moveTo>
                            <a:lnTo>
                              <a:pt x="0" y="8"/>
                            </a:lnTo>
                            <a:lnTo>
                              <a:pt x="8" y="270"/>
                            </a:lnTo>
                            <a:lnTo>
                              <a:pt x="120" y="270"/>
                            </a:lnTo>
                            <a:lnTo>
                              <a:pt x="128" y="0"/>
                            </a:lnTo>
                            <a:close/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63" name="Freeform 14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833" y="5468"/>
                        <a:ext cx="52" cy="397"/>
                      </a:xfrm>
                      <a:custGeom>
                        <a:avLst/>
                        <a:gdLst>
                          <a:gd name="T0" fmla="*/ 52 w 52"/>
                          <a:gd name="T1" fmla="*/ 0 h 397"/>
                          <a:gd name="T2" fmla="*/ 0 w 52"/>
                          <a:gd name="T3" fmla="*/ 0 h 397"/>
                          <a:gd name="T4" fmla="*/ 7 w 52"/>
                          <a:gd name="T5" fmla="*/ 397 h 397"/>
                          <a:gd name="T6" fmla="*/ 52 w 52"/>
                          <a:gd name="T7" fmla="*/ 397 h 397"/>
                          <a:gd name="T8" fmla="*/ 52 w 52"/>
                          <a:gd name="T9" fmla="*/ 0 h 39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52" h="397">
                            <a:moveTo>
                              <a:pt x="52" y="0"/>
                            </a:moveTo>
                            <a:lnTo>
                              <a:pt x="0" y="0"/>
                            </a:lnTo>
                            <a:lnTo>
                              <a:pt x="7" y="397"/>
                            </a:lnTo>
                            <a:lnTo>
                              <a:pt x="52" y="397"/>
                            </a:lnTo>
                            <a:lnTo>
                              <a:pt x="52" y="0"/>
                            </a:lnTo>
                            <a:close/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30864" name="Group 144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3888" y="5184"/>
                        <a:ext cx="288" cy="288"/>
                        <a:chOff x="3888" y="5184"/>
                        <a:chExt cx="288" cy="288"/>
                      </a:xfrm>
                    </p:grpSpPr>
                    <p:sp>
                      <p:nvSpPr>
                        <p:cNvPr id="30865" name="Oval 14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3888" y="5184"/>
                          <a:ext cx="288" cy="288"/>
                        </a:xfrm>
                        <a:prstGeom prst="ellipse">
                          <a:avLst/>
                        </a:prstGeom>
                        <a:gradFill rotWithShape="0">
                          <a:gsLst>
                            <a:gs pos="0">
                              <a:srgbClr val="FFFFFF">
                                <a:gamma/>
                                <a:shade val="46275"/>
                                <a:invGamma/>
                              </a:srgbClr>
                            </a:gs>
                            <a:gs pos="50000">
                              <a:srgbClr val="FFFFFF"/>
                            </a:gs>
                            <a:gs pos="100000">
                              <a:srgbClr val="FFFFFF">
                                <a:gamma/>
                                <a:shade val="46275"/>
                                <a:invGamma/>
                              </a:srgbClr>
                            </a:gs>
                          </a:gsLst>
                          <a:lin ang="18900000" scaled="1"/>
                        </a:gra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866" name="Freeform 146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3983" y="5243"/>
                          <a:ext cx="52" cy="120"/>
                        </a:xfrm>
                        <a:custGeom>
                          <a:avLst/>
                          <a:gdLst>
                            <a:gd name="T0" fmla="*/ 52 w 52"/>
                            <a:gd name="T1" fmla="*/ 120 h 120"/>
                            <a:gd name="T2" fmla="*/ 0 w 52"/>
                            <a:gd name="T3" fmla="*/ 0 h 12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</a:cxnLst>
                          <a:rect l="0" t="0" r="r" b="b"/>
                          <a:pathLst>
                            <a:path w="52" h="120">
                              <a:moveTo>
                                <a:pt x="52" y="120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:gradFill rotWithShape="0">
                          <a:gsLst>
                            <a:gs pos="0">
                              <a:srgbClr val="FFFFFF">
                                <a:gamma/>
                                <a:shade val="46275"/>
                                <a:invGamma/>
                              </a:srgbClr>
                            </a:gs>
                            <a:gs pos="50000">
                              <a:srgbClr val="FFFFFF"/>
                            </a:gs>
                            <a:gs pos="100000">
                              <a:srgbClr val="FFFFFF">
                                <a:gamma/>
                                <a:shade val="46275"/>
                                <a:invGamma/>
                              </a:srgbClr>
                            </a:gs>
                          </a:gsLst>
                          <a:lin ang="18900000" scaled="1"/>
                        </a:gradFill>
                        <a:ln w="9525">
                          <a:solidFill>
                            <a:srgbClr val="000000"/>
                          </a:solidFill>
                          <a:round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30867" name="Freeform 14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998" y="5468"/>
                        <a:ext cx="52" cy="82"/>
                      </a:xfrm>
                      <a:custGeom>
                        <a:avLst/>
                        <a:gdLst>
                          <a:gd name="T0" fmla="*/ 52 w 52"/>
                          <a:gd name="T1" fmla="*/ 0 h 82"/>
                          <a:gd name="T2" fmla="*/ 52 w 52"/>
                          <a:gd name="T3" fmla="*/ 82 h 82"/>
                          <a:gd name="T4" fmla="*/ 7 w 52"/>
                          <a:gd name="T5" fmla="*/ 82 h 82"/>
                          <a:gd name="T6" fmla="*/ 0 w 52"/>
                          <a:gd name="T7" fmla="*/ 0 h 82"/>
                          <a:gd name="T8" fmla="*/ 52 w 52"/>
                          <a:gd name="T9" fmla="*/ 0 h 8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52" h="82">
                            <a:moveTo>
                              <a:pt x="52" y="0"/>
                            </a:moveTo>
                            <a:lnTo>
                              <a:pt x="52" y="82"/>
                            </a:lnTo>
                            <a:lnTo>
                              <a:pt x="7" y="82"/>
                            </a:lnTo>
                            <a:lnTo>
                              <a:pt x="0" y="0"/>
                            </a:lnTo>
                            <a:lnTo>
                              <a:pt x="52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30868" name="Freeform 14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275" y="2059"/>
                      <a:ext cx="62" cy="46"/>
                    </a:xfrm>
                    <a:custGeom>
                      <a:avLst/>
                      <a:gdLst>
                        <a:gd name="T0" fmla="*/ 0 w 248"/>
                        <a:gd name="T1" fmla="*/ 172 h 172"/>
                        <a:gd name="T2" fmla="*/ 240 w 248"/>
                        <a:gd name="T3" fmla="*/ 172 h 172"/>
                        <a:gd name="T4" fmla="*/ 248 w 248"/>
                        <a:gd name="T5" fmla="*/ 0 h 172"/>
                        <a:gd name="T6" fmla="*/ 0 w 248"/>
                        <a:gd name="T7" fmla="*/ 0 h 172"/>
                        <a:gd name="T8" fmla="*/ 0 w 248"/>
                        <a:gd name="T9" fmla="*/ 172 h 17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48" h="172">
                          <a:moveTo>
                            <a:pt x="0" y="172"/>
                          </a:moveTo>
                          <a:lnTo>
                            <a:pt x="240" y="172"/>
                          </a:lnTo>
                          <a:lnTo>
                            <a:pt x="248" y="0"/>
                          </a:lnTo>
                          <a:lnTo>
                            <a:pt x="0" y="0"/>
                          </a:lnTo>
                          <a:lnTo>
                            <a:pt x="0" y="172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69" name="Freeform 14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243" y="2103"/>
                      <a:ext cx="132" cy="36"/>
                    </a:xfrm>
                    <a:custGeom>
                      <a:avLst/>
                      <a:gdLst>
                        <a:gd name="T0" fmla="*/ 0 w 525"/>
                        <a:gd name="T1" fmla="*/ 135 h 135"/>
                        <a:gd name="T2" fmla="*/ 525 w 525"/>
                        <a:gd name="T3" fmla="*/ 135 h 135"/>
                        <a:gd name="T4" fmla="*/ 382 w 525"/>
                        <a:gd name="T5" fmla="*/ 7 h 135"/>
                        <a:gd name="T6" fmla="*/ 142 w 525"/>
                        <a:gd name="T7" fmla="*/ 0 h 135"/>
                        <a:gd name="T8" fmla="*/ 0 w 525"/>
                        <a:gd name="T9" fmla="*/ 135 h 13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525" h="135">
                          <a:moveTo>
                            <a:pt x="0" y="135"/>
                          </a:moveTo>
                          <a:lnTo>
                            <a:pt x="525" y="135"/>
                          </a:lnTo>
                          <a:lnTo>
                            <a:pt x="382" y="7"/>
                          </a:lnTo>
                          <a:lnTo>
                            <a:pt x="142" y="0"/>
                          </a:lnTo>
                          <a:lnTo>
                            <a:pt x="0" y="135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30870" name="Group 150"/>
                    <p:cNvGrpSpPr>
                      <a:grpSpLocks noChangeAspect="1"/>
                    </p:cNvGrpSpPr>
                    <p:nvPr/>
                  </p:nvGrpSpPr>
                  <p:grpSpPr bwMode="auto">
                    <a:xfrm rot="5326215">
                      <a:off x="8204" y="1445"/>
                      <a:ext cx="197" cy="172"/>
                      <a:chOff x="4455" y="5318"/>
                      <a:chExt cx="735" cy="757"/>
                    </a:xfrm>
                  </p:grpSpPr>
                  <p:sp>
                    <p:nvSpPr>
                      <p:cNvPr id="30871" name="Freeform 15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100" y="5408"/>
                        <a:ext cx="90" cy="525"/>
                      </a:xfrm>
                      <a:custGeom>
                        <a:avLst/>
                        <a:gdLst>
                          <a:gd name="T0" fmla="*/ 0 w 90"/>
                          <a:gd name="T1" fmla="*/ 7 h 525"/>
                          <a:gd name="T2" fmla="*/ 8 w 90"/>
                          <a:gd name="T3" fmla="*/ 525 h 525"/>
                          <a:gd name="T4" fmla="*/ 90 w 90"/>
                          <a:gd name="T5" fmla="*/ 525 h 525"/>
                          <a:gd name="T6" fmla="*/ 90 w 90"/>
                          <a:gd name="T7" fmla="*/ 0 h 525"/>
                          <a:gd name="T8" fmla="*/ 0 w 90"/>
                          <a:gd name="T9" fmla="*/ 7 h 52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0" h="525">
                            <a:moveTo>
                              <a:pt x="0" y="7"/>
                            </a:moveTo>
                            <a:lnTo>
                              <a:pt x="8" y="525"/>
                            </a:lnTo>
                            <a:lnTo>
                              <a:pt x="90" y="525"/>
                            </a:lnTo>
                            <a:lnTo>
                              <a:pt x="90" y="0"/>
                            </a:lnTo>
                            <a:lnTo>
                              <a:pt x="0" y="7"/>
                            </a:lnTo>
                            <a:close/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12700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72" name="Freeform 15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545" y="5520"/>
                        <a:ext cx="563" cy="300"/>
                      </a:xfrm>
                      <a:custGeom>
                        <a:avLst/>
                        <a:gdLst>
                          <a:gd name="T0" fmla="*/ 555 w 563"/>
                          <a:gd name="T1" fmla="*/ 0 h 300"/>
                          <a:gd name="T2" fmla="*/ 563 w 563"/>
                          <a:gd name="T3" fmla="*/ 293 h 300"/>
                          <a:gd name="T4" fmla="*/ 0 w 563"/>
                          <a:gd name="T5" fmla="*/ 300 h 300"/>
                          <a:gd name="T6" fmla="*/ 0 w 563"/>
                          <a:gd name="T7" fmla="*/ 8 h 300"/>
                          <a:gd name="T8" fmla="*/ 555 w 563"/>
                          <a:gd name="T9" fmla="*/ 0 h 3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563" h="300">
                            <a:moveTo>
                              <a:pt x="555" y="0"/>
                            </a:moveTo>
                            <a:lnTo>
                              <a:pt x="563" y="293"/>
                            </a:lnTo>
                            <a:lnTo>
                              <a:pt x="0" y="300"/>
                            </a:lnTo>
                            <a:lnTo>
                              <a:pt x="0" y="8"/>
                            </a:lnTo>
                            <a:lnTo>
                              <a:pt x="555" y="0"/>
                            </a:lnTo>
                            <a:close/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12700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73" name="Oval 15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608" y="5472"/>
                        <a:ext cx="432" cy="432"/>
                      </a:xfrm>
                      <a:prstGeom prst="ellipse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5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100000">
                            <a:srgbClr val="FFFFFF"/>
                          </a:gs>
                        </a:gsLst>
                        <a:lin ang="2700000" scaled="1"/>
                      </a:gra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74" name="Freeform 15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455" y="5415"/>
                        <a:ext cx="90" cy="495"/>
                      </a:xfrm>
                      <a:custGeom>
                        <a:avLst/>
                        <a:gdLst>
                          <a:gd name="T0" fmla="*/ 0 w 90"/>
                          <a:gd name="T1" fmla="*/ 0 h 495"/>
                          <a:gd name="T2" fmla="*/ 8 w 90"/>
                          <a:gd name="T3" fmla="*/ 495 h 495"/>
                          <a:gd name="T4" fmla="*/ 90 w 90"/>
                          <a:gd name="T5" fmla="*/ 495 h 495"/>
                          <a:gd name="T6" fmla="*/ 90 w 90"/>
                          <a:gd name="T7" fmla="*/ 0 h 495"/>
                          <a:gd name="T8" fmla="*/ 0 w 90"/>
                          <a:gd name="T9" fmla="*/ 0 h 49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0" h="495">
                            <a:moveTo>
                              <a:pt x="0" y="0"/>
                            </a:moveTo>
                            <a:lnTo>
                              <a:pt x="8" y="495"/>
                            </a:lnTo>
                            <a:lnTo>
                              <a:pt x="90" y="495"/>
                            </a:lnTo>
                            <a:lnTo>
                              <a:pt x="9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12700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75" name="Oval 1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464" y="5328"/>
                        <a:ext cx="720" cy="720"/>
                      </a:xfrm>
                      <a:prstGeom prst="ellipse">
                        <a:avLst/>
                      </a:prstGeom>
                      <a:noFill/>
                      <a:ln w="1270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76" name="Freeform 15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823" y="5318"/>
                        <a:ext cx="15" cy="757"/>
                      </a:xfrm>
                      <a:custGeom>
                        <a:avLst/>
                        <a:gdLst>
                          <a:gd name="T0" fmla="*/ 15 w 15"/>
                          <a:gd name="T1" fmla="*/ 0 h 757"/>
                          <a:gd name="T2" fmla="*/ 0 w 15"/>
                          <a:gd name="T3" fmla="*/ 757 h 7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5" h="757">
                            <a:moveTo>
                              <a:pt x="15" y="0"/>
                            </a:moveTo>
                            <a:lnTo>
                              <a:pt x="0" y="757"/>
                            </a:lnTo>
                          </a:path>
                        </a:pathLst>
                      </a:custGeom>
                      <a:noFill/>
                      <a:ln w="12700" cmpd="sng">
                        <a:solidFill>
                          <a:srgbClr val="FF0000"/>
                        </a:solidFill>
                        <a:round/>
                        <a:headEnd type="none" w="med" len="med"/>
                        <a:tailEnd type="non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77" name="Freeform 15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463" y="5670"/>
                        <a:ext cx="727" cy="8"/>
                      </a:xfrm>
                      <a:custGeom>
                        <a:avLst/>
                        <a:gdLst>
                          <a:gd name="T0" fmla="*/ 727 w 727"/>
                          <a:gd name="T1" fmla="*/ 8 h 8"/>
                          <a:gd name="T2" fmla="*/ 0 w 727"/>
                          <a:gd name="T3" fmla="*/ 0 h 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727" h="8">
                            <a:moveTo>
                              <a:pt x="727" y="8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12700" cmpd="sng">
                        <a:solidFill>
                          <a:srgbClr val="FF0000"/>
                        </a:solidFill>
                        <a:round/>
                        <a:headEnd type="none" w="med" len="med"/>
                        <a:tailEnd type="non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78" name="Oval 1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752" y="5616"/>
                        <a:ext cx="144" cy="144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30879" name="Freeform 15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249" y="1631"/>
                      <a:ext cx="122" cy="30"/>
                    </a:xfrm>
                    <a:custGeom>
                      <a:avLst/>
                      <a:gdLst>
                        <a:gd name="T0" fmla="*/ 8 w 488"/>
                        <a:gd name="T1" fmla="*/ 0 h 112"/>
                        <a:gd name="T2" fmla="*/ 488 w 488"/>
                        <a:gd name="T3" fmla="*/ 0 h 112"/>
                        <a:gd name="T4" fmla="*/ 488 w 488"/>
                        <a:gd name="T5" fmla="*/ 112 h 112"/>
                        <a:gd name="T6" fmla="*/ 0 w 488"/>
                        <a:gd name="T7" fmla="*/ 112 h 112"/>
                        <a:gd name="T8" fmla="*/ 8 w 488"/>
                        <a:gd name="T9" fmla="*/ 0 h 1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88" h="112">
                          <a:moveTo>
                            <a:pt x="8" y="0"/>
                          </a:moveTo>
                          <a:lnTo>
                            <a:pt x="488" y="0"/>
                          </a:lnTo>
                          <a:lnTo>
                            <a:pt x="488" y="112"/>
                          </a:lnTo>
                          <a:lnTo>
                            <a:pt x="0" y="112"/>
                          </a:lnTo>
                          <a:lnTo>
                            <a:pt x="8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80" name="Freeform 16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245" y="1823"/>
                      <a:ext cx="122" cy="30"/>
                    </a:xfrm>
                    <a:custGeom>
                      <a:avLst/>
                      <a:gdLst>
                        <a:gd name="T0" fmla="*/ 8 w 488"/>
                        <a:gd name="T1" fmla="*/ 0 h 112"/>
                        <a:gd name="T2" fmla="*/ 488 w 488"/>
                        <a:gd name="T3" fmla="*/ 0 h 112"/>
                        <a:gd name="T4" fmla="*/ 488 w 488"/>
                        <a:gd name="T5" fmla="*/ 112 h 112"/>
                        <a:gd name="T6" fmla="*/ 0 w 488"/>
                        <a:gd name="T7" fmla="*/ 112 h 112"/>
                        <a:gd name="T8" fmla="*/ 8 w 488"/>
                        <a:gd name="T9" fmla="*/ 0 h 1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88" h="112">
                          <a:moveTo>
                            <a:pt x="8" y="0"/>
                          </a:moveTo>
                          <a:lnTo>
                            <a:pt x="488" y="0"/>
                          </a:lnTo>
                          <a:lnTo>
                            <a:pt x="488" y="112"/>
                          </a:lnTo>
                          <a:lnTo>
                            <a:pt x="0" y="112"/>
                          </a:lnTo>
                          <a:lnTo>
                            <a:pt x="8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81" name="Freeform 161"/>
                    <p:cNvSpPr>
                      <a:spLocks noChangeAspect="1"/>
                    </p:cNvSpPr>
                    <p:nvPr/>
                  </p:nvSpPr>
                  <p:spPr bwMode="auto">
                    <a:xfrm rot="5400000">
                      <a:off x="8344" y="1730"/>
                      <a:ext cx="130" cy="28"/>
                    </a:xfrm>
                    <a:custGeom>
                      <a:avLst/>
                      <a:gdLst>
                        <a:gd name="T0" fmla="*/ 8 w 488"/>
                        <a:gd name="T1" fmla="*/ 0 h 112"/>
                        <a:gd name="T2" fmla="*/ 488 w 488"/>
                        <a:gd name="T3" fmla="*/ 0 h 112"/>
                        <a:gd name="T4" fmla="*/ 488 w 488"/>
                        <a:gd name="T5" fmla="*/ 112 h 112"/>
                        <a:gd name="T6" fmla="*/ 0 w 488"/>
                        <a:gd name="T7" fmla="*/ 112 h 112"/>
                        <a:gd name="T8" fmla="*/ 8 w 488"/>
                        <a:gd name="T9" fmla="*/ 0 h 1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88" h="112">
                          <a:moveTo>
                            <a:pt x="8" y="0"/>
                          </a:moveTo>
                          <a:lnTo>
                            <a:pt x="488" y="0"/>
                          </a:lnTo>
                          <a:lnTo>
                            <a:pt x="488" y="112"/>
                          </a:lnTo>
                          <a:lnTo>
                            <a:pt x="0" y="112"/>
                          </a:lnTo>
                          <a:lnTo>
                            <a:pt x="8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82" name="Freeform 16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281" y="1661"/>
                      <a:ext cx="68" cy="159"/>
                    </a:xfrm>
                    <a:custGeom>
                      <a:avLst/>
                      <a:gdLst>
                        <a:gd name="T0" fmla="*/ 247 w 270"/>
                        <a:gd name="T1" fmla="*/ 0 h 600"/>
                        <a:gd name="T2" fmla="*/ 255 w 270"/>
                        <a:gd name="T3" fmla="*/ 187 h 600"/>
                        <a:gd name="T4" fmla="*/ 270 w 270"/>
                        <a:gd name="T5" fmla="*/ 187 h 600"/>
                        <a:gd name="T6" fmla="*/ 247 w 270"/>
                        <a:gd name="T7" fmla="*/ 412 h 600"/>
                        <a:gd name="T8" fmla="*/ 255 w 270"/>
                        <a:gd name="T9" fmla="*/ 412 h 600"/>
                        <a:gd name="T10" fmla="*/ 247 w 270"/>
                        <a:gd name="T11" fmla="*/ 600 h 600"/>
                        <a:gd name="T12" fmla="*/ 7 w 270"/>
                        <a:gd name="T13" fmla="*/ 600 h 600"/>
                        <a:gd name="T14" fmla="*/ 0 w 270"/>
                        <a:gd name="T15" fmla="*/ 0 h 600"/>
                        <a:gd name="T16" fmla="*/ 247 w 270"/>
                        <a:gd name="T17" fmla="*/ 0 h 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" h="600">
                          <a:moveTo>
                            <a:pt x="247" y="0"/>
                          </a:moveTo>
                          <a:lnTo>
                            <a:pt x="255" y="187"/>
                          </a:lnTo>
                          <a:lnTo>
                            <a:pt x="270" y="187"/>
                          </a:lnTo>
                          <a:lnTo>
                            <a:pt x="247" y="412"/>
                          </a:lnTo>
                          <a:lnTo>
                            <a:pt x="255" y="412"/>
                          </a:lnTo>
                          <a:lnTo>
                            <a:pt x="247" y="600"/>
                          </a:lnTo>
                          <a:lnTo>
                            <a:pt x="7" y="600"/>
                          </a:lnTo>
                          <a:lnTo>
                            <a:pt x="0" y="0"/>
                          </a:lnTo>
                          <a:lnTo>
                            <a:pt x="247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83" name="Freeform 16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335" y="1711"/>
                      <a:ext cx="59" cy="62"/>
                    </a:xfrm>
                    <a:custGeom>
                      <a:avLst/>
                      <a:gdLst>
                        <a:gd name="T0" fmla="*/ 233 w 233"/>
                        <a:gd name="T1" fmla="*/ 0 h 233"/>
                        <a:gd name="T2" fmla="*/ 233 w 233"/>
                        <a:gd name="T3" fmla="*/ 225 h 233"/>
                        <a:gd name="T4" fmla="*/ 45 w 233"/>
                        <a:gd name="T5" fmla="*/ 233 h 233"/>
                        <a:gd name="T6" fmla="*/ 23 w 233"/>
                        <a:gd name="T7" fmla="*/ 195 h 233"/>
                        <a:gd name="T8" fmla="*/ 0 w 233"/>
                        <a:gd name="T9" fmla="*/ 143 h 233"/>
                        <a:gd name="T10" fmla="*/ 0 w 233"/>
                        <a:gd name="T11" fmla="*/ 98 h 233"/>
                        <a:gd name="T12" fmla="*/ 15 w 233"/>
                        <a:gd name="T13" fmla="*/ 45 h 233"/>
                        <a:gd name="T14" fmla="*/ 38 w 233"/>
                        <a:gd name="T15" fmla="*/ 0 h 233"/>
                        <a:gd name="T16" fmla="*/ 233 w 233"/>
                        <a:gd name="T17" fmla="*/ 0 h 23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33" h="233">
                          <a:moveTo>
                            <a:pt x="233" y="0"/>
                          </a:moveTo>
                          <a:lnTo>
                            <a:pt x="233" y="225"/>
                          </a:lnTo>
                          <a:lnTo>
                            <a:pt x="45" y="233"/>
                          </a:lnTo>
                          <a:lnTo>
                            <a:pt x="23" y="195"/>
                          </a:lnTo>
                          <a:lnTo>
                            <a:pt x="0" y="143"/>
                          </a:lnTo>
                          <a:lnTo>
                            <a:pt x="0" y="98"/>
                          </a:lnTo>
                          <a:lnTo>
                            <a:pt x="15" y="45"/>
                          </a:lnTo>
                          <a:lnTo>
                            <a:pt x="38" y="0"/>
                          </a:lnTo>
                          <a:lnTo>
                            <a:pt x="233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30884" name="Group 164"/>
                    <p:cNvGrpSpPr>
                      <a:grpSpLocks noChangeAspect="1"/>
                    </p:cNvGrpSpPr>
                    <p:nvPr/>
                  </p:nvGrpSpPr>
                  <p:grpSpPr bwMode="auto">
                    <a:xfrm rot="5326215">
                      <a:off x="8203" y="1870"/>
                      <a:ext cx="197" cy="172"/>
                      <a:chOff x="4455" y="5318"/>
                      <a:chExt cx="735" cy="757"/>
                    </a:xfrm>
                  </p:grpSpPr>
                  <p:sp>
                    <p:nvSpPr>
                      <p:cNvPr id="30885" name="Freeform 16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100" y="5408"/>
                        <a:ext cx="90" cy="525"/>
                      </a:xfrm>
                      <a:custGeom>
                        <a:avLst/>
                        <a:gdLst>
                          <a:gd name="T0" fmla="*/ 0 w 90"/>
                          <a:gd name="T1" fmla="*/ 7 h 525"/>
                          <a:gd name="T2" fmla="*/ 8 w 90"/>
                          <a:gd name="T3" fmla="*/ 525 h 525"/>
                          <a:gd name="T4" fmla="*/ 90 w 90"/>
                          <a:gd name="T5" fmla="*/ 525 h 525"/>
                          <a:gd name="T6" fmla="*/ 90 w 90"/>
                          <a:gd name="T7" fmla="*/ 0 h 525"/>
                          <a:gd name="T8" fmla="*/ 0 w 90"/>
                          <a:gd name="T9" fmla="*/ 7 h 52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0" h="525">
                            <a:moveTo>
                              <a:pt x="0" y="7"/>
                            </a:moveTo>
                            <a:lnTo>
                              <a:pt x="8" y="525"/>
                            </a:lnTo>
                            <a:lnTo>
                              <a:pt x="90" y="525"/>
                            </a:lnTo>
                            <a:lnTo>
                              <a:pt x="90" y="0"/>
                            </a:lnTo>
                            <a:lnTo>
                              <a:pt x="0" y="7"/>
                            </a:lnTo>
                            <a:close/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19050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86" name="Freeform 16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545" y="5520"/>
                        <a:ext cx="563" cy="300"/>
                      </a:xfrm>
                      <a:custGeom>
                        <a:avLst/>
                        <a:gdLst>
                          <a:gd name="T0" fmla="*/ 555 w 563"/>
                          <a:gd name="T1" fmla="*/ 0 h 300"/>
                          <a:gd name="T2" fmla="*/ 563 w 563"/>
                          <a:gd name="T3" fmla="*/ 293 h 300"/>
                          <a:gd name="T4" fmla="*/ 0 w 563"/>
                          <a:gd name="T5" fmla="*/ 300 h 300"/>
                          <a:gd name="T6" fmla="*/ 0 w 563"/>
                          <a:gd name="T7" fmla="*/ 8 h 300"/>
                          <a:gd name="T8" fmla="*/ 555 w 563"/>
                          <a:gd name="T9" fmla="*/ 0 h 3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563" h="300">
                            <a:moveTo>
                              <a:pt x="555" y="0"/>
                            </a:moveTo>
                            <a:lnTo>
                              <a:pt x="563" y="293"/>
                            </a:lnTo>
                            <a:lnTo>
                              <a:pt x="0" y="300"/>
                            </a:lnTo>
                            <a:lnTo>
                              <a:pt x="0" y="8"/>
                            </a:lnTo>
                            <a:lnTo>
                              <a:pt x="555" y="0"/>
                            </a:lnTo>
                            <a:close/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19050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87" name="Oval 16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608" y="5472"/>
                        <a:ext cx="432" cy="432"/>
                      </a:xfrm>
                      <a:prstGeom prst="ellipse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5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100000">
                            <a:srgbClr val="FFFFFF"/>
                          </a:gs>
                        </a:gsLst>
                        <a:lin ang="2700000" scaled="1"/>
                      </a:gradFill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88" name="Freeform 16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455" y="5415"/>
                        <a:ext cx="90" cy="495"/>
                      </a:xfrm>
                      <a:custGeom>
                        <a:avLst/>
                        <a:gdLst>
                          <a:gd name="T0" fmla="*/ 0 w 90"/>
                          <a:gd name="T1" fmla="*/ 0 h 495"/>
                          <a:gd name="T2" fmla="*/ 8 w 90"/>
                          <a:gd name="T3" fmla="*/ 495 h 495"/>
                          <a:gd name="T4" fmla="*/ 90 w 90"/>
                          <a:gd name="T5" fmla="*/ 495 h 495"/>
                          <a:gd name="T6" fmla="*/ 90 w 90"/>
                          <a:gd name="T7" fmla="*/ 0 h 495"/>
                          <a:gd name="T8" fmla="*/ 0 w 90"/>
                          <a:gd name="T9" fmla="*/ 0 h 49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0" h="495">
                            <a:moveTo>
                              <a:pt x="0" y="0"/>
                            </a:moveTo>
                            <a:lnTo>
                              <a:pt x="8" y="495"/>
                            </a:lnTo>
                            <a:lnTo>
                              <a:pt x="90" y="495"/>
                            </a:lnTo>
                            <a:lnTo>
                              <a:pt x="9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adFill rotWithShape="0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19050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89" name="Oval 1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464" y="5328"/>
                        <a:ext cx="720" cy="720"/>
                      </a:xfrm>
                      <a:prstGeom prst="ellips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90" name="Freeform 17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823" y="5318"/>
                        <a:ext cx="15" cy="757"/>
                      </a:xfrm>
                      <a:custGeom>
                        <a:avLst/>
                        <a:gdLst>
                          <a:gd name="T0" fmla="*/ 15 w 15"/>
                          <a:gd name="T1" fmla="*/ 0 h 757"/>
                          <a:gd name="T2" fmla="*/ 0 w 15"/>
                          <a:gd name="T3" fmla="*/ 757 h 7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5" h="757">
                            <a:moveTo>
                              <a:pt x="15" y="0"/>
                            </a:moveTo>
                            <a:lnTo>
                              <a:pt x="0" y="757"/>
                            </a:lnTo>
                          </a:path>
                        </a:pathLst>
                      </a:custGeom>
                      <a:noFill/>
                      <a:ln w="19050" cmpd="sng">
                        <a:solidFill>
                          <a:srgbClr val="FF0000"/>
                        </a:solidFill>
                        <a:round/>
                        <a:headEnd type="none" w="med" len="med"/>
                        <a:tailEnd type="non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91" name="Freeform 17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463" y="5670"/>
                        <a:ext cx="727" cy="8"/>
                      </a:xfrm>
                      <a:custGeom>
                        <a:avLst/>
                        <a:gdLst>
                          <a:gd name="T0" fmla="*/ 727 w 727"/>
                          <a:gd name="T1" fmla="*/ 8 h 8"/>
                          <a:gd name="T2" fmla="*/ 0 w 727"/>
                          <a:gd name="T3" fmla="*/ 0 h 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727" h="8">
                            <a:moveTo>
                              <a:pt x="727" y="8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19050" cmpd="sng">
                        <a:solidFill>
                          <a:srgbClr val="FF0000"/>
                        </a:solidFill>
                        <a:round/>
                        <a:headEnd type="none" w="med" len="med"/>
                        <a:tailEnd type="non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0892" name="Oval 17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752" y="5616"/>
                        <a:ext cx="144" cy="144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</p:grpSp>
            </p:grpSp>
          </p:grpSp>
          <p:sp>
            <p:nvSpPr>
              <p:cNvPr id="30893" name="Text Box 173"/>
              <p:cNvSpPr txBox="1">
                <a:spLocks noChangeAspect="1" noChangeArrowheads="1"/>
              </p:cNvSpPr>
              <p:nvPr/>
            </p:nvSpPr>
            <p:spPr bwMode="auto">
              <a:xfrm>
                <a:off x="9262" y="2706"/>
                <a:ext cx="1189" cy="6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eaLnBrk="0" hangingPunct="0"/>
                <a:r>
                  <a:rPr lang="ru-RU" altLang="ru-RU" sz="1200">
                    <a:latin typeface="Arial" charset="0"/>
                  </a:rPr>
                  <a:t>Фонтанная арматура</a:t>
                </a:r>
              </a:p>
            </p:txBody>
          </p:sp>
          <p:sp>
            <p:nvSpPr>
              <p:cNvPr id="30894" name="Freeform 174"/>
              <p:cNvSpPr>
                <a:spLocks noChangeAspect="1"/>
              </p:cNvSpPr>
              <p:nvPr/>
            </p:nvSpPr>
            <p:spPr bwMode="auto">
              <a:xfrm>
                <a:off x="10344" y="3105"/>
                <a:ext cx="863" cy="649"/>
              </a:xfrm>
              <a:custGeom>
                <a:avLst/>
                <a:gdLst>
                  <a:gd name="T0" fmla="*/ 44 w 864"/>
                  <a:gd name="T1" fmla="*/ 0 h 552"/>
                  <a:gd name="T2" fmla="*/ 544 w 864"/>
                  <a:gd name="T3" fmla="*/ 20 h 552"/>
                  <a:gd name="T4" fmla="*/ 864 w 864"/>
                  <a:gd name="T5" fmla="*/ 120 h 552"/>
                  <a:gd name="T6" fmla="*/ 144 w 864"/>
                  <a:gd name="T7" fmla="*/ 120 h 552"/>
                  <a:gd name="T8" fmla="*/ 720 w 864"/>
                  <a:gd name="T9" fmla="*/ 264 h 552"/>
                  <a:gd name="T10" fmla="*/ 576 w 864"/>
                  <a:gd name="T11" fmla="*/ 552 h 552"/>
                  <a:gd name="T12" fmla="*/ 0 w 864"/>
                  <a:gd name="T13" fmla="*/ 552 h 552"/>
                  <a:gd name="T14" fmla="*/ 44 w 864"/>
                  <a:gd name="T15" fmla="*/ 0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4" h="552">
                    <a:moveTo>
                      <a:pt x="44" y="0"/>
                    </a:moveTo>
                    <a:cubicBezTo>
                      <a:pt x="517" y="21"/>
                      <a:pt x="351" y="20"/>
                      <a:pt x="544" y="20"/>
                    </a:cubicBezTo>
                    <a:lnTo>
                      <a:pt x="864" y="120"/>
                    </a:lnTo>
                    <a:lnTo>
                      <a:pt x="144" y="120"/>
                    </a:lnTo>
                    <a:lnTo>
                      <a:pt x="720" y="264"/>
                    </a:lnTo>
                    <a:lnTo>
                      <a:pt x="576" y="552"/>
                    </a:lnTo>
                    <a:lnTo>
                      <a:pt x="0" y="552"/>
                    </a:lnTo>
                    <a:lnTo>
                      <a:pt x="4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D0CE70">
                      <a:gamma/>
                      <a:shade val="46275"/>
                      <a:invGamma/>
                    </a:srgbClr>
                  </a:gs>
                  <a:gs pos="100000">
                    <a:srgbClr val="D0CE7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5" name="Text Box 175"/>
              <p:cNvSpPr txBox="1">
                <a:spLocks noChangeAspect="1" noChangeArrowheads="1"/>
              </p:cNvSpPr>
              <p:nvPr/>
            </p:nvSpPr>
            <p:spPr bwMode="auto">
              <a:xfrm>
                <a:off x="9370" y="3322"/>
                <a:ext cx="1837" cy="2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eaLnBrk="0" hangingPunct="0"/>
                <a:r>
                  <a:rPr lang="ru-RU" altLang="ru-RU" sz="1200">
                    <a:latin typeface="Arial" charset="0"/>
                  </a:rPr>
                  <a:t>Колонная головка</a:t>
                </a:r>
              </a:p>
            </p:txBody>
          </p:sp>
          <p:sp>
            <p:nvSpPr>
              <p:cNvPr id="30896" name="Freeform 176"/>
              <p:cNvSpPr>
                <a:spLocks noChangeAspect="1"/>
              </p:cNvSpPr>
              <p:nvPr/>
            </p:nvSpPr>
            <p:spPr bwMode="auto">
              <a:xfrm>
                <a:off x="7519" y="2457"/>
                <a:ext cx="3181" cy="432"/>
              </a:xfrm>
              <a:custGeom>
                <a:avLst/>
                <a:gdLst>
                  <a:gd name="T0" fmla="*/ 596 w 4240"/>
                  <a:gd name="T1" fmla="*/ 0 h 576"/>
                  <a:gd name="T2" fmla="*/ 1460 w 4240"/>
                  <a:gd name="T3" fmla="*/ 0 h 576"/>
                  <a:gd name="T4" fmla="*/ 4240 w 4240"/>
                  <a:gd name="T5" fmla="*/ 112 h 576"/>
                  <a:gd name="T6" fmla="*/ 1300 w 4240"/>
                  <a:gd name="T7" fmla="*/ 232 h 576"/>
                  <a:gd name="T8" fmla="*/ 884 w 4240"/>
                  <a:gd name="T9" fmla="*/ 576 h 576"/>
                  <a:gd name="T10" fmla="*/ 720 w 4240"/>
                  <a:gd name="T11" fmla="*/ 272 h 576"/>
                  <a:gd name="T12" fmla="*/ 0 w 4240"/>
                  <a:gd name="T13" fmla="*/ 152 h 576"/>
                  <a:gd name="T14" fmla="*/ 596 w 4240"/>
                  <a:gd name="T15" fmla="*/ 0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40" h="576">
                    <a:moveTo>
                      <a:pt x="596" y="0"/>
                    </a:moveTo>
                    <a:lnTo>
                      <a:pt x="1460" y="0"/>
                    </a:lnTo>
                    <a:lnTo>
                      <a:pt x="4240" y="112"/>
                    </a:lnTo>
                    <a:lnTo>
                      <a:pt x="1300" y="232"/>
                    </a:lnTo>
                    <a:lnTo>
                      <a:pt x="884" y="576"/>
                    </a:lnTo>
                    <a:lnTo>
                      <a:pt x="720" y="272"/>
                    </a:lnTo>
                    <a:lnTo>
                      <a:pt x="0" y="152"/>
                    </a:lnTo>
                    <a:lnTo>
                      <a:pt x="596" y="0"/>
                    </a:lnTo>
                    <a:close/>
                  </a:path>
                </a:pathLst>
              </a:custGeom>
              <a:solidFill>
                <a:srgbClr val="50A0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7" name="Rectangle 177" descr="Гранит"/>
              <p:cNvSpPr>
                <a:spLocks noChangeAspect="1" noChangeArrowheads="1"/>
              </p:cNvSpPr>
              <p:nvPr/>
            </p:nvSpPr>
            <p:spPr bwMode="auto">
              <a:xfrm>
                <a:off x="6886" y="3862"/>
                <a:ext cx="216" cy="108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8" name="Rectangle 178"/>
              <p:cNvSpPr>
                <a:spLocks noChangeAspect="1" noChangeArrowheads="1"/>
              </p:cNvSpPr>
              <p:nvPr/>
            </p:nvSpPr>
            <p:spPr bwMode="auto">
              <a:xfrm>
                <a:off x="6928" y="3862"/>
                <a:ext cx="111" cy="958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9" name="Freeform 179" descr="Гранит"/>
              <p:cNvSpPr>
                <a:spLocks noChangeAspect="1"/>
              </p:cNvSpPr>
              <p:nvPr/>
            </p:nvSpPr>
            <p:spPr bwMode="auto">
              <a:xfrm>
                <a:off x="8805" y="4727"/>
                <a:ext cx="204" cy="6372"/>
              </a:xfrm>
              <a:custGeom>
                <a:avLst/>
                <a:gdLst>
                  <a:gd name="T0" fmla="*/ 255 w 270"/>
                  <a:gd name="T1" fmla="*/ 146 h 8493"/>
                  <a:gd name="T2" fmla="*/ 240 w 270"/>
                  <a:gd name="T3" fmla="*/ 393 h 8493"/>
                  <a:gd name="T4" fmla="*/ 236 w 270"/>
                  <a:gd name="T5" fmla="*/ 600 h 8493"/>
                  <a:gd name="T6" fmla="*/ 228 w 270"/>
                  <a:gd name="T7" fmla="*/ 795 h 8493"/>
                  <a:gd name="T8" fmla="*/ 228 w 270"/>
                  <a:gd name="T9" fmla="*/ 1147 h 8493"/>
                  <a:gd name="T10" fmla="*/ 236 w 270"/>
                  <a:gd name="T11" fmla="*/ 1290 h 8493"/>
                  <a:gd name="T12" fmla="*/ 213 w 270"/>
                  <a:gd name="T13" fmla="*/ 1567 h 8493"/>
                  <a:gd name="T14" fmla="*/ 221 w 270"/>
                  <a:gd name="T15" fmla="*/ 1837 h 8493"/>
                  <a:gd name="T16" fmla="*/ 236 w 270"/>
                  <a:gd name="T17" fmla="*/ 2572 h 8493"/>
                  <a:gd name="T18" fmla="*/ 243 w 270"/>
                  <a:gd name="T19" fmla="*/ 2797 h 8493"/>
                  <a:gd name="T20" fmla="*/ 221 w 270"/>
                  <a:gd name="T21" fmla="*/ 3142 h 8493"/>
                  <a:gd name="T22" fmla="*/ 236 w 270"/>
                  <a:gd name="T23" fmla="*/ 3382 h 8493"/>
                  <a:gd name="T24" fmla="*/ 251 w 270"/>
                  <a:gd name="T25" fmla="*/ 4035 h 8493"/>
                  <a:gd name="T26" fmla="*/ 240 w 270"/>
                  <a:gd name="T27" fmla="*/ 7068 h 8493"/>
                  <a:gd name="T28" fmla="*/ 255 w 270"/>
                  <a:gd name="T29" fmla="*/ 7263 h 8493"/>
                  <a:gd name="T30" fmla="*/ 270 w 270"/>
                  <a:gd name="T31" fmla="*/ 7398 h 8493"/>
                  <a:gd name="T32" fmla="*/ 270 w 270"/>
                  <a:gd name="T33" fmla="*/ 7653 h 8493"/>
                  <a:gd name="T34" fmla="*/ 240 w 270"/>
                  <a:gd name="T35" fmla="*/ 8463 h 8493"/>
                  <a:gd name="T36" fmla="*/ 45 w 270"/>
                  <a:gd name="T37" fmla="*/ 7893 h 8493"/>
                  <a:gd name="T38" fmla="*/ 45 w 270"/>
                  <a:gd name="T39" fmla="*/ 7578 h 8493"/>
                  <a:gd name="T40" fmla="*/ 45 w 270"/>
                  <a:gd name="T41" fmla="*/ 7353 h 8493"/>
                  <a:gd name="T42" fmla="*/ 75 w 270"/>
                  <a:gd name="T43" fmla="*/ 7248 h 8493"/>
                  <a:gd name="T44" fmla="*/ 60 w 270"/>
                  <a:gd name="T45" fmla="*/ 6948 h 8493"/>
                  <a:gd name="T46" fmla="*/ 93 w 270"/>
                  <a:gd name="T47" fmla="*/ 3772 h 8493"/>
                  <a:gd name="T48" fmla="*/ 63 w 270"/>
                  <a:gd name="T49" fmla="*/ 3390 h 8493"/>
                  <a:gd name="T50" fmla="*/ 30 w 270"/>
                  <a:gd name="T51" fmla="*/ 3093 h 8493"/>
                  <a:gd name="T52" fmla="*/ 15 w 270"/>
                  <a:gd name="T53" fmla="*/ 2688 h 8493"/>
                  <a:gd name="T54" fmla="*/ 78 w 270"/>
                  <a:gd name="T55" fmla="*/ 2257 h 8493"/>
                  <a:gd name="T56" fmla="*/ 30 w 270"/>
                  <a:gd name="T57" fmla="*/ 1758 h 8493"/>
                  <a:gd name="T58" fmla="*/ 45 w 270"/>
                  <a:gd name="T59" fmla="*/ 1563 h 8493"/>
                  <a:gd name="T60" fmla="*/ 60 w 270"/>
                  <a:gd name="T61" fmla="*/ 1188 h 8493"/>
                  <a:gd name="T62" fmla="*/ 30 w 270"/>
                  <a:gd name="T63" fmla="*/ 903 h 8493"/>
                  <a:gd name="T64" fmla="*/ 30 w 270"/>
                  <a:gd name="T65" fmla="*/ 723 h 8493"/>
                  <a:gd name="T66" fmla="*/ 30 w 270"/>
                  <a:gd name="T67" fmla="*/ 498 h 8493"/>
                  <a:gd name="T68" fmla="*/ 30 w 270"/>
                  <a:gd name="T69" fmla="*/ 318 h 8493"/>
                  <a:gd name="T70" fmla="*/ 33 w 270"/>
                  <a:gd name="T71" fmla="*/ 157 h 8493"/>
                  <a:gd name="T72" fmla="*/ 218 w 270"/>
                  <a:gd name="T73" fmla="*/ 18 h 8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0" h="8493">
                    <a:moveTo>
                      <a:pt x="218" y="18"/>
                    </a:moveTo>
                    <a:lnTo>
                      <a:pt x="255" y="146"/>
                    </a:lnTo>
                    <a:lnTo>
                      <a:pt x="221" y="187"/>
                    </a:lnTo>
                    <a:lnTo>
                      <a:pt x="240" y="393"/>
                    </a:lnTo>
                    <a:lnTo>
                      <a:pt x="240" y="543"/>
                    </a:lnTo>
                    <a:lnTo>
                      <a:pt x="236" y="600"/>
                    </a:lnTo>
                    <a:lnTo>
                      <a:pt x="248" y="671"/>
                    </a:lnTo>
                    <a:lnTo>
                      <a:pt x="228" y="795"/>
                    </a:lnTo>
                    <a:lnTo>
                      <a:pt x="213" y="877"/>
                    </a:lnTo>
                    <a:lnTo>
                      <a:pt x="228" y="1147"/>
                    </a:lnTo>
                    <a:lnTo>
                      <a:pt x="213" y="1252"/>
                    </a:lnTo>
                    <a:lnTo>
                      <a:pt x="236" y="1290"/>
                    </a:lnTo>
                    <a:lnTo>
                      <a:pt x="221" y="1395"/>
                    </a:lnTo>
                    <a:lnTo>
                      <a:pt x="213" y="1567"/>
                    </a:lnTo>
                    <a:lnTo>
                      <a:pt x="228" y="1672"/>
                    </a:lnTo>
                    <a:lnTo>
                      <a:pt x="221" y="1837"/>
                    </a:lnTo>
                    <a:lnTo>
                      <a:pt x="236" y="2467"/>
                    </a:lnTo>
                    <a:lnTo>
                      <a:pt x="236" y="2572"/>
                    </a:lnTo>
                    <a:lnTo>
                      <a:pt x="228" y="2745"/>
                    </a:lnTo>
                    <a:lnTo>
                      <a:pt x="243" y="2797"/>
                    </a:lnTo>
                    <a:lnTo>
                      <a:pt x="221" y="2910"/>
                    </a:lnTo>
                    <a:lnTo>
                      <a:pt x="221" y="3142"/>
                    </a:lnTo>
                    <a:lnTo>
                      <a:pt x="243" y="3262"/>
                    </a:lnTo>
                    <a:lnTo>
                      <a:pt x="236" y="3382"/>
                    </a:lnTo>
                    <a:lnTo>
                      <a:pt x="243" y="3607"/>
                    </a:lnTo>
                    <a:lnTo>
                      <a:pt x="251" y="4035"/>
                    </a:lnTo>
                    <a:lnTo>
                      <a:pt x="251" y="4462"/>
                    </a:lnTo>
                    <a:lnTo>
                      <a:pt x="240" y="7068"/>
                    </a:lnTo>
                    <a:lnTo>
                      <a:pt x="255" y="7233"/>
                    </a:lnTo>
                    <a:lnTo>
                      <a:pt x="255" y="7263"/>
                    </a:lnTo>
                    <a:lnTo>
                      <a:pt x="255" y="7278"/>
                    </a:lnTo>
                    <a:lnTo>
                      <a:pt x="270" y="7398"/>
                    </a:lnTo>
                    <a:lnTo>
                      <a:pt x="255" y="7578"/>
                    </a:lnTo>
                    <a:lnTo>
                      <a:pt x="270" y="7653"/>
                    </a:lnTo>
                    <a:lnTo>
                      <a:pt x="240" y="7728"/>
                    </a:lnTo>
                    <a:lnTo>
                      <a:pt x="240" y="8463"/>
                    </a:lnTo>
                    <a:lnTo>
                      <a:pt x="45" y="8493"/>
                    </a:lnTo>
                    <a:lnTo>
                      <a:pt x="45" y="7893"/>
                    </a:lnTo>
                    <a:lnTo>
                      <a:pt x="0" y="7713"/>
                    </a:lnTo>
                    <a:lnTo>
                      <a:pt x="45" y="7578"/>
                    </a:lnTo>
                    <a:lnTo>
                      <a:pt x="60" y="7458"/>
                    </a:lnTo>
                    <a:lnTo>
                      <a:pt x="45" y="7353"/>
                    </a:lnTo>
                    <a:lnTo>
                      <a:pt x="108" y="7290"/>
                    </a:lnTo>
                    <a:lnTo>
                      <a:pt x="75" y="7248"/>
                    </a:lnTo>
                    <a:lnTo>
                      <a:pt x="60" y="7278"/>
                    </a:lnTo>
                    <a:lnTo>
                      <a:pt x="60" y="6948"/>
                    </a:lnTo>
                    <a:lnTo>
                      <a:pt x="30" y="3948"/>
                    </a:lnTo>
                    <a:lnTo>
                      <a:pt x="93" y="3772"/>
                    </a:lnTo>
                    <a:lnTo>
                      <a:pt x="78" y="3547"/>
                    </a:lnTo>
                    <a:lnTo>
                      <a:pt x="63" y="3390"/>
                    </a:lnTo>
                    <a:lnTo>
                      <a:pt x="60" y="3303"/>
                    </a:lnTo>
                    <a:lnTo>
                      <a:pt x="30" y="3093"/>
                    </a:lnTo>
                    <a:lnTo>
                      <a:pt x="30" y="2943"/>
                    </a:lnTo>
                    <a:lnTo>
                      <a:pt x="15" y="2688"/>
                    </a:lnTo>
                    <a:lnTo>
                      <a:pt x="93" y="2347"/>
                    </a:lnTo>
                    <a:lnTo>
                      <a:pt x="78" y="2257"/>
                    </a:lnTo>
                    <a:lnTo>
                      <a:pt x="15" y="2088"/>
                    </a:lnTo>
                    <a:lnTo>
                      <a:pt x="30" y="1758"/>
                    </a:lnTo>
                    <a:lnTo>
                      <a:pt x="38" y="1601"/>
                    </a:lnTo>
                    <a:lnTo>
                      <a:pt x="45" y="1563"/>
                    </a:lnTo>
                    <a:lnTo>
                      <a:pt x="15" y="1443"/>
                    </a:lnTo>
                    <a:lnTo>
                      <a:pt x="60" y="1188"/>
                    </a:lnTo>
                    <a:lnTo>
                      <a:pt x="60" y="1068"/>
                    </a:lnTo>
                    <a:lnTo>
                      <a:pt x="30" y="903"/>
                    </a:lnTo>
                    <a:lnTo>
                      <a:pt x="78" y="817"/>
                    </a:lnTo>
                    <a:lnTo>
                      <a:pt x="30" y="723"/>
                    </a:lnTo>
                    <a:lnTo>
                      <a:pt x="86" y="630"/>
                    </a:lnTo>
                    <a:lnTo>
                      <a:pt x="30" y="498"/>
                    </a:lnTo>
                    <a:lnTo>
                      <a:pt x="45" y="408"/>
                    </a:lnTo>
                    <a:lnTo>
                      <a:pt x="30" y="318"/>
                    </a:lnTo>
                    <a:lnTo>
                      <a:pt x="15" y="258"/>
                    </a:lnTo>
                    <a:lnTo>
                      <a:pt x="33" y="157"/>
                    </a:lnTo>
                    <a:lnTo>
                      <a:pt x="86" y="0"/>
                    </a:lnTo>
                    <a:lnTo>
                      <a:pt x="218" y="1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0" name="Rectangle 180"/>
              <p:cNvSpPr>
                <a:spLocks noChangeAspect="1" noChangeArrowheads="1"/>
              </p:cNvSpPr>
              <p:nvPr/>
            </p:nvSpPr>
            <p:spPr bwMode="auto">
              <a:xfrm>
                <a:off x="8889" y="3862"/>
                <a:ext cx="55" cy="7051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1" name="Freeform 181"/>
              <p:cNvSpPr>
                <a:spLocks noChangeAspect="1"/>
              </p:cNvSpPr>
              <p:nvPr/>
            </p:nvSpPr>
            <p:spPr bwMode="auto">
              <a:xfrm>
                <a:off x="8938" y="10338"/>
                <a:ext cx="234" cy="39"/>
              </a:xfrm>
              <a:custGeom>
                <a:avLst/>
                <a:gdLst>
                  <a:gd name="T0" fmla="*/ 0 w 312"/>
                  <a:gd name="T1" fmla="*/ 52 h 52"/>
                  <a:gd name="T2" fmla="*/ 63 w 312"/>
                  <a:gd name="T3" fmla="*/ 38 h 52"/>
                  <a:gd name="T4" fmla="*/ 312 w 312"/>
                  <a:gd name="T5" fmla="*/ 24 h 52"/>
                  <a:gd name="T6" fmla="*/ 146 w 312"/>
                  <a:gd name="T7" fmla="*/ 14 h 52"/>
                  <a:gd name="T8" fmla="*/ 60 w 312"/>
                  <a:gd name="T9" fmla="*/ 10 h 52"/>
                  <a:gd name="T10" fmla="*/ 0 w 312"/>
                  <a:gd name="T11" fmla="*/ 0 h 52"/>
                  <a:gd name="T12" fmla="*/ 0 w 312"/>
                  <a:gd name="T1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2" h="52">
                    <a:moveTo>
                      <a:pt x="0" y="52"/>
                    </a:moveTo>
                    <a:lnTo>
                      <a:pt x="63" y="38"/>
                    </a:lnTo>
                    <a:lnTo>
                      <a:pt x="312" y="24"/>
                    </a:lnTo>
                    <a:lnTo>
                      <a:pt x="146" y="14"/>
                    </a:lnTo>
                    <a:lnTo>
                      <a:pt x="60" y="10"/>
                    </a:lnTo>
                    <a:lnTo>
                      <a:pt x="0" y="0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FF0000"/>
              </a:solidFill>
              <a:ln w="31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2" name="Freeform 182"/>
              <p:cNvSpPr>
                <a:spLocks noChangeAspect="1"/>
              </p:cNvSpPr>
              <p:nvPr/>
            </p:nvSpPr>
            <p:spPr bwMode="auto">
              <a:xfrm>
                <a:off x="8938" y="10252"/>
                <a:ext cx="234" cy="39"/>
              </a:xfrm>
              <a:custGeom>
                <a:avLst/>
                <a:gdLst>
                  <a:gd name="T0" fmla="*/ 0 w 312"/>
                  <a:gd name="T1" fmla="*/ 45 h 45"/>
                  <a:gd name="T2" fmla="*/ 63 w 312"/>
                  <a:gd name="T3" fmla="*/ 33 h 45"/>
                  <a:gd name="T4" fmla="*/ 312 w 312"/>
                  <a:gd name="T5" fmla="*/ 21 h 45"/>
                  <a:gd name="T6" fmla="*/ 60 w 312"/>
                  <a:gd name="T7" fmla="*/ 9 h 45"/>
                  <a:gd name="T8" fmla="*/ 0 w 312"/>
                  <a:gd name="T9" fmla="*/ 0 h 45"/>
                  <a:gd name="T10" fmla="*/ 0 w 312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" h="45">
                    <a:moveTo>
                      <a:pt x="0" y="45"/>
                    </a:moveTo>
                    <a:lnTo>
                      <a:pt x="63" y="33"/>
                    </a:lnTo>
                    <a:lnTo>
                      <a:pt x="312" y="21"/>
                    </a:lnTo>
                    <a:lnTo>
                      <a:pt x="60" y="9"/>
                    </a:lnTo>
                    <a:lnTo>
                      <a:pt x="0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0000"/>
              </a:solidFill>
              <a:ln w="31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3" name="Freeform 183"/>
              <p:cNvSpPr>
                <a:spLocks noChangeAspect="1"/>
              </p:cNvSpPr>
              <p:nvPr/>
            </p:nvSpPr>
            <p:spPr bwMode="auto">
              <a:xfrm flipH="1">
                <a:off x="8647" y="10252"/>
                <a:ext cx="233" cy="39"/>
              </a:xfrm>
              <a:custGeom>
                <a:avLst/>
                <a:gdLst>
                  <a:gd name="T0" fmla="*/ 0 w 312"/>
                  <a:gd name="T1" fmla="*/ 45 h 45"/>
                  <a:gd name="T2" fmla="*/ 63 w 312"/>
                  <a:gd name="T3" fmla="*/ 33 h 45"/>
                  <a:gd name="T4" fmla="*/ 312 w 312"/>
                  <a:gd name="T5" fmla="*/ 21 h 45"/>
                  <a:gd name="T6" fmla="*/ 60 w 312"/>
                  <a:gd name="T7" fmla="*/ 9 h 45"/>
                  <a:gd name="T8" fmla="*/ 0 w 312"/>
                  <a:gd name="T9" fmla="*/ 0 h 45"/>
                  <a:gd name="T10" fmla="*/ 0 w 312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" h="45">
                    <a:moveTo>
                      <a:pt x="0" y="45"/>
                    </a:moveTo>
                    <a:lnTo>
                      <a:pt x="63" y="33"/>
                    </a:lnTo>
                    <a:lnTo>
                      <a:pt x="312" y="21"/>
                    </a:lnTo>
                    <a:lnTo>
                      <a:pt x="60" y="9"/>
                    </a:lnTo>
                    <a:lnTo>
                      <a:pt x="0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0000"/>
              </a:solidFill>
              <a:ln w="31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4" name="Freeform 184"/>
              <p:cNvSpPr>
                <a:spLocks noChangeAspect="1"/>
              </p:cNvSpPr>
              <p:nvPr/>
            </p:nvSpPr>
            <p:spPr bwMode="auto">
              <a:xfrm flipH="1">
                <a:off x="8647" y="10291"/>
                <a:ext cx="233" cy="39"/>
              </a:xfrm>
              <a:custGeom>
                <a:avLst/>
                <a:gdLst>
                  <a:gd name="T0" fmla="*/ 0 w 312"/>
                  <a:gd name="T1" fmla="*/ 45 h 45"/>
                  <a:gd name="T2" fmla="*/ 63 w 312"/>
                  <a:gd name="T3" fmla="*/ 33 h 45"/>
                  <a:gd name="T4" fmla="*/ 312 w 312"/>
                  <a:gd name="T5" fmla="*/ 21 h 45"/>
                  <a:gd name="T6" fmla="*/ 60 w 312"/>
                  <a:gd name="T7" fmla="*/ 9 h 45"/>
                  <a:gd name="T8" fmla="*/ 0 w 312"/>
                  <a:gd name="T9" fmla="*/ 0 h 45"/>
                  <a:gd name="T10" fmla="*/ 0 w 312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" h="45">
                    <a:moveTo>
                      <a:pt x="0" y="45"/>
                    </a:moveTo>
                    <a:lnTo>
                      <a:pt x="63" y="33"/>
                    </a:lnTo>
                    <a:lnTo>
                      <a:pt x="312" y="21"/>
                    </a:lnTo>
                    <a:lnTo>
                      <a:pt x="60" y="9"/>
                    </a:lnTo>
                    <a:lnTo>
                      <a:pt x="0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0000"/>
              </a:solidFill>
              <a:ln w="31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5" name="Freeform 185"/>
              <p:cNvSpPr>
                <a:spLocks noChangeAspect="1"/>
              </p:cNvSpPr>
              <p:nvPr/>
            </p:nvSpPr>
            <p:spPr bwMode="auto">
              <a:xfrm flipH="1">
                <a:off x="8647" y="10336"/>
                <a:ext cx="233" cy="39"/>
              </a:xfrm>
              <a:custGeom>
                <a:avLst/>
                <a:gdLst>
                  <a:gd name="T0" fmla="*/ 0 w 312"/>
                  <a:gd name="T1" fmla="*/ 45 h 45"/>
                  <a:gd name="T2" fmla="*/ 63 w 312"/>
                  <a:gd name="T3" fmla="*/ 33 h 45"/>
                  <a:gd name="T4" fmla="*/ 312 w 312"/>
                  <a:gd name="T5" fmla="*/ 21 h 45"/>
                  <a:gd name="T6" fmla="*/ 60 w 312"/>
                  <a:gd name="T7" fmla="*/ 9 h 45"/>
                  <a:gd name="T8" fmla="*/ 0 w 312"/>
                  <a:gd name="T9" fmla="*/ 0 h 45"/>
                  <a:gd name="T10" fmla="*/ 0 w 312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" h="45">
                    <a:moveTo>
                      <a:pt x="0" y="45"/>
                    </a:moveTo>
                    <a:lnTo>
                      <a:pt x="63" y="33"/>
                    </a:lnTo>
                    <a:lnTo>
                      <a:pt x="312" y="21"/>
                    </a:lnTo>
                    <a:lnTo>
                      <a:pt x="60" y="9"/>
                    </a:lnTo>
                    <a:lnTo>
                      <a:pt x="0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0000"/>
              </a:solidFill>
              <a:ln w="31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6" name="Freeform 186"/>
              <p:cNvSpPr>
                <a:spLocks noChangeAspect="1"/>
              </p:cNvSpPr>
              <p:nvPr/>
            </p:nvSpPr>
            <p:spPr bwMode="auto">
              <a:xfrm>
                <a:off x="8938" y="10291"/>
                <a:ext cx="234" cy="39"/>
              </a:xfrm>
              <a:custGeom>
                <a:avLst/>
                <a:gdLst>
                  <a:gd name="T0" fmla="*/ 0 w 312"/>
                  <a:gd name="T1" fmla="*/ 45 h 45"/>
                  <a:gd name="T2" fmla="*/ 63 w 312"/>
                  <a:gd name="T3" fmla="*/ 33 h 45"/>
                  <a:gd name="T4" fmla="*/ 312 w 312"/>
                  <a:gd name="T5" fmla="*/ 21 h 45"/>
                  <a:gd name="T6" fmla="*/ 60 w 312"/>
                  <a:gd name="T7" fmla="*/ 9 h 45"/>
                  <a:gd name="T8" fmla="*/ 0 w 312"/>
                  <a:gd name="T9" fmla="*/ 0 h 45"/>
                  <a:gd name="T10" fmla="*/ 0 w 312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" h="45">
                    <a:moveTo>
                      <a:pt x="0" y="45"/>
                    </a:moveTo>
                    <a:lnTo>
                      <a:pt x="63" y="33"/>
                    </a:lnTo>
                    <a:lnTo>
                      <a:pt x="312" y="21"/>
                    </a:lnTo>
                    <a:lnTo>
                      <a:pt x="60" y="9"/>
                    </a:lnTo>
                    <a:lnTo>
                      <a:pt x="0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0000"/>
              </a:solidFill>
              <a:ln w="31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7" name="Freeform 187"/>
              <p:cNvSpPr>
                <a:spLocks noChangeAspect="1"/>
              </p:cNvSpPr>
              <p:nvPr/>
            </p:nvSpPr>
            <p:spPr bwMode="auto">
              <a:xfrm>
                <a:off x="6882" y="4814"/>
                <a:ext cx="257" cy="6320"/>
              </a:xfrm>
              <a:custGeom>
                <a:avLst/>
                <a:gdLst>
                  <a:gd name="T0" fmla="*/ 218 w 345"/>
                  <a:gd name="T1" fmla="*/ 187 h 8422"/>
                  <a:gd name="T2" fmla="*/ 195 w 345"/>
                  <a:gd name="T3" fmla="*/ 517 h 8422"/>
                  <a:gd name="T4" fmla="*/ 210 w 345"/>
                  <a:gd name="T5" fmla="*/ 660 h 8422"/>
                  <a:gd name="T6" fmla="*/ 210 w 345"/>
                  <a:gd name="T7" fmla="*/ 877 h 8422"/>
                  <a:gd name="T8" fmla="*/ 210 w 345"/>
                  <a:gd name="T9" fmla="*/ 1252 h 8422"/>
                  <a:gd name="T10" fmla="*/ 218 w 345"/>
                  <a:gd name="T11" fmla="*/ 1395 h 8422"/>
                  <a:gd name="T12" fmla="*/ 225 w 345"/>
                  <a:gd name="T13" fmla="*/ 1672 h 8422"/>
                  <a:gd name="T14" fmla="*/ 270 w 345"/>
                  <a:gd name="T15" fmla="*/ 2092 h 8422"/>
                  <a:gd name="T16" fmla="*/ 233 w 345"/>
                  <a:gd name="T17" fmla="*/ 2572 h 8422"/>
                  <a:gd name="T18" fmla="*/ 240 w 345"/>
                  <a:gd name="T19" fmla="*/ 2797 h 8422"/>
                  <a:gd name="T20" fmla="*/ 240 w 345"/>
                  <a:gd name="T21" fmla="*/ 3157 h 8422"/>
                  <a:gd name="T22" fmla="*/ 270 w 345"/>
                  <a:gd name="T23" fmla="*/ 3367 h 8422"/>
                  <a:gd name="T24" fmla="*/ 300 w 345"/>
                  <a:gd name="T25" fmla="*/ 4057 h 8422"/>
                  <a:gd name="T26" fmla="*/ 308 w 345"/>
                  <a:gd name="T27" fmla="*/ 4965 h 8422"/>
                  <a:gd name="T28" fmla="*/ 330 w 345"/>
                  <a:gd name="T29" fmla="*/ 7102 h 8422"/>
                  <a:gd name="T30" fmla="*/ 323 w 345"/>
                  <a:gd name="T31" fmla="*/ 7222 h 8422"/>
                  <a:gd name="T32" fmla="*/ 323 w 345"/>
                  <a:gd name="T33" fmla="*/ 7372 h 8422"/>
                  <a:gd name="T34" fmla="*/ 323 w 345"/>
                  <a:gd name="T35" fmla="*/ 7537 h 8422"/>
                  <a:gd name="T36" fmla="*/ 345 w 345"/>
                  <a:gd name="T37" fmla="*/ 7732 h 8422"/>
                  <a:gd name="T38" fmla="*/ 143 w 345"/>
                  <a:gd name="T39" fmla="*/ 8422 h 8422"/>
                  <a:gd name="T40" fmla="*/ 105 w 345"/>
                  <a:gd name="T41" fmla="*/ 7552 h 8422"/>
                  <a:gd name="T42" fmla="*/ 135 w 345"/>
                  <a:gd name="T43" fmla="*/ 7365 h 8422"/>
                  <a:gd name="T44" fmla="*/ 90 w 345"/>
                  <a:gd name="T45" fmla="*/ 7117 h 8422"/>
                  <a:gd name="T46" fmla="*/ 120 w 345"/>
                  <a:gd name="T47" fmla="*/ 7147 h 8422"/>
                  <a:gd name="T48" fmla="*/ 90 w 345"/>
                  <a:gd name="T49" fmla="*/ 3772 h 8422"/>
                  <a:gd name="T50" fmla="*/ 60 w 345"/>
                  <a:gd name="T51" fmla="*/ 3390 h 8422"/>
                  <a:gd name="T52" fmla="*/ 90 w 345"/>
                  <a:gd name="T53" fmla="*/ 3052 h 8422"/>
                  <a:gd name="T54" fmla="*/ 75 w 345"/>
                  <a:gd name="T55" fmla="*/ 2692 h 8422"/>
                  <a:gd name="T56" fmla="*/ 75 w 345"/>
                  <a:gd name="T57" fmla="*/ 2257 h 8422"/>
                  <a:gd name="T58" fmla="*/ 30 w 345"/>
                  <a:gd name="T59" fmla="*/ 1837 h 8422"/>
                  <a:gd name="T60" fmla="*/ 83 w 345"/>
                  <a:gd name="T61" fmla="*/ 1590 h 8422"/>
                  <a:gd name="T62" fmla="*/ 75 w 345"/>
                  <a:gd name="T63" fmla="*/ 1147 h 8422"/>
                  <a:gd name="T64" fmla="*/ 30 w 345"/>
                  <a:gd name="T65" fmla="*/ 892 h 8422"/>
                  <a:gd name="T66" fmla="*/ 83 w 345"/>
                  <a:gd name="T67" fmla="*/ 720 h 8422"/>
                  <a:gd name="T68" fmla="*/ 68 w 345"/>
                  <a:gd name="T69" fmla="*/ 562 h 8422"/>
                  <a:gd name="T70" fmla="*/ 68 w 345"/>
                  <a:gd name="T71" fmla="*/ 247 h 8422"/>
                  <a:gd name="T72" fmla="*/ 83 w 345"/>
                  <a:gd name="T73" fmla="*/ 0 h 8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45" h="8422">
                    <a:moveTo>
                      <a:pt x="188" y="0"/>
                    </a:moveTo>
                    <a:lnTo>
                      <a:pt x="218" y="187"/>
                    </a:lnTo>
                    <a:lnTo>
                      <a:pt x="210" y="367"/>
                    </a:lnTo>
                    <a:lnTo>
                      <a:pt x="195" y="517"/>
                    </a:lnTo>
                    <a:lnTo>
                      <a:pt x="233" y="600"/>
                    </a:lnTo>
                    <a:lnTo>
                      <a:pt x="210" y="660"/>
                    </a:lnTo>
                    <a:lnTo>
                      <a:pt x="225" y="795"/>
                    </a:lnTo>
                    <a:lnTo>
                      <a:pt x="210" y="877"/>
                    </a:lnTo>
                    <a:lnTo>
                      <a:pt x="225" y="1147"/>
                    </a:lnTo>
                    <a:lnTo>
                      <a:pt x="210" y="1252"/>
                    </a:lnTo>
                    <a:lnTo>
                      <a:pt x="233" y="1290"/>
                    </a:lnTo>
                    <a:lnTo>
                      <a:pt x="218" y="1395"/>
                    </a:lnTo>
                    <a:lnTo>
                      <a:pt x="210" y="1567"/>
                    </a:lnTo>
                    <a:lnTo>
                      <a:pt x="225" y="1672"/>
                    </a:lnTo>
                    <a:lnTo>
                      <a:pt x="218" y="1837"/>
                    </a:lnTo>
                    <a:lnTo>
                      <a:pt x="270" y="2092"/>
                    </a:lnTo>
                    <a:lnTo>
                      <a:pt x="233" y="2467"/>
                    </a:lnTo>
                    <a:lnTo>
                      <a:pt x="233" y="2572"/>
                    </a:lnTo>
                    <a:lnTo>
                      <a:pt x="225" y="2745"/>
                    </a:lnTo>
                    <a:lnTo>
                      <a:pt x="240" y="2797"/>
                    </a:lnTo>
                    <a:lnTo>
                      <a:pt x="240" y="2842"/>
                    </a:lnTo>
                    <a:lnTo>
                      <a:pt x="240" y="3157"/>
                    </a:lnTo>
                    <a:lnTo>
                      <a:pt x="300" y="3292"/>
                    </a:lnTo>
                    <a:lnTo>
                      <a:pt x="270" y="3367"/>
                    </a:lnTo>
                    <a:lnTo>
                      <a:pt x="285" y="3607"/>
                    </a:lnTo>
                    <a:lnTo>
                      <a:pt x="300" y="4057"/>
                    </a:lnTo>
                    <a:lnTo>
                      <a:pt x="300" y="4462"/>
                    </a:lnTo>
                    <a:lnTo>
                      <a:pt x="308" y="4965"/>
                    </a:lnTo>
                    <a:lnTo>
                      <a:pt x="330" y="7147"/>
                    </a:lnTo>
                    <a:lnTo>
                      <a:pt x="330" y="7102"/>
                    </a:lnTo>
                    <a:lnTo>
                      <a:pt x="300" y="7162"/>
                    </a:lnTo>
                    <a:lnTo>
                      <a:pt x="323" y="7222"/>
                    </a:lnTo>
                    <a:lnTo>
                      <a:pt x="300" y="7290"/>
                    </a:lnTo>
                    <a:lnTo>
                      <a:pt x="323" y="7372"/>
                    </a:lnTo>
                    <a:lnTo>
                      <a:pt x="315" y="7455"/>
                    </a:lnTo>
                    <a:lnTo>
                      <a:pt x="323" y="7537"/>
                    </a:lnTo>
                    <a:lnTo>
                      <a:pt x="293" y="7612"/>
                    </a:lnTo>
                    <a:lnTo>
                      <a:pt x="345" y="7732"/>
                    </a:lnTo>
                    <a:lnTo>
                      <a:pt x="293" y="8415"/>
                    </a:lnTo>
                    <a:lnTo>
                      <a:pt x="143" y="8422"/>
                    </a:lnTo>
                    <a:lnTo>
                      <a:pt x="90" y="7717"/>
                    </a:lnTo>
                    <a:lnTo>
                      <a:pt x="105" y="7552"/>
                    </a:lnTo>
                    <a:lnTo>
                      <a:pt x="120" y="7470"/>
                    </a:lnTo>
                    <a:lnTo>
                      <a:pt x="135" y="7365"/>
                    </a:lnTo>
                    <a:lnTo>
                      <a:pt x="105" y="7290"/>
                    </a:lnTo>
                    <a:lnTo>
                      <a:pt x="90" y="7117"/>
                    </a:lnTo>
                    <a:lnTo>
                      <a:pt x="90" y="7162"/>
                    </a:lnTo>
                    <a:lnTo>
                      <a:pt x="120" y="7147"/>
                    </a:lnTo>
                    <a:lnTo>
                      <a:pt x="105" y="3952"/>
                    </a:lnTo>
                    <a:lnTo>
                      <a:pt x="90" y="3772"/>
                    </a:lnTo>
                    <a:lnTo>
                      <a:pt x="75" y="3547"/>
                    </a:lnTo>
                    <a:lnTo>
                      <a:pt x="60" y="3390"/>
                    </a:lnTo>
                    <a:lnTo>
                      <a:pt x="90" y="3277"/>
                    </a:lnTo>
                    <a:lnTo>
                      <a:pt x="90" y="3052"/>
                    </a:lnTo>
                    <a:lnTo>
                      <a:pt x="90" y="2850"/>
                    </a:lnTo>
                    <a:lnTo>
                      <a:pt x="75" y="2692"/>
                    </a:lnTo>
                    <a:lnTo>
                      <a:pt x="75" y="2377"/>
                    </a:lnTo>
                    <a:lnTo>
                      <a:pt x="75" y="2257"/>
                    </a:lnTo>
                    <a:lnTo>
                      <a:pt x="0" y="2152"/>
                    </a:lnTo>
                    <a:lnTo>
                      <a:pt x="30" y="1837"/>
                    </a:lnTo>
                    <a:lnTo>
                      <a:pt x="105" y="1672"/>
                    </a:lnTo>
                    <a:lnTo>
                      <a:pt x="83" y="1590"/>
                    </a:lnTo>
                    <a:lnTo>
                      <a:pt x="30" y="1477"/>
                    </a:lnTo>
                    <a:lnTo>
                      <a:pt x="75" y="1147"/>
                    </a:lnTo>
                    <a:lnTo>
                      <a:pt x="45" y="1012"/>
                    </a:lnTo>
                    <a:lnTo>
                      <a:pt x="30" y="892"/>
                    </a:lnTo>
                    <a:lnTo>
                      <a:pt x="75" y="817"/>
                    </a:lnTo>
                    <a:lnTo>
                      <a:pt x="83" y="720"/>
                    </a:lnTo>
                    <a:lnTo>
                      <a:pt x="83" y="630"/>
                    </a:lnTo>
                    <a:lnTo>
                      <a:pt x="68" y="562"/>
                    </a:lnTo>
                    <a:lnTo>
                      <a:pt x="83" y="487"/>
                    </a:lnTo>
                    <a:lnTo>
                      <a:pt x="68" y="247"/>
                    </a:lnTo>
                    <a:lnTo>
                      <a:pt x="30" y="157"/>
                    </a:lnTo>
                    <a:lnTo>
                      <a:pt x="83" y="0"/>
                    </a:lnTo>
                    <a:lnTo>
                      <a:pt x="188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0C0C0"/>
                  </a:gs>
                  <a:gs pos="50000">
                    <a:srgbClr val="C0C0C0">
                      <a:gamma/>
                      <a:shade val="46275"/>
                      <a:invGamma/>
                    </a:srgbClr>
                  </a:gs>
                  <a:gs pos="100000">
                    <a:srgbClr val="C0C0C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8" name="Text Box 188"/>
              <p:cNvSpPr txBox="1">
                <a:spLocks noChangeAspect="1" noChangeArrowheads="1"/>
              </p:cNvSpPr>
              <p:nvPr/>
            </p:nvSpPr>
            <p:spPr bwMode="auto">
              <a:xfrm>
                <a:off x="9154" y="10237"/>
                <a:ext cx="2053" cy="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r>
                  <a:rPr lang="ru-RU" altLang="ru-RU" sz="1200">
                    <a:latin typeface="Arial" charset="0"/>
                  </a:rPr>
                  <a:t>Зона перфорации</a:t>
                </a:r>
              </a:p>
            </p:txBody>
          </p:sp>
          <p:sp>
            <p:nvSpPr>
              <p:cNvPr id="30909" name="Text Box 189"/>
              <p:cNvSpPr txBox="1">
                <a:spLocks noChangeAspect="1" noChangeArrowheads="1"/>
              </p:cNvSpPr>
              <p:nvPr/>
            </p:nvSpPr>
            <p:spPr bwMode="auto">
              <a:xfrm>
                <a:off x="7318" y="6888"/>
                <a:ext cx="1189" cy="6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/>
                <a:r>
                  <a:rPr lang="ru-RU" altLang="ru-RU" sz="1200">
                    <a:latin typeface="Arial" charset="0"/>
                  </a:rPr>
                  <a:t>Каверны</a:t>
                </a:r>
              </a:p>
            </p:txBody>
          </p:sp>
          <p:sp>
            <p:nvSpPr>
              <p:cNvPr id="30910" name="Text Box 190"/>
              <p:cNvSpPr txBox="1">
                <a:spLocks noChangeAspect="1" noChangeArrowheads="1"/>
              </p:cNvSpPr>
              <p:nvPr/>
            </p:nvSpPr>
            <p:spPr bwMode="auto">
              <a:xfrm>
                <a:off x="7210" y="10994"/>
                <a:ext cx="1620" cy="3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0" bIns="0"/>
              <a:lstStyle/>
              <a:p>
                <a:pPr algn="ctr" eaLnBrk="0" hangingPunct="0"/>
                <a:r>
                  <a:rPr lang="ru-RU" altLang="ru-RU" sz="1200">
                    <a:latin typeface="Arial" charset="0"/>
                  </a:rPr>
                  <a:t>Забой</a:t>
                </a:r>
              </a:p>
            </p:txBody>
          </p:sp>
          <p:sp>
            <p:nvSpPr>
              <p:cNvPr id="30911" name="Text Box 191"/>
              <p:cNvSpPr txBox="1">
                <a:spLocks noChangeAspect="1" noChangeArrowheads="1"/>
              </p:cNvSpPr>
              <p:nvPr/>
            </p:nvSpPr>
            <p:spPr bwMode="auto">
              <a:xfrm>
                <a:off x="7318" y="7861"/>
                <a:ext cx="1297" cy="10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/>
                <a:r>
                  <a:rPr lang="ru-RU" altLang="ru-RU" sz="1000">
                    <a:latin typeface="Arial" charset="0"/>
                  </a:rPr>
                  <a:t>Ствол скважины</a:t>
                </a:r>
              </a:p>
            </p:txBody>
          </p:sp>
          <p:sp>
            <p:nvSpPr>
              <p:cNvPr id="30912" name="Freeform 192"/>
              <p:cNvSpPr>
                <a:spLocks noChangeAspect="1"/>
              </p:cNvSpPr>
              <p:nvPr/>
            </p:nvSpPr>
            <p:spPr bwMode="auto">
              <a:xfrm>
                <a:off x="7939" y="2997"/>
                <a:ext cx="891" cy="842"/>
              </a:xfrm>
              <a:custGeom>
                <a:avLst/>
                <a:gdLst>
                  <a:gd name="T0" fmla="*/ 95 w 1188"/>
                  <a:gd name="T1" fmla="*/ 0 h 1122"/>
                  <a:gd name="T2" fmla="*/ 761 w 1188"/>
                  <a:gd name="T3" fmla="*/ 31 h 1122"/>
                  <a:gd name="T4" fmla="*/ 1188 w 1188"/>
                  <a:gd name="T5" fmla="*/ 188 h 1122"/>
                  <a:gd name="T6" fmla="*/ 228 w 1188"/>
                  <a:gd name="T7" fmla="*/ 188 h 1122"/>
                  <a:gd name="T8" fmla="*/ 996 w 1188"/>
                  <a:gd name="T9" fmla="*/ 413 h 1122"/>
                  <a:gd name="T10" fmla="*/ 735 w 1188"/>
                  <a:gd name="T11" fmla="*/ 837 h 1122"/>
                  <a:gd name="T12" fmla="*/ 270 w 1188"/>
                  <a:gd name="T13" fmla="*/ 1122 h 1122"/>
                  <a:gd name="T14" fmla="*/ 0 w 1188"/>
                  <a:gd name="T15" fmla="*/ 687 h 1122"/>
                  <a:gd name="T16" fmla="*/ 95 w 1188"/>
                  <a:gd name="T17" fmla="*/ 0 h 1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8" h="1122">
                    <a:moveTo>
                      <a:pt x="95" y="0"/>
                    </a:moveTo>
                    <a:cubicBezTo>
                      <a:pt x="725" y="33"/>
                      <a:pt x="504" y="31"/>
                      <a:pt x="761" y="31"/>
                    </a:cubicBezTo>
                    <a:lnTo>
                      <a:pt x="1188" y="188"/>
                    </a:lnTo>
                    <a:lnTo>
                      <a:pt x="228" y="188"/>
                    </a:lnTo>
                    <a:lnTo>
                      <a:pt x="996" y="413"/>
                    </a:lnTo>
                    <a:lnTo>
                      <a:pt x="735" y="837"/>
                    </a:lnTo>
                    <a:lnTo>
                      <a:pt x="270" y="1122"/>
                    </a:lnTo>
                    <a:lnTo>
                      <a:pt x="0" y="687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D0C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13" name="Text Box 193"/>
              <p:cNvSpPr txBox="1">
                <a:spLocks noChangeAspect="1" noChangeArrowheads="1"/>
              </p:cNvSpPr>
              <p:nvPr/>
            </p:nvSpPr>
            <p:spPr bwMode="auto">
              <a:xfrm>
                <a:off x="7750" y="3430"/>
                <a:ext cx="541" cy="3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eaLnBrk="0" hangingPunct="0"/>
                <a:r>
                  <a:rPr lang="ru-RU" altLang="ru-RU" sz="1200">
                    <a:latin typeface="Arial" charset="0"/>
                  </a:rPr>
                  <a:t>ПВО</a:t>
                </a:r>
              </a:p>
            </p:txBody>
          </p:sp>
        </p:grpSp>
        <p:sp>
          <p:nvSpPr>
            <p:cNvPr id="30914" name="Line 194"/>
            <p:cNvSpPr>
              <a:spLocks noChangeShapeType="1"/>
            </p:cNvSpPr>
            <p:nvPr/>
          </p:nvSpPr>
          <p:spPr bwMode="auto">
            <a:xfrm flipH="1">
              <a:off x="8901" y="5944"/>
              <a:ext cx="54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915" name="Line 195"/>
            <p:cNvSpPr>
              <a:spLocks noChangeShapeType="1"/>
            </p:cNvSpPr>
            <p:nvPr/>
          </p:nvSpPr>
          <p:spPr bwMode="auto">
            <a:xfrm>
              <a:off x="6921" y="6304"/>
              <a:ext cx="54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916" name="Freeform 196"/>
            <p:cNvSpPr>
              <a:spLocks/>
            </p:cNvSpPr>
            <p:nvPr/>
          </p:nvSpPr>
          <p:spPr bwMode="auto">
            <a:xfrm>
              <a:off x="8339" y="6865"/>
              <a:ext cx="502" cy="201"/>
            </a:xfrm>
            <a:custGeom>
              <a:avLst/>
              <a:gdLst>
                <a:gd name="T0" fmla="*/ 0 w 502"/>
                <a:gd name="T1" fmla="*/ 201 h 201"/>
                <a:gd name="T2" fmla="*/ 502 w 502"/>
                <a:gd name="T3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2" h="201">
                  <a:moveTo>
                    <a:pt x="0" y="201"/>
                  </a:moveTo>
                  <a:lnTo>
                    <a:pt x="502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917" name="Freeform 197"/>
            <p:cNvSpPr>
              <a:spLocks/>
            </p:cNvSpPr>
            <p:nvPr/>
          </p:nvSpPr>
          <p:spPr bwMode="auto">
            <a:xfrm>
              <a:off x="7033" y="7903"/>
              <a:ext cx="368" cy="151"/>
            </a:xfrm>
            <a:custGeom>
              <a:avLst/>
              <a:gdLst>
                <a:gd name="T0" fmla="*/ 368 w 368"/>
                <a:gd name="T1" fmla="*/ 151 h 151"/>
                <a:gd name="T2" fmla="*/ 0 w 368"/>
                <a:gd name="T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68" h="151">
                  <a:moveTo>
                    <a:pt x="368" y="151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918" name="Freeform 198"/>
            <p:cNvSpPr>
              <a:spLocks/>
            </p:cNvSpPr>
            <p:nvPr/>
          </p:nvSpPr>
          <p:spPr bwMode="auto">
            <a:xfrm>
              <a:off x="8406" y="8004"/>
              <a:ext cx="452" cy="251"/>
            </a:xfrm>
            <a:custGeom>
              <a:avLst/>
              <a:gdLst>
                <a:gd name="T0" fmla="*/ 0 w 452"/>
                <a:gd name="T1" fmla="*/ 251 h 251"/>
                <a:gd name="T2" fmla="*/ 452 w 452"/>
                <a:gd name="T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2" h="251">
                  <a:moveTo>
                    <a:pt x="0" y="251"/>
                  </a:moveTo>
                  <a:lnTo>
                    <a:pt x="452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919" name="Freeform 199"/>
            <p:cNvSpPr>
              <a:spLocks/>
            </p:cNvSpPr>
            <p:nvPr/>
          </p:nvSpPr>
          <p:spPr bwMode="auto">
            <a:xfrm>
              <a:off x="7066" y="11101"/>
              <a:ext cx="575" cy="63"/>
            </a:xfrm>
            <a:custGeom>
              <a:avLst/>
              <a:gdLst>
                <a:gd name="T0" fmla="*/ 575 w 575"/>
                <a:gd name="T1" fmla="*/ 63 h 63"/>
                <a:gd name="T2" fmla="*/ 0 w 575"/>
                <a:gd name="T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5" h="63">
                  <a:moveTo>
                    <a:pt x="575" y="63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920" name="Freeform 200"/>
            <p:cNvSpPr>
              <a:spLocks/>
            </p:cNvSpPr>
            <p:nvPr/>
          </p:nvSpPr>
          <p:spPr bwMode="auto">
            <a:xfrm>
              <a:off x="8361" y="11085"/>
              <a:ext cx="580" cy="79"/>
            </a:xfrm>
            <a:custGeom>
              <a:avLst/>
              <a:gdLst>
                <a:gd name="T0" fmla="*/ 0 w 580"/>
                <a:gd name="T1" fmla="*/ 79 h 79"/>
                <a:gd name="T2" fmla="*/ 580 w 580"/>
                <a:gd name="T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80" h="79">
                  <a:moveTo>
                    <a:pt x="0" y="79"/>
                  </a:moveTo>
                  <a:lnTo>
                    <a:pt x="58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921" name="Freeform 201"/>
            <p:cNvSpPr>
              <a:spLocks/>
            </p:cNvSpPr>
            <p:nvPr/>
          </p:nvSpPr>
          <p:spPr bwMode="auto">
            <a:xfrm>
              <a:off x="6999" y="3550"/>
              <a:ext cx="642" cy="54"/>
            </a:xfrm>
            <a:custGeom>
              <a:avLst/>
              <a:gdLst>
                <a:gd name="T0" fmla="*/ 642 w 642"/>
                <a:gd name="T1" fmla="*/ 54 h 54"/>
                <a:gd name="T2" fmla="*/ 0 w 642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42" h="54">
                  <a:moveTo>
                    <a:pt x="642" y="54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922" name="Freeform 202"/>
            <p:cNvSpPr>
              <a:spLocks/>
            </p:cNvSpPr>
            <p:nvPr/>
          </p:nvSpPr>
          <p:spPr bwMode="auto">
            <a:xfrm>
              <a:off x="8895" y="2884"/>
              <a:ext cx="366" cy="304"/>
            </a:xfrm>
            <a:custGeom>
              <a:avLst/>
              <a:gdLst>
                <a:gd name="T0" fmla="*/ 366 w 366"/>
                <a:gd name="T1" fmla="*/ 0 h 304"/>
                <a:gd name="T2" fmla="*/ 0 w 366"/>
                <a:gd name="T3" fmla="*/ 30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66" h="304">
                  <a:moveTo>
                    <a:pt x="366" y="0"/>
                  </a:moveTo>
                  <a:lnTo>
                    <a:pt x="0" y="304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923" name="Freeform 203"/>
            <p:cNvSpPr>
              <a:spLocks/>
            </p:cNvSpPr>
            <p:nvPr/>
          </p:nvSpPr>
          <p:spPr bwMode="auto">
            <a:xfrm>
              <a:off x="8901" y="3443"/>
              <a:ext cx="422" cy="341"/>
            </a:xfrm>
            <a:custGeom>
              <a:avLst/>
              <a:gdLst>
                <a:gd name="T0" fmla="*/ 422 w 422"/>
                <a:gd name="T1" fmla="*/ 0 h 341"/>
                <a:gd name="T2" fmla="*/ 0 w 422"/>
                <a:gd name="T3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22" h="341">
                  <a:moveTo>
                    <a:pt x="422" y="0"/>
                  </a:moveTo>
                  <a:lnTo>
                    <a:pt x="0" y="341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924" name="Freeform 204"/>
            <p:cNvSpPr>
              <a:spLocks/>
            </p:cNvSpPr>
            <p:nvPr/>
          </p:nvSpPr>
          <p:spPr bwMode="auto">
            <a:xfrm>
              <a:off x="8541" y="4223"/>
              <a:ext cx="302" cy="101"/>
            </a:xfrm>
            <a:custGeom>
              <a:avLst/>
              <a:gdLst>
                <a:gd name="T0" fmla="*/ 0 w 302"/>
                <a:gd name="T1" fmla="*/ 101 h 101"/>
                <a:gd name="T2" fmla="*/ 302 w 302"/>
                <a:gd name="T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2" h="101">
                  <a:moveTo>
                    <a:pt x="0" y="101"/>
                  </a:moveTo>
                  <a:lnTo>
                    <a:pt x="302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925" name="Freeform 205"/>
            <p:cNvSpPr>
              <a:spLocks/>
            </p:cNvSpPr>
            <p:nvPr/>
          </p:nvSpPr>
          <p:spPr bwMode="auto">
            <a:xfrm>
              <a:off x="6990" y="4253"/>
              <a:ext cx="465" cy="22"/>
            </a:xfrm>
            <a:custGeom>
              <a:avLst/>
              <a:gdLst>
                <a:gd name="T0" fmla="*/ 465 w 465"/>
                <a:gd name="T1" fmla="*/ 22 h 22"/>
                <a:gd name="T2" fmla="*/ 0 w 465"/>
                <a:gd name="T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65" h="22">
                  <a:moveTo>
                    <a:pt x="465" y="22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95536" y="3017412"/>
            <a:ext cx="341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Первая промывочная жидкость – </a:t>
            </a:r>
            <a:r>
              <a:rPr lang="ru-RU" dirty="0" smtClean="0">
                <a:solidFill>
                  <a:srgbClr val="FF0000"/>
                </a:solidFill>
              </a:rPr>
              <a:t>вода</a:t>
            </a:r>
            <a:r>
              <a:rPr lang="ru-RU" dirty="0" smtClean="0"/>
              <a:t>. (</a:t>
            </a:r>
            <a:r>
              <a:rPr lang="ru-RU" dirty="0" err="1" smtClean="0"/>
              <a:t>Фловиль</a:t>
            </a:r>
            <a:r>
              <a:rPr lang="ru-RU" dirty="0" smtClean="0"/>
              <a:t>, Франция 1848)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044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332656"/>
            <a:ext cx="799288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</a:rPr>
              <a:t>	Промывка </a:t>
            </a:r>
            <a:r>
              <a:rPr lang="ru-RU" dirty="0" smtClean="0"/>
              <a:t>(продувка) – важнейший составной элемент технологии бурения, столь же необходимый, как и разрушение породы забоя.</a:t>
            </a:r>
          </a:p>
          <a:p>
            <a:pPr algn="just"/>
            <a:r>
              <a:rPr lang="ru-RU" dirty="0" smtClean="0"/>
              <a:t>	Сущность </a:t>
            </a:r>
            <a:r>
              <a:rPr lang="ru-RU" dirty="0" smtClean="0">
                <a:solidFill>
                  <a:srgbClr val="FF0000"/>
                </a:solidFill>
              </a:rPr>
              <a:t>промывки</a:t>
            </a:r>
            <a:r>
              <a:rPr lang="ru-RU" dirty="0" smtClean="0"/>
              <a:t> заключается в циркуляции промывочного агента в скважине для очистки забоя от продуктов разрушения породы и охлаждения </a:t>
            </a:r>
            <a:r>
              <a:rPr lang="ru-RU" dirty="0" err="1" smtClean="0"/>
              <a:t>породоразрушающего</a:t>
            </a:r>
            <a:r>
              <a:rPr lang="ru-RU" dirty="0" smtClean="0"/>
              <a:t> инструмента. Эти две функции выполняются любым из существующих промывочных агентов.</a:t>
            </a:r>
          </a:p>
          <a:p>
            <a:pPr algn="just"/>
            <a:r>
              <a:rPr lang="ru-RU" dirty="0" smtClean="0"/>
              <a:t>	Применяемая при бурении на нефть и газ </a:t>
            </a:r>
            <a:r>
              <a:rPr lang="ru-RU" dirty="0" smtClean="0">
                <a:solidFill>
                  <a:srgbClr val="FF0000"/>
                </a:solidFill>
              </a:rPr>
              <a:t>прямая циркуляция </a:t>
            </a:r>
            <a:r>
              <a:rPr lang="ru-RU" dirty="0" smtClean="0"/>
              <a:t>заключается в принудительной подаче жидкого и газообразного агента с поверхности по колонне бурильных труб к забою и от забоя по кольцевому каналу между бурильными трубами и стенками скважины (обсадной колонны) к поверхности. </a:t>
            </a:r>
          </a:p>
          <a:p>
            <a:pPr algn="just"/>
            <a:r>
              <a:rPr lang="ru-RU" dirty="0" smtClean="0"/>
              <a:t>	При использовании промывочной жидкости используется </a:t>
            </a:r>
            <a:r>
              <a:rPr lang="ru-RU" dirty="0" smtClean="0">
                <a:solidFill>
                  <a:srgbClr val="FF0000"/>
                </a:solidFill>
              </a:rPr>
              <a:t>замкнутая циркуляция. </a:t>
            </a:r>
          </a:p>
          <a:p>
            <a:pPr algn="just"/>
            <a:r>
              <a:rPr lang="ru-RU" dirty="0" smtClean="0"/>
              <a:t>	В процессе циркуляции возможны </a:t>
            </a:r>
            <a:r>
              <a:rPr lang="ru-RU" dirty="0" smtClean="0">
                <a:solidFill>
                  <a:srgbClr val="FF0000"/>
                </a:solidFill>
              </a:rPr>
              <a:t>потери очистного агента </a:t>
            </a:r>
            <a:r>
              <a:rPr lang="ru-RU" dirty="0" smtClean="0"/>
              <a:t>за счет ухода в поглощающие пласты.</a:t>
            </a:r>
          </a:p>
          <a:p>
            <a:pPr algn="just"/>
            <a:r>
              <a:rPr lang="ru-RU" dirty="0" smtClean="0"/>
              <a:t>Потеря циркуляции может быть: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Частичной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Полной 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Катастрофической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83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06437"/>
          </a:xfrm>
        </p:spPr>
        <p:txBody>
          <a:bodyPr/>
          <a:lstStyle/>
          <a:p>
            <a:r>
              <a:rPr lang="ru-RU" altLang="ru-RU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ФУНКЦИИ БУРОВОГО РАСТВОРА 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981075"/>
            <a:ext cx="8496300" cy="58769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ru-RU" altLang="ru-RU" sz="22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200" b="1" dirty="0" smtClean="0">
                <a:solidFill>
                  <a:schemeClr val="bg2">
                    <a:lumMod val="25000"/>
                  </a:schemeClr>
                </a:solidFill>
              </a:rPr>
              <a:t>1. Удаление </a:t>
            </a:r>
            <a:r>
              <a:rPr lang="ru-RU" altLang="ru-RU" sz="2200" b="1" dirty="0">
                <a:solidFill>
                  <a:schemeClr val="bg2">
                    <a:lumMod val="25000"/>
                  </a:schemeClr>
                </a:solidFill>
              </a:rPr>
              <a:t>продуктов разрушения из скважины. </a:t>
            </a:r>
            <a:endParaRPr lang="ru-RU" altLang="ru-RU" sz="2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200" b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200" dirty="0" smtClean="0"/>
          </a:p>
          <a:p>
            <a:pPr>
              <a:lnSpc>
                <a:spcPct val="80000"/>
              </a:lnSpc>
            </a:pPr>
            <a:endParaRPr lang="ru-RU" altLang="ru-RU" sz="2200" dirty="0"/>
          </a:p>
          <a:p>
            <a:pPr>
              <a:lnSpc>
                <a:spcPct val="80000"/>
              </a:lnSpc>
            </a:pPr>
            <a:endParaRPr lang="ru-RU" altLang="ru-RU" sz="3200" dirty="0" smtClean="0"/>
          </a:p>
          <a:p>
            <a:pPr>
              <a:lnSpc>
                <a:spcPct val="80000"/>
              </a:lnSpc>
            </a:pPr>
            <a:endParaRPr lang="ru-RU" altLang="ru-RU" sz="2200" dirty="0"/>
          </a:p>
          <a:p>
            <a:pPr>
              <a:lnSpc>
                <a:spcPct val="80000"/>
              </a:lnSpc>
            </a:pPr>
            <a:endParaRPr lang="ru-RU" altLang="ru-RU" sz="2200" dirty="0" smtClean="0"/>
          </a:p>
          <a:p>
            <a:pPr>
              <a:lnSpc>
                <a:spcPct val="80000"/>
              </a:lnSpc>
            </a:pPr>
            <a:endParaRPr lang="ru-RU" altLang="ru-RU" sz="2200" dirty="0"/>
          </a:p>
          <a:p>
            <a:pPr>
              <a:lnSpc>
                <a:spcPct val="80000"/>
              </a:lnSpc>
            </a:pPr>
            <a:endParaRPr lang="ru-RU" altLang="ru-RU" sz="2200" dirty="0" smtClean="0"/>
          </a:p>
          <a:p>
            <a:pPr>
              <a:lnSpc>
                <a:spcPct val="80000"/>
              </a:lnSpc>
            </a:pPr>
            <a:endParaRPr lang="ru-RU" altLang="ru-RU" sz="2200" dirty="0"/>
          </a:p>
          <a:p>
            <a:pPr>
              <a:lnSpc>
                <a:spcPct val="80000"/>
              </a:lnSpc>
            </a:pPr>
            <a:endParaRPr lang="ru-RU" altLang="ru-RU" sz="2200" dirty="0"/>
          </a:p>
          <a:p>
            <a:pPr>
              <a:lnSpc>
                <a:spcPct val="80000"/>
              </a:lnSpc>
            </a:pPr>
            <a:r>
              <a:rPr lang="ru-RU" altLang="ru-RU" sz="2200" dirty="0" smtClean="0">
                <a:solidFill>
                  <a:srgbClr val="FF0000"/>
                </a:solidFill>
              </a:rPr>
              <a:t>Невыполнение Функции: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200" dirty="0" smtClean="0">
                <a:solidFill>
                  <a:schemeClr val="tx1"/>
                </a:solidFill>
              </a:rPr>
              <a:t>- Бурение скважины невозможно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72816"/>
            <a:ext cx="3936454" cy="3256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74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67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67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67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/>
      <p:bldP spid="6758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 descr="D:\Pictures\SmithBi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9952" y="1844824"/>
            <a:ext cx="4314508" cy="288032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06437"/>
          </a:xfrm>
        </p:spPr>
        <p:txBody>
          <a:bodyPr/>
          <a:lstStyle/>
          <a:p>
            <a:r>
              <a:rPr lang="ru-RU" altLang="ru-RU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ФУНКЦИИ БУРОВОГО РАСТВОРА 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980728"/>
            <a:ext cx="8496300" cy="5328592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ru-RU" altLang="ru-RU" sz="2200" dirty="0"/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200" b="1" dirty="0" smtClean="0">
                <a:solidFill>
                  <a:schemeClr val="bg2">
                    <a:lumMod val="25000"/>
                  </a:schemeClr>
                </a:solidFill>
              </a:rPr>
              <a:t>2. Охлаждение и смазывание </a:t>
            </a:r>
            <a:r>
              <a:rPr lang="ru-RU" altLang="ru-RU" sz="2200" b="1" dirty="0" err="1" smtClean="0">
                <a:solidFill>
                  <a:schemeClr val="bg2">
                    <a:lumMod val="25000"/>
                  </a:schemeClr>
                </a:solidFill>
              </a:rPr>
              <a:t>породоразрушающего</a:t>
            </a:r>
            <a:r>
              <a:rPr lang="ru-RU" altLang="ru-RU" sz="2200" b="1" dirty="0" smtClean="0">
                <a:solidFill>
                  <a:schemeClr val="bg2">
                    <a:lumMod val="25000"/>
                  </a:schemeClr>
                </a:solidFill>
              </a:rPr>
              <a:t> инструмента и бурильных труб.</a:t>
            </a:r>
          </a:p>
          <a:p>
            <a:pPr>
              <a:lnSpc>
                <a:spcPct val="80000"/>
              </a:lnSpc>
            </a:pPr>
            <a:endParaRPr lang="ru-RU" altLang="ru-RU" sz="2200" dirty="0" smtClean="0"/>
          </a:p>
          <a:p>
            <a:pPr>
              <a:lnSpc>
                <a:spcPct val="80000"/>
              </a:lnSpc>
            </a:pPr>
            <a:endParaRPr lang="ru-RU" altLang="ru-RU" sz="2200" dirty="0"/>
          </a:p>
          <a:p>
            <a:pPr>
              <a:lnSpc>
                <a:spcPct val="80000"/>
              </a:lnSpc>
            </a:pPr>
            <a:endParaRPr lang="ru-RU" altLang="ru-RU" sz="2200" dirty="0" smtClean="0"/>
          </a:p>
          <a:p>
            <a:pPr>
              <a:lnSpc>
                <a:spcPct val="80000"/>
              </a:lnSpc>
            </a:pPr>
            <a:endParaRPr lang="ru-RU" altLang="ru-RU" sz="2200" dirty="0"/>
          </a:p>
          <a:p>
            <a:pPr>
              <a:lnSpc>
                <a:spcPct val="80000"/>
              </a:lnSpc>
            </a:pPr>
            <a:endParaRPr lang="ru-RU" altLang="ru-RU" sz="2200" dirty="0" smtClean="0"/>
          </a:p>
          <a:p>
            <a:pPr>
              <a:lnSpc>
                <a:spcPct val="80000"/>
              </a:lnSpc>
            </a:pPr>
            <a:endParaRPr lang="ru-RU" altLang="ru-RU" sz="2200" dirty="0"/>
          </a:p>
          <a:p>
            <a:pPr>
              <a:lnSpc>
                <a:spcPct val="80000"/>
              </a:lnSpc>
            </a:pPr>
            <a:endParaRPr lang="ru-RU" altLang="ru-RU" sz="2200" dirty="0" smtClean="0"/>
          </a:p>
          <a:p>
            <a:pPr>
              <a:lnSpc>
                <a:spcPct val="80000"/>
              </a:lnSpc>
            </a:pPr>
            <a:endParaRPr lang="ru-RU" altLang="ru-RU" sz="2200" dirty="0"/>
          </a:p>
          <a:p>
            <a:pPr>
              <a:lnSpc>
                <a:spcPct val="80000"/>
              </a:lnSpc>
            </a:pPr>
            <a:endParaRPr lang="ru-RU" altLang="ru-RU" sz="2200" dirty="0" smtClean="0"/>
          </a:p>
          <a:p>
            <a:pPr>
              <a:lnSpc>
                <a:spcPct val="80000"/>
              </a:lnSpc>
            </a:pPr>
            <a:r>
              <a:rPr lang="ru-RU" altLang="ru-RU" sz="2200" b="1" dirty="0" smtClean="0">
                <a:solidFill>
                  <a:srgbClr val="FF0000"/>
                </a:solidFill>
              </a:rPr>
              <a:t>Невыполнение функции: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ru-RU" sz="2200" b="1" dirty="0" smtClean="0">
                <a:solidFill>
                  <a:schemeClr val="tx1"/>
                </a:solidFill>
              </a:rPr>
              <a:t>Уменьшение срока службы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200" b="1" dirty="0" err="1">
                <a:solidFill>
                  <a:schemeClr val="tx1"/>
                </a:solidFill>
              </a:rPr>
              <a:t>п</a:t>
            </a:r>
            <a:r>
              <a:rPr lang="ru-RU" altLang="ru-RU" sz="2200" b="1" dirty="0" err="1" smtClean="0">
                <a:solidFill>
                  <a:schemeClr val="tx1"/>
                </a:solidFill>
              </a:rPr>
              <a:t>ородоразрушающего</a:t>
            </a:r>
            <a:r>
              <a:rPr lang="ru-RU" altLang="ru-RU" sz="2200" b="1" dirty="0" smtClean="0">
                <a:solidFill>
                  <a:schemeClr val="tx1"/>
                </a:solidFill>
              </a:rPr>
              <a:t> инструмента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ru-RU" altLang="ru-RU" sz="22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74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67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67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67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67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67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67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/>
      <p:bldP spid="675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0BCEF0-A9E2-4003-9527-80B2972F1680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457200" y="838200"/>
            <a:ext cx="838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200400" y="2052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3810000" y="2486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648200" y="1524000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2000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3371850" y="1314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3752850" y="2686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8934" name="Text Box 22"/>
          <p:cNvSpPr txBox="1">
            <a:spLocks noChangeArrowheads="1"/>
          </p:cNvSpPr>
          <p:nvPr/>
        </p:nvSpPr>
        <p:spPr bwMode="auto">
          <a:xfrm>
            <a:off x="510760" y="1300474"/>
            <a:ext cx="668338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 dirty="0" smtClean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3. Создание противодавление </a:t>
            </a:r>
            <a:r>
              <a:rPr lang="ru-RU" altLang="ru-RU" b="1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на </a:t>
            </a:r>
            <a:r>
              <a:rPr lang="ru-RU" altLang="ru-RU" b="1" dirty="0" smtClean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пласт</a:t>
            </a:r>
            <a:endParaRPr lang="ru-RU" altLang="ru-RU" b="1" dirty="0">
              <a:solidFill>
                <a:schemeClr val="bg2">
                  <a:lumMod val="25000"/>
                </a:schemeClr>
              </a:solidFill>
              <a:latin typeface="Arial" charset="0"/>
            </a:endParaRPr>
          </a:p>
          <a:p>
            <a:endParaRPr lang="ru-RU" alt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935" name="Text Box 23"/>
          <p:cNvSpPr txBox="1">
            <a:spLocks noChangeArrowheads="1"/>
          </p:cNvSpPr>
          <p:nvPr/>
        </p:nvSpPr>
        <p:spPr bwMode="auto">
          <a:xfrm>
            <a:off x="395287" y="4023739"/>
            <a:ext cx="518477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/>
            <a:r>
              <a:rPr lang="ru-RU" altLang="ru-RU" b="1" dirty="0" smtClean="0">
                <a:solidFill>
                  <a:srgbClr val="FF0000"/>
                </a:solidFill>
                <a:latin typeface="Arial" charset="0"/>
              </a:rPr>
              <a:t>Невыполнение функции:</a:t>
            </a:r>
          </a:p>
          <a:p>
            <a:pPr lvl="1"/>
            <a:r>
              <a:rPr lang="ru-RU" altLang="ru-RU" b="1" dirty="0">
                <a:latin typeface="Arial" charset="0"/>
              </a:rPr>
              <a:t>-</a:t>
            </a:r>
            <a:r>
              <a:rPr lang="ru-RU" altLang="ru-RU" b="1" dirty="0" smtClean="0">
                <a:latin typeface="Arial" charset="0"/>
              </a:rPr>
              <a:t> </a:t>
            </a:r>
            <a:r>
              <a:rPr lang="ru-RU" altLang="ru-RU" b="1" dirty="0" err="1" smtClean="0">
                <a:latin typeface="Arial" charset="0"/>
              </a:rPr>
              <a:t>Газонефтеводопроявление</a:t>
            </a:r>
            <a:r>
              <a:rPr lang="ru-RU" altLang="ru-RU" b="1" dirty="0" smtClean="0">
                <a:latin typeface="Arial" charset="0"/>
              </a:rPr>
              <a:t> поступление </a:t>
            </a:r>
            <a:r>
              <a:rPr lang="ru-RU" altLang="ru-RU" b="1" dirty="0">
                <a:latin typeface="Arial" charset="0"/>
              </a:rPr>
              <a:t>пластового флюида </a:t>
            </a:r>
          </a:p>
          <a:p>
            <a:pPr lvl="1"/>
            <a:r>
              <a:rPr lang="ru-RU" altLang="ru-RU" b="1" dirty="0">
                <a:latin typeface="Arial" charset="0"/>
              </a:rPr>
              <a:t>в ствол скважины, не предусмотренное технологией работ при ее строительстве, освоении и ремонте</a:t>
            </a:r>
          </a:p>
          <a:p>
            <a:pPr lvl="1"/>
            <a:r>
              <a:rPr lang="ru-RU" altLang="ru-RU" b="1" dirty="0"/>
              <a:t> </a:t>
            </a:r>
          </a:p>
        </p:txBody>
      </p:sp>
      <p:grpSp>
        <p:nvGrpSpPr>
          <p:cNvPr id="38936" name="Group 24"/>
          <p:cNvGrpSpPr>
            <a:grpSpLocks/>
          </p:cNvGrpSpPr>
          <p:nvPr/>
        </p:nvGrpSpPr>
        <p:grpSpPr bwMode="auto">
          <a:xfrm>
            <a:off x="5580063" y="1125538"/>
            <a:ext cx="3028950" cy="5219700"/>
            <a:chOff x="3528" y="384"/>
            <a:chExt cx="1908" cy="3288"/>
          </a:xfrm>
        </p:grpSpPr>
        <p:sp>
          <p:nvSpPr>
            <p:cNvPr id="38937" name="Freeform 25"/>
            <p:cNvSpPr>
              <a:spLocks/>
            </p:cNvSpPr>
            <p:nvPr/>
          </p:nvSpPr>
          <p:spPr bwMode="auto">
            <a:xfrm>
              <a:off x="3528" y="624"/>
              <a:ext cx="1896" cy="1104"/>
            </a:xfrm>
            <a:custGeom>
              <a:avLst/>
              <a:gdLst>
                <a:gd name="T0" fmla="*/ 12 w 1896"/>
                <a:gd name="T1" fmla="*/ 12 h 1104"/>
                <a:gd name="T2" fmla="*/ 180 w 1896"/>
                <a:gd name="T3" fmla="*/ 24 h 1104"/>
                <a:gd name="T4" fmla="*/ 1128 w 1896"/>
                <a:gd name="T5" fmla="*/ 48 h 1104"/>
                <a:gd name="T6" fmla="*/ 1464 w 1896"/>
                <a:gd name="T7" fmla="*/ 0 h 1104"/>
                <a:gd name="T8" fmla="*/ 1896 w 1896"/>
                <a:gd name="T9" fmla="*/ 0 h 1104"/>
                <a:gd name="T10" fmla="*/ 1896 w 1896"/>
                <a:gd name="T11" fmla="*/ 1104 h 1104"/>
                <a:gd name="T12" fmla="*/ 1608 w 1896"/>
                <a:gd name="T13" fmla="*/ 1104 h 1104"/>
                <a:gd name="T14" fmla="*/ 1224 w 1896"/>
                <a:gd name="T15" fmla="*/ 1104 h 1104"/>
                <a:gd name="T16" fmla="*/ 696 w 1896"/>
                <a:gd name="T17" fmla="*/ 1056 h 1104"/>
                <a:gd name="T18" fmla="*/ 312 w 1896"/>
                <a:gd name="T19" fmla="*/ 1104 h 1104"/>
                <a:gd name="T20" fmla="*/ 0 w 1896"/>
                <a:gd name="T21" fmla="*/ 1092 h 1104"/>
                <a:gd name="T22" fmla="*/ 12 w 1896"/>
                <a:gd name="T23" fmla="*/ 12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6" h="1104">
                  <a:moveTo>
                    <a:pt x="12" y="12"/>
                  </a:moveTo>
                  <a:cubicBezTo>
                    <a:pt x="68" y="16"/>
                    <a:pt x="180" y="24"/>
                    <a:pt x="180" y="24"/>
                  </a:cubicBezTo>
                  <a:lnTo>
                    <a:pt x="1128" y="48"/>
                  </a:lnTo>
                  <a:lnTo>
                    <a:pt x="1464" y="0"/>
                  </a:lnTo>
                  <a:lnTo>
                    <a:pt x="1896" y="0"/>
                  </a:lnTo>
                  <a:lnTo>
                    <a:pt x="1896" y="1104"/>
                  </a:lnTo>
                  <a:lnTo>
                    <a:pt x="1608" y="1104"/>
                  </a:lnTo>
                  <a:lnTo>
                    <a:pt x="1224" y="1104"/>
                  </a:lnTo>
                  <a:lnTo>
                    <a:pt x="696" y="1056"/>
                  </a:lnTo>
                  <a:lnTo>
                    <a:pt x="312" y="1104"/>
                  </a:lnTo>
                  <a:lnTo>
                    <a:pt x="0" y="1092"/>
                  </a:lnTo>
                  <a:lnTo>
                    <a:pt x="12" y="12"/>
                  </a:lnTo>
                  <a:close/>
                </a:path>
              </a:pathLst>
            </a:custGeom>
            <a:gradFill rotWithShape="0">
              <a:gsLst>
                <a:gs pos="0">
                  <a:srgbClr val="FC9FCB"/>
                </a:gs>
                <a:gs pos="13000">
                  <a:srgbClr val="F8B049"/>
                </a:gs>
                <a:gs pos="21001">
                  <a:srgbClr val="F8B049"/>
                </a:gs>
                <a:gs pos="63000">
                  <a:srgbClr val="FEE7F2"/>
                </a:gs>
                <a:gs pos="67000">
                  <a:srgbClr val="F952A0"/>
                </a:gs>
                <a:gs pos="69000">
                  <a:srgbClr val="C50849"/>
                </a:gs>
                <a:gs pos="82001">
                  <a:srgbClr val="B43E85"/>
                </a:gs>
                <a:gs pos="100000">
                  <a:srgbClr val="F8B049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38" name="Freeform 26"/>
            <p:cNvSpPr>
              <a:spLocks/>
            </p:cNvSpPr>
            <p:nvPr/>
          </p:nvSpPr>
          <p:spPr bwMode="auto">
            <a:xfrm>
              <a:off x="3540" y="1680"/>
              <a:ext cx="1884" cy="672"/>
            </a:xfrm>
            <a:custGeom>
              <a:avLst/>
              <a:gdLst>
                <a:gd name="T0" fmla="*/ 0 w 1884"/>
                <a:gd name="T1" fmla="*/ 7 h 672"/>
                <a:gd name="T2" fmla="*/ 168 w 1884"/>
                <a:gd name="T3" fmla="*/ 15 h 672"/>
                <a:gd name="T4" fmla="*/ 1116 w 1884"/>
                <a:gd name="T5" fmla="*/ 29 h 672"/>
                <a:gd name="T6" fmla="*/ 1452 w 1884"/>
                <a:gd name="T7" fmla="*/ 0 h 672"/>
                <a:gd name="T8" fmla="*/ 1884 w 1884"/>
                <a:gd name="T9" fmla="*/ 0 h 672"/>
                <a:gd name="T10" fmla="*/ 1884 w 1884"/>
                <a:gd name="T11" fmla="*/ 672 h 672"/>
                <a:gd name="T12" fmla="*/ 1596 w 1884"/>
                <a:gd name="T13" fmla="*/ 672 h 672"/>
                <a:gd name="T14" fmla="*/ 1212 w 1884"/>
                <a:gd name="T15" fmla="*/ 672 h 672"/>
                <a:gd name="T16" fmla="*/ 684 w 1884"/>
                <a:gd name="T17" fmla="*/ 643 h 672"/>
                <a:gd name="T18" fmla="*/ 300 w 1884"/>
                <a:gd name="T19" fmla="*/ 672 h 672"/>
                <a:gd name="T20" fmla="*/ 0 w 1884"/>
                <a:gd name="T21" fmla="*/ 672 h 672"/>
                <a:gd name="T22" fmla="*/ 0 w 1884"/>
                <a:gd name="T23" fmla="*/ 7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84" h="672">
                  <a:moveTo>
                    <a:pt x="0" y="7"/>
                  </a:moveTo>
                  <a:cubicBezTo>
                    <a:pt x="56" y="10"/>
                    <a:pt x="168" y="15"/>
                    <a:pt x="168" y="15"/>
                  </a:cubicBezTo>
                  <a:lnTo>
                    <a:pt x="1116" y="29"/>
                  </a:lnTo>
                  <a:lnTo>
                    <a:pt x="1452" y="0"/>
                  </a:lnTo>
                  <a:lnTo>
                    <a:pt x="1884" y="0"/>
                  </a:lnTo>
                  <a:lnTo>
                    <a:pt x="1884" y="672"/>
                  </a:lnTo>
                  <a:lnTo>
                    <a:pt x="1596" y="672"/>
                  </a:lnTo>
                  <a:lnTo>
                    <a:pt x="1212" y="672"/>
                  </a:lnTo>
                  <a:lnTo>
                    <a:pt x="684" y="643"/>
                  </a:lnTo>
                  <a:lnTo>
                    <a:pt x="300" y="672"/>
                  </a:lnTo>
                  <a:lnTo>
                    <a:pt x="0" y="672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rgbClr val="FFCC99"/>
                </a:gs>
                <a:gs pos="100000">
                  <a:srgbClr val="FFCC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39" name="Freeform 27"/>
            <p:cNvSpPr>
              <a:spLocks/>
            </p:cNvSpPr>
            <p:nvPr/>
          </p:nvSpPr>
          <p:spPr bwMode="auto">
            <a:xfrm>
              <a:off x="3546" y="2292"/>
              <a:ext cx="1890" cy="1380"/>
            </a:xfrm>
            <a:custGeom>
              <a:avLst/>
              <a:gdLst>
                <a:gd name="T0" fmla="*/ 6 w 1890"/>
                <a:gd name="T1" fmla="*/ 72 h 1380"/>
                <a:gd name="T2" fmla="*/ 186 w 1890"/>
                <a:gd name="T3" fmla="*/ 24 h 1380"/>
                <a:gd name="T4" fmla="*/ 474 w 1890"/>
                <a:gd name="T5" fmla="*/ 0 h 1380"/>
                <a:gd name="T6" fmla="*/ 1122 w 1890"/>
                <a:gd name="T7" fmla="*/ 0 h 1380"/>
                <a:gd name="T8" fmla="*/ 1458 w 1890"/>
                <a:gd name="T9" fmla="*/ 60 h 1380"/>
                <a:gd name="T10" fmla="*/ 1638 w 1890"/>
                <a:gd name="T11" fmla="*/ 12 h 1380"/>
                <a:gd name="T12" fmla="*/ 1890 w 1890"/>
                <a:gd name="T13" fmla="*/ 60 h 1380"/>
                <a:gd name="T14" fmla="*/ 1890 w 1890"/>
                <a:gd name="T15" fmla="*/ 1296 h 1380"/>
                <a:gd name="T16" fmla="*/ 1662 w 1890"/>
                <a:gd name="T17" fmla="*/ 1284 h 1380"/>
                <a:gd name="T18" fmla="*/ 1326 w 1890"/>
                <a:gd name="T19" fmla="*/ 1272 h 1380"/>
                <a:gd name="T20" fmla="*/ 1026 w 1890"/>
                <a:gd name="T21" fmla="*/ 1356 h 1380"/>
                <a:gd name="T22" fmla="*/ 726 w 1890"/>
                <a:gd name="T23" fmla="*/ 1380 h 1380"/>
                <a:gd name="T24" fmla="*/ 426 w 1890"/>
                <a:gd name="T25" fmla="*/ 1380 h 1380"/>
                <a:gd name="T26" fmla="*/ 6 w 1890"/>
                <a:gd name="T27" fmla="*/ 1308 h 1380"/>
                <a:gd name="T28" fmla="*/ 6 w 1890"/>
                <a:gd name="T29" fmla="*/ 72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90" h="1380">
                  <a:moveTo>
                    <a:pt x="6" y="72"/>
                  </a:moveTo>
                  <a:cubicBezTo>
                    <a:pt x="62" y="76"/>
                    <a:pt x="0" y="36"/>
                    <a:pt x="186" y="24"/>
                  </a:cubicBezTo>
                  <a:lnTo>
                    <a:pt x="474" y="0"/>
                  </a:lnTo>
                  <a:lnTo>
                    <a:pt x="1122" y="0"/>
                  </a:lnTo>
                  <a:lnTo>
                    <a:pt x="1458" y="60"/>
                  </a:lnTo>
                  <a:lnTo>
                    <a:pt x="1638" y="12"/>
                  </a:lnTo>
                  <a:lnTo>
                    <a:pt x="1890" y="60"/>
                  </a:lnTo>
                  <a:lnTo>
                    <a:pt x="1890" y="1296"/>
                  </a:lnTo>
                  <a:lnTo>
                    <a:pt x="1662" y="1284"/>
                  </a:lnTo>
                  <a:lnTo>
                    <a:pt x="1326" y="1272"/>
                  </a:lnTo>
                  <a:lnTo>
                    <a:pt x="1026" y="1356"/>
                  </a:lnTo>
                  <a:lnTo>
                    <a:pt x="726" y="1380"/>
                  </a:lnTo>
                  <a:lnTo>
                    <a:pt x="426" y="1380"/>
                  </a:lnTo>
                  <a:lnTo>
                    <a:pt x="6" y="1308"/>
                  </a:lnTo>
                  <a:lnTo>
                    <a:pt x="6" y="72"/>
                  </a:lnTo>
                  <a:close/>
                </a:path>
              </a:pathLst>
            </a:custGeom>
            <a:gradFill rotWithShape="0">
              <a:gsLst>
                <a:gs pos="0">
                  <a:srgbClr val="FFCC99"/>
                </a:gs>
                <a:gs pos="50000">
                  <a:srgbClr val="FFCC99">
                    <a:gamma/>
                    <a:shade val="46275"/>
                    <a:invGamma/>
                  </a:srgbClr>
                </a:gs>
                <a:gs pos="100000">
                  <a:srgbClr val="FFCC99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40" name="Freeform 28"/>
            <p:cNvSpPr>
              <a:spLocks/>
            </p:cNvSpPr>
            <p:nvPr/>
          </p:nvSpPr>
          <p:spPr bwMode="auto">
            <a:xfrm>
              <a:off x="4092" y="432"/>
              <a:ext cx="588" cy="2832"/>
            </a:xfrm>
            <a:custGeom>
              <a:avLst/>
              <a:gdLst>
                <a:gd name="T0" fmla="*/ 12 w 588"/>
                <a:gd name="T1" fmla="*/ 156 h 2832"/>
                <a:gd name="T2" fmla="*/ 12 w 588"/>
                <a:gd name="T3" fmla="*/ 528 h 2832"/>
                <a:gd name="T4" fmla="*/ 36 w 588"/>
                <a:gd name="T5" fmla="*/ 732 h 2832"/>
                <a:gd name="T6" fmla="*/ 12 w 588"/>
                <a:gd name="T7" fmla="*/ 924 h 2832"/>
                <a:gd name="T8" fmla="*/ 0 w 588"/>
                <a:gd name="T9" fmla="*/ 1008 h 2832"/>
                <a:gd name="T10" fmla="*/ 36 w 588"/>
                <a:gd name="T11" fmla="*/ 1212 h 2832"/>
                <a:gd name="T12" fmla="*/ 24 w 588"/>
                <a:gd name="T13" fmla="*/ 1464 h 2832"/>
                <a:gd name="T14" fmla="*/ 12 w 588"/>
                <a:gd name="T15" fmla="*/ 1596 h 2832"/>
                <a:gd name="T16" fmla="*/ 12 w 588"/>
                <a:gd name="T17" fmla="*/ 1908 h 2832"/>
                <a:gd name="T18" fmla="*/ 12 w 588"/>
                <a:gd name="T19" fmla="*/ 2712 h 2832"/>
                <a:gd name="T20" fmla="*/ 228 w 588"/>
                <a:gd name="T21" fmla="*/ 2832 h 2832"/>
                <a:gd name="T22" fmla="*/ 420 w 588"/>
                <a:gd name="T23" fmla="*/ 2784 h 2832"/>
                <a:gd name="T24" fmla="*/ 564 w 588"/>
                <a:gd name="T25" fmla="*/ 2688 h 2832"/>
                <a:gd name="T26" fmla="*/ 564 w 588"/>
                <a:gd name="T27" fmla="*/ 2112 h 2832"/>
                <a:gd name="T28" fmla="*/ 576 w 588"/>
                <a:gd name="T29" fmla="*/ 1584 h 2832"/>
                <a:gd name="T30" fmla="*/ 552 w 588"/>
                <a:gd name="T31" fmla="*/ 1404 h 2832"/>
                <a:gd name="T32" fmla="*/ 576 w 588"/>
                <a:gd name="T33" fmla="*/ 1236 h 2832"/>
                <a:gd name="T34" fmla="*/ 588 w 588"/>
                <a:gd name="T35" fmla="*/ 1044 h 2832"/>
                <a:gd name="T36" fmla="*/ 564 w 588"/>
                <a:gd name="T37" fmla="*/ 864 h 2832"/>
                <a:gd name="T38" fmla="*/ 552 w 588"/>
                <a:gd name="T39" fmla="*/ 756 h 2832"/>
                <a:gd name="T40" fmla="*/ 576 w 588"/>
                <a:gd name="T41" fmla="*/ 684 h 2832"/>
                <a:gd name="T42" fmla="*/ 564 w 588"/>
                <a:gd name="T43" fmla="*/ 504 h 2832"/>
                <a:gd name="T44" fmla="*/ 588 w 588"/>
                <a:gd name="T45" fmla="*/ 336 h 2832"/>
                <a:gd name="T46" fmla="*/ 552 w 588"/>
                <a:gd name="T47" fmla="*/ 168 h 2832"/>
                <a:gd name="T48" fmla="*/ 564 w 588"/>
                <a:gd name="T49" fmla="*/ 0 h 2832"/>
                <a:gd name="T50" fmla="*/ 420 w 588"/>
                <a:gd name="T51" fmla="*/ 96 h 2832"/>
                <a:gd name="T52" fmla="*/ 276 w 588"/>
                <a:gd name="T53" fmla="*/ 48 h 2832"/>
                <a:gd name="T54" fmla="*/ 180 w 588"/>
                <a:gd name="T55" fmla="*/ 144 h 2832"/>
                <a:gd name="T56" fmla="*/ 12 w 588"/>
                <a:gd name="T57" fmla="*/ 156 h 2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8" h="2832">
                  <a:moveTo>
                    <a:pt x="12" y="156"/>
                  </a:moveTo>
                  <a:lnTo>
                    <a:pt x="12" y="528"/>
                  </a:lnTo>
                  <a:lnTo>
                    <a:pt x="36" y="732"/>
                  </a:lnTo>
                  <a:lnTo>
                    <a:pt x="12" y="924"/>
                  </a:lnTo>
                  <a:lnTo>
                    <a:pt x="0" y="1008"/>
                  </a:lnTo>
                  <a:lnTo>
                    <a:pt x="36" y="1212"/>
                  </a:lnTo>
                  <a:lnTo>
                    <a:pt x="24" y="1464"/>
                  </a:lnTo>
                  <a:lnTo>
                    <a:pt x="12" y="1596"/>
                  </a:lnTo>
                  <a:lnTo>
                    <a:pt x="12" y="1908"/>
                  </a:lnTo>
                  <a:lnTo>
                    <a:pt x="12" y="2712"/>
                  </a:lnTo>
                  <a:lnTo>
                    <a:pt x="228" y="2832"/>
                  </a:lnTo>
                  <a:lnTo>
                    <a:pt x="420" y="2784"/>
                  </a:lnTo>
                  <a:lnTo>
                    <a:pt x="564" y="2688"/>
                  </a:lnTo>
                  <a:lnTo>
                    <a:pt x="564" y="2112"/>
                  </a:lnTo>
                  <a:lnTo>
                    <a:pt x="576" y="1584"/>
                  </a:lnTo>
                  <a:lnTo>
                    <a:pt x="552" y="1404"/>
                  </a:lnTo>
                  <a:lnTo>
                    <a:pt x="576" y="1236"/>
                  </a:lnTo>
                  <a:lnTo>
                    <a:pt x="588" y="1044"/>
                  </a:lnTo>
                  <a:lnTo>
                    <a:pt x="564" y="864"/>
                  </a:lnTo>
                  <a:lnTo>
                    <a:pt x="552" y="756"/>
                  </a:lnTo>
                  <a:lnTo>
                    <a:pt x="576" y="684"/>
                  </a:lnTo>
                  <a:lnTo>
                    <a:pt x="564" y="504"/>
                  </a:lnTo>
                  <a:lnTo>
                    <a:pt x="588" y="336"/>
                  </a:lnTo>
                  <a:lnTo>
                    <a:pt x="552" y="168"/>
                  </a:lnTo>
                  <a:lnTo>
                    <a:pt x="564" y="0"/>
                  </a:lnTo>
                  <a:lnTo>
                    <a:pt x="420" y="96"/>
                  </a:lnTo>
                  <a:lnTo>
                    <a:pt x="276" y="48"/>
                  </a:lnTo>
                  <a:lnTo>
                    <a:pt x="180" y="144"/>
                  </a:lnTo>
                  <a:lnTo>
                    <a:pt x="12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solidFill>
                <a:srgbClr val="1C1C1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8941" name="Group 29"/>
            <p:cNvGrpSpPr>
              <a:grpSpLocks/>
            </p:cNvGrpSpPr>
            <p:nvPr/>
          </p:nvGrpSpPr>
          <p:grpSpPr bwMode="auto">
            <a:xfrm rot="-29756">
              <a:off x="4224" y="2640"/>
              <a:ext cx="384" cy="402"/>
              <a:chOff x="3312" y="11664"/>
              <a:chExt cx="651" cy="765"/>
            </a:xfrm>
          </p:grpSpPr>
          <p:sp>
            <p:nvSpPr>
              <p:cNvPr id="38942" name="Freeform 30"/>
              <p:cNvSpPr>
                <a:spLocks/>
              </p:cNvSpPr>
              <p:nvPr/>
            </p:nvSpPr>
            <p:spPr bwMode="auto">
              <a:xfrm>
                <a:off x="3453" y="11664"/>
                <a:ext cx="303" cy="184"/>
              </a:xfrm>
              <a:custGeom>
                <a:avLst/>
                <a:gdLst>
                  <a:gd name="T0" fmla="*/ 42 w 213"/>
                  <a:gd name="T1" fmla="*/ 0 h 150"/>
                  <a:gd name="T2" fmla="*/ 177 w 213"/>
                  <a:gd name="T3" fmla="*/ 0 h 150"/>
                  <a:gd name="T4" fmla="*/ 213 w 213"/>
                  <a:gd name="T5" fmla="*/ 150 h 150"/>
                  <a:gd name="T6" fmla="*/ 0 w 213"/>
                  <a:gd name="T7" fmla="*/ 150 h 150"/>
                  <a:gd name="T8" fmla="*/ 42 w 213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150">
                    <a:moveTo>
                      <a:pt x="42" y="0"/>
                    </a:moveTo>
                    <a:lnTo>
                      <a:pt x="177" y="0"/>
                    </a:lnTo>
                    <a:lnTo>
                      <a:pt x="213" y="150"/>
                    </a:lnTo>
                    <a:lnTo>
                      <a:pt x="0" y="150"/>
                    </a:lnTo>
                    <a:lnTo>
                      <a:pt x="4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969696">
                      <a:gamma/>
                      <a:shade val="46275"/>
                      <a:invGamma/>
                    </a:srgbClr>
                  </a:gs>
                  <a:gs pos="5000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943" name="Freeform 31"/>
              <p:cNvSpPr>
                <a:spLocks/>
              </p:cNvSpPr>
              <p:nvPr/>
            </p:nvSpPr>
            <p:spPr bwMode="auto">
              <a:xfrm>
                <a:off x="3312" y="12095"/>
                <a:ext cx="401" cy="325"/>
              </a:xfrm>
              <a:custGeom>
                <a:avLst/>
                <a:gdLst>
                  <a:gd name="T0" fmla="*/ 54 w 282"/>
                  <a:gd name="T1" fmla="*/ 114 h 264"/>
                  <a:gd name="T2" fmla="*/ 87 w 282"/>
                  <a:gd name="T3" fmla="*/ 66 h 264"/>
                  <a:gd name="T4" fmla="*/ 159 w 282"/>
                  <a:gd name="T5" fmla="*/ 0 h 264"/>
                  <a:gd name="T6" fmla="*/ 282 w 282"/>
                  <a:gd name="T7" fmla="*/ 243 h 264"/>
                  <a:gd name="T8" fmla="*/ 249 w 282"/>
                  <a:gd name="T9" fmla="*/ 264 h 264"/>
                  <a:gd name="T10" fmla="*/ 216 w 282"/>
                  <a:gd name="T11" fmla="*/ 237 h 264"/>
                  <a:gd name="T12" fmla="*/ 204 w 282"/>
                  <a:gd name="T13" fmla="*/ 258 h 264"/>
                  <a:gd name="T14" fmla="*/ 171 w 282"/>
                  <a:gd name="T15" fmla="*/ 258 h 264"/>
                  <a:gd name="T16" fmla="*/ 141 w 282"/>
                  <a:gd name="T17" fmla="*/ 234 h 264"/>
                  <a:gd name="T18" fmla="*/ 117 w 282"/>
                  <a:gd name="T19" fmla="*/ 258 h 264"/>
                  <a:gd name="T20" fmla="*/ 78 w 282"/>
                  <a:gd name="T21" fmla="*/ 258 h 264"/>
                  <a:gd name="T22" fmla="*/ 51 w 282"/>
                  <a:gd name="T23" fmla="*/ 237 h 264"/>
                  <a:gd name="T24" fmla="*/ 24 w 282"/>
                  <a:gd name="T25" fmla="*/ 258 h 264"/>
                  <a:gd name="T26" fmla="*/ 0 w 282"/>
                  <a:gd name="T27" fmla="*/ 240 h 264"/>
                  <a:gd name="T28" fmla="*/ 18 w 282"/>
                  <a:gd name="T29" fmla="*/ 162 h 264"/>
                  <a:gd name="T30" fmla="*/ 54 w 282"/>
                  <a:gd name="T31" fmla="*/ 11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2" h="264">
                    <a:moveTo>
                      <a:pt x="54" y="114"/>
                    </a:moveTo>
                    <a:lnTo>
                      <a:pt x="87" y="66"/>
                    </a:lnTo>
                    <a:lnTo>
                      <a:pt x="159" y="0"/>
                    </a:lnTo>
                    <a:lnTo>
                      <a:pt x="282" y="243"/>
                    </a:lnTo>
                    <a:lnTo>
                      <a:pt x="249" y="264"/>
                    </a:lnTo>
                    <a:lnTo>
                      <a:pt x="216" y="237"/>
                    </a:lnTo>
                    <a:lnTo>
                      <a:pt x="204" y="258"/>
                    </a:lnTo>
                    <a:lnTo>
                      <a:pt x="171" y="258"/>
                    </a:lnTo>
                    <a:lnTo>
                      <a:pt x="141" y="234"/>
                    </a:lnTo>
                    <a:lnTo>
                      <a:pt x="117" y="258"/>
                    </a:lnTo>
                    <a:lnTo>
                      <a:pt x="78" y="258"/>
                    </a:lnTo>
                    <a:lnTo>
                      <a:pt x="51" y="237"/>
                    </a:lnTo>
                    <a:lnTo>
                      <a:pt x="24" y="258"/>
                    </a:lnTo>
                    <a:lnTo>
                      <a:pt x="0" y="240"/>
                    </a:lnTo>
                    <a:lnTo>
                      <a:pt x="18" y="162"/>
                    </a:lnTo>
                    <a:lnTo>
                      <a:pt x="54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6600">
                      <a:gamma/>
                      <a:shade val="10196"/>
                      <a:invGamma/>
                    </a:srgbClr>
                  </a:gs>
                  <a:gs pos="50000">
                    <a:srgbClr val="FF6600"/>
                  </a:gs>
                  <a:gs pos="100000">
                    <a:srgbClr val="FF6600">
                      <a:gamma/>
                      <a:shade val="10196"/>
                      <a:invGamma/>
                    </a:srgbClr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944" name="Freeform 32"/>
              <p:cNvSpPr>
                <a:spLocks/>
              </p:cNvSpPr>
              <p:nvPr/>
            </p:nvSpPr>
            <p:spPr bwMode="auto">
              <a:xfrm>
                <a:off x="3543" y="12070"/>
                <a:ext cx="420" cy="359"/>
              </a:xfrm>
              <a:custGeom>
                <a:avLst/>
                <a:gdLst>
                  <a:gd name="T0" fmla="*/ 63 w 420"/>
                  <a:gd name="T1" fmla="*/ 17 h 359"/>
                  <a:gd name="T2" fmla="*/ 179 w 420"/>
                  <a:gd name="T3" fmla="*/ 0 h 359"/>
                  <a:gd name="T4" fmla="*/ 321 w 420"/>
                  <a:gd name="T5" fmla="*/ 11 h 359"/>
                  <a:gd name="T6" fmla="*/ 357 w 420"/>
                  <a:gd name="T7" fmla="*/ 38 h 359"/>
                  <a:gd name="T8" fmla="*/ 393 w 420"/>
                  <a:gd name="T9" fmla="*/ 56 h 359"/>
                  <a:gd name="T10" fmla="*/ 372 w 420"/>
                  <a:gd name="T11" fmla="*/ 110 h 359"/>
                  <a:gd name="T12" fmla="*/ 408 w 420"/>
                  <a:gd name="T13" fmla="*/ 110 h 359"/>
                  <a:gd name="T14" fmla="*/ 414 w 420"/>
                  <a:gd name="T15" fmla="*/ 146 h 359"/>
                  <a:gd name="T16" fmla="*/ 375 w 420"/>
                  <a:gd name="T17" fmla="*/ 162 h 359"/>
                  <a:gd name="T18" fmla="*/ 420 w 420"/>
                  <a:gd name="T19" fmla="*/ 176 h 359"/>
                  <a:gd name="T20" fmla="*/ 411 w 420"/>
                  <a:gd name="T21" fmla="*/ 212 h 359"/>
                  <a:gd name="T22" fmla="*/ 367 w 420"/>
                  <a:gd name="T23" fmla="*/ 217 h 359"/>
                  <a:gd name="T24" fmla="*/ 392 w 420"/>
                  <a:gd name="T25" fmla="*/ 261 h 359"/>
                  <a:gd name="T26" fmla="*/ 379 w 420"/>
                  <a:gd name="T27" fmla="*/ 280 h 359"/>
                  <a:gd name="T28" fmla="*/ 341 w 420"/>
                  <a:gd name="T29" fmla="*/ 276 h 359"/>
                  <a:gd name="T30" fmla="*/ 360 w 420"/>
                  <a:gd name="T31" fmla="*/ 314 h 359"/>
                  <a:gd name="T32" fmla="*/ 336 w 420"/>
                  <a:gd name="T33" fmla="*/ 335 h 359"/>
                  <a:gd name="T34" fmla="*/ 285 w 420"/>
                  <a:gd name="T35" fmla="*/ 296 h 359"/>
                  <a:gd name="T36" fmla="*/ 285 w 420"/>
                  <a:gd name="T37" fmla="*/ 295 h 359"/>
                  <a:gd name="T38" fmla="*/ 282 w 420"/>
                  <a:gd name="T39" fmla="*/ 347 h 359"/>
                  <a:gd name="T40" fmla="*/ 264 w 420"/>
                  <a:gd name="T41" fmla="*/ 359 h 359"/>
                  <a:gd name="T42" fmla="*/ 221 w 420"/>
                  <a:gd name="T43" fmla="*/ 306 h 359"/>
                  <a:gd name="T44" fmla="*/ 189 w 420"/>
                  <a:gd name="T45" fmla="*/ 353 h 359"/>
                  <a:gd name="T46" fmla="*/ 162 w 420"/>
                  <a:gd name="T47" fmla="*/ 347 h 359"/>
                  <a:gd name="T48" fmla="*/ 153 w 420"/>
                  <a:gd name="T49" fmla="*/ 287 h 359"/>
                  <a:gd name="T50" fmla="*/ 111 w 420"/>
                  <a:gd name="T51" fmla="*/ 323 h 359"/>
                  <a:gd name="T52" fmla="*/ 89 w 420"/>
                  <a:gd name="T53" fmla="*/ 306 h 359"/>
                  <a:gd name="T54" fmla="*/ 102 w 420"/>
                  <a:gd name="T55" fmla="*/ 251 h 359"/>
                  <a:gd name="T56" fmla="*/ 66 w 420"/>
                  <a:gd name="T57" fmla="*/ 290 h 359"/>
                  <a:gd name="T58" fmla="*/ 39 w 420"/>
                  <a:gd name="T59" fmla="*/ 263 h 359"/>
                  <a:gd name="T60" fmla="*/ 59 w 420"/>
                  <a:gd name="T61" fmla="*/ 239 h 359"/>
                  <a:gd name="T62" fmla="*/ 21 w 420"/>
                  <a:gd name="T63" fmla="*/ 232 h 359"/>
                  <a:gd name="T64" fmla="*/ 12 w 420"/>
                  <a:gd name="T65" fmla="*/ 200 h 359"/>
                  <a:gd name="T66" fmla="*/ 9 w 420"/>
                  <a:gd name="T67" fmla="*/ 212 h 359"/>
                  <a:gd name="T68" fmla="*/ 57 w 420"/>
                  <a:gd name="T69" fmla="*/ 173 h 359"/>
                  <a:gd name="T70" fmla="*/ 3 w 420"/>
                  <a:gd name="T71" fmla="*/ 155 h 359"/>
                  <a:gd name="T72" fmla="*/ 0 w 420"/>
                  <a:gd name="T73" fmla="*/ 113 h 359"/>
                  <a:gd name="T74" fmla="*/ 63 w 420"/>
                  <a:gd name="T75" fmla="*/ 99 h 359"/>
                  <a:gd name="T76" fmla="*/ 27 w 420"/>
                  <a:gd name="T77" fmla="*/ 59 h 359"/>
                  <a:gd name="T78" fmla="*/ 63 w 420"/>
                  <a:gd name="T79" fmla="*/ 17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20" h="359">
                    <a:moveTo>
                      <a:pt x="63" y="17"/>
                    </a:moveTo>
                    <a:lnTo>
                      <a:pt x="179" y="0"/>
                    </a:lnTo>
                    <a:lnTo>
                      <a:pt x="321" y="11"/>
                    </a:lnTo>
                    <a:lnTo>
                      <a:pt x="357" y="38"/>
                    </a:lnTo>
                    <a:lnTo>
                      <a:pt x="393" y="56"/>
                    </a:lnTo>
                    <a:lnTo>
                      <a:pt x="372" y="110"/>
                    </a:lnTo>
                    <a:lnTo>
                      <a:pt x="408" y="110"/>
                    </a:lnTo>
                    <a:lnTo>
                      <a:pt x="414" y="146"/>
                    </a:lnTo>
                    <a:lnTo>
                      <a:pt x="375" y="162"/>
                    </a:lnTo>
                    <a:lnTo>
                      <a:pt x="420" y="176"/>
                    </a:lnTo>
                    <a:lnTo>
                      <a:pt x="411" y="212"/>
                    </a:lnTo>
                    <a:lnTo>
                      <a:pt x="367" y="217"/>
                    </a:lnTo>
                    <a:lnTo>
                      <a:pt x="392" y="261"/>
                    </a:lnTo>
                    <a:lnTo>
                      <a:pt x="379" y="280"/>
                    </a:lnTo>
                    <a:lnTo>
                      <a:pt x="341" y="276"/>
                    </a:lnTo>
                    <a:lnTo>
                      <a:pt x="360" y="314"/>
                    </a:lnTo>
                    <a:lnTo>
                      <a:pt x="336" y="335"/>
                    </a:lnTo>
                    <a:lnTo>
                      <a:pt x="285" y="296"/>
                    </a:lnTo>
                    <a:lnTo>
                      <a:pt x="285" y="295"/>
                    </a:lnTo>
                    <a:lnTo>
                      <a:pt x="282" y="347"/>
                    </a:lnTo>
                    <a:lnTo>
                      <a:pt x="264" y="359"/>
                    </a:lnTo>
                    <a:lnTo>
                      <a:pt x="221" y="306"/>
                    </a:lnTo>
                    <a:lnTo>
                      <a:pt x="189" y="353"/>
                    </a:lnTo>
                    <a:lnTo>
                      <a:pt x="162" y="347"/>
                    </a:lnTo>
                    <a:lnTo>
                      <a:pt x="153" y="287"/>
                    </a:lnTo>
                    <a:lnTo>
                      <a:pt x="111" y="323"/>
                    </a:lnTo>
                    <a:lnTo>
                      <a:pt x="89" y="306"/>
                    </a:lnTo>
                    <a:lnTo>
                      <a:pt x="102" y="251"/>
                    </a:lnTo>
                    <a:lnTo>
                      <a:pt x="66" y="290"/>
                    </a:lnTo>
                    <a:lnTo>
                      <a:pt x="39" y="263"/>
                    </a:lnTo>
                    <a:lnTo>
                      <a:pt x="59" y="239"/>
                    </a:lnTo>
                    <a:lnTo>
                      <a:pt x="21" y="232"/>
                    </a:lnTo>
                    <a:lnTo>
                      <a:pt x="12" y="200"/>
                    </a:lnTo>
                    <a:lnTo>
                      <a:pt x="9" y="212"/>
                    </a:lnTo>
                    <a:lnTo>
                      <a:pt x="57" y="173"/>
                    </a:lnTo>
                    <a:lnTo>
                      <a:pt x="3" y="155"/>
                    </a:lnTo>
                    <a:lnTo>
                      <a:pt x="0" y="113"/>
                    </a:lnTo>
                    <a:lnTo>
                      <a:pt x="63" y="99"/>
                    </a:lnTo>
                    <a:lnTo>
                      <a:pt x="27" y="59"/>
                    </a:lnTo>
                    <a:lnTo>
                      <a:pt x="63" y="1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6600">
                      <a:gamma/>
                      <a:shade val="10196"/>
                      <a:invGamma/>
                    </a:srgbClr>
                  </a:gs>
                  <a:gs pos="50000">
                    <a:srgbClr val="FF6600"/>
                  </a:gs>
                  <a:gs pos="100000">
                    <a:srgbClr val="FF6600">
                      <a:gamma/>
                      <a:shade val="10196"/>
                      <a:invGamma/>
                    </a:srgbClr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945" name="Freeform 33"/>
              <p:cNvSpPr>
                <a:spLocks/>
              </p:cNvSpPr>
              <p:nvPr/>
            </p:nvSpPr>
            <p:spPr bwMode="auto">
              <a:xfrm>
                <a:off x="3350" y="11841"/>
                <a:ext cx="504" cy="435"/>
              </a:xfrm>
              <a:custGeom>
                <a:avLst/>
                <a:gdLst>
                  <a:gd name="T0" fmla="*/ 51 w 354"/>
                  <a:gd name="T1" fmla="*/ 0 h 354"/>
                  <a:gd name="T2" fmla="*/ 318 w 354"/>
                  <a:gd name="T3" fmla="*/ 0 h 354"/>
                  <a:gd name="T4" fmla="*/ 354 w 354"/>
                  <a:gd name="T5" fmla="*/ 69 h 354"/>
                  <a:gd name="T6" fmla="*/ 354 w 354"/>
                  <a:gd name="T7" fmla="*/ 309 h 354"/>
                  <a:gd name="T8" fmla="*/ 324 w 354"/>
                  <a:gd name="T9" fmla="*/ 354 h 354"/>
                  <a:gd name="T10" fmla="*/ 267 w 354"/>
                  <a:gd name="T11" fmla="*/ 345 h 354"/>
                  <a:gd name="T12" fmla="*/ 180 w 354"/>
                  <a:gd name="T13" fmla="*/ 192 h 354"/>
                  <a:gd name="T14" fmla="*/ 111 w 354"/>
                  <a:gd name="T15" fmla="*/ 192 h 354"/>
                  <a:gd name="T16" fmla="*/ 0 w 354"/>
                  <a:gd name="T17" fmla="*/ 333 h 354"/>
                  <a:gd name="T18" fmla="*/ 0 w 354"/>
                  <a:gd name="T19" fmla="*/ 78 h 354"/>
                  <a:gd name="T20" fmla="*/ 51 w 354"/>
                  <a:gd name="T21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4" h="354">
                    <a:moveTo>
                      <a:pt x="51" y="0"/>
                    </a:moveTo>
                    <a:lnTo>
                      <a:pt x="318" y="0"/>
                    </a:lnTo>
                    <a:lnTo>
                      <a:pt x="354" y="69"/>
                    </a:lnTo>
                    <a:lnTo>
                      <a:pt x="354" y="309"/>
                    </a:lnTo>
                    <a:lnTo>
                      <a:pt x="324" y="354"/>
                    </a:lnTo>
                    <a:lnTo>
                      <a:pt x="267" y="345"/>
                    </a:lnTo>
                    <a:lnTo>
                      <a:pt x="180" y="192"/>
                    </a:lnTo>
                    <a:lnTo>
                      <a:pt x="111" y="192"/>
                    </a:lnTo>
                    <a:lnTo>
                      <a:pt x="0" y="333"/>
                    </a:lnTo>
                    <a:lnTo>
                      <a:pt x="0" y="78"/>
                    </a:lnTo>
                    <a:lnTo>
                      <a:pt x="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CCCC">
                      <a:gamma/>
                      <a:shade val="46275"/>
                      <a:invGamma/>
                    </a:srgbClr>
                  </a:gs>
                  <a:gs pos="50000">
                    <a:srgbClr val="33CCCC"/>
                  </a:gs>
                  <a:gs pos="100000">
                    <a:srgbClr val="33CCC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8946" name="Rectangle 34"/>
            <p:cNvSpPr>
              <a:spLocks noChangeArrowheads="1"/>
            </p:cNvSpPr>
            <p:nvPr/>
          </p:nvSpPr>
          <p:spPr bwMode="auto">
            <a:xfrm>
              <a:off x="4272" y="384"/>
              <a:ext cx="240" cy="2352"/>
            </a:xfrm>
            <a:prstGeom prst="rect">
              <a:avLst/>
            </a:prstGeom>
            <a:gradFill rotWithShape="0">
              <a:gsLst>
                <a:gs pos="0">
                  <a:srgbClr val="FFCC00">
                    <a:gamma/>
                    <a:shade val="46275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47" name="Freeform 35"/>
            <p:cNvSpPr>
              <a:spLocks/>
            </p:cNvSpPr>
            <p:nvPr/>
          </p:nvSpPr>
          <p:spPr bwMode="auto">
            <a:xfrm>
              <a:off x="3756" y="3120"/>
              <a:ext cx="444" cy="180"/>
            </a:xfrm>
            <a:custGeom>
              <a:avLst/>
              <a:gdLst>
                <a:gd name="T0" fmla="*/ 0 w 444"/>
                <a:gd name="T1" fmla="*/ 180 h 180"/>
                <a:gd name="T2" fmla="*/ 180 w 444"/>
                <a:gd name="T3" fmla="*/ 144 h 180"/>
                <a:gd name="T4" fmla="*/ 444 w 444"/>
                <a:gd name="T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4" h="180">
                  <a:moveTo>
                    <a:pt x="0" y="180"/>
                  </a:moveTo>
                  <a:cubicBezTo>
                    <a:pt x="30" y="176"/>
                    <a:pt x="106" y="174"/>
                    <a:pt x="180" y="144"/>
                  </a:cubicBezTo>
                  <a:cubicBezTo>
                    <a:pt x="254" y="114"/>
                    <a:pt x="389" y="30"/>
                    <a:pt x="444" y="0"/>
                  </a:cubicBezTo>
                </a:path>
              </a:pathLst>
            </a:custGeom>
            <a:noFill/>
            <a:ln w="57150" cmpd="sng">
              <a:solidFill>
                <a:srgbClr val="00FFFF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48" name="Freeform 36"/>
            <p:cNvSpPr>
              <a:spLocks/>
            </p:cNvSpPr>
            <p:nvPr/>
          </p:nvSpPr>
          <p:spPr bwMode="auto">
            <a:xfrm>
              <a:off x="3744" y="3000"/>
              <a:ext cx="420" cy="48"/>
            </a:xfrm>
            <a:custGeom>
              <a:avLst/>
              <a:gdLst>
                <a:gd name="T0" fmla="*/ 0 w 420"/>
                <a:gd name="T1" fmla="*/ 48 h 48"/>
                <a:gd name="T2" fmla="*/ 156 w 420"/>
                <a:gd name="T3" fmla="*/ 24 h 48"/>
                <a:gd name="T4" fmla="*/ 420 w 420"/>
                <a:gd name="T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48">
                  <a:moveTo>
                    <a:pt x="0" y="48"/>
                  </a:moveTo>
                  <a:cubicBezTo>
                    <a:pt x="26" y="44"/>
                    <a:pt x="86" y="32"/>
                    <a:pt x="156" y="24"/>
                  </a:cubicBezTo>
                  <a:cubicBezTo>
                    <a:pt x="226" y="16"/>
                    <a:pt x="365" y="5"/>
                    <a:pt x="420" y="0"/>
                  </a:cubicBezTo>
                </a:path>
              </a:pathLst>
            </a:custGeom>
            <a:noFill/>
            <a:ln w="57150" cmpd="sng">
              <a:solidFill>
                <a:srgbClr val="00FFFF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49" name="Freeform 37"/>
            <p:cNvSpPr>
              <a:spLocks/>
            </p:cNvSpPr>
            <p:nvPr/>
          </p:nvSpPr>
          <p:spPr bwMode="auto">
            <a:xfrm>
              <a:off x="3744" y="2772"/>
              <a:ext cx="420" cy="40"/>
            </a:xfrm>
            <a:custGeom>
              <a:avLst/>
              <a:gdLst>
                <a:gd name="T0" fmla="*/ 0 w 420"/>
                <a:gd name="T1" fmla="*/ 40 h 40"/>
                <a:gd name="T2" fmla="*/ 156 w 420"/>
                <a:gd name="T3" fmla="*/ 16 h 40"/>
                <a:gd name="T4" fmla="*/ 312 w 420"/>
                <a:gd name="T5" fmla="*/ 16 h 40"/>
                <a:gd name="T6" fmla="*/ 420 w 420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0" h="40">
                  <a:moveTo>
                    <a:pt x="0" y="40"/>
                  </a:moveTo>
                  <a:cubicBezTo>
                    <a:pt x="26" y="36"/>
                    <a:pt x="104" y="20"/>
                    <a:pt x="156" y="16"/>
                  </a:cubicBezTo>
                  <a:cubicBezTo>
                    <a:pt x="208" y="12"/>
                    <a:pt x="268" y="19"/>
                    <a:pt x="312" y="16"/>
                  </a:cubicBezTo>
                  <a:cubicBezTo>
                    <a:pt x="356" y="13"/>
                    <a:pt x="398" y="3"/>
                    <a:pt x="420" y="0"/>
                  </a:cubicBezTo>
                </a:path>
              </a:pathLst>
            </a:custGeom>
            <a:noFill/>
            <a:ln w="57150" cmpd="sng">
              <a:solidFill>
                <a:srgbClr val="00FFFF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50" name="Freeform 38"/>
            <p:cNvSpPr>
              <a:spLocks/>
            </p:cNvSpPr>
            <p:nvPr/>
          </p:nvSpPr>
          <p:spPr bwMode="auto">
            <a:xfrm>
              <a:off x="4068" y="3132"/>
              <a:ext cx="264" cy="372"/>
            </a:xfrm>
            <a:custGeom>
              <a:avLst/>
              <a:gdLst>
                <a:gd name="T0" fmla="*/ 0 w 264"/>
                <a:gd name="T1" fmla="*/ 372 h 372"/>
                <a:gd name="T2" fmla="*/ 132 w 264"/>
                <a:gd name="T3" fmla="*/ 300 h 372"/>
                <a:gd name="T4" fmla="*/ 264 w 264"/>
                <a:gd name="T5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4" h="372">
                  <a:moveTo>
                    <a:pt x="0" y="372"/>
                  </a:moveTo>
                  <a:cubicBezTo>
                    <a:pt x="24" y="360"/>
                    <a:pt x="88" y="362"/>
                    <a:pt x="132" y="300"/>
                  </a:cubicBezTo>
                  <a:cubicBezTo>
                    <a:pt x="176" y="238"/>
                    <a:pt x="237" y="62"/>
                    <a:pt x="264" y="0"/>
                  </a:cubicBezTo>
                </a:path>
              </a:pathLst>
            </a:custGeom>
            <a:noFill/>
            <a:ln w="57150" cmpd="sng">
              <a:solidFill>
                <a:srgbClr val="00FFFF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51" name="Freeform 39"/>
            <p:cNvSpPr>
              <a:spLocks/>
            </p:cNvSpPr>
            <p:nvPr/>
          </p:nvSpPr>
          <p:spPr bwMode="auto">
            <a:xfrm>
              <a:off x="4460" y="3168"/>
              <a:ext cx="28" cy="360"/>
            </a:xfrm>
            <a:custGeom>
              <a:avLst/>
              <a:gdLst>
                <a:gd name="T0" fmla="*/ 28 w 28"/>
                <a:gd name="T1" fmla="*/ 360 h 360"/>
                <a:gd name="T2" fmla="*/ 4 w 28"/>
                <a:gd name="T3" fmla="*/ 264 h 360"/>
                <a:gd name="T4" fmla="*/ 4 w 28"/>
                <a:gd name="T5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360">
                  <a:moveTo>
                    <a:pt x="28" y="360"/>
                  </a:moveTo>
                  <a:cubicBezTo>
                    <a:pt x="24" y="344"/>
                    <a:pt x="8" y="324"/>
                    <a:pt x="4" y="264"/>
                  </a:cubicBezTo>
                  <a:cubicBezTo>
                    <a:pt x="0" y="204"/>
                    <a:pt x="4" y="55"/>
                    <a:pt x="4" y="0"/>
                  </a:cubicBezTo>
                </a:path>
              </a:pathLst>
            </a:custGeom>
            <a:noFill/>
            <a:ln w="57150" cmpd="sng">
              <a:solidFill>
                <a:srgbClr val="00FFFF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52" name="Freeform 40"/>
            <p:cNvSpPr>
              <a:spLocks/>
            </p:cNvSpPr>
            <p:nvPr/>
          </p:nvSpPr>
          <p:spPr bwMode="auto">
            <a:xfrm>
              <a:off x="4608" y="3132"/>
              <a:ext cx="252" cy="294"/>
            </a:xfrm>
            <a:custGeom>
              <a:avLst/>
              <a:gdLst>
                <a:gd name="T0" fmla="*/ 252 w 252"/>
                <a:gd name="T1" fmla="*/ 252 h 294"/>
                <a:gd name="T2" fmla="*/ 108 w 252"/>
                <a:gd name="T3" fmla="*/ 252 h 294"/>
                <a:gd name="T4" fmla="*/ 0 w 252"/>
                <a:gd name="T5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2" h="294">
                  <a:moveTo>
                    <a:pt x="252" y="252"/>
                  </a:moveTo>
                  <a:cubicBezTo>
                    <a:pt x="228" y="250"/>
                    <a:pt x="150" y="294"/>
                    <a:pt x="108" y="252"/>
                  </a:cubicBezTo>
                  <a:cubicBezTo>
                    <a:pt x="66" y="210"/>
                    <a:pt x="22" y="52"/>
                    <a:pt x="0" y="0"/>
                  </a:cubicBezTo>
                </a:path>
              </a:pathLst>
            </a:custGeom>
            <a:noFill/>
            <a:ln w="57150" cmpd="sng">
              <a:solidFill>
                <a:srgbClr val="00FFFF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53" name="Freeform 41"/>
            <p:cNvSpPr>
              <a:spLocks/>
            </p:cNvSpPr>
            <p:nvPr/>
          </p:nvSpPr>
          <p:spPr bwMode="auto">
            <a:xfrm>
              <a:off x="4680" y="3036"/>
              <a:ext cx="408" cy="36"/>
            </a:xfrm>
            <a:custGeom>
              <a:avLst/>
              <a:gdLst>
                <a:gd name="T0" fmla="*/ 408 w 408"/>
                <a:gd name="T1" fmla="*/ 0 h 36"/>
                <a:gd name="T2" fmla="*/ 264 w 408"/>
                <a:gd name="T3" fmla="*/ 36 h 36"/>
                <a:gd name="T4" fmla="*/ 0 w 408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8" h="36">
                  <a:moveTo>
                    <a:pt x="408" y="0"/>
                  </a:moveTo>
                  <a:cubicBezTo>
                    <a:pt x="382" y="6"/>
                    <a:pt x="332" y="36"/>
                    <a:pt x="264" y="36"/>
                  </a:cubicBezTo>
                  <a:cubicBezTo>
                    <a:pt x="196" y="36"/>
                    <a:pt x="55" y="7"/>
                    <a:pt x="0" y="0"/>
                  </a:cubicBezTo>
                </a:path>
              </a:pathLst>
            </a:custGeom>
            <a:noFill/>
            <a:ln w="57150" cmpd="sng">
              <a:solidFill>
                <a:srgbClr val="00FFFF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54" name="Freeform 42"/>
            <p:cNvSpPr>
              <a:spLocks/>
            </p:cNvSpPr>
            <p:nvPr/>
          </p:nvSpPr>
          <p:spPr bwMode="auto">
            <a:xfrm>
              <a:off x="4692" y="2844"/>
              <a:ext cx="336" cy="14"/>
            </a:xfrm>
            <a:custGeom>
              <a:avLst/>
              <a:gdLst>
                <a:gd name="T0" fmla="*/ 336 w 336"/>
                <a:gd name="T1" fmla="*/ 0 h 14"/>
                <a:gd name="T2" fmla="*/ 192 w 336"/>
                <a:gd name="T3" fmla="*/ 12 h 14"/>
                <a:gd name="T4" fmla="*/ 0 w 336"/>
                <a:gd name="T5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6" h="14">
                  <a:moveTo>
                    <a:pt x="336" y="0"/>
                  </a:moveTo>
                  <a:cubicBezTo>
                    <a:pt x="312" y="4"/>
                    <a:pt x="248" y="10"/>
                    <a:pt x="192" y="12"/>
                  </a:cubicBezTo>
                  <a:cubicBezTo>
                    <a:pt x="136" y="14"/>
                    <a:pt x="40" y="12"/>
                    <a:pt x="0" y="12"/>
                  </a:cubicBezTo>
                </a:path>
              </a:pathLst>
            </a:custGeom>
            <a:noFill/>
            <a:ln w="57150" cmpd="sng">
              <a:solidFill>
                <a:srgbClr val="00FFFF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55" name="Freeform 43"/>
            <p:cNvSpPr>
              <a:spLocks/>
            </p:cNvSpPr>
            <p:nvPr/>
          </p:nvSpPr>
          <p:spPr bwMode="auto">
            <a:xfrm>
              <a:off x="4656" y="2688"/>
              <a:ext cx="348" cy="24"/>
            </a:xfrm>
            <a:custGeom>
              <a:avLst/>
              <a:gdLst>
                <a:gd name="T0" fmla="*/ 348 w 348"/>
                <a:gd name="T1" fmla="*/ 24 h 24"/>
                <a:gd name="T2" fmla="*/ 204 w 348"/>
                <a:gd name="T3" fmla="*/ 12 h 24"/>
                <a:gd name="T4" fmla="*/ 0 w 348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8" h="24">
                  <a:moveTo>
                    <a:pt x="348" y="24"/>
                  </a:moveTo>
                  <a:cubicBezTo>
                    <a:pt x="324" y="24"/>
                    <a:pt x="262" y="16"/>
                    <a:pt x="204" y="12"/>
                  </a:cubicBezTo>
                  <a:cubicBezTo>
                    <a:pt x="146" y="8"/>
                    <a:pt x="42" y="2"/>
                    <a:pt x="0" y="0"/>
                  </a:cubicBezTo>
                </a:path>
              </a:pathLst>
            </a:custGeom>
            <a:noFill/>
            <a:ln w="57150" cmpd="sng">
              <a:solidFill>
                <a:srgbClr val="00FFFF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56" name="Freeform 44"/>
            <p:cNvSpPr>
              <a:spLocks/>
            </p:cNvSpPr>
            <p:nvPr/>
          </p:nvSpPr>
          <p:spPr bwMode="auto">
            <a:xfrm>
              <a:off x="3744" y="2592"/>
              <a:ext cx="420" cy="40"/>
            </a:xfrm>
            <a:custGeom>
              <a:avLst/>
              <a:gdLst>
                <a:gd name="T0" fmla="*/ 0 w 420"/>
                <a:gd name="T1" fmla="*/ 40 h 40"/>
                <a:gd name="T2" fmla="*/ 156 w 420"/>
                <a:gd name="T3" fmla="*/ 16 h 40"/>
                <a:gd name="T4" fmla="*/ 312 w 420"/>
                <a:gd name="T5" fmla="*/ 16 h 40"/>
                <a:gd name="T6" fmla="*/ 420 w 420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0" h="40">
                  <a:moveTo>
                    <a:pt x="0" y="40"/>
                  </a:moveTo>
                  <a:cubicBezTo>
                    <a:pt x="26" y="36"/>
                    <a:pt x="104" y="20"/>
                    <a:pt x="156" y="16"/>
                  </a:cubicBezTo>
                  <a:cubicBezTo>
                    <a:pt x="208" y="12"/>
                    <a:pt x="268" y="19"/>
                    <a:pt x="312" y="16"/>
                  </a:cubicBezTo>
                  <a:cubicBezTo>
                    <a:pt x="356" y="13"/>
                    <a:pt x="398" y="3"/>
                    <a:pt x="420" y="0"/>
                  </a:cubicBezTo>
                </a:path>
              </a:pathLst>
            </a:custGeom>
            <a:noFill/>
            <a:ln w="57150" cmpd="sng">
              <a:solidFill>
                <a:srgbClr val="00FFFF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06437"/>
          </a:xfrm>
        </p:spPr>
        <p:txBody>
          <a:bodyPr/>
          <a:lstStyle/>
          <a:p>
            <a:r>
              <a:rPr lang="ru-RU" altLang="ru-RU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ФУНКЦИИ БУРОВОГО РАСТВОРА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57200" y="1701568"/>
            <a:ext cx="50944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b="1" dirty="0" smtClean="0"/>
              <a:t>Давление </a:t>
            </a:r>
            <a:r>
              <a:rPr lang="ru-RU" b="1" dirty="0"/>
              <a:t>столба жидкости рассчитывается </a:t>
            </a:r>
            <a:endParaRPr lang="ru-RU" b="1" dirty="0" smtClean="0"/>
          </a:p>
          <a:p>
            <a:r>
              <a:rPr lang="ru-RU" b="1" dirty="0" smtClean="0"/>
              <a:t>как </a:t>
            </a:r>
            <a:r>
              <a:rPr lang="ru-RU" b="1" dirty="0"/>
              <a:t>Р =</a:t>
            </a:r>
            <a:r>
              <a:rPr lang="ru-RU" b="1" dirty="0" err="1" smtClean="0"/>
              <a:t>ρgh</a:t>
            </a:r>
            <a:r>
              <a:rPr lang="ru-RU" b="1" dirty="0" smtClean="0"/>
              <a:t> (</a:t>
            </a:r>
            <a:r>
              <a:rPr lang="ru-RU" b="1" dirty="0"/>
              <a:t>Па)</a:t>
            </a:r>
            <a:endParaRPr lang="ru-RU" dirty="0"/>
          </a:p>
          <a:p>
            <a:r>
              <a:rPr lang="el-GR" dirty="0" smtClean="0"/>
              <a:t>–</a:t>
            </a:r>
            <a:r>
              <a:rPr lang="ru-RU" dirty="0" smtClean="0"/>
              <a:t> </a:t>
            </a:r>
            <a:r>
              <a:rPr lang="el-GR" b="1" dirty="0" smtClean="0"/>
              <a:t>ρ</a:t>
            </a:r>
            <a:r>
              <a:rPr lang="el-GR" b="1" dirty="0"/>
              <a:t>= </a:t>
            </a:r>
            <a:r>
              <a:rPr lang="ru-RU" b="1" dirty="0"/>
              <a:t>плотность </a:t>
            </a:r>
            <a:r>
              <a:rPr lang="ru-RU" b="1" dirty="0" smtClean="0"/>
              <a:t>БР (</a:t>
            </a:r>
            <a:r>
              <a:rPr lang="ru-RU" b="1" dirty="0"/>
              <a:t>кг/м</a:t>
            </a:r>
            <a:r>
              <a:rPr lang="ru-RU" b="1" baseline="30000" dirty="0"/>
              <a:t>3</a:t>
            </a:r>
            <a:r>
              <a:rPr lang="ru-RU" b="1" dirty="0"/>
              <a:t>)</a:t>
            </a:r>
            <a:endParaRPr lang="ru-RU" dirty="0"/>
          </a:p>
          <a:p>
            <a:r>
              <a:rPr lang="en-US" dirty="0" smtClean="0"/>
              <a:t>–</a:t>
            </a:r>
            <a:r>
              <a:rPr lang="ru-RU" dirty="0" smtClean="0"/>
              <a:t> </a:t>
            </a:r>
            <a:r>
              <a:rPr lang="en-US" b="1" dirty="0" smtClean="0"/>
              <a:t>g </a:t>
            </a:r>
            <a:r>
              <a:rPr lang="en-US" b="1" dirty="0"/>
              <a:t>= </a:t>
            </a:r>
            <a:r>
              <a:rPr lang="ru-RU" b="1" dirty="0"/>
              <a:t>ускорение силы </a:t>
            </a:r>
            <a:r>
              <a:rPr lang="ru-RU" b="1" dirty="0" smtClean="0"/>
              <a:t>тяжести (</a:t>
            </a:r>
            <a:r>
              <a:rPr lang="ru-RU" b="1" dirty="0"/>
              <a:t>м/с</a:t>
            </a:r>
            <a:r>
              <a:rPr lang="ru-RU" b="1" baseline="30000" dirty="0"/>
              <a:t>2</a:t>
            </a:r>
            <a:r>
              <a:rPr lang="ru-RU" b="1" dirty="0"/>
              <a:t>)</a:t>
            </a:r>
            <a:endParaRPr lang="ru-RU" dirty="0"/>
          </a:p>
          <a:p>
            <a:r>
              <a:rPr lang="ru-RU" dirty="0" smtClean="0"/>
              <a:t>– </a:t>
            </a:r>
            <a:r>
              <a:rPr lang="ru-RU" b="1" dirty="0" smtClean="0"/>
              <a:t>h </a:t>
            </a:r>
            <a:r>
              <a:rPr lang="ru-RU" b="1" dirty="0"/>
              <a:t>= вертикальная высота столба жидкости (м)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384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34" grpId="0"/>
      <p:bldP spid="38935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23528" y="1455608"/>
            <a:ext cx="4824536" cy="124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lang="ru-RU" altLang="ru-RU" sz="2200" b="1" dirty="0" smtClean="0">
                <a:solidFill>
                  <a:schemeClr val="bg2">
                    <a:lumMod val="25000"/>
                  </a:schemeClr>
                </a:solidFill>
              </a:rPr>
              <a:t>4. Передача </a:t>
            </a:r>
            <a:r>
              <a:rPr lang="ru-RU" altLang="ru-RU" sz="2200" b="1" dirty="0">
                <a:solidFill>
                  <a:schemeClr val="bg2">
                    <a:lumMod val="25000"/>
                  </a:schemeClr>
                </a:solidFill>
              </a:rPr>
              <a:t>гидравлической мощности </a:t>
            </a:r>
            <a:r>
              <a:rPr lang="ru-RU" altLang="ru-RU" sz="2200" b="1" dirty="0" smtClean="0">
                <a:solidFill>
                  <a:schemeClr val="bg2">
                    <a:lumMod val="25000"/>
                  </a:schemeClr>
                </a:solidFill>
              </a:rPr>
              <a:t>долоту (турбинное бурение)</a:t>
            </a:r>
            <a:endParaRPr lang="ru-RU" altLang="ru-RU" sz="2200" b="1" dirty="0">
              <a:solidFill>
                <a:schemeClr val="bg2">
                  <a:lumMod val="25000"/>
                </a:schemeClr>
              </a:solidFill>
            </a:endParaRP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»"/>
            </a:pPr>
            <a:endParaRPr lang="ru-RU" altLang="ru-RU" sz="2200" dirty="0" smtClean="0">
              <a:solidFill>
                <a:srgbClr val="4E5B6F"/>
              </a:solidFill>
            </a:endParaRP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06437"/>
          </a:xfrm>
        </p:spPr>
        <p:txBody>
          <a:bodyPr/>
          <a:lstStyle/>
          <a:p>
            <a:pPr algn="ctr"/>
            <a:r>
              <a:rPr lang="ru-RU" altLang="ru-RU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ФУНКЦИИ БУРОВОГО РАСТВОРА </a:t>
            </a:r>
          </a:p>
        </p:txBody>
      </p:sp>
      <p:pic>
        <p:nvPicPr>
          <p:cNvPr id="2052" name="Picture 4" descr="http://www.studmed.ru/docs/static/b/9/5/4/3/b95430f934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308" y="1268760"/>
            <a:ext cx="4046587" cy="397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21804" y="4983559"/>
            <a:ext cx="35283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altLang="ru-RU" b="1" dirty="0">
                <a:solidFill>
                  <a:srgbClr val="FF0000"/>
                </a:solidFill>
                <a:latin typeface="Arial" charset="0"/>
              </a:rPr>
              <a:t>Невыполнение функции:</a:t>
            </a:r>
          </a:p>
          <a:p>
            <a:pPr lvl="1"/>
            <a:r>
              <a:rPr lang="ru-RU" altLang="ru-RU" b="1" dirty="0">
                <a:latin typeface="Arial" charset="0"/>
              </a:rPr>
              <a:t>- </a:t>
            </a:r>
            <a:r>
              <a:rPr lang="ru-RU" altLang="ru-RU" b="1" dirty="0" smtClean="0">
                <a:latin typeface="Arial" charset="0"/>
              </a:rPr>
              <a:t>Бурение невозможно</a:t>
            </a:r>
            <a:endParaRPr lang="ru-RU" altLang="ru-RU" b="1" dirty="0">
              <a:latin typeface="Arial" charset="0"/>
            </a:endParaRPr>
          </a:p>
          <a:p>
            <a:pPr lvl="1"/>
            <a:r>
              <a:rPr lang="ru-RU" altLang="ru-RU" b="1" dirty="0"/>
              <a:t>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04787" y="249289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pPr marL="285750" indent="-285750" algn="just">
              <a:buFontTx/>
              <a:buChar char="-"/>
            </a:pPr>
            <a:r>
              <a:rPr lang="ru-RU" b="1" dirty="0" smtClean="0"/>
              <a:t>По </a:t>
            </a:r>
            <a:r>
              <a:rPr lang="ru-RU" b="1" dirty="0"/>
              <a:t>мере циркуляции БР вниз по БТ, через долото, и затем вверх по </a:t>
            </a:r>
            <a:r>
              <a:rPr lang="ru-RU" b="1" dirty="0" err="1"/>
              <a:t>затрубному</a:t>
            </a:r>
            <a:r>
              <a:rPr lang="ru-RU" b="1" dirty="0"/>
              <a:t> пространству, происходит потеря </a:t>
            </a:r>
            <a:r>
              <a:rPr lang="ru-RU" b="1" dirty="0" err="1"/>
              <a:t>мощностиБР</a:t>
            </a:r>
            <a:r>
              <a:rPr lang="ru-RU" b="1" dirty="0"/>
              <a:t> на </a:t>
            </a:r>
            <a:r>
              <a:rPr lang="ru-RU" b="1" dirty="0" smtClean="0"/>
              <a:t>трение</a:t>
            </a:r>
            <a:endParaRPr lang="ru-RU" dirty="0" smtClean="0"/>
          </a:p>
          <a:p>
            <a:pPr marL="285750" indent="-285750" algn="just">
              <a:buFontTx/>
              <a:buChar char="-"/>
            </a:pPr>
            <a:r>
              <a:rPr lang="ru-RU" b="1" dirty="0" smtClean="0"/>
              <a:t>Потери </a:t>
            </a:r>
            <a:r>
              <a:rPr lang="ru-RU" b="1" dirty="0"/>
              <a:t>давления на трение зависят от геометрии скважины, свойств БР и скорости потока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72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39552" y="1184663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5. Поддержание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шлама во взвешенном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состоянии</a:t>
            </a: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    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л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егкая очистка от выбуренного шлама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06437"/>
          </a:xfrm>
        </p:spPr>
        <p:txBody>
          <a:bodyPr/>
          <a:lstStyle/>
          <a:p>
            <a:r>
              <a:rPr lang="ru-RU" altLang="ru-RU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ФУНКЦИИ БУРОВОГО РАСТВОРА </a:t>
            </a:r>
          </a:p>
        </p:txBody>
      </p:sp>
      <p:graphicFrame>
        <p:nvGraphicFramePr>
          <p:cNvPr id="8" name="Объект 7">
            <a:hlinkClick r:id="" action="ppaction://ole?verb=0"/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216108716"/>
              </p:ext>
            </p:extLst>
          </p:nvPr>
        </p:nvGraphicFramePr>
        <p:xfrm>
          <a:off x="4644008" y="2204864"/>
          <a:ext cx="3730625" cy="282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8" name="Video Clip" r:id="rId3" imgW="4057143" imgH="3076190" progId="Package">
                  <p:embed/>
                </p:oleObj>
              </mc:Choice>
              <mc:Fallback>
                <p:oleObj name="Video Clip" r:id="rId3" imgW="4057143" imgH="3076190" progId="Package">
                  <p:embed/>
                  <p:pic>
                    <p:nvPicPr>
                      <p:cNvPr id="0" name="Object 3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2204864"/>
                        <a:ext cx="3730625" cy="282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20373" y="472514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ru-RU" altLang="ru-RU" b="1" dirty="0">
                <a:solidFill>
                  <a:srgbClr val="FF0000"/>
                </a:solidFill>
                <a:latin typeface="Arial" charset="0"/>
              </a:rPr>
              <a:t>Невыполнение функции:</a:t>
            </a:r>
          </a:p>
          <a:p>
            <a:pPr marL="742950" lvl="1" indent="-285750">
              <a:buFontTx/>
              <a:buChar char="-"/>
            </a:pPr>
            <a:r>
              <a:rPr lang="ru-RU" altLang="ru-RU" b="1" dirty="0" smtClean="0">
                <a:latin typeface="Arial" charset="0"/>
              </a:rPr>
              <a:t>Выход из строя насосов</a:t>
            </a:r>
          </a:p>
          <a:p>
            <a:pPr marL="742950" lvl="1" indent="-285750">
              <a:buFontTx/>
              <a:buChar char="-"/>
            </a:pPr>
            <a:r>
              <a:rPr lang="ru-RU" altLang="ru-RU" b="1" dirty="0" smtClean="0">
                <a:latin typeface="Arial" charset="0"/>
              </a:rPr>
              <a:t>Уменьшение скорости бурения</a:t>
            </a:r>
          </a:p>
          <a:p>
            <a:pPr marL="742950" lvl="1" indent="-285750">
              <a:buFontTx/>
              <a:buChar char="-"/>
            </a:pPr>
            <a:r>
              <a:rPr lang="ru-RU" altLang="ru-RU" b="1" dirty="0" smtClean="0">
                <a:latin typeface="Arial" charset="0"/>
              </a:rPr>
              <a:t>Прихват бурового инструмента</a:t>
            </a:r>
            <a:endParaRPr lang="ru-RU" altLang="ru-RU" b="1" dirty="0">
              <a:latin typeface="Arial" charset="0"/>
            </a:endParaRPr>
          </a:p>
          <a:p>
            <a:pPr lvl="1"/>
            <a:r>
              <a:rPr lang="ru-RU" altLang="ru-RU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674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48754" y="1268760"/>
            <a:ext cx="717962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altLang="ru-RU" sz="2200" b="1" dirty="0" smtClean="0">
                <a:solidFill>
                  <a:schemeClr val="bg2">
                    <a:lumMod val="25000"/>
                  </a:schemeClr>
                </a:solidFill>
              </a:rPr>
              <a:t>Сохранение </a:t>
            </a:r>
            <a:r>
              <a:rPr lang="ru-RU" altLang="ru-RU" sz="2200" b="1" dirty="0">
                <a:solidFill>
                  <a:schemeClr val="bg2">
                    <a:lumMod val="25000"/>
                  </a:schemeClr>
                </a:solidFill>
              </a:rPr>
              <a:t>устойчивости стенок скважины</a:t>
            </a:r>
            <a:r>
              <a:rPr lang="ru-RU" altLang="ru-RU" sz="2200" b="1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marL="457200" lvl="0" indent="-457200">
              <a:buFont typeface="+mj-lt"/>
              <a:buAutoNum type="arabicPeriod"/>
            </a:pPr>
            <a:endParaRPr lang="ru-RU" altLang="ru-RU" sz="2200" b="1" dirty="0">
              <a:solidFill>
                <a:schemeClr val="bg2">
                  <a:lumMod val="25000"/>
                </a:schemeClr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altLang="ru-RU" sz="2200" b="1" dirty="0" smtClean="0">
                <a:solidFill>
                  <a:schemeClr val="bg2">
                    <a:lumMod val="25000"/>
                  </a:schemeClr>
                </a:solidFill>
              </a:rPr>
              <a:t>Закупоривание </a:t>
            </a:r>
            <a:r>
              <a:rPr lang="ru-RU" altLang="ru-RU" sz="2200" b="1" dirty="0">
                <a:solidFill>
                  <a:schemeClr val="bg2">
                    <a:lumMod val="25000"/>
                  </a:schemeClr>
                </a:solidFill>
              </a:rPr>
              <a:t>каналов с целью снижения поглощения бурового раствора и </a:t>
            </a:r>
            <a:r>
              <a:rPr lang="ru-RU" altLang="ru-RU" sz="2200" b="1" dirty="0" err="1">
                <a:solidFill>
                  <a:schemeClr val="bg2">
                    <a:lumMod val="25000"/>
                  </a:schemeClr>
                </a:solidFill>
              </a:rPr>
              <a:t>водопритоков</a:t>
            </a:r>
            <a:r>
              <a:rPr lang="ru-RU" altLang="ru-RU" sz="2200" b="1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marL="457200" lvl="0" indent="-457200">
              <a:buFont typeface="+mj-lt"/>
              <a:buAutoNum type="arabicPeriod"/>
            </a:pPr>
            <a:endParaRPr lang="ru-RU" altLang="ru-RU" sz="2200" b="1" dirty="0">
              <a:solidFill>
                <a:schemeClr val="bg2">
                  <a:lumMod val="25000"/>
                </a:schemeClr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altLang="ru-RU" sz="2200" b="1" dirty="0" smtClean="0">
                <a:solidFill>
                  <a:schemeClr val="bg2">
                    <a:lumMod val="25000"/>
                  </a:schemeClr>
                </a:solidFill>
              </a:rPr>
              <a:t>Предотвращение </a:t>
            </a:r>
            <a:r>
              <a:rPr lang="ru-RU" altLang="ru-RU" sz="2200" b="1" dirty="0">
                <a:solidFill>
                  <a:schemeClr val="bg2">
                    <a:lumMod val="25000"/>
                  </a:schemeClr>
                </a:solidFill>
              </a:rPr>
              <a:t>газо-, </a:t>
            </a:r>
            <a:r>
              <a:rPr lang="ru-RU" altLang="ru-RU" sz="2200" b="1" dirty="0" err="1">
                <a:solidFill>
                  <a:schemeClr val="bg2">
                    <a:lumMod val="25000"/>
                  </a:schemeClr>
                </a:solidFill>
              </a:rPr>
              <a:t>нефте</a:t>
            </a:r>
            <a:r>
              <a:rPr lang="ru-RU" altLang="ru-RU" sz="2200" b="1" dirty="0">
                <a:solidFill>
                  <a:schemeClr val="bg2">
                    <a:lumMod val="25000"/>
                  </a:schemeClr>
                </a:solidFill>
              </a:rPr>
              <a:t>-, </a:t>
            </a:r>
            <a:r>
              <a:rPr lang="ru-RU" altLang="ru-RU" sz="2200" b="1" dirty="0" err="1">
                <a:solidFill>
                  <a:schemeClr val="bg2">
                    <a:lumMod val="25000"/>
                  </a:schemeClr>
                </a:solidFill>
              </a:rPr>
              <a:t>водо</a:t>
            </a:r>
            <a:r>
              <a:rPr lang="ru-RU" altLang="ru-RU" sz="2200" b="1" dirty="0">
                <a:solidFill>
                  <a:schemeClr val="bg2">
                    <a:lumMod val="25000"/>
                  </a:schemeClr>
                </a:solidFill>
              </a:rPr>
              <a:t> проявлений</a:t>
            </a:r>
            <a:r>
              <a:rPr lang="ru-RU" altLang="ru-RU" sz="2200" b="1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ru-RU" altLang="ru-RU" sz="2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06437"/>
          </a:xfrm>
        </p:spPr>
        <p:txBody>
          <a:bodyPr/>
          <a:lstStyle/>
          <a:p>
            <a:pPr algn="ctr"/>
            <a:r>
              <a:rPr lang="ru-RU" altLang="ru-RU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Требования к буровым растворам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36510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ru-RU" altLang="ru-RU" b="1" dirty="0">
                <a:solidFill>
                  <a:srgbClr val="FF0000"/>
                </a:solidFill>
                <a:latin typeface="Arial" charset="0"/>
              </a:rPr>
              <a:t>Невыполнение </a:t>
            </a:r>
            <a:r>
              <a:rPr lang="ru-RU" altLang="ru-RU" b="1" dirty="0" smtClean="0">
                <a:solidFill>
                  <a:srgbClr val="FF0000"/>
                </a:solidFill>
                <a:latin typeface="Arial" charset="0"/>
              </a:rPr>
              <a:t>требований:</a:t>
            </a:r>
            <a:endParaRPr lang="ru-RU" altLang="ru-RU" b="1" dirty="0">
              <a:solidFill>
                <a:srgbClr val="FF0000"/>
              </a:solidFill>
              <a:latin typeface="Arial" charset="0"/>
            </a:endParaRPr>
          </a:p>
          <a:p>
            <a:pPr marL="742950" lvl="1" indent="-285750">
              <a:buFontTx/>
              <a:buChar char="-"/>
            </a:pPr>
            <a:r>
              <a:rPr lang="ru-RU" altLang="ru-RU" b="1" dirty="0">
                <a:latin typeface="Arial" charset="0"/>
              </a:rPr>
              <a:t>О</a:t>
            </a:r>
            <a:r>
              <a:rPr lang="ru-RU" altLang="ru-RU" b="1" dirty="0" smtClean="0">
                <a:latin typeface="Arial" charset="0"/>
              </a:rPr>
              <a:t>сыпи, обвалы, аварии</a:t>
            </a:r>
            <a:endParaRPr lang="ru-RU" altLang="ru-RU" b="1" dirty="0">
              <a:latin typeface="Arial" charset="0"/>
            </a:endParaRPr>
          </a:p>
          <a:p>
            <a:pPr marL="742950" lvl="1" indent="-285750">
              <a:buFontTx/>
              <a:buChar char="-"/>
            </a:pPr>
            <a:r>
              <a:rPr lang="ru-RU" altLang="ru-RU" b="1" dirty="0">
                <a:latin typeface="Arial" charset="0"/>
              </a:rPr>
              <a:t>Уменьшение скорости бурения</a:t>
            </a:r>
          </a:p>
          <a:p>
            <a:pPr marL="742950" lvl="1" indent="-285750">
              <a:buFontTx/>
              <a:buChar char="-"/>
            </a:pPr>
            <a:r>
              <a:rPr lang="ru-RU" altLang="ru-RU" b="1" dirty="0" smtClean="0">
                <a:latin typeface="Arial" charset="0"/>
              </a:rPr>
              <a:t>Изменение технологических параметров бурового раствора</a:t>
            </a:r>
            <a:endParaRPr lang="ru-RU" altLang="ru-RU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48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052736"/>
            <a:ext cx="7467661" cy="534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  <a:buFont typeface="+mj-lt"/>
              <a:buAutoNum type="arabicPeriod" startAt="4"/>
            </a:pPr>
            <a:r>
              <a:rPr lang="ru-RU" altLang="ru-RU" sz="2400" b="1" dirty="0" smtClean="0">
                <a:solidFill>
                  <a:schemeClr val="bg2">
                    <a:lumMod val="25000"/>
                  </a:schemeClr>
                </a:solidFill>
              </a:rPr>
              <a:t>Облегчение </a:t>
            </a: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</a:rPr>
              <a:t>процесса разрушения горных пород на забое. </a:t>
            </a:r>
          </a:p>
          <a:p>
            <a:pPr marL="342900" lvl="0" indent="-342900" algn="just">
              <a:spcBef>
                <a:spcPct val="20000"/>
              </a:spcBef>
              <a:buFontTx/>
              <a:buChar char="-"/>
            </a:pPr>
            <a:r>
              <a:rPr lang="ru-RU" altLang="ru-RU" sz="2400" dirty="0" smtClean="0"/>
              <a:t>Применение поверхностно-активных веществ. Эффект </a:t>
            </a:r>
            <a:r>
              <a:rPr lang="ru-RU" altLang="ru-RU" sz="2400" dirty="0" err="1" smtClean="0"/>
              <a:t>Ребиндера</a:t>
            </a:r>
            <a:r>
              <a:rPr lang="ru-RU" altLang="ru-RU" sz="2400" dirty="0" smtClean="0"/>
              <a:t>.</a:t>
            </a:r>
          </a:p>
          <a:p>
            <a:pPr lvl="0" algn="just">
              <a:spcBef>
                <a:spcPct val="20000"/>
              </a:spcBef>
            </a:pPr>
            <a:r>
              <a:rPr lang="ru-RU" altLang="ru-RU" b="1" dirty="0" smtClean="0">
                <a:solidFill>
                  <a:srgbClr val="FF0000"/>
                </a:solidFill>
                <a:latin typeface="Arial" charset="0"/>
              </a:rPr>
              <a:t>Невыполнение </a:t>
            </a:r>
            <a:r>
              <a:rPr lang="ru-RU" altLang="ru-RU" b="1" dirty="0">
                <a:solidFill>
                  <a:srgbClr val="FF0000"/>
                </a:solidFill>
                <a:latin typeface="Arial" charset="0"/>
              </a:rPr>
              <a:t>требования:</a:t>
            </a:r>
          </a:p>
          <a:p>
            <a:pPr marL="742950" lvl="1" indent="-285750">
              <a:buFontTx/>
              <a:buChar char="-"/>
            </a:pPr>
            <a:r>
              <a:rPr lang="ru-RU" altLang="ru-RU" b="1" dirty="0">
                <a:solidFill>
                  <a:prstClr val="black"/>
                </a:solidFill>
                <a:latin typeface="Arial" charset="0"/>
              </a:rPr>
              <a:t>Снижение </a:t>
            </a:r>
            <a:r>
              <a:rPr lang="ru-RU" altLang="ru-RU" b="1" dirty="0" smtClean="0">
                <a:solidFill>
                  <a:prstClr val="black"/>
                </a:solidFill>
                <a:latin typeface="Arial" charset="0"/>
              </a:rPr>
              <a:t>скорости бурения</a:t>
            </a:r>
            <a:endParaRPr lang="ru-RU" altLang="ru-RU" b="1" dirty="0">
              <a:solidFill>
                <a:prstClr val="black"/>
              </a:solidFill>
              <a:latin typeface="Arial" charset="0"/>
            </a:endParaRPr>
          </a:p>
          <a:p>
            <a:pPr lvl="0" algn="just">
              <a:spcBef>
                <a:spcPct val="20000"/>
              </a:spcBef>
            </a:pPr>
            <a:r>
              <a:rPr lang="ru-RU" altLang="ru-RU" sz="2400" b="1" dirty="0" smtClean="0">
                <a:solidFill>
                  <a:schemeClr val="bg2">
                    <a:lumMod val="25000"/>
                  </a:schemeClr>
                </a:solidFill>
              </a:rPr>
              <a:t>5. Сохранение </a:t>
            </a: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</a:rPr>
              <a:t>проницаемости продуктивных горизонтов. </a:t>
            </a:r>
            <a:endParaRPr lang="ru-RU" altLang="ru-RU" sz="2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342900" lvl="0" indent="-342900" algn="just" fontAlgn="base">
              <a:spcAft>
                <a:spcPct val="0"/>
              </a:spcAft>
              <a:buClr>
                <a:srgbClr val="FE6700"/>
              </a:buClr>
              <a:buFont typeface="Courier New" panose="02070309020205020404" pitchFamily="49" charset="0"/>
              <a:buChar char="o"/>
            </a:pPr>
            <a:r>
              <a:rPr lang="ru-RU" altLang="ru-RU" sz="1600" kern="0" dirty="0">
                <a:solidFill>
                  <a:srgbClr val="000000"/>
                </a:solidFill>
                <a:latin typeface="Arial"/>
              </a:rPr>
              <a:t>Минимизация </a:t>
            </a:r>
            <a:r>
              <a:rPr lang="ru-RU" altLang="ru-RU" sz="1600" kern="0" dirty="0" err="1">
                <a:solidFill>
                  <a:srgbClr val="000000"/>
                </a:solidFill>
                <a:latin typeface="Arial"/>
              </a:rPr>
              <a:t>кольматации</a:t>
            </a:r>
            <a:r>
              <a:rPr lang="ru-RU" altLang="ru-RU" sz="1600" kern="0" dirty="0">
                <a:solidFill>
                  <a:srgbClr val="000000"/>
                </a:solidFill>
                <a:latin typeface="Arial"/>
              </a:rPr>
              <a:t> коллекторов</a:t>
            </a:r>
          </a:p>
          <a:p>
            <a:pPr marL="342900" lvl="0" indent="-342900" algn="just" fontAlgn="base">
              <a:spcAft>
                <a:spcPct val="0"/>
              </a:spcAft>
              <a:buClr>
                <a:srgbClr val="FE6700"/>
              </a:buClr>
              <a:buFont typeface="Courier New" panose="02070309020205020404" pitchFamily="49" charset="0"/>
              <a:buChar char="o"/>
            </a:pPr>
            <a:r>
              <a:rPr lang="ru-RU" altLang="ru-RU" sz="1600" kern="0" dirty="0" smtClean="0">
                <a:solidFill>
                  <a:srgbClr val="000000"/>
                </a:solidFill>
                <a:latin typeface="Arial"/>
              </a:rPr>
              <a:t>Предупреждение </a:t>
            </a:r>
            <a:r>
              <a:rPr lang="ru-RU" altLang="ru-RU" sz="1600" kern="0" dirty="0">
                <a:solidFill>
                  <a:srgbClr val="000000"/>
                </a:solidFill>
                <a:latin typeface="Arial"/>
              </a:rPr>
              <a:t>создания эмульсионных пробок в коллекторах</a:t>
            </a:r>
          </a:p>
          <a:p>
            <a:pPr marL="342900" lvl="0" indent="-342900" algn="just" fontAlgn="base">
              <a:spcAft>
                <a:spcPct val="0"/>
              </a:spcAft>
              <a:buClr>
                <a:srgbClr val="FE6700"/>
              </a:buClr>
              <a:buFont typeface="Courier New" panose="02070309020205020404" pitchFamily="49" charset="0"/>
              <a:buChar char="o"/>
            </a:pPr>
            <a:r>
              <a:rPr lang="ru-RU" altLang="ru-RU" sz="1600" kern="0" dirty="0" smtClean="0">
                <a:solidFill>
                  <a:srgbClr val="000000"/>
                </a:solidFill>
                <a:latin typeface="Arial"/>
              </a:rPr>
              <a:t>Изменение </a:t>
            </a:r>
            <a:r>
              <a:rPr lang="ru-RU" altLang="ru-RU" sz="1600" kern="0" dirty="0">
                <a:solidFill>
                  <a:srgbClr val="000000"/>
                </a:solidFill>
                <a:latin typeface="Arial"/>
              </a:rPr>
              <a:t>фазовой проницаемости коллекторов</a:t>
            </a:r>
          </a:p>
          <a:p>
            <a:pPr marL="342900" lvl="0" indent="-342900" algn="just" fontAlgn="base">
              <a:spcAft>
                <a:spcPct val="0"/>
              </a:spcAft>
              <a:buClr>
                <a:srgbClr val="FE6700"/>
              </a:buClr>
              <a:buFont typeface="Courier New" panose="02070309020205020404" pitchFamily="49" charset="0"/>
              <a:buChar char="o"/>
            </a:pPr>
            <a:r>
              <a:rPr lang="ru-RU" altLang="ru-RU" sz="1600" kern="0" dirty="0" smtClean="0">
                <a:solidFill>
                  <a:srgbClr val="000000"/>
                </a:solidFill>
                <a:latin typeface="Arial"/>
              </a:rPr>
              <a:t>Предупреждение </a:t>
            </a:r>
            <a:r>
              <a:rPr lang="ru-RU" altLang="ru-RU" sz="1600" kern="0" dirty="0">
                <a:solidFill>
                  <a:srgbClr val="000000"/>
                </a:solidFill>
                <a:latin typeface="Arial"/>
              </a:rPr>
              <a:t>набухания и гидратации глин, находящихся  в продуктивных </a:t>
            </a:r>
            <a:r>
              <a:rPr lang="ru-RU" altLang="ru-RU" sz="1600" kern="0" dirty="0" smtClean="0">
                <a:solidFill>
                  <a:srgbClr val="000000"/>
                </a:solidFill>
                <a:latin typeface="Arial"/>
              </a:rPr>
              <a:t>пластах</a:t>
            </a:r>
          </a:p>
          <a:p>
            <a:pPr lvl="0" algn="just" fontAlgn="base">
              <a:spcAft>
                <a:spcPct val="0"/>
              </a:spcAft>
              <a:buClr>
                <a:srgbClr val="FE6700"/>
              </a:buClr>
            </a:pPr>
            <a:endParaRPr lang="ru-RU" altLang="ru-RU" sz="1600" kern="0" dirty="0">
              <a:solidFill>
                <a:srgbClr val="000000"/>
              </a:solidFill>
              <a:latin typeface="Arial"/>
            </a:endParaRPr>
          </a:p>
          <a:p>
            <a:pPr lvl="1"/>
            <a:r>
              <a:rPr lang="ru-RU" altLang="ru-RU" b="1" dirty="0">
                <a:solidFill>
                  <a:srgbClr val="FF0000"/>
                </a:solidFill>
                <a:latin typeface="Arial" charset="0"/>
              </a:rPr>
              <a:t>Невыполнение </a:t>
            </a:r>
            <a:r>
              <a:rPr lang="ru-RU" altLang="ru-RU" b="1" dirty="0" smtClean="0">
                <a:solidFill>
                  <a:srgbClr val="FF0000"/>
                </a:solidFill>
                <a:latin typeface="Arial" charset="0"/>
              </a:rPr>
              <a:t>требования:</a:t>
            </a:r>
            <a:endParaRPr lang="ru-RU" altLang="ru-RU" b="1" dirty="0">
              <a:solidFill>
                <a:srgbClr val="FF0000"/>
              </a:solidFill>
              <a:latin typeface="Arial" charset="0"/>
            </a:endParaRPr>
          </a:p>
          <a:p>
            <a:pPr marL="742950" lvl="1" indent="-285750">
              <a:buFontTx/>
              <a:buChar char="-"/>
            </a:pPr>
            <a:r>
              <a:rPr lang="ru-RU" altLang="ru-RU" b="1" dirty="0" smtClean="0">
                <a:solidFill>
                  <a:prstClr val="black"/>
                </a:solidFill>
                <a:latin typeface="Arial" charset="0"/>
              </a:rPr>
              <a:t>Снижение дебита скважины</a:t>
            </a:r>
            <a:endParaRPr lang="ru-RU" altLang="ru-RU" b="1" dirty="0">
              <a:solidFill>
                <a:prstClr val="black"/>
              </a:solidFill>
              <a:latin typeface="Arial" charset="0"/>
            </a:endParaRPr>
          </a:p>
          <a:p>
            <a:pPr lvl="0" algn="just" fontAlgn="base">
              <a:spcAft>
                <a:spcPct val="0"/>
              </a:spcAft>
              <a:buClr>
                <a:srgbClr val="FE6700"/>
              </a:buClr>
            </a:pPr>
            <a:endParaRPr lang="en-US" altLang="ru-RU" sz="16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06437"/>
          </a:xfrm>
        </p:spPr>
        <p:txBody>
          <a:bodyPr/>
          <a:lstStyle/>
          <a:p>
            <a:pPr algn="ctr"/>
            <a:r>
              <a:rPr lang="ru-RU" altLang="ru-RU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Требования к буровым растворам</a:t>
            </a:r>
          </a:p>
        </p:txBody>
      </p:sp>
    </p:spTree>
    <p:extLst>
      <p:ext uri="{BB962C8B-B14F-4D97-AF65-F5344CB8AC3E}">
        <p14:creationId xmlns:p14="http://schemas.microsoft.com/office/powerpoint/2010/main" val="183649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48754" y="1268760"/>
            <a:ext cx="7467661" cy="5115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spcBef>
                <a:spcPct val="20000"/>
              </a:spcBef>
              <a:buFont typeface="+mj-lt"/>
              <a:buAutoNum type="arabicPeriod" startAt="6"/>
            </a:pP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</a:rPr>
              <a:t>Предохранение бурового инструмента и оборудования от коррозии и абразивного износа</a:t>
            </a:r>
            <a:r>
              <a:rPr lang="ru-RU" altLang="ru-RU" sz="2400" b="1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marL="457200" lvl="0" indent="-457200" algn="just">
              <a:spcBef>
                <a:spcPct val="20000"/>
              </a:spcBef>
              <a:buFont typeface="+mj-lt"/>
              <a:buAutoNum type="arabicPeriod" startAt="6"/>
            </a:pPr>
            <a:endParaRPr lang="ru-RU" altLang="ru-RU" sz="2400" b="1" dirty="0">
              <a:solidFill>
                <a:schemeClr val="bg2">
                  <a:lumMod val="25000"/>
                </a:schemeClr>
              </a:solidFill>
            </a:endParaRPr>
          </a:p>
          <a:p>
            <a:pPr marL="457200" lvl="0" indent="-457200" algn="just">
              <a:spcBef>
                <a:spcPct val="20000"/>
              </a:spcBef>
              <a:buFont typeface="+mj-lt"/>
              <a:buAutoNum type="arabicPeriod" startAt="6"/>
            </a:pP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</a:rPr>
              <a:t>Снижение коэффициента трения.</a:t>
            </a:r>
          </a:p>
          <a:p>
            <a:pPr marL="457200" lvl="0" indent="-457200" algn="just">
              <a:spcBef>
                <a:spcPct val="20000"/>
              </a:spcBef>
              <a:buFont typeface="+mj-lt"/>
              <a:buAutoNum type="arabicPeriod" startAt="6"/>
            </a:pPr>
            <a:endParaRPr lang="ru-RU" altLang="ru-RU" sz="2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457200" lvl="0" indent="-457200" algn="just">
              <a:spcBef>
                <a:spcPct val="20000"/>
              </a:spcBef>
              <a:buFont typeface="+mj-lt"/>
              <a:buAutoNum type="arabicPeriod" startAt="6"/>
            </a:pPr>
            <a:r>
              <a:rPr lang="ru-RU" altLang="ru-RU" sz="2400" b="1" dirty="0" smtClean="0">
                <a:solidFill>
                  <a:schemeClr val="bg2">
                    <a:lumMod val="25000"/>
                  </a:schemeClr>
                </a:solidFill>
              </a:rPr>
              <a:t>Сохранение </a:t>
            </a: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</a:rPr>
              <a:t>заданных технологических </a:t>
            </a:r>
            <a:r>
              <a:rPr lang="ru-RU" altLang="ru-RU" sz="2400" b="1" dirty="0" smtClean="0">
                <a:solidFill>
                  <a:schemeClr val="bg2">
                    <a:lumMod val="25000"/>
                  </a:schemeClr>
                </a:solidFill>
              </a:rPr>
              <a:t>характеристик бурового раствора.</a:t>
            </a:r>
          </a:p>
          <a:p>
            <a:pPr marL="457200" lvl="0" indent="-457200" algn="just">
              <a:spcBef>
                <a:spcPct val="20000"/>
              </a:spcBef>
              <a:buFont typeface="+mj-lt"/>
              <a:buAutoNum type="arabicPeriod" startAt="6"/>
            </a:pPr>
            <a:endParaRPr lang="ru-RU" altLang="ru-RU" sz="2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457200" lvl="0" indent="-457200" algn="just">
              <a:spcBef>
                <a:spcPct val="20000"/>
              </a:spcBef>
              <a:buFont typeface="+mj-lt"/>
              <a:buAutoNum type="arabicPeriod" startAt="6"/>
            </a:pPr>
            <a:r>
              <a:rPr lang="ru-RU" altLang="ru-RU" sz="2400" b="1" dirty="0" smtClean="0">
                <a:solidFill>
                  <a:schemeClr val="bg2">
                    <a:lumMod val="25000"/>
                  </a:schemeClr>
                </a:solidFill>
              </a:rPr>
              <a:t>Обеспечение </a:t>
            </a: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</a:rPr>
              <a:t>геофизической информации о разрезе</a:t>
            </a:r>
          </a:p>
          <a:p>
            <a:pPr marL="457200" lvl="0" indent="-457200" algn="just">
              <a:spcBef>
                <a:spcPct val="20000"/>
              </a:spcBef>
              <a:buFont typeface="+mj-lt"/>
              <a:buAutoNum type="arabicPeriod" startAt="6"/>
            </a:pPr>
            <a:endParaRPr lang="ru-RU" altLang="ru-RU" sz="2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457200" lvl="0" indent="-457200" algn="just">
              <a:spcBef>
                <a:spcPct val="20000"/>
              </a:spcBef>
              <a:buFont typeface="+mj-lt"/>
              <a:buAutoNum type="arabicPeriod" startAt="6"/>
            </a:pPr>
            <a:endParaRPr lang="ru-RU" alt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06437"/>
          </a:xfrm>
        </p:spPr>
        <p:txBody>
          <a:bodyPr/>
          <a:lstStyle/>
          <a:p>
            <a:pPr algn="ctr"/>
            <a:r>
              <a:rPr lang="ru-RU" altLang="ru-RU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Требования к буровым растворам</a:t>
            </a:r>
          </a:p>
        </p:txBody>
      </p:sp>
    </p:spTree>
    <p:extLst>
      <p:ext uri="{BB962C8B-B14F-4D97-AF65-F5344CB8AC3E}">
        <p14:creationId xmlns:p14="http://schemas.microsoft.com/office/powerpoint/2010/main" val="409350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1196752"/>
            <a:ext cx="612068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spcBef>
                <a:spcPct val="20000"/>
              </a:spcBef>
              <a:buFont typeface="+mj-lt"/>
              <a:buAutoNum type="arabicPeriod" startAt="4"/>
            </a:pPr>
            <a:endParaRPr lang="ru-RU" altLang="ru-RU" sz="2400" b="1" dirty="0">
              <a:solidFill>
                <a:schemeClr val="bg2">
                  <a:lumMod val="25000"/>
                </a:schemeClr>
              </a:solidFill>
            </a:endParaRPr>
          </a:p>
          <a:p>
            <a:pPr lvl="0" algn="just">
              <a:spcBef>
                <a:spcPct val="20000"/>
              </a:spcBef>
            </a:pPr>
            <a:r>
              <a:rPr lang="ru-RU" altLang="ru-RU" sz="2400" b="1" dirty="0" smtClean="0">
                <a:solidFill>
                  <a:schemeClr val="bg2">
                    <a:lumMod val="25000"/>
                  </a:schemeClr>
                </a:solidFill>
              </a:rPr>
              <a:t>10. Экологическая </a:t>
            </a: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</a:rPr>
              <a:t>и токсикологическая </a:t>
            </a:r>
            <a:r>
              <a:rPr lang="ru-RU" altLang="ru-RU" sz="2400" b="1" dirty="0" smtClean="0">
                <a:solidFill>
                  <a:schemeClr val="bg2">
                    <a:lumMod val="25000"/>
                  </a:schemeClr>
                </a:solidFill>
              </a:rPr>
              <a:t>безопасность</a:t>
            </a:r>
            <a:endParaRPr lang="ru-RU" altLang="ru-RU" sz="2400" b="1" dirty="0">
              <a:solidFill>
                <a:schemeClr val="bg2">
                  <a:lumMod val="25000"/>
                </a:schemeClr>
              </a:solidFill>
            </a:endParaRPr>
          </a:p>
          <a:p>
            <a:pPr marL="998538" lvl="1">
              <a:lnSpc>
                <a:spcPct val="80000"/>
              </a:lnSpc>
              <a:buFontTx/>
              <a:buChar char="•"/>
            </a:pPr>
            <a:r>
              <a:rPr lang="ru-RU" altLang="ru-RU" sz="1600" dirty="0"/>
              <a:t>В соответствии с требованиями местного законодательства  и нормативных документов</a:t>
            </a:r>
          </a:p>
          <a:p>
            <a:pPr marL="998538" lvl="1">
              <a:lnSpc>
                <a:spcPct val="80000"/>
              </a:lnSpc>
              <a:buFontTx/>
              <a:buNone/>
            </a:pPr>
            <a:endParaRPr lang="ru-RU" altLang="ru-RU" sz="1600" dirty="0"/>
          </a:p>
          <a:p>
            <a:pPr marL="342900" indent="-342900">
              <a:lnSpc>
                <a:spcPct val="80000"/>
              </a:lnSpc>
              <a:buClr>
                <a:schemeClr val="accent3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ru-RU" altLang="ru-RU" sz="2000" dirty="0"/>
              <a:t>Минимальная токсичность бурового  раствора (4 или 3 класс опасности)</a:t>
            </a:r>
          </a:p>
          <a:p>
            <a:pPr marL="342900" indent="-342900">
              <a:lnSpc>
                <a:spcPct val="80000"/>
              </a:lnSpc>
              <a:buClr>
                <a:schemeClr val="accent3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endParaRPr lang="en-US" altLang="ru-RU" sz="2000" dirty="0"/>
          </a:p>
          <a:p>
            <a:pPr marL="342900" indent="-342900">
              <a:lnSpc>
                <a:spcPct val="80000"/>
              </a:lnSpc>
              <a:buClr>
                <a:schemeClr val="accent3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ru-RU" altLang="ru-RU" sz="2000" dirty="0"/>
              <a:t>Биоразлагаемость компонентов </a:t>
            </a:r>
          </a:p>
          <a:p>
            <a:pPr marL="342900" indent="-342900">
              <a:lnSpc>
                <a:spcPct val="80000"/>
              </a:lnSpc>
              <a:buClr>
                <a:schemeClr val="accent3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endParaRPr lang="ru-RU" altLang="ru-RU" sz="2000" dirty="0"/>
          </a:p>
          <a:p>
            <a:pPr marL="342900" indent="-342900">
              <a:lnSpc>
                <a:spcPct val="80000"/>
              </a:lnSpc>
              <a:buClr>
                <a:schemeClr val="accent3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ru-RU" altLang="ru-RU" sz="2000" dirty="0"/>
              <a:t>Возможность утилизации бурового </a:t>
            </a:r>
            <a:r>
              <a:rPr lang="ru-RU" altLang="ru-RU" sz="2000" dirty="0" smtClean="0"/>
              <a:t>раствора</a:t>
            </a:r>
          </a:p>
          <a:p>
            <a:pPr marL="533400" indent="-533400">
              <a:lnSpc>
                <a:spcPct val="80000"/>
              </a:lnSpc>
              <a:buClr>
                <a:schemeClr val="accent3">
                  <a:lumMod val="50000"/>
                </a:schemeClr>
              </a:buClr>
              <a:buFont typeface="Wingdings" pitchFamily="2" charset="2"/>
              <a:buChar char="Ш"/>
            </a:pPr>
            <a:endParaRPr lang="ru-RU" altLang="ru-RU" sz="2000" dirty="0"/>
          </a:p>
          <a:p>
            <a:pPr lvl="0" algn="just">
              <a:spcBef>
                <a:spcPct val="20000"/>
              </a:spcBef>
            </a:pPr>
            <a:r>
              <a:rPr lang="ru-RU" altLang="ru-RU" sz="2400" b="1" dirty="0" smtClean="0">
                <a:solidFill>
                  <a:srgbClr val="D6ECFF">
                    <a:lumMod val="25000"/>
                  </a:srgbClr>
                </a:solidFill>
              </a:rPr>
              <a:t>11. Экономическая </a:t>
            </a:r>
            <a:r>
              <a:rPr lang="ru-RU" altLang="ru-RU" sz="2400" b="1" dirty="0">
                <a:solidFill>
                  <a:srgbClr val="D6ECFF">
                    <a:lumMod val="25000"/>
                  </a:srgbClr>
                </a:solidFill>
              </a:rPr>
              <a:t>эффективность</a:t>
            </a:r>
            <a:r>
              <a:rPr lang="ru-RU" altLang="ru-RU" sz="2400" b="1" dirty="0" smtClean="0">
                <a:solidFill>
                  <a:srgbClr val="D6ECFF">
                    <a:lumMod val="25000"/>
                  </a:srgbClr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altLang="ru-RU" sz="2000" dirty="0" smtClean="0"/>
              <a:t>обеспечивать </a:t>
            </a:r>
            <a:r>
              <a:rPr lang="ru-RU" altLang="ru-RU" sz="2000" dirty="0"/>
              <a:t>максимально возможное снижение стоимости 1 м бурения или себестоимости 1 т (1 м</a:t>
            </a:r>
            <a:r>
              <a:rPr lang="ru-RU" altLang="ru-RU" sz="2000" baseline="30000" dirty="0"/>
              <a:t>3</a:t>
            </a:r>
            <a:r>
              <a:rPr lang="ru-RU" altLang="ru-RU" sz="2000" dirty="0"/>
              <a:t>)  нефти (газа). </a:t>
            </a:r>
          </a:p>
          <a:p>
            <a:pPr>
              <a:lnSpc>
                <a:spcPct val="80000"/>
              </a:lnSpc>
            </a:pPr>
            <a:endParaRPr lang="en-US" altLang="ru-RU" sz="20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06437"/>
          </a:xfrm>
        </p:spPr>
        <p:txBody>
          <a:bodyPr/>
          <a:lstStyle/>
          <a:p>
            <a:pPr algn="ctr"/>
            <a:r>
              <a:rPr lang="ru-RU" altLang="ru-RU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Требования к буровым растворам</a:t>
            </a:r>
          </a:p>
        </p:txBody>
      </p:sp>
    </p:spTree>
    <p:extLst>
      <p:ext uri="{BB962C8B-B14F-4D97-AF65-F5344CB8AC3E}">
        <p14:creationId xmlns:p14="http://schemas.microsoft.com/office/powerpoint/2010/main" val="3718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06437"/>
          </a:xfrm>
        </p:spPr>
        <p:txBody>
          <a:bodyPr/>
          <a:lstStyle/>
          <a:p>
            <a:pPr algn="ctr"/>
            <a:r>
              <a:rPr lang="ru-RU" altLang="ru-RU" sz="3200" dirty="0" smtClean="0">
                <a:solidFill>
                  <a:schemeClr val="tx1"/>
                </a:solidFill>
              </a:rPr>
              <a:t>Тема:</a:t>
            </a:r>
            <a:r>
              <a:rPr lang="ru-RU" alt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Классификация Буровых растворов</a:t>
            </a:r>
            <a:endParaRPr lang="ru-RU" altLang="ru-RU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09600" y="1988840"/>
            <a:ext cx="8229600" cy="7064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 baseline="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altLang="ru-RU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87117"/>
            <a:ext cx="8136904" cy="563231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marL="342900" indent="-342900" algn="just">
              <a:buAutoNum type="arabicPeriod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По виду дисперсионной среды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(на водной основе, на углеводородной основе, газообразные); </a:t>
            </a:r>
          </a:p>
          <a:p>
            <a:pPr marL="342900" indent="-342900" algn="just">
              <a:buAutoNum type="arabicPeriod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По виду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дисперсионной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фазы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(твердая фаза, жидкая фаза и т.д.); </a:t>
            </a:r>
          </a:p>
          <a:p>
            <a:pPr marL="342900" indent="-342900" algn="just">
              <a:buAutoNum type="arabicPeriod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По составу дисперсионной фазы или солей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(глинистые, гипсовые,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</a:rPr>
              <a:t>хлоркалиевые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и т.д.); </a:t>
            </a:r>
          </a:p>
          <a:p>
            <a:pPr marL="342900" indent="-342900" algn="just">
              <a:buAutoNum type="arabicPeriod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В зависимости от обработки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(обработанные, необработанные); </a:t>
            </a:r>
          </a:p>
          <a:p>
            <a:pPr marL="342900" indent="-342900" algn="just">
              <a:buAutoNum type="arabicPeriod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По назначению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(для вскрытия, для эксплуатационной колонны и т.д.); </a:t>
            </a:r>
          </a:p>
          <a:p>
            <a:pPr marL="342900" indent="-342900" algn="just">
              <a:buAutoNum type="arabicPeriod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По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способу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приготовления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(естественные, искусственно приготовляемые); </a:t>
            </a:r>
          </a:p>
          <a:p>
            <a:pPr marL="342900" indent="-342900" algn="just">
              <a:buAutoNum type="arabicPeriod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По условиям применения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(воздействию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температур и солевой агрессии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и т.д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.)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75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24744"/>
            <a:ext cx="7467600" cy="4419600"/>
          </a:xfrm>
        </p:spPr>
        <p:txBody>
          <a:bodyPr/>
          <a:lstStyle/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Очистные агенты представляют собой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физико-химические системы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, состоящие из одной или нескольких фаз.</a:t>
            </a: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>
              <a:solidFill>
                <a:srgbClr val="000000"/>
              </a:solidFill>
              <a:latin typeface="Arial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   Фазой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называется часть системы, отделенная от других частей реальной поверхностью раздела.</a:t>
            </a: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>
              <a:solidFill>
                <a:srgbClr val="000000"/>
              </a:solidFill>
              <a:latin typeface="Arial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  Системы, состоящие из одной фазы, называются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гомогенными (однородными).</a:t>
            </a: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>
              <a:solidFill>
                <a:srgbClr val="FF0000"/>
              </a:solidFill>
              <a:latin typeface="Arial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  Гомогенные системы являются молекулярно-ионно-дисперсными системами, так как вещества в них находятся в виде или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диспергированы 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раздроблены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) до размеров отдельных молекул, ионов (а &lt; 10</a:t>
            </a:r>
            <a:r>
              <a:rPr lang="ru-RU" altLang="ru-RU" sz="2000" b="1" baseline="30000" dirty="0">
                <a:solidFill>
                  <a:srgbClr val="000000"/>
                </a:solidFill>
                <a:latin typeface="Arial" charset="0"/>
              </a:rPr>
              <a:t>-7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см). </a:t>
            </a:r>
          </a:p>
          <a:p>
            <a:endParaRPr lang="ru-R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44624"/>
            <a:ext cx="8229600" cy="706437"/>
          </a:xfrm>
        </p:spPr>
        <p:txBody>
          <a:bodyPr/>
          <a:lstStyle/>
          <a:p>
            <a:pPr algn="ctr"/>
            <a:r>
              <a:rPr lang="ru-RU" altLang="ru-RU" sz="3200" dirty="0">
                <a:solidFill>
                  <a:schemeClr val="tx1"/>
                </a:solidFill>
              </a:rPr>
              <a:t>Тема:</a:t>
            </a:r>
            <a:r>
              <a:rPr lang="ru-RU" altLang="ru-RU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Классификация Буровых растворов</a:t>
            </a:r>
          </a:p>
        </p:txBody>
      </p:sp>
    </p:spTree>
    <p:extLst>
      <p:ext uri="{BB962C8B-B14F-4D97-AF65-F5344CB8AC3E}">
        <p14:creationId xmlns:p14="http://schemas.microsoft.com/office/powerpoint/2010/main" val="159600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124744"/>
            <a:ext cx="7467600" cy="4419600"/>
          </a:xfrm>
        </p:spPr>
        <p:txBody>
          <a:bodyPr>
            <a:normAutofit fontScale="92500" lnSpcReduction="10000"/>
          </a:bodyPr>
          <a:lstStyle/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Примером гомогенных систем могут служить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истинные растворы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(водные растворы солей, щелочей и кислот). </a:t>
            </a: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>
              <a:solidFill>
                <a:srgbClr val="000000"/>
              </a:solidFill>
              <a:latin typeface="Arial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  Всякий раствор состоит из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растворенных веществ и растворителя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, т.е. среды, в которой эти вещества равномерно распределены в виде молекул или ионов.</a:t>
            </a: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  Обычно растворителем считают тот компонент, который в чистом виде существует в таком же агрегатном состоянии, что и полученный раствор. Если оба компонента до растворения находились в одинаковом агрегатном состоянии, то растворителем считается тот компонент, которого больше.</a:t>
            </a: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>
              <a:solidFill>
                <a:srgbClr val="000000"/>
              </a:solidFill>
              <a:latin typeface="Arial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  Растворы с низким содержанием растворенного вещества называются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разбавленными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, а с высоким –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концентрированными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.</a:t>
            </a:r>
          </a:p>
          <a:p>
            <a:endParaRPr lang="ru-R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06437"/>
          </a:xfrm>
        </p:spPr>
        <p:txBody>
          <a:bodyPr/>
          <a:lstStyle/>
          <a:p>
            <a:pPr algn="ctr"/>
            <a:r>
              <a:rPr lang="ru-RU" altLang="ru-RU" sz="3200" dirty="0">
                <a:solidFill>
                  <a:schemeClr val="tx1"/>
                </a:solidFill>
              </a:rPr>
              <a:t>Тема:</a:t>
            </a:r>
            <a:r>
              <a:rPr lang="ru-RU" altLang="ru-RU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Классификация Буровых растворов</a:t>
            </a:r>
          </a:p>
        </p:txBody>
      </p:sp>
    </p:spTree>
    <p:extLst>
      <p:ext uri="{BB962C8B-B14F-4D97-AF65-F5344CB8AC3E}">
        <p14:creationId xmlns:p14="http://schemas.microsoft.com/office/powerpoint/2010/main" val="162620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268760"/>
            <a:ext cx="7467600" cy="4419600"/>
          </a:xfrm>
        </p:spPr>
        <p:txBody>
          <a:bodyPr>
            <a:normAutofit lnSpcReduction="1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ru-RU" sz="2000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Различают растворы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водные (полярные)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, когда растворителем</a:t>
            </a:r>
            <a:endParaRPr lang="en-US" altLang="ru-RU" sz="2000" b="1" dirty="0">
              <a:solidFill>
                <a:srgbClr val="000000"/>
              </a:solidFill>
              <a:latin typeface="Arial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является вода, и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неводные (неполярные)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, когда</a:t>
            </a:r>
            <a:r>
              <a:rPr lang="en-US" altLang="ru-RU" sz="2000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растворителем</a:t>
            </a:r>
            <a:endParaRPr lang="en-US" altLang="ru-RU" sz="2000" b="1" dirty="0">
              <a:solidFill>
                <a:srgbClr val="000000"/>
              </a:solidFill>
              <a:latin typeface="Arial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являются органические и неорганические вещества.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>
              <a:solidFill>
                <a:srgbClr val="000000"/>
              </a:solidFill>
              <a:latin typeface="Arial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ru-RU" sz="2000" b="1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В бурении примером гомогенных систем (до попадания в них</a:t>
            </a:r>
            <a:endParaRPr lang="en-US" altLang="ru-RU" sz="2000" b="1" dirty="0">
              <a:solidFill>
                <a:srgbClr val="000000"/>
              </a:solidFill>
              <a:latin typeface="Arial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шлама) могут служить:</a:t>
            </a:r>
            <a:endParaRPr lang="en-US" altLang="ru-RU" sz="2000" b="1" dirty="0">
              <a:solidFill>
                <a:srgbClr val="000000"/>
              </a:solidFill>
              <a:latin typeface="Arial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>
              <a:solidFill>
                <a:srgbClr val="000000"/>
              </a:solidFill>
              <a:latin typeface="Arial" charset="0"/>
            </a:endParaRPr>
          </a:p>
          <a:p>
            <a:pPr marL="457200" lvl="1" indent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ü"/>
            </a:pP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техническая вода;</a:t>
            </a:r>
          </a:p>
          <a:p>
            <a:pPr marL="457200" lvl="1" indent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ü"/>
            </a:pP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полимерные растворы;</a:t>
            </a:r>
          </a:p>
          <a:p>
            <a:pPr marL="457200" lvl="1" indent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ü"/>
            </a:pP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водные растворы электролитов (солей);</a:t>
            </a:r>
          </a:p>
          <a:p>
            <a:pPr marL="457200" lvl="1" indent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ü"/>
            </a:pP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водные растворы ПАВ;</a:t>
            </a:r>
          </a:p>
          <a:p>
            <a:pPr marL="457200" lvl="1" indent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ü"/>
            </a:pP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газообразные агенты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88640"/>
            <a:ext cx="7704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b="1" dirty="0">
                <a:ln w="12700">
                  <a:solidFill>
                    <a:srgbClr val="4E5B6F"/>
                  </a:solidFill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+mj-cs"/>
              </a:rPr>
              <a:t>Тема:</a:t>
            </a:r>
            <a:r>
              <a:rPr lang="ru-RU" altLang="ru-RU" sz="3200" b="1" dirty="0">
                <a:ln w="12700">
                  <a:solidFill>
                    <a:srgbClr val="4E5B6F"/>
                  </a:solidFill>
                </a:ln>
                <a:solidFill>
                  <a:srgbClr val="4E5B6F">
                    <a:lumMod val="60000"/>
                    <a:lumOff val="40000"/>
                  </a:srgb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+mj-cs"/>
              </a:rPr>
              <a:t> Классификация Буровых растворов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4380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836712"/>
            <a:ext cx="748883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Физико-химические системы, состоящие из двух и более числа фаз, называются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гетерогенными (неоднородными).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FF0000"/>
              </a:solidFill>
              <a:latin typeface="Arial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  Гетерогенные системы включают в себя совокупность мелких частиц, называемую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дисперсной фазой (ДФ)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, и окружающее их вещество, называемое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дисперсионной средой (ДС)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000000"/>
              </a:solidFill>
              <a:latin typeface="Arial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  Отсюда, обязательным условием получения гетерогенных систем является взаимная нерастворимость диспергированного вещества (дисперсной фазы) и дисперсионной среды.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000000"/>
              </a:solidFill>
              <a:latin typeface="Arial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По характеру (природе) дисперсионной среды гетерогенные системы могут быть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водными (полярными)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и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углеводородными (неполярными).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15" y="116632"/>
            <a:ext cx="7907337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4587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764704"/>
            <a:ext cx="78123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Важнейшей характеристикой гетерогенных систем является</a:t>
            </a:r>
            <a:endParaRPr lang="en-US" altLang="ru-RU" sz="2000" b="1" dirty="0">
              <a:solidFill>
                <a:srgbClr val="000000"/>
              </a:solidFill>
              <a:latin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степень дисперсности </a:t>
            </a:r>
            <a:r>
              <a:rPr lang="en-US" altLang="ru-RU" sz="2000" b="1" dirty="0">
                <a:solidFill>
                  <a:srgbClr val="FF0000"/>
                </a:solidFill>
                <a:latin typeface="Arial" charset="0"/>
              </a:rPr>
              <a:t>D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, которая определяется величиной,</a:t>
            </a:r>
            <a:endParaRPr lang="en-US" altLang="ru-RU" sz="2000" b="1" dirty="0">
              <a:solidFill>
                <a:srgbClr val="000000"/>
              </a:solidFill>
              <a:latin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обратной размерам частиц дисперсной фазы </a:t>
            </a:r>
          </a:p>
          <a:p>
            <a:pPr lv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000000"/>
              </a:solidFill>
              <a:latin typeface="Arial" charset="0"/>
            </a:endParaRPr>
          </a:p>
          <a:p>
            <a:pPr lv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dirty="0">
                <a:solidFill>
                  <a:srgbClr val="FF0000"/>
                </a:solidFill>
                <a:latin typeface="Arial" charset="0"/>
              </a:rPr>
              <a:t>                                                 D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 = 1/</a:t>
            </a:r>
            <a:r>
              <a:rPr lang="en-US" altLang="ru-RU" sz="2000" b="1" dirty="0">
                <a:solidFill>
                  <a:srgbClr val="FF0000"/>
                </a:solidFill>
                <a:latin typeface="Arial" charset="0"/>
              </a:rPr>
              <a:t>a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, см</a:t>
            </a:r>
            <a:r>
              <a:rPr lang="ru-RU" altLang="ru-RU" sz="2000" b="1" baseline="30000" dirty="0">
                <a:solidFill>
                  <a:srgbClr val="000000"/>
                </a:solidFill>
                <a:latin typeface="Arial" charset="0"/>
              </a:rPr>
              <a:t>-1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,</a:t>
            </a:r>
            <a:r>
              <a:rPr lang="en-US" altLang="ru-RU" sz="2000" b="1" dirty="0">
                <a:solidFill>
                  <a:srgbClr val="000000"/>
                </a:solidFill>
                <a:latin typeface="Arial" charset="0"/>
              </a:rPr>
              <a:t>   </a:t>
            </a:r>
            <a:endParaRPr lang="ru-RU" altLang="ru-RU" sz="2000" b="1" dirty="0" smtClean="0">
              <a:solidFill>
                <a:srgbClr val="000000"/>
              </a:solidFill>
              <a:latin typeface="Arial" charset="0"/>
            </a:endParaRPr>
          </a:p>
          <a:p>
            <a:pPr lv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dirty="0" smtClean="0">
                <a:solidFill>
                  <a:srgbClr val="000000"/>
                </a:solidFill>
                <a:latin typeface="Arial" charset="0"/>
              </a:rPr>
              <a:t>                              </a:t>
            </a:r>
            <a:endParaRPr lang="ru-RU" altLang="ru-RU" sz="2000" b="1" dirty="0">
              <a:solidFill>
                <a:srgbClr val="000000"/>
              </a:solidFill>
              <a:latin typeface="Arial" charset="0"/>
            </a:endParaRPr>
          </a:p>
          <a:p>
            <a:pPr lv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где а – характерный размер частиц дисперсной фазы, см:</a:t>
            </a:r>
            <a:endParaRPr lang="en-US" altLang="ru-RU" sz="2000" b="1" dirty="0">
              <a:solidFill>
                <a:srgbClr val="000000"/>
              </a:solidFill>
              <a:latin typeface="Arial" charset="0"/>
            </a:endParaRPr>
          </a:p>
          <a:p>
            <a:pPr lv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диаметр (для сферических и волокнистых частиц); </a:t>
            </a:r>
            <a:endParaRPr lang="en-US" altLang="ru-RU" sz="2000" b="1" dirty="0">
              <a:solidFill>
                <a:srgbClr val="000000"/>
              </a:solidFill>
              <a:latin typeface="Arial" charset="0"/>
            </a:endParaRPr>
          </a:p>
          <a:p>
            <a:pPr lv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длина ребра (для частиц кубической формы); </a:t>
            </a:r>
            <a:endParaRPr lang="en-US" altLang="ru-RU" sz="2000" b="1" dirty="0">
              <a:solidFill>
                <a:srgbClr val="000000"/>
              </a:solidFill>
              <a:latin typeface="Arial" charset="0"/>
            </a:endParaRPr>
          </a:p>
          <a:p>
            <a:pPr lv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толщина пленки (для пластинчатых частиц).</a:t>
            </a:r>
          </a:p>
          <a:p>
            <a:pPr lv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000000"/>
              </a:solidFill>
              <a:latin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  Степень дисперсности численно равна числу частиц, </a:t>
            </a:r>
            <a:r>
              <a:rPr lang="ru-RU" altLang="ru-RU" sz="2000" b="1" dirty="0" smtClean="0">
                <a:solidFill>
                  <a:srgbClr val="000000"/>
                </a:solidFill>
                <a:latin typeface="Arial" charset="0"/>
              </a:rPr>
              <a:t>которые можно 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плотно уложить в ряд длиной 1 см.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7907337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220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908720"/>
            <a:ext cx="75608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Мерой дисперсности (раздробленности) системы может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служить и 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удельная поверхность дисперсной фазы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, под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которой понимают отношение площади всей поверхности частиц дисперсной фазы </a:t>
            </a:r>
            <a:r>
              <a:rPr kumimoji="0" lang="en-US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S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к их массе </a:t>
            </a:r>
            <a:r>
              <a:rPr kumimoji="0" lang="en-US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m</a:t>
            </a:r>
            <a:endParaRPr kumimoji="0" lang="ru-RU" alt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                                               S</a:t>
            </a:r>
            <a:r>
              <a:rPr kumimoji="0" lang="ru-RU" altLang="ru-RU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уд 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= </a:t>
            </a:r>
            <a:r>
              <a:rPr kumimoji="0" lang="en-US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S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/</a:t>
            </a:r>
            <a:r>
              <a:rPr kumimoji="0" lang="en-US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m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, м</a:t>
            </a:r>
            <a:r>
              <a:rPr kumimoji="0" lang="ru-RU" altLang="ru-RU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2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/г.</a:t>
            </a:r>
            <a:r>
              <a:rPr kumimoji="0" lang="en-US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   </a:t>
            </a:r>
            <a:endParaRPr kumimoji="0" lang="ru-RU" alt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                      </a:t>
            </a:r>
            <a:endParaRPr kumimoji="0" lang="ru-RU" alt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 По степени дисперсности гетерогенные системы делятся на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две группы: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000" b="1" i="0" u="sng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  <a:p>
            <a:pPr marL="0" marR="0" lvl="1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 высокодисперсные или коллоидные</a:t>
            </a:r>
            <a:r>
              <a:rPr kumimoji="0" lang="ru-RU" altLang="ru-RU" sz="20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</a:p>
          <a:p>
            <a:pPr marL="0" marR="0" lvl="1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    а 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sym typeface="Symbol" pitchFamily="18" charset="2"/>
              </a:rPr>
              <a:t> 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10</a:t>
            </a:r>
            <a:r>
              <a:rPr kumimoji="0" lang="ru-RU" altLang="ru-RU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-5</a:t>
            </a:r>
            <a:r>
              <a:rPr kumimoji="0" lang="en-US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…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10</a:t>
            </a:r>
            <a:r>
              <a:rPr kumimoji="0" lang="ru-RU" altLang="ru-RU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-7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см, </a:t>
            </a:r>
            <a:r>
              <a:rPr kumimoji="0" lang="en-US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D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sym typeface="Symbol" pitchFamily="18" charset="2"/>
              </a:rPr>
              <a:t> 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10</a:t>
            </a:r>
            <a:r>
              <a:rPr kumimoji="0" lang="ru-RU" altLang="ru-RU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5</a:t>
            </a:r>
            <a:r>
              <a:rPr kumimoji="0" lang="en-US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…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10</a:t>
            </a:r>
            <a:r>
              <a:rPr kumimoji="0" lang="ru-RU" altLang="ru-RU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7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см</a:t>
            </a:r>
            <a:r>
              <a:rPr kumimoji="0" lang="ru-RU" altLang="ru-RU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-1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; </a:t>
            </a:r>
          </a:p>
          <a:p>
            <a:pPr marL="0" marR="0" lvl="1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alt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  <a:p>
            <a:pPr marL="0" marR="0" lvl="1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 грубодисперсные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</a:p>
          <a:p>
            <a:pPr marL="0" marR="0" lvl="1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	 а &gt; 10</a:t>
            </a:r>
            <a:r>
              <a:rPr kumimoji="0" lang="ru-RU" altLang="ru-RU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-5 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см, </a:t>
            </a:r>
            <a:r>
              <a:rPr kumimoji="0" lang="en-US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D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&lt; 10</a:t>
            </a:r>
            <a:r>
              <a:rPr kumimoji="0" lang="ru-RU" altLang="ru-RU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5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см</a:t>
            </a:r>
            <a:r>
              <a:rPr kumimoji="0" lang="ru-RU" altLang="ru-RU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-1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94" y="0"/>
            <a:ext cx="7907337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44745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8394" y="980728"/>
            <a:ext cx="72728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Вследствие малого размера частиц дисперсной фазы суммарная поверхность в гетерогенных системах очень велика и может составлять десятки, сотни и даже тысячи м</a:t>
            </a:r>
            <a:r>
              <a:rPr lang="ru-RU" altLang="ru-RU" sz="2000" b="1" baseline="30000" dirty="0">
                <a:solidFill>
                  <a:srgbClr val="000000"/>
                </a:solidFill>
                <a:latin typeface="Arial" charset="0"/>
              </a:rPr>
              <a:t>2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на 1 г дисперсной фазы.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000000"/>
              </a:solidFill>
              <a:latin typeface="Arial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  Высокая степень дисперсности и сильно развитая межфазная поверхность определяют многие важнейшие свойства гетерогенных систем: их кинетическую (</a:t>
            </a:r>
            <a:r>
              <a:rPr lang="ru-RU" altLang="ru-RU" sz="2000" b="1" dirty="0" err="1">
                <a:solidFill>
                  <a:srgbClr val="000000"/>
                </a:solidFill>
                <a:latin typeface="Arial" charset="0"/>
              </a:rPr>
              <a:t>седиментационную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) устойчивость, вязкость, фильтрационную способность и др.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000000"/>
              </a:solidFill>
              <a:latin typeface="Arial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  При этом перечисленные свойства в значительной степени зависят от концентрации в системе частиц коллоидных размеров вследствие того, что на них будет приходиться основная часть общей межфазной поверхности.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60" y="188640"/>
            <a:ext cx="7907337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9648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45952" y="1268760"/>
            <a:ext cx="698477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Следующим отличительным признаком гетерогенных систем с жидкой дисперсионной средой является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агрегатное состояние дисперсной фазы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, которая может быть твердой, жидкой и газообразной.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000000"/>
              </a:solidFill>
              <a:latin typeface="Arial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  Системы с твердой дисперсной фазой и жидкой дисперсионной средой называются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суспензиями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000000"/>
              </a:solidFill>
              <a:latin typeface="Arial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FF0000"/>
                </a:solidFill>
                <a:latin typeface="Arial" charset="0"/>
              </a:rPr>
              <a:t>Твердая дисперсная фаза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+ </a:t>
            </a:r>
            <a:r>
              <a:rPr lang="ru-RU" altLang="ru-RU" sz="2000" b="1" dirty="0" smtClean="0">
                <a:solidFill>
                  <a:srgbClr val="FF0000"/>
                </a:solidFill>
                <a:latin typeface="Arial" charset="0"/>
              </a:rPr>
              <a:t>жидкая дисперсная среда 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</a:rPr>
              <a:t>= суспензия</a:t>
            </a:r>
            <a:r>
              <a:rPr lang="ru-RU" altLang="ru-RU" sz="2000" b="1" dirty="0">
                <a:solidFill>
                  <a:srgbClr val="000000"/>
                </a:solidFill>
                <a:latin typeface="Arial" charset="0"/>
              </a:rPr>
              <a:t>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71" y="44624"/>
            <a:ext cx="7907337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2608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Буровой раствор-сложная многокомпонентная система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7560840" cy="473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06437"/>
          </a:xfrm>
        </p:spPr>
        <p:txBody>
          <a:bodyPr/>
          <a:lstStyle/>
          <a:p>
            <a:pPr algn="ctr"/>
            <a:r>
              <a:rPr lang="ru-RU" altLang="ru-RU" sz="3200" dirty="0">
                <a:solidFill>
                  <a:schemeClr val="tx1"/>
                </a:solidFill>
              </a:rPr>
              <a:t>Тема:</a:t>
            </a:r>
            <a:r>
              <a:rPr lang="ru-RU" altLang="ru-RU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Классификация Буровых растворов</a:t>
            </a:r>
          </a:p>
        </p:txBody>
      </p:sp>
    </p:spTree>
    <p:extLst>
      <p:ext uri="{BB962C8B-B14F-4D97-AF65-F5344CB8AC3E}">
        <p14:creationId xmlns:p14="http://schemas.microsoft.com/office/powerpoint/2010/main" val="307813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188913"/>
            <a:ext cx="8229600" cy="7064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 baseline="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200" dirty="0">
                <a:solidFill>
                  <a:schemeClr val="tx1"/>
                </a:solidFill>
              </a:rPr>
              <a:t>Тема:</a:t>
            </a:r>
            <a:r>
              <a:rPr lang="ru-RU" altLang="ru-RU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Классификация Буровых растворов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95350"/>
            <a:ext cx="7416824" cy="4981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57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229600" cy="792386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СВОЙСТВА БУРОВОГО РАСТВОРА РЕГУЛИРУЮТ:</a:t>
            </a:r>
            <a:endParaRPr lang="ru-RU" alt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412776"/>
            <a:ext cx="7704137" cy="5229225"/>
          </a:xfrm>
        </p:spPr>
        <p:txBody>
          <a:bodyPr/>
          <a:lstStyle/>
          <a:p>
            <a:r>
              <a:rPr lang="ru-RU" altLang="ru-RU" dirty="0"/>
              <a:t>- </a:t>
            </a:r>
            <a:r>
              <a:rPr lang="ru-RU" altLang="ru-RU" dirty="0">
                <a:solidFill>
                  <a:schemeClr val="bg2">
                    <a:lumMod val="50000"/>
                  </a:schemeClr>
                </a:solidFill>
              </a:rPr>
              <a:t>химической обработкой </a:t>
            </a:r>
            <a:r>
              <a:rPr lang="ru-RU" altLang="ru-RU" dirty="0"/>
              <a:t>(путем введения специальных веществ - реагентов); </a:t>
            </a:r>
          </a:p>
          <a:p>
            <a:r>
              <a:rPr lang="ru-RU" altLang="ru-RU" dirty="0"/>
              <a:t>- </a:t>
            </a:r>
            <a:r>
              <a:rPr lang="ru-RU" altLang="ru-RU" dirty="0">
                <a:solidFill>
                  <a:schemeClr val="bg2">
                    <a:lumMod val="50000"/>
                  </a:schemeClr>
                </a:solidFill>
              </a:rPr>
              <a:t>физическими методами </a:t>
            </a:r>
            <a:r>
              <a:rPr lang="ru-RU" altLang="ru-RU" dirty="0"/>
              <a:t>(разбавление, концентрирование, </a:t>
            </a:r>
            <a:r>
              <a:rPr lang="ru-RU" altLang="ru-RU" dirty="0" err="1"/>
              <a:t>диспергация</a:t>
            </a:r>
            <a:r>
              <a:rPr lang="ru-RU" altLang="ru-RU" dirty="0"/>
              <a:t>, утяжеление, введение наполнителей); </a:t>
            </a:r>
          </a:p>
          <a:p>
            <a:r>
              <a:rPr lang="ru-RU" altLang="ru-RU" dirty="0"/>
              <a:t>- </a:t>
            </a:r>
            <a:r>
              <a:rPr lang="ru-RU" altLang="ru-RU" dirty="0">
                <a:solidFill>
                  <a:schemeClr val="bg2">
                    <a:lumMod val="50000"/>
                  </a:schemeClr>
                </a:solidFill>
              </a:rPr>
              <a:t>физико-химическими методами </a:t>
            </a:r>
            <a:r>
              <a:rPr lang="ru-RU" altLang="ru-RU" dirty="0"/>
              <a:t>(комбинация перечисленных методов).</a:t>
            </a:r>
          </a:p>
        </p:txBody>
      </p:sp>
    </p:spTree>
    <p:extLst>
      <p:ext uri="{BB962C8B-B14F-4D97-AF65-F5344CB8AC3E}">
        <p14:creationId xmlns:p14="http://schemas.microsoft.com/office/powerpoint/2010/main" val="156375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6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48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  <p:bldP spid="7065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ChangeArrowheads="1"/>
          </p:cNvSpPr>
          <p:nvPr/>
        </p:nvSpPr>
        <p:spPr bwMode="auto">
          <a:xfrm>
            <a:off x="545917" y="44624"/>
            <a:ext cx="80645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3800" b="1">
                <a:solidFill>
                  <a:schemeClr val="tx2"/>
                </a:solidFill>
                <a:latin typeface="Arial" charset="0"/>
              </a:defRPr>
            </a:lvl1pPr>
            <a:lvl2pPr>
              <a:defRPr sz="3800" b="1">
                <a:solidFill>
                  <a:schemeClr val="tx2"/>
                </a:solidFill>
                <a:latin typeface="Arial" charset="0"/>
              </a:defRPr>
            </a:lvl2pPr>
            <a:lvl3pPr>
              <a:defRPr sz="3800" b="1">
                <a:solidFill>
                  <a:schemeClr val="tx2"/>
                </a:solidFill>
                <a:latin typeface="Arial" charset="0"/>
              </a:defRPr>
            </a:lvl3pPr>
            <a:lvl4pPr>
              <a:defRPr sz="3800" b="1">
                <a:solidFill>
                  <a:schemeClr val="tx2"/>
                </a:solidFill>
                <a:latin typeface="Arial" charset="0"/>
              </a:defRPr>
            </a:lvl4pPr>
            <a:lvl5pPr>
              <a:defRPr sz="3800" b="1">
                <a:solidFill>
                  <a:schemeClr val="tx2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dirty="0"/>
              <a:t>Наиболее часто используемые системы буровых растворов</a:t>
            </a:r>
            <a:endParaRPr lang="en-GB" altLang="ru-RU" sz="2600" dirty="0"/>
          </a:p>
        </p:txBody>
      </p:sp>
      <p:sp>
        <p:nvSpPr>
          <p:cNvPr id="377859" name="Rectangle 3"/>
          <p:cNvSpPr>
            <a:spLocks noChangeArrowheads="1"/>
          </p:cNvSpPr>
          <p:nvPr/>
        </p:nvSpPr>
        <p:spPr bwMode="auto">
          <a:xfrm>
            <a:off x="539750" y="1125538"/>
            <a:ext cx="8389938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400050" indent="-400050">
              <a:spcBef>
                <a:spcPct val="20000"/>
              </a:spcBef>
              <a:buClr>
                <a:srgbClr val="FE6700"/>
              </a:buClr>
              <a:buFont typeface="Wingdings" pitchFamily="2" charset="2"/>
              <a:buChar char="ü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285750">
              <a:spcBef>
                <a:spcPct val="20000"/>
              </a:spcBef>
              <a:buClr>
                <a:srgbClr val="FE6700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spcBef>
                <a:spcPct val="20000"/>
              </a:spcBef>
              <a:buClr>
                <a:srgbClr val="FE6700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57350" indent="-285750">
              <a:spcBef>
                <a:spcPct val="20000"/>
              </a:spcBef>
              <a:buClr>
                <a:srgbClr val="FE6700"/>
              </a:buClr>
              <a:buFont typeface="Wingdings" pitchFamily="2" charset="2"/>
              <a:buChar char="Ø"/>
              <a:defRPr>
                <a:solidFill>
                  <a:schemeClr val="tx1"/>
                </a:solidFill>
                <a:latin typeface="Arial" charset="0"/>
              </a:defRPr>
            </a:lvl4pPr>
            <a:lvl5pPr marL="2114550" indent="-228600">
              <a:spcBef>
                <a:spcPct val="20000"/>
              </a:spcBef>
              <a:buFont typeface="Wingdings" pitchFamily="2" charset="2"/>
              <a:buChar char="Ø"/>
              <a:defRPr>
                <a:solidFill>
                  <a:schemeClr val="tx1"/>
                </a:solidFill>
                <a:latin typeface="Arial" charset="0"/>
              </a:defRPr>
            </a:lvl5pPr>
            <a:lvl6pPr marL="2571750" indent="-2286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>
                <a:solidFill>
                  <a:schemeClr val="tx1"/>
                </a:solidFill>
                <a:latin typeface="Arial" charset="0"/>
              </a:defRPr>
            </a:lvl6pPr>
            <a:lvl7pPr marL="3028950" indent="-2286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>
                <a:solidFill>
                  <a:schemeClr val="tx1"/>
                </a:solidFill>
                <a:latin typeface="Arial" charset="0"/>
              </a:defRPr>
            </a:lvl7pPr>
            <a:lvl8pPr marL="3486150" indent="-2286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>
                <a:solidFill>
                  <a:schemeClr val="tx1"/>
                </a:solidFill>
                <a:latin typeface="Arial" charset="0"/>
              </a:defRPr>
            </a:lvl8pPr>
            <a:lvl9pPr marL="3943350" indent="-2286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ru-RU" altLang="ru-RU" b="1" dirty="0"/>
              <a:t>Растворы на водной основе</a:t>
            </a:r>
          </a:p>
          <a:p>
            <a:pPr eaLnBrk="1" hangingPunct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altLang="ru-RU" sz="2400" i="1" dirty="0">
                <a:solidFill>
                  <a:srgbClr val="0070C0"/>
                </a:solidFill>
              </a:rPr>
              <a:t>-  Растворы для бурения под кондуктор</a:t>
            </a:r>
          </a:p>
          <a:p>
            <a:pPr eaLnBrk="1" hangingPunct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altLang="ru-RU" sz="2400" i="1" dirty="0">
                <a:solidFill>
                  <a:srgbClr val="0070C0"/>
                </a:solidFill>
              </a:rPr>
              <a:t>-  Растворы для бурения под техническую колонну</a:t>
            </a:r>
            <a:endParaRPr lang="ru-RU" altLang="ru-RU" dirty="0">
              <a:solidFill>
                <a:srgbClr val="0070C0"/>
              </a:solidFill>
            </a:endParaRPr>
          </a:p>
          <a:p>
            <a:pPr eaLnBrk="1" hangingPunct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altLang="ru-RU" sz="2400" i="1" dirty="0">
                <a:solidFill>
                  <a:srgbClr val="0070C0"/>
                </a:solidFill>
              </a:rPr>
              <a:t>-  Растворы для вскрытия продуктивных </a:t>
            </a:r>
            <a:r>
              <a:rPr lang="ru-RU" altLang="ru-RU" sz="2400" i="1" dirty="0" smtClean="0">
                <a:solidFill>
                  <a:srgbClr val="0070C0"/>
                </a:solidFill>
              </a:rPr>
              <a:t>коллекторов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altLang="ru-RU" sz="2400" b="1" dirty="0" smtClean="0"/>
              <a:t>Растворы </a:t>
            </a:r>
            <a:r>
              <a:rPr lang="ru-RU" altLang="ru-RU" sz="2400" b="1" dirty="0"/>
              <a:t>на углеводородной основе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altLang="ru-RU" sz="2400" i="1" dirty="0" smtClean="0">
                <a:solidFill>
                  <a:srgbClr val="0070C0"/>
                </a:solidFill>
              </a:rPr>
              <a:t>- Нефтяные </a:t>
            </a:r>
            <a:r>
              <a:rPr lang="ru-RU" altLang="ru-RU" sz="2400" i="1" dirty="0">
                <a:solidFill>
                  <a:srgbClr val="0070C0"/>
                </a:solidFill>
              </a:rPr>
              <a:t>(нефть, дизельное топливо)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altLang="ru-RU" sz="2400" i="1" dirty="0" smtClean="0">
                <a:solidFill>
                  <a:srgbClr val="0070C0"/>
                </a:solidFill>
              </a:rPr>
              <a:t>- Синтетические </a:t>
            </a:r>
            <a:r>
              <a:rPr lang="ru-RU" altLang="ru-RU" sz="2400" i="1" dirty="0">
                <a:solidFill>
                  <a:srgbClr val="0070C0"/>
                </a:solidFill>
              </a:rPr>
              <a:t>(парафины, масла, эфиры)</a:t>
            </a:r>
          </a:p>
          <a:p>
            <a:pPr eaLnBrk="1" hangingPunct="1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ru-RU" altLang="ru-RU" sz="2400" i="1" dirty="0">
              <a:solidFill>
                <a:srgbClr val="0070C0"/>
              </a:solidFill>
            </a:endParaRPr>
          </a:p>
          <a:p>
            <a:pPr eaLnBrk="1" hangingPunct="1">
              <a:lnSpc>
                <a:spcPct val="150000"/>
              </a:lnSpc>
            </a:pPr>
            <a:endParaRPr lang="en-GB" altLang="ru-RU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2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39750" y="260350"/>
            <a:ext cx="8229600" cy="79238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СОСТАВ БУРОВЫХ </a:t>
            </a:r>
            <a:r>
              <a:rPr lang="ru-RU" alt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РАСТВОРОВ:</a:t>
            </a:r>
            <a:endParaRPr lang="ru-RU" altLang="ru-RU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94858" y="1052736"/>
            <a:ext cx="70567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altLang="ru-RU" sz="2800" dirty="0" smtClean="0">
                <a:solidFill>
                  <a:srgbClr val="4E5B6F"/>
                </a:solidFill>
              </a:rPr>
              <a:t>Буровой </a:t>
            </a:r>
            <a:r>
              <a:rPr lang="ru-RU" altLang="ru-RU" sz="2800" dirty="0">
                <a:solidFill>
                  <a:srgbClr val="4E5B6F"/>
                </a:solidFill>
              </a:rPr>
              <a:t>раствор состоит из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»"/>
            </a:pPr>
            <a:r>
              <a:rPr lang="ru-RU" altLang="ru-RU" sz="2800" dirty="0">
                <a:solidFill>
                  <a:srgbClr val="0070C0"/>
                </a:solidFill>
              </a:rPr>
              <a:t>–Твердой фазы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»"/>
            </a:pPr>
            <a:r>
              <a:rPr lang="ru-RU" altLang="ru-RU" sz="2800" dirty="0">
                <a:solidFill>
                  <a:srgbClr val="0070C0"/>
                </a:solidFill>
              </a:rPr>
              <a:t>–Жидкости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»"/>
            </a:pPr>
            <a:r>
              <a:rPr lang="ru-RU" altLang="ru-RU" sz="2800" dirty="0">
                <a:solidFill>
                  <a:srgbClr val="0070C0"/>
                </a:solidFill>
              </a:rPr>
              <a:t>–Химических компонентов</a:t>
            </a:r>
          </a:p>
          <a:p>
            <a:pPr lvl="0">
              <a:spcBef>
                <a:spcPct val="20000"/>
              </a:spcBef>
            </a:pPr>
            <a:r>
              <a:rPr lang="ru-RU" altLang="ru-RU" sz="2800" dirty="0" smtClean="0">
                <a:solidFill>
                  <a:srgbClr val="4E5B6F"/>
                </a:solidFill>
              </a:rPr>
              <a:t>  Твердая </a:t>
            </a:r>
            <a:r>
              <a:rPr lang="ru-RU" altLang="ru-RU" sz="2800" dirty="0">
                <a:solidFill>
                  <a:srgbClr val="4E5B6F"/>
                </a:solidFill>
              </a:rPr>
              <a:t>фаза, которая вступает в реакцию с буровым раствором, называется активной</a:t>
            </a:r>
          </a:p>
          <a:p>
            <a:pPr lvl="0">
              <a:spcBef>
                <a:spcPct val="20000"/>
              </a:spcBef>
            </a:pPr>
            <a:r>
              <a:rPr lang="ru-RU" altLang="ru-RU" sz="2800" dirty="0" smtClean="0">
                <a:solidFill>
                  <a:srgbClr val="4E5B6F"/>
                </a:solidFill>
              </a:rPr>
              <a:t>  Та </a:t>
            </a:r>
            <a:r>
              <a:rPr lang="ru-RU" altLang="ru-RU" sz="2800" dirty="0">
                <a:solidFill>
                  <a:srgbClr val="4E5B6F"/>
                </a:solidFill>
              </a:rPr>
              <a:t>твердая фаза, которая не вступает в реакцию, называется инертной</a:t>
            </a:r>
          </a:p>
        </p:txBody>
      </p:sp>
    </p:spTree>
    <p:extLst>
      <p:ext uri="{BB962C8B-B14F-4D97-AF65-F5344CB8AC3E}">
        <p14:creationId xmlns:p14="http://schemas.microsoft.com/office/powerpoint/2010/main" val="316027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52735"/>
            <a:ext cx="7632848" cy="5184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803714" y="268978"/>
            <a:ext cx="557659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800" b="1" dirty="0">
                <a:solidFill>
                  <a:srgbClr val="4E5B6F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 БУРОВЫХ РАСТВОРОВ</a:t>
            </a:r>
            <a:r>
              <a:rPr lang="ru-RU" altLang="ru-RU" sz="2800" dirty="0" smtClean="0">
                <a:solidFill>
                  <a:srgbClr val="4E5B6F">
                    <a:lumMod val="60000"/>
                    <a:lumOff val="40000"/>
                  </a:srgbClr>
                </a:solidFill>
              </a:rPr>
              <a:t>:</a:t>
            </a:r>
          </a:p>
          <a:p>
            <a:pPr algn="ctr"/>
            <a:r>
              <a:rPr lang="ru-RU" altLang="ru-RU" b="1" dirty="0" smtClean="0">
                <a:solidFill>
                  <a:srgbClr val="0070C0"/>
                </a:solidFill>
              </a:rPr>
              <a:t>На водной основе</a:t>
            </a:r>
            <a:endParaRPr lang="ru-RU" alt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4454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03714" y="268978"/>
            <a:ext cx="557659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800" b="1" dirty="0">
                <a:solidFill>
                  <a:srgbClr val="4E5B6F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 БУРОВЫХ РАСТВОРОВ</a:t>
            </a:r>
            <a:r>
              <a:rPr lang="ru-RU" altLang="ru-RU" sz="2800" dirty="0" smtClean="0">
                <a:solidFill>
                  <a:srgbClr val="4E5B6F">
                    <a:lumMod val="60000"/>
                    <a:lumOff val="40000"/>
                  </a:srgbClr>
                </a:solidFill>
              </a:rPr>
              <a:t>:</a:t>
            </a:r>
          </a:p>
          <a:p>
            <a:pPr algn="ctr"/>
            <a:r>
              <a:rPr lang="ru-RU" altLang="ru-RU" b="1" dirty="0" smtClean="0">
                <a:solidFill>
                  <a:srgbClr val="0070C0"/>
                </a:solidFill>
              </a:rPr>
              <a:t>На углеводородной основе</a:t>
            </a:r>
            <a:endParaRPr lang="ru-RU" altLang="ru-RU" b="1" dirty="0">
              <a:solidFill>
                <a:srgbClr val="0070C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3"/>
            <a:ext cx="8136904" cy="525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591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39750" y="260350"/>
            <a:ext cx="8229600" cy="79238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СОСТАВ БУРОВЫХ </a:t>
            </a:r>
            <a:r>
              <a:rPr lang="ru-RU" alt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РАСТВОРОВ:</a:t>
            </a:r>
            <a:endParaRPr lang="ru-RU" altLang="ru-RU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96752"/>
            <a:ext cx="3621287" cy="424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9750" y="1052736"/>
            <a:ext cx="42484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Главным </a:t>
            </a:r>
            <a:r>
              <a:rPr lang="ru-RU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недостатком БР на водной основе является то, что вода вступает в реакцию с </a:t>
            </a:r>
            <a:r>
              <a:rPr lang="ru-RU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глинами</a:t>
            </a:r>
            <a:endParaRPr lang="ru-RU" spc="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Глинистые </a:t>
            </a:r>
            <a:r>
              <a:rPr lang="ru-RU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породы являются наиболее часто </a:t>
            </a:r>
            <a:r>
              <a:rPr lang="ru-RU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разбуриваемыми</a:t>
            </a:r>
            <a:endParaRPr lang="ru-RU" spc="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Ежегодно </a:t>
            </a:r>
            <a:r>
              <a:rPr lang="ru-RU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нефтяных компаний на борьбу с глинами составляют $</a:t>
            </a:r>
            <a:r>
              <a:rPr lang="ru-RU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600млн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altLang="ru-RU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 ля </a:t>
            </a:r>
            <a:r>
              <a:rPr lang="ru-RU" altLang="ru-RU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обволакивания частиц глины в БР на водной основе добавляют полимеры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altLang="ru-RU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altLang="ru-RU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торможения процесса разбухания глин, в БР на водной основе добавляют соль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altLang="ru-RU" spc="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</a:t>
            </a:r>
            <a:r>
              <a:rPr lang="ru-RU" altLang="ru-RU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Комплексные БР на водной основе недешевы!</a:t>
            </a:r>
          </a:p>
        </p:txBody>
      </p:sp>
    </p:spTree>
    <p:extLst>
      <p:ext uri="{BB962C8B-B14F-4D97-AF65-F5344CB8AC3E}">
        <p14:creationId xmlns:p14="http://schemas.microsoft.com/office/powerpoint/2010/main" val="427737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858962"/>
          </a:xfrm>
        </p:spPr>
        <p:txBody>
          <a:bodyPr>
            <a:normAutofit/>
          </a:bodyPr>
          <a:lstStyle/>
          <a:p>
            <a:pPr algn="ctr"/>
            <a:r>
              <a:rPr lang="ru-RU" altLang="ru-RU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Физико-химическое воздействие жидкости на горную породу проявляется в трех основных формах: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2348880"/>
            <a:ext cx="8229600" cy="3489325"/>
          </a:xfrm>
        </p:spPr>
        <p:txBody>
          <a:bodyPr>
            <a:normAutofit/>
          </a:bodyPr>
          <a:lstStyle/>
          <a:p>
            <a:r>
              <a:rPr lang="ru-RU" altLang="ru-RU" sz="2800" b="1" dirty="0"/>
              <a:t>активное воздействие, основанное на процессах гидратации, диссоциации, </a:t>
            </a:r>
            <a:r>
              <a:rPr lang="ru-RU" altLang="ru-RU" sz="2800" b="1" dirty="0" err="1"/>
              <a:t>ионообмена</a:t>
            </a:r>
            <a:r>
              <a:rPr lang="ru-RU" altLang="ru-RU" sz="2800" b="1" dirty="0"/>
              <a:t> и химических превращений;</a:t>
            </a:r>
            <a:br>
              <a:rPr lang="ru-RU" altLang="ru-RU" sz="2800" b="1" dirty="0"/>
            </a:br>
            <a:endParaRPr lang="ru-RU" altLang="ru-RU" sz="2800" b="1" dirty="0"/>
          </a:p>
          <a:p>
            <a:r>
              <a:rPr lang="ru-RU" altLang="ru-RU" sz="2800" b="1" dirty="0"/>
              <a:t>адсорбционное воздействие;</a:t>
            </a:r>
            <a:br>
              <a:rPr lang="ru-RU" altLang="ru-RU" sz="2800" b="1" dirty="0"/>
            </a:br>
            <a:endParaRPr lang="ru-RU" altLang="ru-RU" sz="2800" b="1" dirty="0"/>
          </a:p>
          <a:p>
            <a:r>
              <a:rPr lang="ru-RU" altLang="ru-RU" sz="2800" b="1" dirty="0"/>
              <a:t>осмотическое воздействие.</a:t>
            </a:r>
          </a:p>
        </p:txBody>
      </p:sp>
    </p:spTree>
    <p:extLst>
      <p:ext uri="{BB962C8B-B14F-4D97-AF65-F5344CB8AC3E}">
        <p14:creationId xmlns:p14="http://schemas.microsoft.com/office/powerpoint/2010/main" val="326795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92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9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  <p:bldP spid="6451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88913"/>
            <a:ext cx="7859712" cy="2303462"/>
          </a:xfrm>
        </p:spPr>
        <p:txBody>
          <a:bodyPr>
            <a:normAutofit/>
          </a:bodyPr>
          <a:lstStyle/>
          <a:p>
            <a:pPr algn="ctr"/>
            <a:r>
              <a:rPr lang="ru-RU" altLang="ru-RU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Виды нарушений целостности стенок скважин в результате взаимодействия промывочной жидкости с горными породами: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1403350" y="2636838"/>
            <a:ext cx="6624638" cy="3529012"/>
          </a:xfrm>
        </p:spPr>
        <p:txBody>
          <a:bodyPr/>
          <a:lstStyle/>
          <a:p>
            <a:r>
              <a:rPr lang="ru-RU" altLang="ru-RU" b="1" dirty="0"/>
              <a:t>обвалы (осыпи); </a:t>
            </a:r>
          </a:p>
          <a:p>
            <a:r>
              <a:rPr lang="ru-RU" altLang="ru-RU" b="1" dirty="0"/>
              <a:t>набухание; </a:t>
            </a:r>
          </a:p>
          <a:p>
            <a:r>
              <a:rPr lang="ru-RU" altLang="ru-RU" b="1" dirty="0"/>
              <a:t>пластичное течение (ползучесть);</a:t>
            </a:r>
          </a:p>
          <a:p>
            <a:r>
              <a:rPr lang="ru-RU" altLang="ru-RU" b="1" dirty="0"/>
              <a:t>химическое растворение; </a:t>
            </a:r>
          </a:p>
          <a:p>
            <a:r>
              <a:rPr lang="ru-RU" altLang="ru-RU" b="1" dirty="0"/>
              <a:t>размыв пород.</a:t>
            </a:r>
          </a:p>
        </p:txBody>
      </p:sp>
    </p:spTree>
    <p:extLst>
      <p:ext uri="{BB962C8B-B14F-4D97-AF65-F5344CB8AC3E}">
        <p14:creationId xmlns:p14="http://schemas.microsoft.com/office/powerpoint/2010/main" val="31183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4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28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  <p:bldP spid="6656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1582</TotalTime>
  <Words>1692</Words>
  <Application>Microsoft Office PowerPoint</Application>
  <PresentationFormat>Экран (4:3)</PresentationFormat>
  <Paragraphs>293</Paragraphs>
  <Slides>34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6" baseType="lpstr">
      <vt:lpstr>Thermal</vt:lpstr>
      <vt:lpstr>Video Clip</vt:lpstr>
      <vt:lpstr>Буровые промывочные жидкости  Лекция 1 к.х.н.,  доцент кафедры БС ИПР ТПУ  Минаев Константин Мадестович</vt:lpstr>
      <vt:lpstr>Презентация PowerPoint</vt:lpstr>
      <vt:lpstr>Презентация PowerPoint</vt:lpstr>
      <vt:lpstr>Презентация PowerPoint</vt:lpstr>
      <vt:lpstr>Бурение скважин - это процесс сооружения направленной горной выработки большой длины и малого диаметра, сооружаемой без доступа человека к забою.</vt:lpstr>
      <vt:lpstr>Презентация PowerPoint</vt:lpstr>
      <vt:lpstr>ФУНКЦИИ БУРОВОГО РАСТВОРА </vt:lpstr>
      <vt:lpstr>ФУНКЦИИ БУРОВОГО РАСТВОРА </vt:lpstr>
      <vt:lpstr>ФУНКЦИИ БУРОВОГО РАСТВОРА </vt:lpstr>
      <vt:lpstr>ФУНКЦИИ БУРОВОГО РАСТВОРА </vt:lpstr>
      <vt:lpstr>ФУНКЦИИ БУРОВОГО РАСТВОРА </vt:lpstr>
      <vt:lpstr>Требования к буровым растворам</vt:lpstr>
      <vt:lpstr>Требования к буровым растворам</vt:lpstr>
      <vt:lpstr>Требования к буровым растворам</vt:lpstr>
      <vt:lpstr>Требования к буровым растворам</vt:lpstr>
      <vt:lpstr>Тема: Классификация Буровых растворов</vt:lpstr>
      <vt:lpstr>Тема: Классификация Буровых растворов</vt:lpstr>
      <vt:lpstr>Тема: Классификация Буровых растворов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Тема: Классификация Буровых растворов</vt:lpstr>
      <vt:lpstr>Презентация PowerPoint</vt:lpstr>
      <vt:lpstr>СВОЙСТВА БУРОВОГО РАСТВОРА РЕГУЛИРУЮТ: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Физико-химическое воздействие жидкости на горную породу проявляется в трех основных формах:</vt:lpstr>
      <vt:lpstr>Виды нарушений целостности стенок скважин в результате взаимодействия промывочной жидкости с горными породами: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Костя</dc:creator>
  <cp:lastModifiedBy>minaevkm</cp:lastModifiedBy>
  <cp:revision>63</cp:revision>
  <dcterms:created xsi:type="dcterms:W3CDTF">2014-02-12T05:19:12Z</dcterms:created>
  <dcterms:modified xsi:type="dcterms:W3CDTF">2017-04-10T02:39:43Z</dcterms:modified>
</cp:coreProperties>
</file>