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8" d="100"/>
          <a:sy n="38" d="100"/>
        </p:scale>
        <p:origin x="-150" y="-2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54370" y="4699198"/>
            <a:ext cx="8164830" cy="1734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4925" y="794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85" dirty="0"/>
              <a:t>МОЩНОСТЬ</a:t>
            </a:r>
            <a:r>
              <a:rPr spc="229" dirty="0"/>
              <a:t> </a:t>
            </a:r>
            <a:r>
              <a:rPr dirty="0"/>
              <a:t>В</a:t>
            </a:r>
            <a:r>
              <a:rPr spc="235" dirty="0"/>
              <a:t> </a:t>
            </a:r>
            <a:r>
              <a:rPr spc="195" dirty="0"/>
              <a:t>ЦЕПИ</a:t>
            </a: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130" dirty="0"/>
              <a:t>ГАРМОНИЧЕСКОГО</a:t>
            </a:r>
            <a:r>
              <a:rPr spc="254" dirty="0"/>
              <a:t> </a:t>
            </a:r>
            <a:r>
              <a:rPr spc="160" dirty="0"/>
              <a:t>ТОКА</a:t>
            </a:r>
          </a:p>
        </p:txBody>
      </p:sp>
      <p:sp>
        <p:nvSpPr>
          <p:cNvPr id="21" name="object 19"/>
          <p:cNvSpPr txBox="1"/>
          <p:nvPr/>
        </p:nvSpPr>
        <p:spPr>
          <a:xfrm>
            <a:off x="7877565" y="84378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6651519" y="1499851"/>
            <a:ext cx="3517265" cy="727710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9215">
              <a:lnSpc>
                <a:spcPts val="4690"/>
              </a:lnSpc>
            </a:pPr>
            <a:r>
              <a:rPr sz="4050" i="1" spc="140" dirty="0">
                <a:latin typeface="Times New Roman"/>
                <a:cs typeface="Times New Roman"/>
              </a:rPr>
              <a:t>u</a:t>
            </a:r>
            <a:r>
              <a:rPr sz="4050" spc="140" dirty="0">
                <a:latin typeface="Times New Roman"/>
                <a:cs typeface="Times New Roman"/>
              </a:rPr>
              <a:t>(</a:t>
            </a:r>
            <a:r>
              <a:rPr sz="4050" i="1" spc="140" dirty="0">
                <a:latin typeface="Times New Roman"/>
                <a:cs typeface="Times New Roman"/>
              </a:rPr>
              <a:t>t</a:t>
            </a:r>
            <a:r>
              <a:rPr sz="4050" spc="140" dirty="0">
                <a:latin typeface="Times New Roman"/>
                <a:cs typeface="Times New Roman"/>
              </a:rPr>
              <a:t>)</a:t>
            </a:r>
            <a:r>
              <a:rPr sz="4050" spc="5" dirty="0">
                <a:latin typeface="Times New Roman"/>
                <a:cs typeface="Times New Roman"/>
              </a:rPr>
              <a:t> </a:t>
            </a:r>
            <a:r>
              <a:rPr sz="4050" dirty="0">
                <a:latin typeface="Symbol"/>
                <a:cs typeface="Symbol"/>
              </a:rPr>
              <a:t></a:t>
            </a:r>
            <a:r>
              <a:rPr sz="4050" spc="-385" dirty="0">
                <a:latin typeface="Times New Roman"/>
                <a:cs typeface="Times New Roman"/>
              </a:rPr>
              <a:t> </a:t>
            </a:r>
            <a:r>
              <a:rPr sz="4050" i="1" spc="195" dirty="0">
                <a:latin typeface="Times New Roman"/>
                <a:cs typeface="Times New Roman"/>
              </a:rPr>
              <a:t>U</a:t>
            </a:r>
            <a:r>
              <a:rPr sz="5175" i="1" spc="292" baseline="-16103" dirty="0">
                <a:latin typeface="Times New Roman"/>
                <a:cs typeface="Times New Roman"/>
              </a:rPr>
              <a:t>m</a:t>
            </a:r>
            <a:r>
              <a:rPr sz="5175" i="1" spc="82" baseline="-16103" dirty="0">
                <a:latin typeface="Times New Roman"/>
                <a:cs typeface="Times New Roman"/>
              </a:rPr>
              <a:t> </a:t>
            </a:r>
            <a:r>
              <a:rPr sz="4050" dirty="0">
                <a:latin typeface="Times New Roman"/>
                <a:cs typeface="Times New Roman"/>
              </a:rPr>
              <a:t>sin</a:t>
            </a:r>
            <a:r>
              <a:rPr sz="4050" spc="-385" dirty="0">
                <a:latin typeface="Times New Roman"/>
                <a:cs typeface="Times New Roman"/>
              </a:rPr>
              <a:t> </a:t>
            </a:r>
            <a:r>
              <a:rPr sz="4050" spc="-25" dirty="0">
                <a:latin typeface="Symbol"/>
                <a:cs typeface="Symbol"/>
              </a:rPr>
              <a:t></a:t>
            </a:r>
            <a:r>
              <a:rPr sz="4050" i="1" spc="-25" dirty="0">
                <a:latin typeface="Times New Roman"/>
                <a:cs typeface="Times New Roman"/>
              </a:rPr>
              <a:t>t</a:t>
            </a:r>
            <a:endParaRPr sz="40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51519" y="2369883"/>
            <a:ext cx="4205605" cy="701675"/>
          </a:xfrm>
          <a:prstGeom prst="rect">
            <a:avLst/>
          </a:prstGeom>
          <a:ln w="2597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ts val="4615"/>
              </a:lnSpc>
            </a:pPr>
            <a:r>
              <a:rPr sz="3950" i="1" spc="105" dirty="0">
                <a:latin typeface="Times New Roman"/>
                <a:cs typeface="Times New Roman"/>
              </a:rPr>
              <a:t>i</a:t>
            </a:r>
            <a:r>
              <a:rPr sz="3950" spc="105" dirty="0">
                <a:latin typeface="Times New Roman"/>
                <a:cs typeface="Times New Roman"/>
              </a:rPr>
              <a:t>(</a:t>
            </a:r>
            <a:r>
              <a:rPr sz="3950" i="1" spc="105" dirty="0">
                <a:latin typeface="Times New Roman"/>
                <a:cs typeface="Times New Roman"/>
              </a:rPr>
              <a:t>t</a:t>
            </a:r>
            <a:r>
              <a:rPr sz="3950" spc="105" dirty="0">
                <a:latin typeface="Times New Roman"/>
                <a:cs typeface="Times New Roman"/>
              </a:rPr>
              <a:t>)</a:t>
            </a:r>
            <a:r>
              <a:rPr sz="3950" spc="45" dirty="0">
                <a:latin typeface="Times New Roman"/>
                <a:cs typeface="Times New Roman"/>
              </a:rPr>
              <a:t> </a:t>
            </a:r>
            <a:r>
              <a:rPr sz="3950" dirty="0">
                <a:latin typeface="Symbol"/>
                <a:cs typeface="Symbol"/>
              </a:rPr>
              <a:t></a:t>
            </a:r>
            <a:r>
              <a:rPr sz="3950" spc="190" dirty="0">
                <a:latin typeface="Times New Roman"/>
                <a:cs typeface="Times New Roman"/>
              </a:rPr>
              <a:t> </a:t>
            </a:r>
            <a:r>
              <a:rPr sz="3950" i="1" spc="170" dirty="0">
                <a:latin typeface="Times New Roman"/>
                <a:cs typeface="Times New Roman"/>
              </a:rPr>
              <a:t>I</a:t>
            </a:r>
            <a:r>
              <a:rPr sz="4350" i="1" spc="254" baseline="-19157" dirty="0">
                <a:latin typeface="Times New Roman"/>
                <a:cs typeface="Times New Roman"/>
              </a:rPr>
              <a:t>m</a:t>
            </a:r>
            <a:r>
              <a:rPr sz="4350" i="1" spc="337" baseline="-19157" dirty="0">
                <a:latin typeface="Times New Roman"/>
                <a:cs typeface="Times New Roman"/>
              </a:rPr>
              <a:t> </a:t>
            </a:r>
            <a:r>
              <a:rPr sz="3950" dirty="0">
                <a:latin typeface="Times New Roman"/>
                <a:cs typeface="Times New Roman"/>
              </a:rPr>
              <a:t>sin(</a:t>
            </a:r>
            <a:r>
              <a:rPr sz="3950" dirty="0">
                <a:latin typeface="Symbol"/>
                <a:cs typeface="Symbol"/>
              </a:rPr>
              <a:t></a:t>
            </a:r>
            <a:r>
              <a:rPr sz="3950" i="1" dirty="0">
                <a:latin typeface="Times New Roman"/>
                <a:cs typeface="Times New Roman"/>
              </a:rPr>
              <a:t>t</a:t>
            </a:r>
            <a:r>
              <a:rPr sz="3950" i="1" spc="80" dirty="0">
                <a:latin typeface="Times New Roman"/>
                <a:cs typeface="Times New Roman"/>
              </a:rPr>
              <a:t> </a:t>
            </a:r>
            <a:r>
              <a:rPr sz="3950" dirty="0">
                <a:latin typeface="Symbol"/>
                <a:cs typeface="Symbol"/>
              </a:rPr>
              <a:t></a:t>
            </a:r>
            <a:r>
              <a:rPr sz="3950" spc="-220" dirty="0">
                <a:latin typeface="Times New Roman"/>
                <a:cs typeface="Times New Roman"/>
              </a:rPr>
              <a:t> </a:t>
            </a:r>
            <a:r>
              <a:rPr sz="3950" spc="-25" dirty="0">
                <a:latin typeface="Symbol"/>
                <a:cs typeface="Symbol"/>
              </a:rPr>
              <a:t></a:t>
            </a:r>
            <a:r>
              <a:rPr sz="3950" spc="-25" dirty="0">
                <a:latin typeface="Times New Roman"/>
                <a:cs typeface="Times New Roman"/>
              </a:rPr>
              <a:t>)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65124" y="4008239"/>
            <a:ext cx="10457815" cy="595630"/>
          </a:xfrm>
          <a:custGeom>
            <a:avLst/>
            <a:gdLst/>
            <a:ahLst/>
            <a:cxnLst/>
            <a:rect l="l" t="t" r="r" b="b"/>
            <a:pathLst>
              <a:path w="10457815" h="595629">
                <a:moveTo>
                  <a:pt x="0" y="0"/>
                </a:moveTo>
                <a:lnTo>
                  <a:pt x="10457233" y="0"/>
                </a:lnTo>
                <a:lnTo>
                  <a:pt x="10457233" y="595003"/>
                </a:lnTo>
                <a:lnTo>
                  <a:pt x="0" y="595003"/>
                </a:lnTo>
                <a:lnTo>
                  <a:pt x="0" y="0"/>
                </a:lnTo>
                <a:close/>
              </a:path>
            </a:pathLst>
          </a:custGeom>
          <a:ln w="22452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23575" y="3173752"/>
            <a:ext cx="10530205" cy="225869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65"/>
              </a:spcBef>
            </a:pPr>
            <a:r>
              <a:rPr sz="3100" b="1" spc="50" dirty="0">
                <a:solidFill>
                  <a:srgbClr val="5B5C57"/>
                </a:solidFill>
                <a:latin typeface="Calibri"/>
                <a:cs typeface="Calibri"/>
              </a:rPr>
              <a:t>МГНОВЕННАЯ</a:t>
            </a:r>
            <a:r>
              <a:rPr sz="3100" b="1" spc="1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50" dirty="0">
                <a:solidFill>
                  <a:srgbClr val="5B5C57"/>
                </a:solidFill>
                <a:latin typeface="Calibri"/>
                <a:cs typeface="Calibri"/>
              </a:rPr>
              <a:t>МОЩНОСТЬ</a:t>
            </a:r>
            <a:endParaRPr sz="310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  <a:spcBef>
                <a:spcPts val="905"/>
              </a:spcBef>
            </a:pPr>
            <a:r>
              <a:rPr sz="3300" i="1" spc="65" dirty="0">
                <a:latin typeface="Times New Roman"/>
                <a:cs typeface="Times New Roman"/>
              </a:rPr>
              <a:t>p</a:t>
            </a:r>
            <a:r>
              <a:rPr sz="3300" i="1" spc="30" dirty="0">
                <a:latin typeface="Times New Roman"/>
                <a:cs typeface="Times New Roman"/>
              </a:rPr>
              <a:t> </a:t>
            </a:r>
            <a:r>
              <a:rPr sz="3300" spc="50" dirty="0">
                <a:latin typeface="Symbol"/>
                <a:cs typeface="Symbol"/>
              </a:rPr>
              <a:t></a:t>
            </a:r>
            <a:r>
              <a:rPr sz="3300" spc="-90" dirty="0">
                <a:latin typeface="Times New Roman"/>
                <a:cs typeface="Times New Roman"/>
              </a:rPr>
              <a:t> </a:t>
            </a:r>
            <a:r>
              <a:rPr sz="3300" i="1" spc="50" dirty="0">
                <a:latin typeface="Times New Roman"/>
                <a:cs typeface="Times New Roman"/>
              </a:rPr>
              <a:t>ui</a:t>
            </a:r>
            <a:r>
              <a:rPr sz="3300" i="1" spc="70" dirty="0">
                <a:latin typeface="Times New Roman"/>
                <a:cs typeface="Times New Roman"/>
              </a:rPr>
              <a:t> </a:t>
            </a:r>
            <a:r>
              <a:rPr sz="3300" spc="50" dirty="0">
                <a:latin typeface="Symbol"/>
                <a:cs typeface="Symbol"/>
              </a:rPr>
              <a:t></a:t>
            </a:r>
            <a:r>
              <a:rPr sz="3300" spc="-365" dirty="0">
                <a:latin typeface="Times New Roman"/>
                <a:cs typeface="Times New Roman"/>
              </a:rPr>
              <a:t> </a:t>
            </a:r>
            <a:r>
              <a:rPr sz="3300" i="1" spc="170" dirty="0">
                <a:latin typeface="Times New Roman"/>
                <a:cs typeface="Times New Roman"/>
              </a:rPr>
              <a:t>U</a:t>
            </a:r>
            <a:r>
              <a:rPr sz="4275" i="1" spc="254" baseline="-16569" dirty="0">
                <a:latin typeface="Times New Roman"/>
                <a:cs typeface="Times New Roman"/>
              </a:rPr>
              <a:t>m</a:t>
            </a:r>
            <a:r>
              <a:rPr sz="4275" i="1" spc="-562" baseline="-16569" dirty="0">
                <a:latin typeface="Times New Roman"/>
                <a:cs typeface="Times New Roman"/>
              </a:rPr>
              <a:t> </a:t>
            </a:r>
            <a:r>
              <a:rPr sz="3300" i="1" spc="150" dirty="0">
                <a:latin typeface="Times New Roman"/>
                <a:cs typeface="Times New Roman"/>
              </a:rPr>
              <a:t>I</a:t>
            </a:r>
            <a:r>
              <a:rPr sz="4275" i="1" spc="225" baseline="-16569" dirty="0">
                <a:latin typeface="Times New Roman"/>
                <a:cs typeface="Times New Roman"/>
              </a:rPr>
              <a:t>m</a:t>
            </a:r>
            <a:r>
              <a:rPr sz="4275" i="1" spc="-7" baseline="-16569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sin</a:t>
            </a:r>
            <a:r>
              <a:rPr sz="3300" spc="-34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</a:t>
            </a:r>
            <a:r>
              <a:rPr sz="3300" i="1" dirty="0">
                <a:latin typeface="Times New Roman"/>
                <a:cs typeface="Times New Roman"/>
              </a:rPr>
              <a:t>t</a:t>
            </a:r>
            <a:r>
              <a:rPr sz="3300" i="1" spc="-2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</a:t>
            </a:r>
            <a:r>
              <a:rPr sz="3300" spc="-480" dirty="0">
                <a:latin typeface="Times New Roman"/>
                <a:cs typeface="Times New Roman"/>
              </a:rPr>
              <a:t> </a:t>
            </a:r>
            <a:r>
              <a:rPr sz="3300" spc="50" dirty="0">
                <a:latin typeface="Times New Roman"/>
                <a:cs typeface="Times New Roman"/>
              </a:rPr>
              <a:t>sin(</a:t>
            </a:r>
            <a:r>
              <a:rPr sz="3300" spc="50" dirty="0">
                <a:latin typeface="Symbol"/>
                <a:cs typeface="Symbol"/>
              </a:rPr>
              <a:t></a:t>
            </a:r>
            <a:r>
              <a:rPr sz="3300" i="1" spc="50" dirty="0">
                <a:latin typeface="Times New Roman"/>
                <a:cs typeface="Times New Roman"/>
              </a:rPr>
              <a:t>t</a:t>
            </a:r>
            <a:r>
              <a:rPr sz="3300" i="1" spc="-50" dirty="0">
                <a:latin typeface="Times New Roman"/>
                <a:cs typeface="Times New Roman"/>
              </a:rPr>
              <a:t> </a:t>
            </a:r>
            <a:r>
              <a:rPr sz="3300" spc="50" dirty="0">
                <a:latin typeface="Symbol"/>
                <a:cs typeface="Symbol"/>
              </a:rPr>
              <a:t></a:t>
            </a:r>
            <a:r>
              <a:rPr sz="3300" spc="-250" dirty="0">
                <a:latin typeface="Times New Roman"/>
                <a:cs typeface="Times New Roman"/>
              </a:rPr>
              <a:t> </a:t>
            </a:r>
            <a:r>
              <a:rPr sz="3300" spc="75" dirty="0">
                <a:latin typeface="Symbol"/>
                <a:cs typeface="Symbol"/>
              </a:rPr>
              <a:t></a:t>
            </a:r>
            <a:r>
              <a:rPr sz="3300" spc="75" dirty="0">
                <a:latin typeface="Times New Roman"/>
                <a:cs typeface="Times New Roman"/>
              </a:rPr>
              <a:t>)</a:t>
            </a:r>
            <a:r>
              <a:rPr sz="3300" spc="-35" dirty="0">
                <a:latin typeface="Times New Roman"/>
                <a:cs typeface="Times New Roman"/>
              </a:rPr>
              <a:t> </a:t>
            </a:r>
            <a:r>
              <a:rPr sz="3300" spc="50" dirty="0">
                <a:latin typeface="Symbol"/>
                <a:cs typeface="Symbol"/>
              </a:rPr>
              <a:t></a:t>
            </a:r>
            <a:r>
              <a:rPr sz="3300" spc="-360" dirty="0">
                <a:latin typeface="Times New Roman"/>
                <a:cs typeface="Times New Roman"/>
              </a:rPr>
              <a:t> </a:t>
            </a:r>
            <a:r>
              <a:rPr sz="3300" i="1" spc="50" dirty="0">
                <a:latin typeface="Times New Roman"/>
                <a:cs typeface="Times New Roman"/>
              </a:rPr>
              <a:t>UI</a:t>
            </a:r>
            <a:r>
              <a:rPr sz="3300" i="1" spc="-480" dirty="0">
                <a:latin typeface="Times New Roman"/>
                <a:cs typeface="Times New Roman"/>
              </a:rPr>
              <a:t> </a:t>
            </a:r>
            <a:r>
              <a:rPr sz="4350" spc="-114" dirty="0">
                <a:latin typeface="Symbol"/>
                <a:cs typeface="Symbol"/>
              </a:rPr>
              <a:t></a:t>
            </a:r>
            <a:r>
              <a:rPr sz="3300" spc="-114" dirty="0">
                <a:latin typeface="Times New Roman"/>
                <a:cs typeface="Times New Roman"/>
              </a:rPr>
              <a:t>cos</a:t>
            </a:r>
            <a:r>
              <a:rPr sz="3300" spc="-500" dirty="0">
                <a:latin typeface="Times New Roman"/>
                <a:cs typeface="Times New Roman"/>
              </a:rPr>
              <a:t> </a:t>
            </a:r>
            <a:r>
              <a:rPr sz="3300" spc="75" dirty="0">
                <a:latin typeface="Symbol"/>
                <a:cs typeface="Symbol"/>
              </a:rPr>
              <a:t></a:t>
            </a:r>
            <a:r>
              <a:rPr sz="3300" spc="-215" dirty="0">
                <a:latin typeface="Times New Roman"/>
                <a:cs typeface="Times New Roman"/>
              </a:rPr>
              <a:t> </a:t>
            </a:r>
            <a:r>
              <a:rPr sz="3300" spc="50" dirty="0">
                <a:latin typeface="Symbol"/>
                <a:cs typeface="Symbol"/>
              </a:rPr>
              <a:t></a:t>
            </a:r>
            <a:r>
              <a:rPr sz="3300" spc="-254" dirty="0">
                <a:latin typeface="Times New Roman"/>
                <a:cs typeface="Times New Roman"/>
              </a:rPr>
              <a:t> </a:t>
            </a:r>
            <a:r>
              <a:rPr sz="3300" spc="60" dirty="0">
                <a:latin typeface="Times New Roman"/>
                <a:cs typeface="Times New Roman"/>
              </a:rPr>
              <a:t>cos(2</a:t>
            </a:r>
            <a:r>
              <a:rPr sz="3300" spc="60" dirty="0">
                <a:latin typeface="Symbol"/>
                <a:cs typeface="Symbol"/>
              </a:rPr>
              <a:t></a:t>
            </a:r>
            <a:r>
              <a:rPr sz="3300" i="1" spc="60" dirty="0">
                <a:latin typeface="Times New Roman"/>
                <a:cs typeface="Times New Roman"/>
              </a:rPr>
              <a:t>t</a:t>
            </a:r>
            <a:r>
              <a:rPr sz="3300" i="1" spc="-45" dirty="0">
                <a:latin typeface="Times New Roman"/>
                <a:cs typeface="Times New Roman"/>
              </a:rPr>
              <a:t> </a:t>
            </a:r>
            <a:r>
              <a:rPr sz="3300" spc="50" dirty="0">
                <a:latin typeface="Symbol"/>
                <a:cs typeface="Symbol"/>
              </a:rPr>
              <a:t></a:t>
            </a:r>
            <a:r>
              <a:rPr sz="3300" spc="-250" dirty="0">
                <a:latin typeface="Times New Roman"/>
                <a:cs typeface="Times New Roman"/>
              </a:rPr>
              <a:t> </a:t>
            </a:r>
            <a:r>
              <a:rPr sz="3300" spc="-25" dirty="0">
                <a:latin typeface="Symbol"/>
                <a:cs typeface="Symbol"/>
              </a:rPr>
              <a:t></a:t>
            </a:r>
            <a:r>
              <a:rPr sz="3300" spc="-25" dirty="0">
                <a:latin typeface="Times New Roman"/>
                <a:cs typeface="Times New Roman"/>
              </a:rPr>
              <a:t>)</a:t>
            </a:r>
            <a:r>
              <a:rPr sz="4350" spc="-25" dirty="0">
                <a:latin typeface="Symbol"/>
                <a:cs typeface="Symbol"/>
              </a:rPr>
              <a:t></a:t>
            </a:r>
            <a:endParaRPr sz="43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3345"/>
              </a:spcBef>
            </a:pPr>
            <a:r>
              <a:rPr sz="3100" b="1" spc="50" dirty="0">
                <a:solidFill>
                  <a:srgbClr val="5B5C57"/>
                </a:solidFill>
                <a:latin typeface="Calibri"/>
                <a:cs typeface="Calibri"/>
              </a:rPr>
              <a:t>АКТИВНАЯ</a:t>
            </a:r>
            <a:r>
              <a:rPr sz="3100" b="1" spc="-3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55" dirty="0">
                <a:solidFill>
                  <a:srgbClr val="5B5C57"/>
                </a:solidFill>
                <a:latin typeface="Calibri"/>
                <a:cs typeface="Calibri"/>
              </a:rPr>
              <a:t>МОЩНОСТЬ</a:t>
            </a:r>
            <a:r>
              <a:rPr sz="3100" b="1" spc="-8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20" dirty="0">
                <a:solidFill>
                  <a:srgbClr val="5B5C57"/>
                </a:solidFill>
                <a:latin typeface="Calibri"/>
                <a:cs typeface="Calibri"/>
              </a:rPr>
              <a:t>[Bт]</a:t>
            </a:r>
            <a:endParaRPr sz="31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21063" y="6627025"/>
            <a:ext cx="3437890" cy="18415"/>
            <a:chOff x="1721063" y="6627025"/>
            <a:chExt cx="3437890" cy="18415"/>
          </a:xfrm>
        </p:grpSpPr>
        <p:sp>
          <p:nvSpPr>
            <p:cNvPr id="23" name="object 23"/>
            <p:cNvSpPr/>
            <p:nvPr/>
          </p:nvSpPr>
          <p:spPr>
            <a:xfrm>
              <a:off x="1730271" y="6636233"/>
              <a:ext cx="367665" cy="0"/>
            </a:xfrm>
            <a:custGeom>
              <a:avLst/>
              <a:gdLst/>
              <a:ahLst/>
              <a:cxnLst/>
              <a:rect l="l" t="t" r="r" b="b"/>
              <a:pathLst>
                <a:path w="367664">
                  <a:moveTo>
                    <a:pt x="0" y="0"/>
                  </a:moveTo>
                  <a:lnTo>
                    <a:pt x="367537" y="0"/>
                  </a:lnTo>
                </a:path>
              </a:pathLst>
            </a:custGeom>
            <a:ln w="18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00204" y="6636233"/>
              <a:ext cx="1350010" cy="0"/>
            </a:xfrm>
            <a:custGeom>
              <a:avLst/>
              <a:gdLst/>
              <a:ahLst/>
              <a:cxnLst/>
              <a:rect l="l" t="t" r="r" b="b"/>
              <a:pathLst>
                <a:path w="1350010">
                  <a:moveTo>
                    <a:pt x="0" y="0"/>
                  </a:moveTo>
                  <a:lnTo>
                    <a:pt x="1349515" y="0"/>
                  </a:lnTo>
                </a:path>
              </a:pathLst>
            </a:custGeom>
            <a:ln w="18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204316" y="6024474"/>
            <a:ext cx="1490980" cy="897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8550" baseline="-12670" dirty="0">
                <a:latin typeface="Symbol"/>
                <a:cs typeface="Symbol"/>
              </a:rPr>
              <a:t></a:t>
            </a:r>
            <a:r>
              <a:rPr sz="8550" spc="-390" baseline="-12670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pdt</a:t>
            </a:r>
            <a:r>
              <a:rPr sz="4000" i="1" spc="175" dirty="0">
                <a:latin typeface="Times New Roman"/>
                <a:cs typeface="Times New Roman"/>
              </a:rPr>
              <a:t> </a:t>
            </a:r>
            <a:r>
              <a:rPr sz="4000" spc="-50" dirty="0">
                <a:latin typeface="Symbol"/>
                <a:cs typeface="Symbol"/>
              </a:rPr>
              <a:t>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7654" y="6242314"/>
            <a:ext cx="7423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0" i="1" dirty="0">
                <a:latin typeface="Times New Roman"/>
                <a:cs typeface="Times New Roman"/>
              </a:rPr>
              <a:t>P</a:t>
            </a:r>
            <a:r>
              <a:rPr sz="4000" i="1" spc="105" dirty="0">
                <a:latin typeface="Times New Roman"/>
                <a:cs typeface="Times New Roman"/>
              </a:rPr>
              <a:t> </a:t>
            </a:r>
            <a:r>
              <a:rPr sz="4000" spc="-60" dirty="0">
                <a:latin typeface="Symbol"/>
                <a:cs typeface="Symbol"/>
              </a:rPr>
              <a:t>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09382" y="6637147"/>
            <a:ext cx="7683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513080" algn="l"/>
              </a:tabLst>
            </a:pPr>
            <a:r>
              <a:rPr sz="4000" i="1" spc="-50" dirty="0">
                <a:latin typeface="Times New Roman"/>
                <a:cs typeface="Times New Roman"/>
              </a:rPr>
              <a:t>T</a:t>
            </a:r>
            <a:r>
              <a:rPr sz="4000" i="1" dirty="0">
                <a:latin typeface="Times New Roman"/>
                <a:cs typeface="Times New Roman"/>
              </a:rPr>
              <a:t>	</a:t>
            </a:r>
            <a:r>
              <a:rPr sz="5100" spc="-75" baseline="-35947" dirty="0">
                <a:latin typeface="Times New Roman"/>
                <a:cs typeface="Times New Roman"/>
              </a:rPr>
              <a:t>0</a:t>
            </a:r>
            <a:endParaRPr sz="5100" baseline="-35947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35407" y="6242314"/>
            <a:ext cx="33445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Times New Roman"/>
                <a:cs typeface="Times New Roman"/>
              </a:rPr>
              <a:t>cos</a:t>
            </a:r>
            <a:r>
              <a:rPr sz="4000" spc="-18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Symbol"/>
                <a:cs typeface="Symbol"/>
              </a:rPr>
              <a:t></a:t>
            </a:r>
            <a:r>
              <a:rPr sz="4000" spc="-30" dirty="0">
                <a:latin typeface="Times New Roman"/>
                <a:cs typeface="Times New Roman"/>
              </a:rPr>
              <a:t> </a:t>
            </a:r>
            <a:r>
              <a:rPr sz="4000" spc="-30" dirty="0">
                <a:latin typeface="Symbol"/>
                <a:cs typeface="Symbol"/>
              </a:rPr>
              <a:t></a:t>
            </a:r>
            <a:r>
              <a:rPr sz="4000" spc="-320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UI</a:t>
            </a:r>
            <a:r>
              <a:rPr sz="4000" i="1" spc="-6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cos</a:t>
            </a:r>
            <a:r>
              <a:rPr sz="4000" spc="-155" dirty="0">
                <a:latin typeface="Times New Roman"/>
                <a:cs typeface="Times New Roman"/>
              </a:rPr>
              <a:t> </a:t>
            </a:r>
            <a:r>
              <a:rPr sz="4000" spc="-60" dirty="0">
                <a:latin typeface="Symbol"/>
                <a:cs typeface="Symbol"/>
              </a:rPr>
              <a:t>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54514" y="5810720"/>
            <a:ext cx="1356360" cy="146240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955"/>
              </a:spcBef>
            </a:pPr>
            <a:r>
              <a:rPr sz="4000" i="1" spc="140" dirty="0">
                <a:latin typeface="Times New Roman"/>
                <a:cs typeface="Times New Roman"/>
              </a:rPr>
              <a:t>U</a:t>
            </a:r>
            <a:r>
              <a:rPr sz="5100" i="1" spc="209" baseline="-16339" dirty="0">
                <a:latin typeface="Times New Roman"/>
                <a:cs typeface="Times New Roman"/>
              </a:rPr>
              <a:t>m</a:t>
            </a:r>
            <a:r>
              <a:rPr sz="5100" i="1" spc="-644" baseline="-16339" dirty="0">
                <a:latin typeface="Times New Roman"/>
                <a:cs typeface="Times New Roman"/>
              </a:rPr>
              <a:t> </a:t>
            </a:r>
            <a:r>
              <a:rPr sz="4000" i="1" spc="125" dirty="0">
                <a:latin typeface="Times New Roman"/>
                <a:cs typeface="Times New Roman"/>
              </a:rPr>
              <a:t>I</a:t>
            </a:r>
            <a:r>
              <a:rPr sz="5100" i="1" spc="187" baseline="-16339" dirty="0">
                <a:latin typeface="Times New Roman"/>
                <a:cs typeface="Times New Roman"/>
              </a:rPr>
              <a:t>m</a:t>
            </a:r>
            <a:endParaRPr sz="5100" baseline="-16339">
              <a:latin typeface="Times New Roman"/>
              <a:cs typeface="Times New Roman"/>
            </a:endParaRPr>
          </a:p>
          <a:p>
            <a:pPr marL="90170" algn="ctr">
              <a:lnSpc>
                <a:spcPct val="100000"/>
              </a:lnSpc>
              <a:spcBef>
                <a:spcPts val="855"/>
              </a:spcBef>
            </a:pPr>
            <a:r>
              <a:rPr sz="4000" spc="-50" dirty="0">
                <a:latin typeface="Times New Roman"/>
                <a:cs typeface="Times New Roman"/>
              </a:rPr>
              <a:t>2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63498" y="5639852"/>
            <a:ext cx="6902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6000" baseline="-31250" dirty="0">
                <a:latin typeface="Times New Roman"/>
                <a:cs typeface="Times New Roman"/>
              </a:rPr>
              <a:t>1</a:t>
            </a:r>
            <a:r>
              <a:rPr sz="6000" spc="37" baseline="-31250" dirty="0">
                <a:latin typeface="Times New Roman"/>
                <a:cs typeface="Times New Roman"/>
              </a:rPr>
              <a:t> </a:t>
            </a:r>
            <a:r>
              <a:rPr sz="3400" i="1" spc="-50" dirty="0">
                <a:latin typeface="Times New Roman"/>
                <a:cs typeface="Times New Roman"/>
              </a:rPr>
              <a:t>T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66882" y="5733737"/>
            <a:ext cx="7891145" cy="1805305"/>
          </a:xfrm>
          <a:custGeom>
            <a:avLst/>
            <a:gdLst/>
            <a:ahLst/>
            <a:cxnLst/>
            <a:rect l="l" t="t" r="r" b="b"/>
            <a:pathLst>
              <a:path w="7891145" h="1805304">
                <a:moveTo>
                  <a:pt x="0" y="0"/>
                </a:moveTo>
                <a:lnTo>
                  <a:pt x="7890798" y="0"/>
                </a:lnTo>
                <a:lnTo>
                  <a:pt x="7890798" y="1804987"/>
                </a:lnTo>
                <a:lnTo>
                  <a:pt x="0" y="1804987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52059" y="9658562"/>
            <a:ext cx="1022985" cy="0"/>
          </a:xfrm>
          <a:custGeom>
            <a:avLst/>
            <a:gdLst/>
            <a:ahLst/>
            <a:cxnLst/>
            <a:rect l="l" t="t" r="r" b="b"/>
            <a:pathLst>
              <a:path w="1022985">
                <a:moveTo>
                  <a:pt x="0" y="0"/>
                </a:moveTo>
                <a:lnTo>
                  <a:pt x="1022437" y="0"/>
                </a:lnTo>
              </a:path>
            </a:pathLst>
          </a:custGeom>
          <a:ln w="1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494058" y="9657833"/>
            <a:ext cx="351155" cy="669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200" i="1" spc="-50" dirty="0">
                <a:latin typeface="Times New Roman"/>
                <a:cs typeface="Times New Roman"/>
              </a:rPr>
              <a:t>R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3887" y="9243635"/>
            <a:ext cx="3319779" cy="669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4200" i="1" dirty="0">
                <a:latin typeface="Times New Roman"/>
                <a:cs typeface="Times New Roman"/>
              </a:rPr>
              <a:t>P</a:t>
            </a:r>
            <a:r>
              <a:rPr sz="4200" i="1" spc="-30" dirty="0">
                <a:latin typeface="Times New Roman"/>
                <a:cs typeface="Times New Roman"/>
              </a:rPr>
              <a:t> </a:t>
            </a:r>
            <a:r>
              <a:rPr sz="4200" dirty="0">
                <a:latin typeface="Symbol"/>
                <a:cs typeface="Symbol"/>
              </a:rPr>
              <a:t></a:t>
            </a:r>
            <a:r>
              <a:rPr sz="4200" spc="75" dirty="0">
                <a:latin typeface="Times New Roman"/>
                <a:cs typeface="Times New Roman"/>
              </a:rPr>
              <a:t> </a:t>
            </a:r>
            <a:r>
              <a:rPr sz="4200" i="1" spc="-20" dirty="0">
                <a:latin typeface="Times New Roman"/>
                <a:cs typeface="Times New Roman"/>
              </a:rPr>
              <a:t>I</a:t>
            </a:r>
            <a:r>
              <a:rPr sz="4200" i="1" spc="-445" dirty="0">
                <a:latin typeface="Times New Roman"/>
                <a:cs typeface="Times New Roman"/>
              </a:rPr>
              <a:t> </a:t>
            </a:r>
            <a:r>
              <a:rPr sz="5400" spc="202" baseline="29320" dirty="0">
                <a:latin typeface="Times New Roman"/>
                <a:cs typeface="Times New Roman"/>
              </a:rPr>
              <a:t>2</a:t>
            </a:r>
            <a:r>
              <a:rPr sz="4200" i="1" spc="135" dirty="0">
                <a:latin typeface="Times New Roman"/>
                <a:cs typeface="Times New Roman"/>
              </a:rPr>
              <a:t>R</a:t>
            </a:r>
            <a:r>
              <a:rPr sz="4200" i="1" spc="-25" dirty="0">
                <a:latin typeface="Times New Roman"/>
                <a:cs typeface="Times New Roman"/>
              </a:rPr>
              <a:t> </a:t>
            </a:r>
            <a:r>
              <a:rPr sz="4200" dirty="0">
                <a:latin typeface="Symbol"/>
                <a:cs typeface="Symbol"/>
              </a:rPr>
              <a:t></a:t>
            </a:r>
            <a:r>
              <a:rPr sz="4200" spc="-200" dirty="0">
                <a:latin typeface="Times New Roman"/>
                <a:cs typeface="Times New Roman"/>
              </a:rPr>
              <a:t> </a:t>
            </a:r>
            <a:r>
              <a:rPr sz="6300" i="1" spc="240" baseline="34391" dirty="0">
                <a:latin typeface="Times New Roman"/>
                <a:cs typeface="Times New Roman"/>
              </a:rPr>
              <a:t>U</a:t>
            </a:r>
            <a:r>
              <a:rPr sz="5400" i="1" spc="240" baseline="23919" dirty="0">
                <a:latin typeface="Times New Roman"/>
                <a:cs typeface="Times New Roman"/>
              </a:rPr>
              <a:t>R</a:t>
            </a:r>
            <a:r>
              <a:rPr sz="5400" spc="240" baseline="69444" dirty="0">
                <a:latin typeface="Times New Roman"/>
                <a:cs typeface="Times New Roman"/>
              </a:rPr>
              <a:t>2</a:t>
            </a:r>
            <a:endParaRPr sz="5400" baseline="69444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66882" y="8745353"/>
            <a:ext cx="3530600" cy="1558290"/>
          </a:xfrm>
          <a:custGeom>
            <a:avLst/>
            <a:gdLst/>
            <a:ahLst/>
            <a:cxnLst/>
            <a:rect l="l" t="t" r="r" b="b"/>
            <a:pathLst>
              <a:path w="3530600" h="1558290">
                <a:moveTo>
                  <a:pt x="0" y="0"/>
                </a:moveTo>
                <a:lnTo>
                  <a:pt x="3530097" y="0"/>
                </a:lnTo>
                <a:lnTo>
                  <a:pt x="3530097" y="1558262"/>
                </a:lnTo>
                <a:lnTo>
                  <a:pt x="0" y="1558262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922942" y="7724687"/>
            <a:ext cx="7301230" cy="62517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10005" algn="l"/>
              </a:tabLst>
            </a:pPr>
            <a:r>
              <a:rPr sz="3750" b="1" i="1" dirty="0">
                <a:latin typeface="Times New Roman"/>
                <a:cs typeface="Times New Roman"/>
              </a:rPr>
              <a:t>cos</a:t>
            </a:r>
            <a:r>
              <a:rPr sz="3750" b="1" i="1" spc="35" dirty="0">
                <a:latin typeface="Times New Roman"/>
                <a:cs typeface="Times New Roman"/>
              </a:rPr>
              <a:t> </a:t>
            </a:r>
            <a:r>
              <a:rPr sz="3950" spc="-50" dirty="0">
                <a:latin typeface="Symbol"/>
                <a:cs typeface="Symbol"/>
              </a:rPr>
              <a:t></a:t>
            </a:r>
            <a:r>
              <a:rPr sz="3950" dirty="0">
                <a:latin typeface="Times New Roman"/>
                <a:cs typeface="Times New Roman"/>
              </a:rPr>
              <a:t>	</a:t>
            </a:r>
            <a:r>
              <a:rPr sz="3750" b="1" dirty="0">
                <a:latin typeface="Calibri"/>
                <a:cs typeface="Calibri"/>
              </a:rPr>
              <a:t>-</a:t>
            </a:r>
            <a:r>
              <a:rPr sz="3750" b="1" spc="20" dirty="0">
                <a:latin typeface="Calibri"/>
                <a:cs typeface="Calibri"/>
              </a:rPr>
              <a:t> </a:t>
            </a:r>
            <a:r>
              <a:rPr sz="3750" b="1" dirty="0" err="1" smtClean="0">
                <a:latin typeface="Calibri"/>
                <a:cs typeface="Calibri"/>
              </a:rPr>
              <a:t>коэффициент</a:t>
            </a:r>
            <a:r>
              <a:rPr sz="3750" b="1" spc="235" dirty="0" smtClean="0">
                <a:latin typeface="Calibri"/>
                <a:cs typeface="Calibri"/>
              </a:rPr>
              <a:t> </a:t>
            </a:r>
            <a:r>
              <a:rPr sz="3750" b="1" spc="-10" dirty="0">
                <a:latin typeface="Calibri"/>
                <a:cs typeface="Calibri"/>
              </a:rPr>
              <a:t>мощности</a:t>
            </a:r>
            <a:endParaRPr sz="3750" dirty="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845" y="1507807"/>
            <a:ext cx="3740399" cy="1471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84105" y="1494814"/>
            <a:ext cx="12000230" cy="795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850" b="0" i="1" spc="55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3850" b="0" i="1" spc="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6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850" b="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i="1" dirty="0">
                <a:solidFill>
                  <a:srgbClr val="000000"/>
                </a:solidFill>
                <a:latin typeface="Times New Roman"/>
                <a:cs typeface="Times New Roman"/>
              </a:rPr>
              <a:t>ui</a:t>
            </a:r>
            <a:r>
              <a:rPr sz="3850" b="0" i="1" spc="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6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850" b="0" spc="-4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i="1" spc="190" dirty="0">
                <a:solidFill>
                  <a:srgbClr val="000000"/>
                </a:solidFill>
                <a:latin typeface="Times New Roman"/>
                <a:cs typeface="Times New Roman"/>
              </a:rPr>
              <a:t>U</a:t>
            </a:r>
            <a:r>
              <a:rPr sz="4950" b="0" i="1" spc="284" baseline="-15993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4950" b="0" i="1" spc="-652" baseline="-1599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i="1" spc="160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4950" b="0" i="1" spc="240" baseline="-15993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4950" b="0" i="1" spc="15" baseline="-1599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dirty="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sz="3850" b="0" spc="-3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-10" dirty="0">
                <a:solidFill>
                  <a:srgbClr val="000000"/>
                </a:solidFill>
                <a:latin typeface="Symbol"/>
                <a:cs typeface="Symbol"/>
              </a:rPr>
              <a:t></a:t>
            </a:r>
            <a:r>
              <a:rPr sz="3850" b="0" i="1" spc="-10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850" b="0" i="1" spc="-2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dirty="0">
                <a:solidFill>
                  <a:srgbClr val="000000"/>
                </a:solidFill>
                <a:latin typeface="Symbol"/>
                <a:cs typeface="Symbol"/>
              </a:rPr>
              <a:t></a:t>
            </a:r>
            <a:r>
              <a:rPr sz="3850" b="0" spc="-5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dirty="0">
                <a:solidFill>
                  <a:srgbClr val="000000"/>
                </a:solidFill>
                <a:latin typeface="Times New Roman"/>
                <a:cs typeface="Times New Roman"/>
              </a:rPr>
              <a:t>sin(</a:t>
            </a:r>
            <a:r>
              <a:rPr sz="3850" b="0" dirty="0">
                <a:solidFill>
                  <a:srgbClr val="000000"/>
                </a:solidFill>
                <a:latin typeface="Symbol"/>
                <a:cs typeface="Symbol"/>
              </a:rPr>
              <a:t></a:t>
            </a:r>
            <a:r>
              <a:rPr sz="3850" b="0" i="1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850" b="0" i="1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60" dirty="0">
                <a:solidFill>
                  <a:srgbClr val="000000"/>
                </a:solidFill>
                <a:latin typeface="Symbol"/>
                <a:cs typeface="Symbol"/>
              </a:rPr>
              <a:t></a:t>
            </a:r>
            <a:r>
              <a:rPr sz="3850" b="0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70" dirty="0">
                <a:solidFill>
                  <a:srgbClr val="000000"/>
                </a:solidFill>
                <a:latin typeface="Symbol"/>
                <a:cs typeface="Symbol"/>
              </a:rPr>
              <a:t></a:t>
            </a:r>
            <a:r>
              <a:rPr sz="3850" b="0" spc="7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385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6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850" b="0" spc="-4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i="1" spc="60" dirty="0">
                <a:solidFill>
                  <a:srgbClr val="000000"/>
                </a:solidFill>
                <a:latin typeface="Times New Roman"/>
                <a:cs typeface="Times New Roman"/>
              </a:rPr>
              <a:t>UI</a:t>
            </a:r>
            <a:r>
              <a:rPr sz="3850" b="0" i="1" spc="-5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050" b="0" spc="-140" dirty="0">
                <a:solidFill>
                  <a:srgbClr val="000000"/>
                </a:solidFill>
                <a:latin typeface="Symbol"/>
                <a:cs typeface="Symbol"/>
              </a:rPr>
              <a:t></a:t>
            </a:r>
            <a:r>
              <a:rPr sz="3850" b="0" spc="-140" dirty="0">
                <a:solidFill>
                  <a:srgbClr val="000000"/>
                </a:solidFill>
                <a:latin typeface="Times New Roman"/>
                <a:cs typeface="Times New Roman"/>
              </a:rPr>
              <a:t>cos</a:t>
            </a:r>
            <a:r>
              <a:rPr sz="3850" b="0" spc="-5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65" dirty="0">
                <a:solidFill>
                  <a:srgbClr val="000000"/>
                </a:solidFill>
                <a:latin typeface="Symbol"/>
                <a:cs typeface="Symbol"/>
              </a:rPr>
              <a:t></a:t>
            </a:r>
            <a:r>
              <a:rPr sz="3850" b="0" spc="-2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60" dirty="0">
                <a:solidFill>
                  <a:srgbClr val="000000"/>
                </a:solidFill>
                <a:latin typeface="Symbol"/>
                <a:cs typeface="Symbol"/>
              </a:rPr>
              <a:t></a:t>
            </a:r>
            <a:r>
              <a:rPr sz="3850" b="0" spc="-2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50" dirty="0">
                <a:solidFill>
                  <a:srgbClr val="000000"/>
                </a:solidFill>
                <a:latin typeface="Times New Roman"/>
                <a:cs typeface="Times New Roman"/>
              </a:rPr>
              <a:t>cos(2</a:t>
            </a:r>
            <a:r>
              <a:rPr sz="3850" b="0" spc="50" dirty="0">
                <a:solidFill>
                  <a:srgbClr val="000000"/>
                </a:solidFill>
                <a:latin typeface="Symbol"/>
                <a:cs typeface="Symbol"/>
              </a:rPr>
              <a:t></a:t>
            </a:r>
            <a:r>
              <a:rPr sz="3850" b="0" i="1" spc="50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850" b="0" i="1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60" dirty="0">
                <a:solidFill>
                  <a:srgbClr val="000000"/>
                </a:solidFill>
                <a:latin typeface="Symbol"/>
                <a:cs typeface="Symbol"/>
              </a:rPr>
              <a:t></a:t>
            </a:r>
            <a:r>
              <a:rPr sz="3850" b="0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850" b="0" spc="-25" dirty="0">
                <a:solidFill>
                  <a:srgbClr val="000000"/>
                </a:solidFill>
                <a:latin typeface="Symbol"/>
                <a:cs typeface="Symbol"/>
              </a:rPr>
              <a:t></a:t>
            </a:r>
            <a:r>
              <a:rPr sz="385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5050" b="0" spc="-25" dirty="0">
                <a:solidFill>
                  <a:srgbClr val="000000"/>
                </a:solidFill>
                <a:latin typeface="Symbol"/>
                <a:cs typeface="Symbol"/>
              </a:rPr>
              <a:t></a:t>
            </a:r>
            <a:endParaRPr sz="5050">
              <a:latin typeface="Symbol"/>
              <a:cs typeface="Symbo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87824" y="1682968"/>
            <a:ext cx="12096115" cy="688340"/>
          </a:xfrm>
          <a:custGeom>
            <a:avLst/>
            <a:gdLst/>
            <a:ahLst/>
            <a:cxnLst/>
            <a:rect l="l" t="t" r="r" b="b"/>
            <a:pathLst>
              <a:path w="12096115" h="688339">
                <a:moveTo>
                  <a:pt x="0" y="0"/>
                </a:moveTo>
                <a:lnTo>
                  <a:pt x="12095772" y="0"/>
                </a:lnTo>
                <a:lnTo>
                  <a:pt x="12095772" y="688234"/>
                </a:lnTo>
                <a:lnTo>
                  <a:pt x="0" y="688234"/>
                </a:lnTo>
                <a:lnTo>
                  <a:pt x="0" y="0"/>
                </a:lnTo>
                <a:close/>
              </a:path>
            </a:pathLst>
          </a:custGeom>
          <a:ln w="25971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845" y="2962025"/>
            <a:ext cx="3740399" cy="147106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5881" y="2962025"/>
            <a:ext cx="8783770" cy="5574699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1740655" y="6572402"/>
            <a:ext cx="1922780" cy="609600"/>
            <a:chOff x="1740655" y="6572402"/>
            <a:chExt cx="1922780" cy="609600"/>
          </a:xfrm>
        </p:grpSpPr>
        <p:sp>
          <p:nvSpPr>
            <p:cNvPr id="24" name="object 24"/>
            <p:cNvSpPr/>
            <p:nvPr/>
          </p:nvSpPr>
          <p:spPr>
            <a:xfrm>
              <a:off x="1748770" y="6949813"/>
              <a:ext cx="61594" cy="33655"/>
            </a:xfrm>
            <a:custGeom>
              <a:avLst/>
              <a:gdLst/>
              <a:ahLst/>
              <a:cxnLst/>
              <a:rect l="l" t="t" r="r" b="b"/>
              <a:pathLst>
                <a:path w="61594" h="33654">
                  <a:moveTo>
                    <a:pt x="0" y="33187"/>
                  </a:moveTo>
                  <a:lnTo>
                    <a:pt x="61491" y="0"/>
                  </a:lnTo>
                </a:path>
              </a:pathLst>
            </a:custGeom>
            <a:ln w="16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810262" y="6957858"/>
              <a:ext cx="88900" cy="207645"/>
            </a:xfrm>
            <a:custGeom>
              <a:avLst/>
              <a:gdLst/>
              <a:ahLst/>
              <a:cxnLst/>
              <a:rect l="l" t="t" r="r" b="b"/>
              <a:pathLst>
                <a:path w="88900" h="207645">
                  <a:moveTo>
                    <a:pt x="0" y="0"/>
                  </a:moveTo>
                  <a:lnTo>
                    <a:pt x="88589" y="207168"/>
                  </a:lnTo>
                </a:path>
              </a:pathLst>
            </a:custGeom>
            <a:ln w="331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07189" y="6580730"/>
              <a:ext cx="113030" cy="584835"/>
            </a:xfrm>
            <a:custGeom>
              <a:avLst/>
              <a:gdLst/>
              <a:ahLst/>
              <a:cxnLst/>
              <a:rect l="l" t="t" r="r" b="b"/>
              <a:pathLst>
                <a:path w="113030" h="584834">
                  <a:moveTo>
                    <a:pt x="0" y="584296"/>
                  </a:moveTo>
                  <a:lnTo>
                    <a:pt x="112560" y="0"/>
                  </a:lnTo>
                </a:path>
              </a:pathLst>
            </a:custGeom>
            <a:ln w="166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19749" y="6580730"/>
              <a:ext cx="1644014" cy="0"/>
            </a:xfrm>
            <a:custGeom>
              <a:avLst/>
              <a:gdLst/>
              <a:ahLst/>
              <a:cxnLst/>
              <a:rect l="l" t="t" r="r" b="b"/>
              <a:pathLst>
                <a:path w="1644014">
                  <a:moveTo>
                    <a:pt x="0" y="0"/>
                  </a:moveTo>
                  <a:lnTo>
                    <a:pt x="1643590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49225" y="6685695"/>
            <a:ext cx="4643120" cy="1537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95"/>
              </a:spcBef>
              <a:tabLst>
                <a:tab pos="1212215" algn="l"/>
              </a:tabLst>
            </a:pPr>
            <a:r>
              <a:rPr sz="3550" i="1" spc="55" dirty="0">
                <a:latin typeface="Times New Roman"/>
                <a:cs typeface="Times New Roman"/>
              </a:rPr>
              <a:t>Z</a:t>
            </a:r>
            <a:r>
              <a:rPr sz="3550" i="1" spc="350" dirty="0">
                <a:latin typeface="Times New Roman"/>
                <a:cs typeface="Times New Roman"/>
              </a:rPr>
              <a:t> </a:t>
            </a:r>
            <a:r>
              <a:rPr sz="3550" spc="5" dirty="0">
                <a:latin typeface="Symbol"/>
                <a:cs typeface="Symbol"/>
              </a:rPr>
              <a:t></a:t>
            </a:r>
            <a:r>
              <a:rPr sz="3550" dirty="0">
                <a:latin typeface="Times New Roman"/>
                <a:cs typeface="Times New Roman"/>
              </a:rPr>
              <a:t>	</a:t>
            </a:r>
            <a:r>
              <a:rPr sz="3550" i="1" spc="165" dirty="0">
                <a:latin typeface="Times New Roman"/>
                <a:cs typeface="Times New Roman"/>
              </a:rPr>
              <a:t>R</a:t>
            </a:r>
            <a:r>
              <a:rPr sz="4575" spc="247" baseline="29143" dirty="0">
                <a:latin typeface="Times New Roman"/>
                <a:cs typeface="Times New Roman"/>
              </a:rPr>
              <a:t>2</a:t>
            </a:r>
            <a:r>
              <a:rPr sz="4575" spc="427" baseline="29143" dirty="0">
                <a:latin typeface="Times New Roman"/>
                <a:cs typeface="Times New Roman"/>
              </a:rPr>
              <a:t> </a:t>
            </a:r>
            <a:r>
              <a:rPr sz="3550" spc="55" dirty="0">
                <a:latin typeface="Symbol"/>
                <a:cs typeface="Symbol"/>
              </a:rPr>
              <a:t></a:t>
            </a:r>
            <a:r>
              <a:rPr sz="3550" spc="-420" dirty="0">
                <a:latin typeface="Times New Roman"/>
                <a:cs typeface="Times New Roman"/>
              </a:rPr>
              <a:t> </a:t>
            </a:r>
            <a:r>
              <a:rPr sz="3550" i="1" spc="60" dirty="0">
                <a:latin typeface="Times New Roman"/>
                <a:cs typeface="Times New Roman"/>
              </a:rPr>
              <a:t>X</a:t>
            </a:r>
            <a:r>
              <a:rPr sz="3550" i="1" spc="-155" dirty="0">
                <a:latin typeface="Times New Roman"/>
                <a:cs typeface="Times New Roman"/>
              </a:rPr>
              <a:t> </a:t>
            </a:r>
            <a:r>
              <a:rPr sz="4575" spc="-75" baseline="29143" dirty="0">
                <a:latin typeface="Times New Roman"/>
                <a:cs typeface="Times New Roman"/>
              </a:rPr>
              <a:t>2</a:t>
            </a:r>
            <a:endParaRPr sz="4575" baseline="29143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925"/>
              </a:spcBef>
            </a:pP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ПОЛНАЯ</a:t>
            </a:r>
            <a:r>
              <a:rPr sz="3100" b="1" spc="9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55" dirty="0">
                <a:solidFill>
                  <a:srgbClr val="5B5C57"/>
                </a:solidFill>
                <a:latin typeface="Calibri"/>
                <a:cs typeface="Calibri"/>
              </a:rPr>
              <a:t>МОЩНОСТЬ</a:t>
            </a:r>
            <a:r>
              <a:rPr sz="3100" b="1" spc="2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20" dirty="0">
                <a:solidFill>
                  <a:srgbClr val="5B5C57"/>
                </a:solidFill>
                <a:latin typeface="Calibri"/>
                <a:cs typeface="Calibri"/>
              </a:rPr>
              <a:t>[BА]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564136" y="9470543"/>
            <a:ext cx="774700" cy="0"/>
          </a:xfrm>
          <a:custGeom>
            <a:avLst/>
            <a:gdLst/>
            <a:ahLst/>
            <a:cxnLst/>
            <a:rect l="l" t="t" r="r" b="b"/>
            <a:pathLst>
              <a:path w="774700">
                <a:moveTo>
                  <a:pt x="0" y="0"/>
                </a:moveTo>
                <a:lnTo>
                  <a:pt x="774570" y="0"/>
                </a:lnTo>
              </a:path>
            </a:pathLst>
          </a:custGeom>
          <a:ln w="19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776518" y="9469914"/>
            <a:ext cx="324485" cy="675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4250" i="1" spc="20" dirty="0">
                <a:latin typeface="Times New Roman"/>
                <a:cs typeface="Times New Roman"/>
              </a:rPr>
              <a:t>Z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1763" y="9052380"/>
            <a:ext cx="4302760" cy="675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4250" i="1" spc="60" dirty="0">
                <a:latin typeface="Times New Roman"/>
                <a:cs typeface="Times New Roman"/>
              </a:rPr>
              <a:t>S</a:t>
            </a:r>
            <a:r>
              <a:rPr sz="4250" i="1" spc="235" dirty="0">
                <a:latin typeface="Times New Roman"/>
                <a:cs typeface="Times New Roman"/>
              </a:rPr>
              <a:t> </a:t>
            </a:r>
            <a:r>
              <a:rPr sz="4250" spc="70" dirty="0">
                <a:latin typeface="Symbol"/>
                <a:cs typeface="Symbol"/>
              </a:rPr>
              <a:t></a:t>
            </a:r>
            <a:r>
              <a:rPr sz="4250" spc="-484" dirty="0">
                <a:latin typeface="Times New Roman"/>
                <a:cs typeface="Times New Roman"/>
              </a:rPr>
              <a:t> </a:t>
            </a:r>
            <a:r>
              <a:rPr sz="4250" i="1" spc="65" dirty="0">
                <a:latin typeface="Times New Roman"/>
                <a:cs typeface="Times New Roman"/>
              </a:rPr>
              <a:t>UI</a:t>
            </a:r>
            <a:r>
              <a:rPr sz="4250" i="1" spc="425" dirty="0">
                <a:latin typeface="Times New Roman"/>
                <a:cs typeface="Times New Roman"/>
              </a:rPr>
              <a:t> </a:t>
            </a:r>
            <a:r>
              <a:rPr sz="4250" spc="70" dirty="0">
                <a:latin typeface="Symbol"/>
                <a:cs typeface="Symbol"/>
              </a:rPr>
              <a:t></a:t>
            </a:r>
            <a:r>
              <a:rPr sz="4250" spc="125" dirty="0">
                <a:latin typeface="Times New Roman"/>
                <a:cs typeface="Times New Roman"/>
              </a:rPr>
              <a:t> </a:t>
            </a:r>
            <a:r>
              <a:rPr sz="4250" i="1" dirty="0">
                <a:latin typeface="Times New Roman"/>
                <a:cs typeface="Times New Roman"/>
              </a:rPr>
              <a:t>I</a:t>
            </a:r>
            <a:r>
              <a:rPr sz="4250" i="1" spc="-425" dirty="0">
                <a:latin typeface="Times New Roman"/>
                <a:cs typeface="Times New Roman"/>
              </a:rPr>
              <a:t> </a:t>
            </a:r>
            <a:r>
              <a:rPr sz="5475" spc="277" baseline="28919" dirty="0">
                <a:latin typeface="Times New Roman"/>
                <a:cs typeface="Times New Roman"/>
              </a:rPr>
              <a:t>2</a:t>
            </a:r>
            <a:r>
              <a:rPr sz="4250" i="1" spc="185" dirty="0">
                <a:latin typeface="Times New Roman"/>
                <a:cs typeface="Times New Roman"/>
              </a:rPr>
              <a:t>Z</a:t>
            </a:r>
            <a:r>
              <a:rPr sz="4250" i="1" spc="385" dirty="0">
                <a:latin typeface="Times New Roman"/>
                <a:cs typeface="Times New Roman"/>
              </a:rPr>
              <a:t> </a:t>
            </a:r>
            <a:r>
              <a:rPr sz="4250" spc="70" dirty="0">
                <a:latin typeface="Symbol"/>
                <a:cs typeface="Symbol"/>
              </a:rPr>
              <a:t></a:t>
            </a:r>
            <a:r>
              <a:rPr sz="4250" spc="-170" dirty="0">
                <a:latin typeface="Times New Roman"/>
                <a:cs typeface="Times New Roman"/>
              </a:rPr>
              <a:t> </a:t>
            </a:r>
            <a:r>
              <a:rPr sz="6375" i="1" spc="135" baseline="34640" dirty="0">
                <a:latin typeface="Times New Roman"/>
                <a:cs typeface="Times New Roman"/>
              </a:rPr>
              <a:t>U</a:t>
            </a:r>
            <a:r>
              <a:rPr sz="6375" i="1" spc="-637" baseline="34640" dirty="0">
                <a:latin typeface="Times New Roman"/>
                <a:cs typeface="Times New Roman"/>
              </a:rPr>
              <a:t> </a:t>
            </a:r>
            <a:r>
              <a:rPr sz="5475" baseline="69254" dirty="0">
                <a:latin typeface="Times New Roman"/>
                <a:cs typeface="Times New Roman"/>
              </a:rPr>
              <a:t>2</a:t>
            </a:r>
            <a:endParaRPr sz="5475" baseline="69254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34416" y="8549706"/>
            <a:ext cx="4504055" cy="1571625"/>
          </a:xfrm>
          <a:custGeom>
            <a:avLst/>
            <a:gdLst/>
            <a:ahLst/>
            <a:cxnLst/>
            <a:rect l="l" t="t" r="r" b="b"/>
            <a:pathLst>
              <a:path w="4504055" h="1571625">
                <a:moveTo>
                  <a:pt x="0" y="0"/>
                </a:moveTo>
                <a:lnTo>
                  <a:pt x="4503484" y="0"/>
                </a:lnTo>
                <a:lnTo>
                  <a:pt x="4503484" y="1571248"/>
                </a:lnTo>
                <a:lnTo>
                  <a:pt x="0" y="1571248"/>
                </a:lnTo>
                <a:lnTo>
                  <a:pt x="0" y="0"/>
                </a:lnTo>
                <a:close/>
              </a:path>
            </a:pathLst>
          </a:custGeom>
          <a:ln w="25969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581441" y="1374691"/>
            <a:ext cx="560768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b="1" spc="50" dirty="0">
                <a:solidFill>
                  <a:srgbClr val="5B5C57"/>
                </a:solidFill>
                <a:latin typeface="Calibri"/>
                <a:cs typeface="Calibri"/>
              </a:rPr>
              <a:t>РЕАКТИВНАЯ</a:t>
            </a:r>
            <a:r>
              <a:rPr sz="3100" b="1" spc="-2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55" dirty="0">
                <a:solidFill>
                  <a:srgbClr val="5B5C57"/>
                </a:solidFill>
                <a:latin typeface="Calibri"/>
                <a:cs typeface="Calibri"/>
              </a:rPr>
              <a:t>МОЩНОСТЬ</a:t>
            </a:r>
            <a:r>
              <a:rPr sz="3100" b="1" spc="-8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10" dirty="0">
                <a:solidFill>
                  <a:srgbClr val="5B5C57"/>
                </a:solidFill>
                <a:latin typeface="Calibri"/>
                <a:cs typeface="Calibri"/>
              </a:rPr>
              <a:t>[BАр]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8217" y="2146527"/>
            <a:ext cx="3078480" cy="753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750" i="1" dirty="0">
                <a:latin typeface="Times New Roman"/>
                <a:cs typeface="Times New Roman"/>
              </a:rPr>
              <a:t>Q</a:t>
            </a:r>
            <a:r>
              <a:rPr sz="4750" i="1" spc="215" dirty="0">
                <a:latin typeface="Times New Roman"/>
                <a:cs typeface="Times New Roman"/>
              </a:rPr>
              <a:t> </a:t>
            </a:r>
            <a:r>
              <a:rPr sz="4750" spc="-35" dirty="0">
                <a:latin typeface="Symbol"/>
                <a:cs typeface="Symbol"/>
              </a:rPr>
              <a:t></a:t>
            </a:r>
            <a:r>
              <a:rPr sz="4750" spc="-375" dirty="0">
                <a:latin typeface="Times New Roman"/>
                <a:cs typeface="Times New Roman"/>
              </a:rPr>
              <a:t> </a:t>
            </a:r>
            <a:r>
              <a:rPr sz="4750" i="1" dirty="0">
                <a:latin typeface="Times New Roman"/>
                <a:cs typeface="Times New Roman"/>
              </a:rPr>
              <a:t>UI</a:t>
            </a:r>
            <a:r>
              <a:rPr sz="4750" i="1" spc="-80" dirty="0">
                <a:latin typeface="Times New Roman"/>
                <a:cs typeface="Times New Roman"/>
              </a:rPr>
              <a:t> </a:t>
            </a:r>
            <a:r>
              <a:rPr sz="4750" dirty="0">
                <a:latin typeface="Times New Roman"/>
                <a:cs typeface="Times New Roman"/>
              </a:rPr>
              <a:t>sin</a:t>
            </a:r>
            <a:r>
              <a:rPr sz="4750" spc="25" dirty="0">
                <a:latin typeface="Times New Roman"/>
                <a:cs typeface="Times New Roman"/>
              </a:rPr>
              <a:t> </a:t>
            </a:r>
            <a:r>
              <a:rPr sz="4750" spc="-50" dirty="0">
                <a:latin typeface="Symbol"/>
                <a:cs typeface="Symbol"/>
              </a:rPr>
              <a:t></a:t>
            </a:r>
            <a:endParaRPr sz="4750">
              <a:latin typeface="Symbol"/>
              <a:cs typeface="Symbo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99347" y="2232812"/>
            <a:ext cx="3218815" cy="805180"/>
          </a:xfrm>
          <a:custGeom>
            <a:avLst/>
            <a:gdLst/>
            <a:ahLst/>
            <a:cxnLst/>
            <a:rect l="l" t="t" r="r" b="b"/>
            <a:pathLst>
              <a:path w="3218815" h="805180">
                <a:moveTo>
                  <a:pt x="0" y="0"/>
                </a:moveTo>
                <a:lnTo>
                  <a:pt x="3218628" y="0"/>
                </a:lnTo>
                <a:lnTo>
                  <a:pt x="3218628" y="805102"/>
                </a:lnTo>
                <a:lnTo>
                  <a:pt x="0" y="805102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8382" y="3222310"/>
            <a:ext cx="1240155" cy="0"/>
          </a:xfrm>
          <a:custGeom>
            <a:avLst/>
            <a:gdLst/>
            <a:ahLst/>
            <a:cxnLst/>
            <a:rect l="l" t="t" r="r" b="b"/>
            <a:pathLst>
              <a:path w="1240154">
                <a:moveTo>
                  <a:pt x="0" y="0"/>
                </a:moveTo>
                <a:lnTo>
                  <a:pt x="1240128" y="0"/>
                </a:lnTo>
              </a:path>
            </a:pathLst>
          </a:custGeom>
          <a:ln w="207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899753" y="1753411"/>
            <a:ext cx="1240790" cy="2197100"/>
          </a:xfrm>
          <a:prstGeom prst="rect">
            <a:avLst/>
          </a:prstGeom>
        </p:spPr>
        <p:txBody>
          <a:bodyPr vert="horz" wrap="square" lIns="0" tIns="40386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3180"/>
              </a:spcBef>
            </a:pPr>
            <a:r>
              <a:rPr sz="6825" i="1" spc="-52" baseline="-25030" dirty="0">
                <a:latin typeface="Times New Roman"/>
                <a:cs typeface="Times New Roman"/>
              </a:rPr>
              <a:t>U</a:t>
            </a:r>
            <a:r>
              <a:rPr sz="6825" i="1" spc="-630" baseline="-25030" dirty="0">
                <a:latin typeface="Times New Roman"/>
                <a:cs typeface="Times New Roman"/>
              </a:rPr>
              <a:t> </a:t>
            </a:r>
            <a:r>
              <a:rPr sz="5850" i="1" baseline="-45584" dirty="0">
                <a:latin typeface="Times New Roman"/>
                <a:cs typeface="Times New Roman"/>
              </a:rPr>
              <a:t>X</a:t>
            </a:r>
            <a:r>
              <a:rPr sz="5850" i="1" spc="-135" baseline="-45584" dirty="0">
                <a:latin typeface="Times New Roman"/>
                <a:cs typeface="Times New Roman"/>
              </a:rPr>
              <a:t> </a:t>
            </a:r>
            <a:r>
              <a:rPr sz="3900" spc="-50" dirty="0">
                <a:latin typeface="Times New Roman"/>
                <a:cs typeface="Times New Roman"/>
              </a:rPr>
              <a:t>2</a:t>
            </a:r>
            <a:endParaRPr sz="3900">
              <a:latin typeface="Times New Roman"/>
              <a:cs typeface="Times New Roman"/>
            </a:endParaRPr>
          </a:p>
          <a:p>
            <a:pPr marL="59055" algn="ctr">
              <a:lnSpc>
                <a:spcPct val="100000"/>
              </a:lnSpc>
              <a:spcBef>
                <a:spcPts val="3090"/>
              </a:spcBef>
            </a:pPr>
            <a:r>
              <a:rPr sz="4550" i="1" spc="-50" dirty="0">
                <a:latin typeface="Times New Roman"/>
                <a:cs typeface="Times New Roman"/>
              </a:rPr>
              <a:t>X</a:t>
            </a:r>
            <a:endParaRPr sz="45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74046" y="2595391"/>
            <a:ext cx="260985" cy="6242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900" spc="-50" dirty="0">
                <a:latin typeface="Times New Roman"/>
                <a:cs typeface="Times New Roman"/>
              </a:rPr>
              <a:t>2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31971" y="2773295"/>
            <a:ext cx="2581910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1670685" algn="l"/>
                <a:tab pos="2251710" algn="l"/>
              </a:tabLst>
            </a:pPr>
            <a:r>
              <a:rPr sz="4550" i="1" dirty="0">
                <a:latin typeface="Times New Roman"/>
                <a:cs typeface="Times New Roman"/>
              </a:rPr>
              <a:t>Q</a:t>
            </a:r>
            <a:r>
              <a:rPr sz="4550" i="1" spc="45" dirty="0">
                <a:latin typeface="Times New Roman"/>
                <a:cs typeface="Times New Roman"/>
              </a:rPr>
              <a:t> </a:t>
            </a:r>
            <a:r>
              <a:rPr sz="4550" dirty="0">
                <a:latin typeface="Symbol"/>
                <a:cs typeface="Symbol"/>
              </a:rPr>
              <a:t></a:t>
            </a:r>
            <a:r>
              <a:rPr sz="4550" spc="100" dirty="0">
                <a:latin typeface="Times New Roman"/>
                <a:cs typeface="Times New Roman"/>
              </a:rPr>
              <a:t> </a:t>
            </a:r>
            <a:r>
              <a:rPr sz="4550" i="1" spc="-50" dirty="0">
                <a:latin typeface="Times New Roman"/>
                <a:cs typeface="Times New Roman"/>
              </a:rPr>
              <a:t>I</a:t>
            </a:r>
            <a:r>
              <a:rPr sz="4550" i="1" dirty="0">
                <a:latin typeface="Times New Roman"/>
                <a:cs typeface="Times New Roman"/>
              </a:rPr>
              <a:t>	</a:t>
            </a:r>
            <a:r>
              <a:rPr sz="4550" i="1" spc="-50" dirty="0">
                <a:latin typeface="Times New Roman"/>
                <a:cs typeface="Times New Roman"/>
              </a:rPr>
              <a:t>X</a:t>
            </a:r>
            <a:r>
              <a:rPr sz="4550" i="1" dirty="0">
                <a:latin typeface="Times New Roman"/>
                <a:cs typeface="Times New Roman"/>
              </a:rPr>
              <a:t>	</a:t>
            </a:r>
            <a:r>
              <a:rPr sz="4550" spc="-50" dirty="0">
                <a:latin typeface="Symbol"/>
                <a:cs typeface="Symbol"/>
              </a:rPr>
              <a:t></a:t>
            </a:r>
            <a:endParaRPr sz="4550"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72537" y="2232812"/>
            <a:ext cx="4114165" cy="1688464"/>
          </a:xfrm>
          <a:custGeom>
            <a:avLst/>
            <a:gdLst/>
            <a:ahLst/>
            <a:cxnLst/>
            <a:rect l="l" t="t" r="r" b="b"/>
            <a:pathLst>
              <a:path w="4114165" h="1688464">
                <a:moveTo>
                  <a:pt x="0" y="0"/>
                </a:moveTo>
                <a:lnTo>
                  <a:pt x="4114133" y="0"/>
                </a:lnTo>
                <a:lnTo>
                  <a:pt x="4114133" y="1688117"/>
                </a:lnTo>
                <a:lnTo>
                  <a:pt x="0" y="1688117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81441" y="3950530"/>
            <a:ext cx="596963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КОМПЛЕКС</a:t>
            </a:r>
            <a:r>
              <a:rPr sz="3100" b="1" spc="15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ПОЛНОЙ</a:t>
            </a:r>
            <a:r>
              <a:rPr sz="3100" b="1" spc="15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50" dirty="0">
                <a:solidFill>
                  <a:srgbClr val="5B5C57"/>
                </a:solidFill>
                <a:latin typeface="Calibri"/>
                <a:cs typeface="Calibri"/>
              </a:rPr>
              <a:t>МОЩНОСТИ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6882" y="4667848"/>
            <a:ext cx="2502535" cy="831215"/>
          </a:xfrm>
          <a:prstGeom prst="rect">
            <a:avLst/>
          </a:prstGeom>
          <a:ln w="21035">
            <a:solidFill>
              <a:srgbClr val="FFC000"/>
            </a:solidFill>
          </a:ln>
        </p:spPr>
        <p:txBody>
          <a:bodyPr vert="horz" wrap="square" lIns="0" tIns="15494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220"/>
              </a:spcBef>
              <a:tabLst>
                <a:tab pos="594360" algn="l"/>
              </a:tabLst>
            </a:pPr>
            <a:r>
              <a:rPr sz="3850" i="1" u="sng" spc="3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850" i="1" dirty="0">
                <a:latin typeface="Times New Roman"/>
                <a:cs typeface="Times New Roman"/>
              </a:rPr>
              <a:t>	</a:t>
            </a:r>
            <a:r>
              <a:rPr sz="3850" spc="459" dirty="0">
                <a:latin typeface="Symbol"/>
                <a:cs typeface="Symbol"/>
              </a:rPr>
              <a:t></a:t>
            </a:r>
            <a:r>
              <a:rPr sz="3850" spc="-155" dirty="0">
                <a:latin typeface="Times New Roman"/>
                <a:cs typeface="Times New Roman"/>
              </a:rPr>
              <a:t> </a:t>
            </a:r>
            <a:r>
              <a:rPr sz="3850" i="1" u="sng" spc="6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850" i="1" spc="310" dirty="0">
                <a:latin typeface="Times New Roman"/>
                <a:cs typeface="Times New Roman"/>
              </a:rPr>
              <a:t> </a:t>
            </a:r>
            <a:r>
              <a:rPr sz="3850" spc="210" dirty="0">
                <a:latin typeface="Symbol"/>
                <a:cs typeface="Symbol"/>
              </a:rPr>
              <a:t></a:t>
            </a:r>
            <a:r>
              <a:rPr sz="3850" spc="10" dirty="0">
                <a:latin typeface="Times New Roman"/>
                <a:cs typeface="Times New Roman"/>
              </a:rPr>
              <a:t> </a:t>
            </a:r>
            <a:r>
              <a:rPr sz="3850" i="1" u="sng" spc="2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850" i="1" spc="-409" dirty="0">
                <a:latin typeface="Times New Roman"/>
                <a:cs typeface="Times New Roman"/>
              </a:rPr>
              <a:t> </a:t>
            </a:r>
            <a:r>
              <a:rPr sz="4950" spc="465" baseline="29461" dirty="0">
                <a:latin typeface="Times New Roman"/>
                <a:cs typeface="Times New Roman"/>
              </a:rPr>
              <a:t>*</a:t>
            </a:r>
            <a:endParaRPr sz="4950" baseline="29461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6882" y="7028650"/>
            <a:ext cx="2249805" cy="621030"/>
          </a:xfrm>
          <a:prstGeom prst="rect">
            <a:avLst/>
          </a:prstGeom>
          <a:ln w="21035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6835">
              <a:lnSpc>
                <a:spcPts val="4220"/>
              </a:lnSpc>
              <a:tabLst>
                <a:tab pos="1700530" algn="l"/>
              </a:tabLst>
            </a:pPr>
            <a:r>
              <a:rPr sz="36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650" i="1" spc="30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165" dirty="0">
                <a:latin typeface="Times New Roman"/>
                <a:cs typeface="Times New Roman"/>
              </a:rPr>
              <a:t> </a:t>
            </a:r>
            <a:r>
              <a:rPr sz="3650" i="1" dirty="0">
                <a:latin typeface="Times New Roman"/>
                <a:cs typeface="Times New Roman"/>
              </a:rPr>
              <a:t>P</a:t>
            </a:r>
            <a:r>
              <a:rPr sz="3650" i="1" spc="-60" dirty="0">
                <a:latin typeface="Times New Roman"/>
                <a:cs typeface="Times New Roman"/>
              </a:rPr>
              <a:t> </a:t>
            </a:r>
            <a:r>
              <a:rPr sz="3650" spc="-50" dirty="0">
                <a:latin typeface="Symbol"/>
                <a:cs typeface="Symbol"/>
              </a:rPr>
              <a:t></a:t>
            </a:r>
            <a:r>
              <a:rPr sz="3650" dirty="0">
                <a:latin typeface="Times New Roman"/>
                <a:cs typeface="Times New Roman"/>
              </a:rPr>
              <a:t>	</a:t>
            </a:r>
            <a:r>
              <a:rPr sz="3650" i="1" spc="-25" dirty="0">
                <a:latin typeface="Times New Roman"/>
                <a:cs typeface="Times New Roman"/>
              </a:rPr>
              <a:t>jQ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96882" y="7817522"/>
            <a:ext cx="2660015" cy="662940"/>
          </a:xfrm>
          <a:custGeom>
            <a:avLst/>
            <a:gdLst/>
            <a:ahLst/>
            <a:cxnLst/>
            <a:rect l="l" t="t" r="r" b="b"/>
            <a:pathLst>
              <a:path w="2660015" h="662940">
                <a:moveTo>
                  <a:pt x="0" y="0"/>
                </a:moveTo>
                <a:lnTo>
                  <a:pt x="2659657" y="0"/>
                </a:lnTo>
                <a:lnTo>
                  <a:pt x="2659657" y="662650"/>
                </a:lnTo>
                <a:lnTo>
                  <a:pt x="0" y="662650"/>
                </a:lnTo>
                <a:lnTo>
                  <a:pt x="0" y="0"/>
                </a:lnTo>
                <a:close/>
              </a:path>
            </a:pathLst>
          </a:custGeom>
          <a:ln w="2103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6882" y="8627430"/>
            <a:ext cx="2439035" cy="621030"/>
          </a:xfrm>
          <a:custGeom>
            <a:avLst/>
            <a:gdLst/>
            <a:ahLst/>
            <a:cxnLst/>
            <a:rect l="l" t="t" r="r" b="b"/>
            <a:pathLst>
              <a:path w="2439035" h="621029">
                <a:moveTo>
                  <a:pt x="0" y="0"/>
                </a:moveTo>
                <a:lnTo>
                  <a:pt x="2438870" y="0"/>
                </a:lnTo>
                <a:lnTo>
                  <a:pt x="2438870" y="620583"/>
                </a:lnTo>
                <a:lnTo>
                  <a:pt x="0" y="620583"/>
                </a:lnTo>
                <a:lnTo>
                  <a:pt x="0" y="0"/>
                </a:lnTo>
                <a:close/>
              </a:path>
            </a:pathLst>
          </a:custGeom>
          <a:ln w="2103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417666" y="9484848"/>
            <a:ext cx="1899285" cy="716915"/>
            <a:chOff x="1417666" y="9484848"/>
            <a:chExt cx="1899285" cy="716915"/>
          </a:xfrm>
        </p:grpSpPr>
        <p:sp>
          <p:nvSpPr>
            <p:cNvPr id="32" name="object 32"/>
            <p:cNvSpPr/>
            <p:nvPr/>
          </p:nvSpPr>
          <p:spPr>
            <a:xfrm>
              <a:off x="1425921" y="9927286"/>
              <a:ext cx="59055" cy="34290"/>
            </a:xfrm>
            <a:custGeom>
              <a:avLst/>
              <a:gdLst/>
              <a:ahLst/>
              <a:cxnLst/>
              <a:rect l="l" t="t" r="r" b="b"/>
              <a:pathLst>
                <a:path w="59055" h="34290">
                  <a:moveTo>
                    <a:pt x="0" y="33792"/>
                  </a:moveTo>
                  <a:lnTo>
                    <a:pt x="59037" y="0"/>
                  </a:lnTo>
                </a:path>
              </a:pathLst>
            </a:custGeom>
            <a:ln w="1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84959" y="9935478"/>
              <a:ext cx="85090" cy="250190"/>
            </a:xfrm>
            <a:custGeom>
              <a:avLst/>
              <a:gdLst/>
              <a:ahLst/>
              <a:cxnLst/>
              <a:rect l="l" t="t" r="r" b="b"/>
              <a:pathLst>
                <a:path w="85090" h="250190">
                  <a:moveTo>
                    <a:pt x="0" y="0"/>
                  </a:moveTo>
                  <a:lnTo>
                    <a:pt x="85054" y="249860"/>
                  </a:lnTo>
                </a:path>
              </a:pathLst>
            </a:custGeom>
            <a:ln w="3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78018" y="9493103"/>
              <a:ext cx="108585" cy="692785"/>
            </a:xfrm>
            <a:custGeom>
              <a:avLst/>
              <a:gdLst/>
              <a:ahLst/>
              <a:cxnLst/>
              <a:rect l="l" t="t" r="r" b="b"/>
              <a:pathLst>
                <a:path w="108585" h="692784">
                  <a:moveTo>
                    <a:pt x="0" y="692235"/>
                  </a:moveTo>
                  <a:lnTo>
                    <a:pt x="108069" y="0"/>
                  </a:lnTo>
                </a:path>
              </a:pathLst>
            </a:custGeom>
            <a:ln w="1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86088" y="9493103"/>
              <a:ext cx="1622425" cy="0"/>
            </a:xfrm>
            <a:custGeom>
              <a:avLst/>
              <a:gdLst/>
              <a:ahLst/>
              <a:cxnLst/>
              <a:rect l="l" t="t" r="r" b="b"/>
              <a:pathLst>
                <a:path w="1622425">
                  <a:moveTo>
                    <a:pt x="0" y="0"/>
                  </a:moveTo>
                  <a:lnTo>
                    <a:pt x="1622043" y="0"/>
                  </a:lnTo>
                </a:path>
              </a:pathLst>
            </a:custGeom>
            <a:ln w="16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69299" y="7513173"/>
            <a:ext cx="2862580" cy="2663190"/>
          </a:xfrm>
          <a:prstGeom prst="rect">
            <a:avLst/>
          </a:prstGeom>
        </p:spPr>
        <p:txBody>
          <a:bodyPr vert="horz" wrap="square" lIns="0" tIns="24701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945"/>
              </a:spcBef>
            </a:pPr>
            <a:r>
              <a:rPr sz="3900" i="1" dirty="0">
                <a:latin typeface="Times New Roman"/>
                <a:cs typeface="Times New Roman"/>
              </a:rPr>
              <a:t>P</a:t>
            </a:r>
            <a:r>
              <a:rPr sz="3900" i="1" spc="15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150" dirty="0"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S</a:t>
            </a:r>
            <a:r>
              <a:rPr sz="3900" i="1" spc="-7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</a:t>
            </a:r>
            <a:r>
              <a:rPr sz="3900" spc="-400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cos</a:t>
            </a:r>
            <a:r>
              <a:rPr sz="3900" spc="-90" dirty="0">
                <a:latin typeface="Times New Roman"/>
                <a:cs typeface="Times New Roman"/>
              </a:rPr>
              <a:t> </a:t>
            </a:r>
            <a:r>
              <a:rPr sz="3900" spc="-50" dirty="0">
                <a:latin typeface="Symbol"/>
                <a:cs typeface="Symbol"/>
              </a:rPr>
              <a:t></a:t>
            </a:r>
            <a:endParaRPr sz="3900">
              <a:latin typeface="Symbol"/>
              <a:cs typeface="Symbol"/>
            </a:endParaRPr>
          </a:p>
          <a:p>
            <a:pPr marL="74930">
              <a:lnSpc>
                <a:spcPct val="100000"/>
              </a:lnSpc>
              <a:spcBef>
                <a:spcPts val="1725"/>
              </a:spcBef>
            </a:pPr>
            <a:r>
              <a:rPr sz="3650" i="1" dirty="0">
                <a:latin typeface="Times New Roman"/>
                <a:cs typeface="Times New Roman"/>
              </a:rPr>
              <a:t>Q</a:t>
            </a:r>
            <a:r>
              <a:rPr sz="3650" i="1" spc="14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105" dirty="0">
                <a:latin typeface="Times New Roman"/>
                <a:cs typeface="Times New Roman"/>
              </a:rPr>
              <a:t> </a:t>
            </a:r>
            <a:r>
              <a:rPr sz="3650" i="1" dirty="0">
                <a:latin typeface="Times New Roman"/>
                <a:cs typeface="Times New Roman"/>
              </a:rPr>
              <a:t>S</a:t>
            </a:r>
            <a:r>
              <a:rPr sz="3650" i="1" spc="-9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</a:t>
            </a:r>
            <a:r>
              <a:rPr sz="3650" spc="-434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Times New Roman"/>
                <a:cs typeface="Times New Roman"/>
              </a:rPr>
              <a:t>sin </a:t>
            </a:r>
            <a:r>
              <a:rPr sz="3650" spc="-50" dirty="0">
                <a:latin typeface="Symbol"/>
                <a:cs typeface="Symbol"/>
              </a:rPr>
              <a:t></a:t>
            </a:r>
            <a:endParaRPr sz="3650">
              <a:latin typeface="Symbol"/>
              <a:cs typeface="Symbol"/>
            </a:endParaRPr>
          </a:p>
          <a:p>
            <a:pPr marL="101600">
              <a:lnSpc>
                <a:spcPct val="100000"/>
              </a:lnSpc>
              <a:spcBef>
                <a:spcPts val="3815"/>
              </a:spcBef>
              <a:tabLst>
                <a:tab pos="1156335" algn="l"/>
              </a:tabLst>
            </a:pPr>
            <a:r>
              <a:rPr sz="3600" i="1" dirty="0">
                <a:latin typeface="Times New Roman"/>
                <a:cs typeface="Times New Roman"/>
              </a:rPr>
              <a:t>S</a:t>
            </a:r>
            <a:r>
              <a:rPr sz="3600" i="1" spc="229" dirty="0">
                <a:latin typeface="Times New Roman"/>
                <a:cs typeface="Times New Roman"/>
              </a:rPr>
              <a:t> </a:t>
            </a:r>
            <a:r>
              <a:rPr sz="3600" spc="-50" dirty="0">
                <a:latin typeface="Symbol"/>
                <a:cs typeface="Symbol"/>
              </a:rPr>
              <a:t></a:t>
            </a:r>
            <a:r>
              <a:rPr sz="3600" dirty="0">
                <a:latin typeface="Times New Roman"/>
                <a:cs typeface="Times New Roman"/>
              </a:rPr>
              <a:t>	</a:t>
            </a:r>
            <a:r>
              <a:rPr sz="3600" i="1" spc="75" dirty="0">
                <a:latin typeface="Times New Roman"/>
                <a:cs typeface="Times New Roman"/>
              </a:rPr>
              <a:t>P</a:t>
            </a:r>
            <a:r>
              <a:rPr sz="4650" spc="112" baseline="28673" dirty="0">
                <a:latin typeface="Times New Roman"/>
                <a:cs typeface="Times New Roman"/>
              </a:rPr>
              <a:t>2</a:t>
            </a:r>
            <a:r>
              <a:rPr sz="4650" spc="494" baseline="28673" dirty="0">
                <a:latin typeface="Times New Roman"/>
                <a:cs typeface="Times New Roman"/>
              </a:rPr>
              <a:t> </a:t>
            </a:r>
            <a:r>
              <a:rPr sz="3600" spc="-45" dirty="0">
                <a:latin typeface="Symbol"/>
                <a:cs typeface="Symbol"/>
              </a:rPr>
              <a:t></a:t>
            </a:r>
            <a:r>
              <a:rPr sz="3600" spc="-260" dirty="0">
                <a:latin typeface="Times New Roman"/>
                <a:cs typeface="Times New Roman"/>
              </a:rPr>
              <a:t> </a:t>
            </a:r>
            <a:r>
              <a:rPr sz="3600" i="1" spc="70" dirty="0">
                <a:latin typeface="Times New Roman"/>
                <a:cs typeface="Times New Roman"/>
              </a:rPr>
              <a:t>Q</a:t>
            </a:r>
            <a:r>
              <a:rPr sz="4650" spc="104" baseline="28673" dirty="0">
                <a:latin typeface="Times New Roman"/>
                <a:cs typeface="Times New Roman"/>
              </a:rPr>
              <a:t>2</a:t>
            </a:r>
            <a:endParaRPr sz="4650" baseline="28673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6882" y="9405784"/>
            <a:ext cx="2807335" cy="873125"/>
          </a:xfrm>
          <a:custGeom>
            <a:avLst/>
            <a:gdLst/>
            <a:ahLst/>
            <a:cxnLst/>
            <a:rect l="l" t="t" r="r" b="b"/>
            <a:pathLst>
              <a:path w="2807335" h="873125">
                <a:moveTo>
                  <a:pt x="0" y="0"/>
                </a:moveTo>
                <a:lnTo>
                  <a:pt x="2806824" y="0"/>
                </a:lnTo>
                <a:lnTo>
                  <a:pt x="2806824" y="873018"/>
                </a:lnTo>
                <a:lnTo>
                  <a:pt x="0" y="873018"/>
                </a:lnTo>
                <a:lnTo>
                  <a:pt x="0" y="0"/>
                </a:lnTo>
                <a:close/>
              </a:path>
            </a:pathLst>
          </a:custGeom>
          <a:ln w="2103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2258" y="6845753"/>
            <a:ext cx="5734977" cy="3891772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652889" y="5803174"/>
            <a:ext cx="8195945" cy="6089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068955" algn="l"/>
                <a:tab pos="5450840" algn="l"/>
                <a:tab pos="7000240" algn="l"/>
              </a:tabLst>
            </a:pPr>
            <a:r>
              <a:rPr sz="38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800" i="1" spc="265" dirty="0">
                <a:latin typeface="Times New Roman"/>
                <a:cs typeface="Times New Roman"/>
              </a:rPr>
              <a:t> </a:t>
            </a:r>
            <a:r>
              <a:rPr sz="3800" spc="-30" dirty="0">
                <a:latin typeface="Symbol"/>
                <a:cs typeface="Symbol"/>
              </a:rPr>
              <a:t></a:t>
            </a:r>
            <a:r>
              <a:rPr sz="3800" spc="-409" dirty="0">
                <a:latin typeface="Times New Roman"/>
                <a:cs typeface="Times New Roman"/>
              </a:rPr>
              <a:t> </a:t>
            </a:r>
            <a:r>
              <a:rPr sz="3800" i="1" spc="-30" dirty="0">
                <a:latin typeface="Times New Roman"/>
                <a:cs typeface="Times New Roman"/>
              </a:rPr>
              <a:t>Ue</a:t>
            </a:r>
            <a:r>
              <a:rPr sz="3800" i="1" spc="-360" dirty="0">
                <a:latin typeface="Times New Roman"/>
                <a:cs typeface="Times New Roman"/>
              </a:rPr>
              <a:t> </a:t>
            </a:r>
            <a:r>
              <a:rPr sz="3300" i="1" spc="-97" baseline="45454" dirty="0">
                <a:latin typeface="Times New Roman"/>
                <a:cs typeface="Times New Roman"/>
              </a:rPr>
              <a:t>j</a:t>
            </a:r>
            <a:r>
              <a:rPr sz="3525" spc="-97" baseline="42553" dirty="0">
                <a:latin typeface="Symbol"/>
                <a:cs typeface="Symbol"/>
              </a:rPr>
              <a:t></a:t>
            </a:r>
            <a:r>
              <a:rPr sz="3525" spc="-412" baseline="42553" dirty="0">
                <a:latin typeface="Times New Roman"/>
                <a:cs typeface="Times New Roman"/>
              </a:rPr>
              <a:t> </a:t>
            </a:r>
            <a:r>
              <a:rPr sz="2400" i="1" baseline="41666" dirty="0">
                <a:latin typeface="Times New Roman"/>
                <a:cs typeface="Times New Roman"/>
              </a:rPr>
              <a:t>u</a:t>
            </a:r>
            <a:r>
              <a:rPr sz="2400" i="1" spc="412" baseline="41666" dirty="0">
                <a:latin typeface="Times New Roman"/>
                <a:cs typeface="Times New Roman"/>
              </a:rPr>
              <a:t> </a:t>
            </a:r>
            <a:r>
              <a:rPr sz="3800" i="1" dirty="0">
                <a:latin typeface="Times New Roman"/>
                <a:cs typeface="Times New Roman"/>
              </a:rPr>
              <a:t>Ie</a:t>
            </a:r>
            <a:r>
              <a:rPr sz="3300" baseline="44191" dirty="0">
                <a:latin typeface="Symbol"/>
                <a:cs typeface="Symbol"/>
              </a:rPr>
              <a:t></a:t>
            </a:r>
            <a:r>
              <a:rPr sz="3300" spc="89" baseline="44191" dirty="0">
                <a:latin typeface="Times New Roman"/>
                <a:cs typeface="Times New Roman"/>
              </a:rPr>
              <a:t> </a:t>
            </a:r>
            <a:r>
              <a:rPr sz="3300" i="1" spc="-97" baseline="45454" dirty="0">
                <a:latin typeface="Times New Roman"/>
                <a:cs typeface="Times New Roman"/>
              </a:rPr>
              <a:t>j</a:t>
            </a:r>
            <a:r>
              <a:rPr sz="3525" spc="-97" baseline="42553" dirty="0">
                <a:latin typeface="Symbol"/>
                <a:cs typeface="Symbol"/>
              </a:rPr>
              <a:t></a:t>
            </a:r>
            <a:r>
              <a:rPr sz="3525" spc="-412" baseline="42553" dirty="0">
                <a:latin typeface="Times New Roman"/>
                <a:cs typeface="Times New Roman"/>
              </a:rPr>
              <a:t> </a:t>
            </a:r>
            <a:r>
              <a:rPr sz="2400" i="1" spc="-75" baseline="41666" dirty="0">
                <a:latin typeface="Times New Roman"/>
                <a:cs typeface="Times New Roman"/>
              </a:rPr>
              <a:t>i</a:t>
            </a:r>
            <a:r>
              <a:rPr sz="2400" i="1" baseline="41666" dirty="0">
                <a:latin typeface="Times New Roman"/>
                <a:cs typeface="Times New Roman"/>
              </a:rPr>
              <a:t>	</a:t>
            </a:r>
            <a:r>
              <a:rPr sz="3800" spc="-30" dirty="0">
                <a:latin typeface="Symbol"/>
                <a:cs typeface="Symbol"/>
              </a:rPr>
              <a:t></a:t>
            </a:r>
            <a:r>
              <a:rPr sz="3800" spc="-425" dirty="0">
                <a:latin typeface="Times New Roman"/>
                <a:cs typeface="Times New Roman"/>
              </a:rPr>
              <a:t> </a:t>
            </a:r>
            <a:r>
              <a:rPr sz="3800" i="1" spc="-30" dirty="0">
                <a:latin typeface="Times New Roman"/>
                <a:cs typeface="Times New Roman"/>
              </a:rPr>
              <a:t>UIe</a:t>
            </a:r>
            <a:r>
              <a:rPr sz="3800" i="1" spc="-390" dirty="0">
                <a:latin typeface="Times New Roman"/>
                <a:cs typeface="Times New Roman"/>
              </a:rPr>
              <a:t> </a:t>
            </a:r>
            <a:r>
              <a:rPr sz="3300" i="1" spc="-15" baseline="45454" dirty="0">
                <a:latin typeface="Times New Roman"/>
                <a:cs typeface="Times New Roman"/>
              </a:rPr>
              <a:t>j</a:t>
            </a:r>
            <a:r>
              <a:rPr sz="3300" i="1" spc="-487" baseline="45454" dirty="0">
                <a:latin typeface="Times New Roman"/>
                <a:cs typeface="Times New Roman"/>
              </a:rPr>
              <a:t> </a:t>
            </a:r>
            <a:r>
              <a:rPr sz="4350" spc="-465" baseline="33524" dirty="0">
                <a:latin typeface="Symbol"/>
                <a:cs typeface="Symbol"/>
              </a:rPr>
              <a:t></a:t>
            </a:r>
            <a:r>
              <a:rPr sz="3525" spc="-465" baseline="42553" dirty="0">
                <a:latin typeface="Symbol"/>
                <a:cs typeface="Symbol"/>
              </a:rPr>
              <a:t></a:t>
            </a:r>
            <a:r>
              <a:rPr sz="3525" spc="-419" baseline="42553" dirty="0">
                <a:latin typeface="Times New Roman"/>
                <a:cs typeface="Times New Roman"/>
              </a:rPr>
              <a:t> </a:t>
            </a:r>
            <a:r>
              <a:rPr sz="2400" i="1" baseline="41666" dirty="0">
                <a:latin typeface="Times New Roman"/>
                <a:cs typeface="Times New Roman"/>
              </a:rPr>
              <a:t>u</a:t>
            </a:r>
            <a:r>
              <a:rPr sz="2400" i="1" spc="67" baseline="41666" dirty="0">
                <a:latin typeface="Times New Roman"/>
                <a:cs typeface="Times New Roman"/>
              </a:rPr>
              <a:t> </a:t>
            </a:r>
            <a:r>
              <a:rPr sz="3300" spc="-270" baseline="44191" dirty="0">
                <a:latin typeface="Symbol"/>
                <a:cs typeface="Symbol"/>
              </a:rPr>
              <a:t></a:t>
            </a:r>
            <a:r>
              <a:rPr sz="3525" spc="-270" baseline="42553" dirty="0">
                <a:latin typeface="Symbol"/>
                <a:cs typeface="Symbol"/>
              </a:rPr>
              <a:t></a:t>
            </a:r>
            <a:r>
              <a:rPr sz="3525" spc="-412" baseline="42553" dirty="0">
                <a:latin typeface="Times New Roman"/>
                <a:cs typeface="Times New Roman"/>
              </a:rPr>
              <a:t> </a:t>
            </a:r>
            <a:r>
              <a:rPr sz="2400" i="1" baseline="41666" dirty="0">
                <a:latin typeface="Times New Roman"/>
                <a:cs typeface="Times New Roman"/>
              </a:rPr>
              <a:t>i</a:t>
            </a:r>
            <a:r>
              <a:rPr sz="2400" i="1" spc="165" baseline="41666" dirty="0">
                <a:latin typeface="Times New Roman"/>
                <a:cs typeface="Times New Roman"/>
              </a:rPr>
              <a:t> </a:t>
            </a:r>
            <a:r>
              <a:rPr sz="4350" spc="-457" baseline="33524" dirty="0">
                <a:latin typeface="Symbol"/>
                <a:cs typeface="Symbol"/>
              </a:rPr>
              <a:t></a:t>
            </a:r>
            <a:r>
              <a:rPr sz="4350" baseline="33524" dirty="0">
                <a:latin typeface="Times New Roman"/>
                <a:cs typeface="Times New Roman"/>
              </a:rPr>
              <a:t>	</a:t>
            </a:r>
            <a:r>
              <a:rPr sz="3800" spc="-30" dirty="0">
                <a:latin typeface="Symbol"/>
                <a:cs typeface="Symbol"/>
              </a:rPr>
              <a:t></a:t>
            </a:r>
            <a:r>
              <a:rPr sz="3800" spc="-415" dirty="0">
                <a:latin typeface="Times New Roman"/>
                <a:cs typeface="Times New Roman"/>
              </a:rPr>
              <a:t> </a:t>
            </a:r>
            <a:r>
              <a:rPr sz="3800" i="1" spc="-30" dirty="0">
                <a:latin typeface="Times New Roman"/>
                <a:cs typeface="Times New Roman"/>
              </a:rPr>
              <a:t>UIe</a:t>
            </a:r>
            <a:r>
              <a:rPr sz="3800" i="1" spc="-375" dirty="0">
                <a:latin typeface="Times New Roman"/>
                <a:cs typeface="Times New Roman"/>
              </a:rPr>
              <a:t> </a:t>
            </a:r>
            <a:r>
              <a:rPr sz="3300" i="1" spc="-37" baseline="42929" dirty="0">
                <a:latin typeface="Times New Roman"/>
                <a:cs typeface="Times New Roman"/>
              </a:rPr>
              <a:t>j</a:t>
            </a:r>
            <a:r>
              <a:rPr sz="3525" spc="-37" baseline="40189" dirty="0">
                <a:latin typeface="Symbol"/>
                <a:cs typeface="Symbol"/>
              </a:rPr>
              <a:t></a:t>
            </a:r>
            <a:r>
              <a:rPr sz="3525" baseline="40189" dirty="0">
                <a:latin typeface="Times New Roman"/>
                <a:cs typeface="Times New Roman"/>
              </a:rPr>
              <a:t>	</a:t>
            </a:r>
            <a:r>
              <a:rPr sz="3800" dirty="0">
                <a:latin typeface="Symbol"/>
                <a:cs typeface="Symbol"/>
              </a:rPr>
              <a:t></a:t>
            </a:r>
            <a:r>
              <a:rPr sz="3800" spc="-25" dirty="0">
                <a:latin typeface="Times New Roman"/>
                <a:cs typeface="Times New Roman"/>
              </a:rPr>
              <a:t> </a:t>
            </a:r>
            <a:r>
              <a:rPr sz="3800" i="1" spc="-25" dirty="0">
                <a:latin typeface="Times New Roman"/>
                <a:cs typeface="Times New Roman"/>
              </a:rPr>
              <a:t>Se</a:t>
            </a:r>
            <a:r>
              <a:rPr sz="3800" i="1" spc="-365" dirty="0">
                <a:latin typeface="Times New Roman"/>
                <a:cs typeface="Times New Roman"/>
              </a:rPr>
              <a:t> </a:t>
            </a:r>
            <a:r>
              <a:rPr sz="3300" i="1" spc="-37" baseline="42929" dirty="0">
                <a:latin typeface="Times New Roman"/>
                <a:cs typeface="Times New Roman"/>
              </a:rPr>
              <a:t>j</a:t>
            </a:r>
            <a:r>
              <a:rPr sz="3525" spc="-37" baseline="40189" dirty="0">
                <a:latin typeface="Symbol"/>
                <a:cs typeface="Symbol"/>
              </a:rPr>
              <a:t></a:t>
            </a:r>
            <a:endParaRPr sz="3525" baseline="40189">
              <a:latin typeface="Symbol"/>
              <a:cs typeface="Symbo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8725" y="5762990"/>
            <a:ext cx="8340090" cy="754380"/>
          </a:xfrm>
          <a:custGeom>
            <a:avLst/>
            <a:gdLst/>
            <a:ahLst/>
            <a:cxnLst/>
            <a:rect l="l" t="t" r="r" b="b"/>
            <a:pathLst>
              <a:path w="8340090" h="754379">
                <a:moveTo>
                  <a:pt x="0" y="0"/>
                </a:moveTo>
                <a:lnTo>
                  <a:pt x="8339844" y="0"/>
                </a:lnTo>
                <a:lnTo>
                  <a:pt x="8339844" y="754095"/>
                </a:lnTo>
                <a:lnTo>
                  <a:pt x="0" y="754095"/>
                </a:lnTo>
                <a:lnTo>
                  <a:pt x="0" y="0"/>
                </a:lnTo>
                <a:close/>
              </a:path>
            </a:pathLst>
          </a:custGeom>
          <a:ln w="2472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882045" y="2065770"/>
            <a:ext cx="6633845" cy="980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sz="3100" b="1" spc="100" dirty="0">
                <a:solidFill>
                  <a:srgbClr val="5B5C57"/>
                </a:solidFill>
                <a:latin typeface="Calibri"/>
                <a:cs typeface="Calibri"/>
              </a:rPr>
              <a:t>УРАВНЕНИЕ</a:t>
            </a:r>
            <a:r>
              <a:rPr sz="3100" b="1" spc="15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110" dirty="0">
                <a:solidFill>
                  <a:srgbClr val="5B5C57"/>
                </a:solidFill>
                <a:latin typeface="Calibri"/>
                <a:cs typeface="Calibri"/>
              </a:rPr>
              <a:t>БАЛАНСА</a:t>
            </a:r>
            <a:r>
              <a:rPr sz="3100" b="1" spc="15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130" dirty="0">
                <a:solidFill>
                  <a:srgbClr val="5B5C57"/>
                </a:solidFill>
                <a:latin typeface="Calibri"/>
                <a:cs typeface="Calibri"/>
              </a:rPr>
              <a:t>МОЩНОСТЕЙ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В</a:t>
            </a:r>
            <a:r>
              <a:rPr sz="3100" b="1" spc="13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100" dirty="0">
                <a:solidFill>
                  <a:srgbClr val="5B5C57"/>
                </a:solidFill>
                <a:latin typeface="Calibri"/>
                <a:cs typeface="Calibri"/>
              </a:rPr>
              <a:t>КОМПЛЕКСНОЙ</a:t>
            </a:r>
            <a:r>
              <a:rPr sz="3100" b="1" spc="13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130" dirty="0">
                <a:solidFill>
                  <a:srgbClr val="5B5C57"/>
                </a:solidFill>
                <a:latin typeface="Calibri"/>
                <a:cs typeface="Calibri"/>
              </a:rPr>
              <a:t>ФОРМЕ</a:t>
            </a:r>
            <a:endParaRPr sz="31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2944" y="3401017"/>
            <a:ext cx="3852029" cy="1911323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6506240" y="4348214"/>
            <a:ext cx="18351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000" i="1" spc="-50" dirty="0">
                <a:latin typeface="Times New Roman"/>
                <a:cs typeface="Times New Roman"/>
              </a:rPr>
              <a:t>k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71096" y="3754090"/>
            <a:ext cx="290830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000" i="1" spc="-50" dirty="0">
                <a:latin typeface="Times New Roman"/>
                <a:cs typeface="Times New Roman"/>
              </a:rPr>
              <a:t>H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06287" y="4340080"/>
            <a:ext cx="18351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000" i="1" spc="-50" dirty="0">
                <a:latin typeface="Times New Roman"/>
                <a:cs typeface="Times New Roman"/>
              </a:rPr>
              <a:t>k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06014" y="4353095"/>
            <a:ext cx="73342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  <a:tabLst>
                <a:tab pos="549275" algn="l"/>
              </a:tabLst>
            </a:pPr>
            <a:r>
              <a:rPr sz="3000" i="1" spc="-50" dirty="0">
                <a:latin typeface="Times New Roman"/>
                <a:cs typeface="Times New Roman"/>
              </a:rPr>
              <a:t>k</a:t>
            </a:r>
            <a:r>
              <a:rPr sz="3000" i="1" dirty="0">
                <a:latin typeface="Times New Roman"/>
                <a:cs typeface="Times New Roman"/>
              </a:rPr>
              <a:t>	</a:t>
            </a:r>
            <a:r>
              <a:rPr sz="3000" i="1" spc="-50" dirty="0">
                <a:latin typeface="Times New Roman"/>
                <a:cs typeface="Times New Roman"/>
              </a:rPr>
              <a:t>k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41185" y="4348119"/>
            <a:ext cx="18351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000" i="1" spc="-50" dirty="0">
                <a:latin typeface="Times New Roman"/>
                <a:cs typeface="Times New Roman"/>
              </a:rPr>
              <a:t>k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1016" y="3754026"/>
            <a:ext cx="2326640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  <a:tabLst>
                <a:tab pos="1993264" algn="l"/>
              </a:tabLst>
            </a:pPr>
            <a:r>
              <a:rPr sz="3000" i="1" spc="-50" dirty="0">
                <a:latin typeface="Times New Roman"/>
                <a:cs typeface="Times New Roman"/>
              </a:rPr>
              <a:t>N</a:t>
            </a:r>
            <a:r>
              <a:rPr sz="3000" i="1" dirty="0">
                <a:latin typeface="Times New Roman"/>
                <a:cs typeface="Times New Roman"/>
              </a:rPr>
              <a:t>	</a:t>
            </a:r>
            <a:r>
              <a:rPr sz="3000" i="1" spc="-50" dirty="0">
                <a:latin typeface="Times New Roman"/>
                <a:cs typeface="Times New Roman"/>
              </a:rPr>
              <a:t>M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43875" y="4766892"/>
            <a:ext cx="607060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000" i="1" dirty="0">
                <a:latin typeface="Times New Roman"/>
                <a:cs typeface="Times New Roman"/>
              </a:rPr>
              <a:t>k</a:t>
            </a:r>
            <a:r>
              <a:rPr sz="3000" i="1" spc="-425" dirty="0">
                <a:latin typeface="Times New Roman"/>
                <a:cs typeface="Times New Roman"/>
              </a:rPr>
              <a:t> </a:t>
            </a:r>
            <a:r>
              <a:rPr sz="3000" spc="-50" dirty="0">
                <a:latin typeface="Symbol"/>
                <a:cs typeface="Symbol"/>
              </a:rPr>
              <a:t></a:t>
            </a:r>
            <a:r>
              <a:rPr sz="3000" spc="-50" dirty="0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53936" y="3973397"/>
            <a:ext cx="2329815" cy="791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643890" algn="l"/>
              </a:tabLst>
            </a:pPr>
            <a:r>
              <a:rPr sz="35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sz="3500" i="1" spc="-405" dirty="0">
                <a:latin typeface="Times New Roman"/>
                <a:cs typeface="Times New Roman"/>
              </a:rPr>
              <a:t> </a:t>
            </a:r>
            <a:r>
              <a:rPr sz="4500" spc="-75" baseline="29629" dirty="0">
                <a:latin typeface="Times New Roman"/>
                <a:cs typeface="Times New Roman"/>
              </a:rPr>
              <a:t>*</a:t>
            </a:r>
            <a:r>
              <a:rPr sz="4500" baseline="29629" dirty="0">
                <a:latin typeface="Times New Roman"/>
                <a:cs typeface="Times New Roman"/>
              </a:rPr>
              <a:t>	</a:t>
            </a:r>
            <a:r>
              <a:rPr sz="3500" dirty="0">
                <a:latin typeface="Symbol"/>
                <a:cs typeface="Symbol"/>
              </a:rPr>
              <a:t></a:t>
            </a:r>
            <a:r>
              <a:rPr sz="3500" spc="400" dirty="0">
                <a:latin typeface="Times New Roman"/>
                <a:cs typeface="Times New Roman"/>
              </a:rPr>
              <a:t> </a:t>
            </a:r>
            <a:r>
              <a:rPr sz="7500" baseline="-7777" dirty="0">
                <a:latin typeface="Symbol"/>
                <a:cs typeface="Symbol"/>
              </a:rPr>
              <a:t></a:t>
            </a:r>
            <a:r>
              <a:rPr sz="7500" spc="-1072" baseline="-7777" dirty="0">
                <a:latin typeface="Times New Roman"/>
                <a:cs typeface="Times New Roman"/>
              </a:rPr>
              <a:t> </a:t>
            </a:r>
            <a:r>
              <a:rPr sz="3500" i="1" dirty="0">
                <a:latin typeface="Times New Roman"/>
                <a:cs typeface="Times New Roman"/>
              </a:rPr>
              <a:t>I</a:t>
            </a:r>
            <a:r>
              <a:rPr sz="3500" i="1" spc="-365" dirty="0">
                <a:latin typeface="Times New Roman"/>
                <a:cs typeface="Times New Roman"/>
              </a:rPr>
              <a:t> </a:t>
            </a:r>
            <a:r>
              <a:rPr sz="4500" baseline="29629" dirty="0">
                <a:latin typeface="Times New Roman"/>
                <a:cs typeface="Times New Roman"/>
              </a:rPr>
              <a:t>2</a:t>
            </a:r>
            <a:r>
              <a:rPr sz="4500" spc="-390" baseline="29629" dirty="0">
                <a:latin typeface="Times New Roman"/>
                <a:cs typeface="Times New Roman"/>
              </a:rPr>
              <a:t> </a:t>
            </a:r>
            <a:r>
              <a:rPr sz="35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94351" y="4766892"/>
            <a:ext cx="60642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000" i="1" dirty="0">
                <a:latin typeface="Times New Roman"/>
                <a:cs typeface="Times New Roman"/>
              </a:rPr>
              <a:t>k</a:t>
            </a:r>
            <a:r>
              <a:rPr sz="3000" i="1" spc="-430" dirty="0">
                <a:latin typeface="Times New Roman"/>
                <a:cs typeface="Times New Roman"/>
              </a:rPr>
              <a:t> </a:t>
            </a:r>
            <a:r>
              <a:rPr sz="3000" spc="-50" dirty="0">
                <a:latin typeface="Symbol"/>
                <a:cs typeface="Symbol"/>
              </a:rPr>
              <a:t></a:t>
            </a:r>
            <a:r>
              <a:rPr sz="3000" spc="-50" dirty="0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94677" y="3973397"/>
            <a:ext cx="2885440" cy="791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1668145" algn="l"/>
              </a:tabLst>
            </a:pPr>
            <a:r>
              <a:rPr sz="7500" baseline="-7777" dirty="0">
                <a:latin typeface="Symbol"/>
                <a:cs typeface="Symbol"/>
              </a:rPr>
              <a:t></a:t>
            </a:r>
            <a:r>
              <a:rPr sz="7500" spc="-1139" baseline="-7777" dirty="0">
                <a:latin typeface="Times New Roman"/>
                <a:cs typeface="Times New Roman"/>
              </a:rPr>
              <a:t> </a:t>
            </a:r>
            <a:r>
              <a:rPr sz="3500" i="1" u="sng" spc="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4500" i="1" spc="240" baseline="-17592" dirty="0">
                <a:latin typeface="Times New Roman"/>
                <a:cs typeface="Times New Roman"/>
              </a:rPr>
              <a:t>k</a:t>
            </a:r>
            <a:r>
              <a:rPr sz="4500" i="1" spc="127" baseline="-17592" dirty="0">
                <a:latin typeface="Times New Roman"/>
                <a:cs typeface="Times New Roman"/>
              </a:rPr>
              <a:t> </a:t>
            </a:r>
            <a:r>
              <a:rPr sz="35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500" i="1" spc="-509" dirty="0">
                <a:latin typeface="Times New Roman"/>
                <a:cs typeface="Times New Roman"/>
              </a:rPr>
              <a:t> </a:t>
            </a:r>
            <a:r>
              <a:rPr sz="4500" spc="-75" baseline="29629" dirty="0">
                <a:latin typeface="Times New Roman"/>
                <a:cs typeface="Times New Roman"/>
              </a:rPr>
              <a:t>*</a:t>
            </a:r>
            <a:r>
              <a:rPr sz="4500" baseline="29629" dirty="0">
                <a:latin typeface="Times New Roman"/>
                <a:cs typeface="Times New Roman"/>
              </a:rPr>
              <a:t>	</a:t>
            </a:r>
            <a:r>
              <a:rPr sz="3500" dirty="0">
                <a:latin typeface="Symbol"/>
                <a:cs typeface="Symbol"/>
              </a:rPr>
              <a:t></a:t>
            </a:r>
            <a:r>
              <a:rPr sz="3500" spc="260" dirty="0">
                <a:latin typeface="Times New Roman"/>
                <a:cs typeface="Times New Roman"/>
              </a:rPr>
              <a:t> </a:t>
            </a:r>
            <a:r>
              <a:rPr sz="7500" spc="37" baseline="-7777" dirty="0">
                <a:latin typeface="Symbol"/>
                <a:cs typeface="Symbol"/>
              </a:rPr>
              <a:t></a:t>
            </a:r>
            <a:r>
              <a:rPr sz="3500" i="1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59843" y="4766892"/>
            <a:ext cx="606425" cy="485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000" i="1" dirty="0">
                <a:latin typeface="Times New Roman"/>
                <a:cs typeface="Times New Roman"/>
              </a:rPr>
              <a:t>k</a:t>
            </a:r>
            <a:r>
              <a:rPr sz="3000" i="1" spc="-430" dirty="0">
                <a:latin typeface="Times New Roman"/>
                <a:cs typeface="Times New Roman"/>
              </a:rPr>
              <a:t> </a:t>
            </a:r>
            <a:r>
              <a:rPr sz="3000" spc="-50" dirty="0">
                <a:latin typeface="Symbol"/>
                <a:cs typeface="Symbol"/>
              </a:rPr>
              <a:t></a:t>
            </a:r>
            <a:r>
              <a:rPr sz="3000" spc="-50" dirty="0">
                <a:latin typeface="Times New Roman"/>
                <a:cs typeface="Times New Roman"/>
              </a:rPr>
              <a:t>1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92532" y="3781717"/>
            <a:ext cx="5892165" cy="1493520"/>
          </a:xfrm>
          <a:custGeom>
            <a:avLst/>
            <a:gdLst/>
            <a:ahLst/>
            <a:cxnLst/>
            <a:rect l="l" t="t" r="r" b="b"/>
            <a:pathLst>
              <a:path w="5892165" h="1493520">
                <a:moveTo>
                  <a:pt x="0" y="0"/>
                </a:moveTo>
                <a:lnTo>
                  <a:pt x="5892154" y="0"/>
                </a:lnTo>
                <a:lnTo>
                  <a:pt x="5892154" y="1493334"/>
                </a:lnTo>
                <a:lnTo>
                  <a:pt x="0" y="1493334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2115568" y="7026116"/>
            <a:ext cx="3013710" cy="20955"/>
            <a:chOff x="2115568" y="7026116"/>
            <a:chExt cx="3013710" cy="20955"/>
          </a:xfrm>
        </p:grpSpPr>
        <p:sp>
          <p:nvSpPr>
            <p:cNvPr id="33" name="object 33"/>
            <p:cNvSpPr/>
            <p:nvPr/>
          </p:nvSpPr>
          <p:spPr>
            <a:xfrm>
              <a:off x="2123506" y="7034054"/>
              <a:ext cx="286385" cy="0"/>
            </a:xfrm>
            <a:custGeom>
              <a:avLst/>
              <a:gdLst/>
              <a:ahLst/>
              <a:cxnLst/>
              <a:rect l="l" t="t" r="r" b="b"/>
              <a:pathLst>
                <a:path w="286385">
                  <a:moveTo>
                    <a:pt x="0" y="0"/>
                  </a:moveTo>
                  <a:lnTo>
                    <a:pt x="285933" y="0"/>
                  </a:lnTo>
                </a:path>
              </a:pathLst>
            </a:custGeom>
            <a:ln w="157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97345" y="7034054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5">
                  <a:moveTo>
                    <a:pt x="0" y="0"/>
                  </a:moveTo>
                  <a:lnTo>
                    <a:pt x="192265" y="0"/>
                  </a:lnTo>
                </a:path>
              </a:pathLst>
            </a:custGeom>
            <a:ln w="157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17198" y="7038963"/>
              <a:ext cx="304165" cy="0"/>
            </a:xfrm>
            <a:custGeom>
              <a:avLst/>
              <a:gdLst/>
              <a:ahLst/>
              <a:cxnLst/>
              <a:rect l="l" t="t" r="r" b="b"/>
              <a:pathLst>
                <a:path w="304164">
                  <a:moveTo>
                    <a:pt x="0" y="0"/>
                  </a:moveTo>
                  <a:lnTo>
                    <a:pt x="303681" y="0"/>
                  </a:lnTo>
                </a:path>
              </a:pathLst>
            </a:custGeom>
            <a:ln w="157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642143" y="6695381"/>
            <a:ext cx="19367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spc="-50" dirty="0">
                <a:latin typeface="Times New Roman"/>
                <a:cs typeface="Times New Roman"/>
              </a:rPr>
              <a:t>k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03267" y="6118145"/>
            <a:ext cx="29908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spc="-50" dirty="0">
                <a:latin typeface="Times New Roman"/>
                <a:cs typeface="Times New Roman"/>
              </a:rPr>
              <a:t>H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739372" y="6118145"/>
            <a:ext cx="34099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spc="-50" dirty="0">
                <a:latin typeface="Times New Roman"/>
                <a:cs typeface="Times New Roman"/>
              </a:rPr>
              <a:t>M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21677" y="6695381"/>
            <a:ext cx="16827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950" i="1" spc="-50" dirty="0">
                <a:latin typeface="Times New Roman"/>
                <a:cs typeface="Times New Roman"/>
              </a:rPr>
              <a:t>k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37600" y="6708200"/>
            <a:ext cx="19367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spc="-50" dirty="0">
                <a:latin typeface="Times New Roman"/>
                <a:cs typeface="Times New Roman"/>
              </a:rPr>
              <a:t>k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86034" y="6118145"/>
            <a:ext cx="27813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spc="-50" dirty="0">
                <a:latin typeface="Times New Roman"/>
                <a:cs typeface="Times New Roman"/>
              </a:rPr>
              <a:t>N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25954" y="6703299"/>
            <a:ext cx="66103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92125" algn="l"/>
              </a:tabLst>
            </a:pPr>
            <a:r>
              <a:rPr sz="2950" i="1" spc="-50" dirty="0">
                <a:latin typeface="Times New Roman"/>
                <a:cs typeface="Times New Roman"/>
              </a:rPr>
              <a:t>k</a:t>
            </a:r>
            <a:r>
              <a:rPr sz="2950" i="1" dirty="0">
                <a:latin typeface="Times New Roman"/>
                <a:cs typeface="Times New Roman"/>
              </a:rPr>
              <a:t>	</a:t>
            </a:r>
            <a:r>
              <a:rPr sz="2950" i="1" spc="-50" dirty="0">
                <a:latin typeface="Times New Roman"/>
                <a:cs typeface="Times New Roman"/>
              </a:rPr>
              <a:t>k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53140" y="6522576"/>
            <a:ext cx="726440" cy="553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43230" algn="l"/>
              </a:tabLst>
            </a:pPr>
            <a:r>
              <a:rPr sz="3450" i="1" spc="-50" dirty="0">
                <a:latin typeface="Times New Roman"/>
                <a:cs typeface="Times New Roman"/>
              </a:rPr>
              <a:t>I</a:t>
            </a:r>
            <a:r>
              <a:rPr sz="3450" i="1" dirty="0">
                <a:latin typeface="Times New Roman"/>
                <a:cs typeface="Times New Roman"/>
              </a:rPr>
              <a:t>	</a:t>
            </a:r>
            <a:r>
              <a:rPr sz="3450" i="1" spc="-50" dirty="0">
                <a:latin typeface="Times New Roman"/>
                <a:cs typeface="Times New Roman"/>
              </a:rPr>
              <a:t>R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37276" y="6424391"/>
            <a:ext cx="88455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03580" algn="l"/>
              </a:tabLst>
            </a:pPr>
            <a:r>
              <a:rPr sz="4950" spc="-50" dirty="0">
                <a:latin typeface="Symbol"/>
                <a:cs typeface="Symbol"/>
              </a:rPr>
              <a:t></a:t>
            </a:r>
            <a:r>
              <a:rPr sz="4950" dirty="0">
                <a:latin typeface="Times New Roman"/>
                <a:cs typeface="Times New Roman"/>
              </a:rPr>
              <a:t>	</a:t>
            </a:r>
            <a:r>
              <a:rPr sz="4425" i="1" spc="-75" baseline="-2824" dirty="0">
                <a:latin typeface="Times New Roman"/>
                <a:cs typeface="Times New Roman"/>
              </a:rPr>
              <a:t>k</a:t>
            </a:r>
            <a:endParaRPr sz="4425" baseline="-2824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99886" y="6424391"/>
            <a:ext cx="47561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50" dirty="0">
                <a:latin typeface="Symbol"/>
                <a:cs typeface="Symbol"/>
              </a:rPr>
              <a:t></a:t>
            </a:r>
            <a:endParaRPr sz="49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06037" y="6424391"/>
            <a:ext cx="47561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50" dirty="0">
                <a:latin typeface="Symbol"/>
                <a:cs typeface="Symbol"/>
              </a:rPr>
              <a:t></a:t>
            </a:r>
            <a:endParaRPr sz="49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37954" y="6522578"/>
            <a:ext cx="267970" cy="553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50" spc="-50" dirty="0">
                <a:latin typeface="Symbol"/>
                <a:cs typeface="Symbol"/>
              </a:rPr>
              <a:t></a:t>
            </a:r>
            <a:endParaRPr sz="34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15643" y="6522578"/>
            <a:ext cx="267970" cy="553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50" spc="-50" dirty="0">
                <a:latin typeface="Symbol"/>
                <a:cs typeface="Symbol"/>
              </a:rPr>
              <a:t></a:t>
            </a:r>
            <a:endParaRPr sz="34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77945" y="7115772"/>
            <a:ext cx="61087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dirty="0">
                <a:latin typeface="Times New Roman"/>
                <a:cs typeface="Times New Roman"/>
              </a:rPr>
              <a:t>k</a:t>
            </a:r>
            <a:r>
              <a:rPr sz="2950" i="1" spc="-415" dirty="0">
                <a:latin typeface="Times New Roman"/>
                <a:cs typeface="Times New Roman"/>
              </a:rPr>
              <a:t> </a:t>
            </a:r>
            <a:r>
              <a:rPr sz="2950" spc="-45" dirty="0">
                <a:latin typeface="Symbol"/>
                <a:cs typeface="Symbol"/>
              </a:rPr>
              <a:t></a:t>
            </a:r>
            <a:r>
              <a:rPr sz="2950" spc="-45" dirty="0">
                <a:latin typeface="Times New Roman"/>
                <a:cs typeface="Times New Roman"/>
              </a:rPr>
              <a:t>1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163847" y="6387947"/>
            <a:ext cx="21526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50" dirty="0">
                <a:latin typeface="Times New Roman"/>
                <a:cs typeface="Times New Roman"/>
              </a:rPr>
              <a:t>2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40932" y="7115772"/>
            <a:ext cx="61087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dirty="0">
                <a:latin typeface="Times New Roman"/>
                <a:cs typeface="Times New Roman"/>
              </a:rPr>
              <a:t>k</a:t>
            </a:r>
            <a:r>
              <a:rPr sz="2950" i="1" spc="-415" dirty="0">
                <a:latin typeface="Times New Roman"/>
                <a:cs typeface="Times New Roman"/>
              </a:rPr>
              <a:t> </a:t>
            </a:r>
            <a:r>
              <a:rPr sz="2950" spc="-45" dirty="0">
                <a:latin typeface="Symbol"/>
                <a:cs typeface="Symbol"/>
              </a:rPr>
              <a:t></a:t>
            </a:r>
            <a:r>
              <a:rPr sz="2950" spc="-45" dirty="0">
                <a:latin typeface="Times New Roman"/>
                <a:cs typeface="Times New Roman"/>
              </a:rPr>
              <a:t>1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13210" y="5875418"/>
            <a:ext cx="44704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950" dirty="0">
                <a:latin typeface="Times New Roman"/>
                <a:cs typeface="Times New Roman"/>
              </a:rPr>
              <a:t>*</a:t>
            </a:r>
            <a:r>
              <a:rPr sz="2950" spc="-360" dirty="0">
                <a:latin typeface="Times New Roman"/>
                <a:cs typeface="Times New Roman"/>
              </a:rPr>
              <a:t> </a:t>
            </a:r>
            <a:r>
              <a:rPr sz="10500" spc="-1860" baseline="-11904" dirty="0">
                <a:latin typeface="Symbol"/>
                <a:cs typeface="Symbol"/>
              </a:rPr>
              <a:t></a:t>
            </a:r>
            <a:endParaRPr sz="10500" baseline="-11904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47082" y="7115772"/>
            <a:ext cx="61087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i="1" dirty="0">
                <a:latin typeface="Times New Roman"/>
                <a:cs typeface="Times New Roman"/>
              </a:rPr>
              <a:t>k</a:t>
            </a:r>
            <a:r>
              <a:rPr sz="2950" i="1" spc="-415" dirty="0">
                <a:latin typeface="Times New Roman"/>
                <a:cs typeface="Times New Roman"/>
              </a:rPr>
              <a:t> </a:t>
            </a:r>
            <a:r>
              <a:rPr sz="2950" spc="-45" dirty="0">
                <a:latin typeface="Symbol"/>
                <a:cs typeface="Symbol"/>
              </a:rPr>
              <a:t></a:t>
            </a:r>
            <a:r>
              <a:rPr sz="2950" spc="-45" dirty="0">
                <a:latin typeface="Times New Roman"/>
                <a:cs typeface="Times New Roman"/>
              </a:rPr>
              <a:t>1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875061" y="5875418"/>
            <a:ext cx="48260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950" dirty="0">
                <a:latin typeface="Times New Roman"/>
                <a:cs typeface="Times New Roman"/>
              </a:rPr>
              <a:t>*</a:t>
            </a:r>
            <a:r>
              <a:rPr sz="2950" spc="-80" dirty="0">
                <a:latin typeface="Times New Roman"/>
                <a:cs typeface="Times New Roman"/>
              </a:rPr>
              <a:t> </a:t>
            </a:r>
            <a:r>
              <a:rPr sz="10500" spc="-1875" baseline="-11904" dirty="0">
                <a:latin typeface="Symbol"/>
                <a:cs typeface="Symbol"/>
              </a:rPr>
              <a:t></a:t>
            </a:r>
            <a:endParaRPr sz="10500" baseline="-11904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05019" y="6072888"/>
            <a:ext cx="138938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9830" algn="l"/>
              </a:tabLst>
            </a:pPr>
            <a:r>
              <a:rPr sz="3450" spc="-490" dirty="0">
                <a:latin typeface="Times New Roman"/>
                <a:cs typeface="Times New Roman"/>
              </a:rPr>
              <a:t>Re</a:t>
            </a:r>
            <a:r>
              <a:rPr sz="7000" spc="-490" dirty="0">
                <a:latin typeface="Symbol"/>
                <a:cs typeface="Symbol"/>
              </a:rPr>
              <a:t></a:t>
            </a:r>
            <a:r>
              <a:rPr sz="3450" i="1" spc="-490" dirty="0">
                <a:latin typeface="Times New Roman"/>
                <a:cs typeface="Times New Roman"/>
              </a:rPr>
              <a:t>U</a:t>
            </a:r>
            <a:r>
              <a:rPr sz="3450" i="1" dirty="0">
                <a:latin typeface="Times New Roman"/>
                <a:cs typeface="Times New Roman"/>
              </a:rPr>
              <a:t>	</a:t>
            </a:r>
            <a:r>
              <a:rPr sz="3450" i="1" spc="-50" dirty="0">
                <a:latin typeface="Times New Roman"/>
                <a:cs typeface="Times New Roman"/>
              </a:rPr>
              <a:t>J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511420" y="6072888"/>
            <a:ext cx="135699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96975" algn="l"/>
              </a:tabLst>
            </a:pPr>
            <a:r>
              <a:rPr sz="3450" spc="-385" dirty="0">
                <a:latin typeface="Times New Roman"/>
                <a:cs typeface="Times New Roman"/>
              </a:rPr>
              <a:t>Re</a:t>
            </a:r>
            <a:r>
              <a:rPr sz="7000" spc="-385" dirty="0">
                <a:latin typeface="Symbol"/>
                <a:cs typeface="Symbol"/>
              </a:rPr>
              <a:t></a:t>
            </a:r>
            <a:r>
              <a:rPr sz="3450" i="1" spc="-385" dirty="0">
                <a:latin typeface="Times New Roman"/>
                <a:cs typeface="Times New Roman"/>
              </a:rPr>
              <a:t>E</a:t>
            </a:r>
            <a:r>
              <a:rPr sz="3450" i="1" dirty="0">
                <a:latin typeface="Times New Roman"/>
                <a:cs typeface="Times New Roman"/>
              </a:rPr>
              <a:t>	</a:t>
            </a:r>
            <a:r>
              <a:rPr sz="3450" i="1" spc="-50" dirty="0">
                <a:latin typeface="Times New Roman"/>
                <a:cs typeface="Times New Roman"/>
              </a:rPr>
              <a:t>I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93181" y="6144607"/>
            <a:ext cx="7031990" cy="1472565"/>
          </a:xfrm>
          <a:custGeom>
            <a:avLst/>
            <a:gdLst/>
            <a:ahLst/>
            <a:cxnLst/>
            <a:rect l="l" t="t" r="r" b="b"/>
            <a:pathLst>
              <a:path w="7031990" h="1472565">
                <a:moveTo>
                  <a:pt x="0" y="0"/>
                </a:moveTo>
                <a:lnTo>
                  <a:pt x="7031631" y="0"/>
                </a:lnTo>
                <a:lnTo>
                  <a:pt x="7031631" y="1472562"/>
                </a:lnTo>
                <a:lnTo>
                  <a:pt x="0" y="1472562"/>
                </a:lnTo>
                <a:lnTo>
                  <a:pt x="0" y="0"/>
                </a:lnTo>
                <a:close/>
              </a:path>
            </a:pathLst>
          </a:custGeom>
          <a:ln w="272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2095454" y="9218435"/>
            <a:ext cx="2969895" cy="20955"/>
            <a:chOff x="2095454" y="9218435"/>
            <a:chExt cx="2969895" cy="20955"/>
          </a:xfrm>
        </p:grpSpPr>
        <p:sp>
          <p:nvSpPr>
            <p:cNvPr id="59" name="object 59"/>
            <p:cNvSpPr/>
            <p:nvPr/>
          </p:nvSpPr>
          <p:spPr>
            <a:xfrm>
              <a:off x="2103392" y="9226373"/>
              <a:ext cx="282575" cy="0"/>
            </a:xfrm>
            <a:custGeom>
              <a:avLst/>
              <a:gdLst/>
              <a:ahLst/>
              <a:cxnLst/>
              <a:rect l="l" t="t" r="r" b="b"/>
              <a:pathLst>
                <a:path w="282575">
                  <a:moveTo>
                    <a:pt x="0" y="0"/>
                  </a:moveTo>
                  <a:lnTo>
                    <a:pt x="282121" y="0"/>
                  </a:lnTo>
                </a:path>
              </a:pathLst>
            </a:custGeom>
            <a:ln w="15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669580" y="9226373"/>
              <a:ext cx="189865" cy="0"/>
            </a:xfrm>
            <a:custGeom>
              <a:avLst/>
              <a:gdLst/>
              <a:ahLst/>
              <a:cxnLst/>
              <a:rect l="l" t="t" r="r" b="b"/>
              <a:pathLst>
                <a:path w="189864">
                  <a:moveTo>
                    <a:pt x="0" y="0"/>
                  </a:moveTo>
                  <a:lnTo>
                    <a:pt x="189702" y="0"/>
                  </a:lnTo>
                </a:path>
              </a:pathLst>
            </a:custGeom>
            <a:ln w="15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57278" y="9231189"/>
              <a:ext cx="299720" cy="0"/>
            </a:xfrm>
            <a:custGeom>
              <a:avLst/>
              <a:gdLst/>
              <a:ahLst/>
              <a:cxnLst/>
              <a:rect l="l" t="t" r="r" b="b"/>
              <a:pathLst>
                <a:path w="299720">
                  <a:moveTo>
                    <a:pt x="0" y="0"/>
                  </a:moveTo>
                  <a:lnTo>
                    <a:pt x="299632" y="0"/>
                  </a:lnTo>
                </a:path>
              </a:pathLst>
            </a:custGeom>
            <a:ln w="15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7627077" y="8893846"/>
            <a:ext cx="191770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spc="-50" dirty="0">
                <a:latin typeface="Times New Roman"/>
                <a:cs typeface="Times New Roman"/>
              </a:rPr>
              <a:t>k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420827" y="8327501"/>
            <a:ext cx="29527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spc="-50" dirty="0">
                <a:latin typeface="Times New Roman"/>
                <a:cs typeface="Times New Roman"/>
              </a:rPr>
              <a:t>H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697892" y="8327501"/>
            <a:ext cx="33718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spc="-50" dirty="0">
                <a:latin typeface="Times New Roman"/>
                <a:cs typeface="Times New Roman"/>
              </a:rPr>
              <a:t>M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538460" y="8893846"/>
            <a:ext cx="191770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spc="-50" dirty="0">
                <a:latin typeface="Times New Roman"/>
                <a:cs typeface="Times New Roman"/>
              </a:rPr>
              <a:t>k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073369" y="8906423"/>
            <a:ext cx="191770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spc="-50" dirty="0">
                <a:latin typeface="Times New Roman"/>
                <a:cs typeface="Times New Roman"/>
              </a:rPr>
              <a:t>k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83666" y="8327501"/>
            <a:ext cx="27495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spc="-50" dirty="0">
                <a:latin typeface="Times New Roman"/>
                <a:cs typeface="Times New Roman"/>
              </a:rPr>
              <a:t>N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401986" y="8901614"/>
            <a:ext cx="665480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85775" algn="l"/>
              </a:tabLst>
            </a:pPr>
            <a:r>
              <a:rPr sz="2900" i="1" spc="-50" dirty="0">
                <a:latin typeface="Times New Roman"/>
                <a:cs typeface="Times New Roman"/>
              </a:rPr>
              <a:t>k</a:t>
            </a:r>
            <a:r>
              <a:rPr sz="2900" i="1" dirty="0">
                <a:latin typeface="Times New Roman"/>
                <a:cs typeface="Times New Roman"/>
              </a:rPr>
              <a:t>	</a:t>
            </a:r>
            <a:r>
              <a:rPr sz="2900" i="1" spc="-50" dirty="0">
                <a:latin typeface="Times New Roman"/>
                <a:cs typeface="Times New Roman"/>
              </a:rPr>
              <a:t>k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64283" y="8724300"/>
            <a:ext cx="73977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9740" algn="l"/>
              </a:tabLst>
            </a:pPr>
            <a:r>
              <a:rPr sz="3400" i="1" spc="-50" dirty="0">
                <a:latin typeface="Times New Roman"/>
                <a:cs typeface="Times New Roman"/>
              </a:rPr>
              <a:t>I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i="1" spc="-50" dirty="0">
                <a:latin typeface="Times New Roman"/>
                <a:cs typeface="Times New Roman"/>
              </a:rPr>
              <a:t>X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55584" y="8627967"/>
            <a:ext cx="873760" cy="765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94055" algn="l"/>
              </a:tabLst>
            </a:pPr>
            <a:r>
              <a:rPr sz="4850" spc="-50" dirty="0">
                <a:latin typeface="Symbol"/>
                <a:cs typeface="Symbol"/>
              </a:rPr>
              <a:t></a:t>
            </a:r>
            <a:r>
              <a:rPr sz="4850" dirty="0">
                <a:latin typeface="Times New Roman"/>
                <a:cs typeface="Times New Roman"/>
              </a:rPr>
              <a:t>	</a:t>
            </a:r>
            <a:r>
              <a:rPr sz="4350" i="1" spc="-75" baseline="-2873" dirty="0">
                <a:latin typeface="Times New Roman"/>
                <a:cs typeface="Times New Roman"/>
              </a:rPr>
              <a:t>k</a:t>
            </a:r>
            <a:endParaRPr sz="4350" baseline="-2873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659049" y="8627967"/>
            <a:ext cx="469265" cy="765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50" spc="-50" dirty="0">
                <a:latin typeface="Symbol"/>
                <a:cs typeface="Symbol"/>
              </a:rPr>
              <a:t></a:t>
            </a:r>
            <a:endParaRPr sz="485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05475" y="8627967"/>
            <a:ext cx="469265" cy="765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50" spc="-50" dirty="0">
                <a:latin typeface="Symbol"/>
                <a:cs typeface="Symbol"/>
              </a:rPr>
              <a:t></a:t>
            </a:r>
            <a:endParaRPr sz="4850">
              <a:latin typeface="Symbol"/>
              <a:cs typeface="Symbo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297176" y="9306305"/>
            <a:ext cx="60261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dirty="0">
                <a:latin typeface="Times New Roman"/>
                <a:cs typeface="Times New Roman"/>
              </a:rPr>
              <a:t>k</a:t>
            </a:r>
            <a:r>
              <a:rPr sz="2900" i="1" spc="-400" dirty="0">
                <a:latin typeface="Times New Roman"/>
                <a:cs typeface="Times New Roman"/>
              </a:rPr>
              <a:t> </a:t>
            </a:r>
            <a:r>
              <a:rPr sz="2900" spc="-35" dirty="0">
                <a:latin typeface="Symbol"/>
                <a:cs typeface="Symbol"/>
              </a:rPr>
              <a:t></a:t>
            </a:r>
            <a:r>
              <a:rPr sz="2900" spc="-35" dirty="0">
                <a:latin typeface="Times New Roman"/>
                <a:cs typeface="Times New Roman"/>
              </a:rPr>
              <a:t>1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72467" y="8592208"/>
            <a:ext cx="21272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spc="-50" dirty="0">
                <a:latin typeface="Times New Roman"/>
                <a:cs typeface="Times New Roman"/>
              </a:rPr>
              <a:t>2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600765" y="9306305"/>
            <a:ext cx="601980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dirty="0">
                <a:latin typeface="Times New Roman"/>
                <a:cs typeface="Times New Roman"/>
              </a:rPr>
              <a:t>k</a:t>
            </a:r>
            <a:r>
              <a:rPr sz="2900" i="1" spc="-400" dirty="0">
                <a:latin typeface="Times New Roman"/>
                <a:cs typeface="Times New Roman"/>
              </a:rPr>
              <a:t> </a:t>
            </a:r>
            <a:r>
              <a:rPr sz="2900" spc="-40" dirty="0">
                <a:latin typeface="Symbol"/>
                <a:cs typeface="Symbol"/>
              </a:rPr>
              <a:t></a:t>
            </a:r>
            <a:r>
              <a:rPr sz="2900" spc="-40" dirty="0">
                <a:latin typeface="Times New Roman"/>
                <a:cs typeface="Times New Roman"/>
              </a:rPr>
              <a:t>1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554661" y="8592208"/>
            <a:ext cx="21272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spc="-50" dirty="0">
                <a:latin typeface="Times New Roman"/>
                <a:cs typeface="Times New Roman"/>
              </a:rPr>
              <a:t>*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46567" y="9306305"/>
            <a:ext cx="601980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dirty="0">
                <a:latin typeface="Times New Roman"/>
                <a:cs typeface="Times New Roman"/>
              </a:rPr>
              <a:t>k</a:t>
            </a:r>
            <a:r>
              <a:rPr sz="2900" i="1" spc="-400" dirty="0">
                <a:latin typeface="Times New Roman"/>
                <a:cs typeface="Times New Roman"/>
              </a:rPr>
              <a:t> </a:t>
            </a:r>
            <a:r>
              <a:rPr sz="2900" spc="-40" dirty="0">
                <a:latin typeface="Symbol"/>
                <a:cs typeface="Symbol"/>
              </a:rPr>
              <a:t></a:t>
            </a:r>
            <a:r>
              <a:rPr sz="2900" spc="-40" dirty="0">
                <a:latin typeface="Times New Roman"/>
                <a:cs typeface="Times New Roman"/>
              </a:rPr>
              <a:t>1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856756" y="8592208"/>
            <a:ext cx="21272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spc="-50" dirty="0">
                <a:latin typeface="Times New Roman"/>
                <a:cs typeface="Times New Roman"/>
              </a:rPr>
              <a:t>*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152117" y="8283095"/>
            <a:ext cx="2074545" cy="1073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165225" algn="l"/>
                <a:tab pos="1648460" algn="l"/>
              </a:tabLst>
            </a:pPr>
            <a:r>
              <a:rPr sz="3400" spc="-470" dirty="0">
                <a:latin typeface="Times New Roman"/>
                <a:cs typeface="Times New Roman"/>
              </a:rPr>
              <a:t>Im</a:t>
            </a:r>
            <a:r>
              <a:rPr sz="6850" spc="-470" dirty="0">
                <a:latin typeface="Symbol"/>
                <a:cs typeface="Symbol"/>
              </a:rPr>
              <a:t></a:t>
            </a:r>
            <a:r>
              <a:rPr sz="3400" i="1" spc="-470" dirty="0">
                <a:latin typeface="Times New Roman"/>
                <a:cs typeface="Times New Roman"/>
              </a:rPr>
              <a:t>U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i="1" spc="-50" dirty="0">
                <a:latin typeface="Times New Roman"/>
                <a:cs typeface="Times New Roman"/>
              </a:rPr>
              <a:t>J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6850" spc="-475" dirty="0">
                <a:latin typeface="Symbol"/>
                <a:cs typeface="Symbol"/>
              </a:rPr>
              <a:t></a:t>
            </a:r>
            <a:r>
              <a:rPr sz="3400" spc="-475" dirty="0">
                <a:latin typeface="Symbol"/>
                <a:cs typeface="Symbol"/>
              </a:rPr>
              <a:t>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498357" y="8283095"/>
            <a:ext cx="2045970" cy="1073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181735" algn="l"/>
                <a:tab pos="1639570" algn="l"/>
              </a:tabLst>
            </a:pPr>
            <a:r>
              <a:rPr sz="3400" spc="-365" dirty="0">
                <a:latin typeface="Times New Roman"/>
                <a:cs typeface="Times New Roman"/>
              </a:rPr>
              <a:t>Im</a:t>
            </a:r>
            <a:r>
              <a:rPr sz="6850" spc="-365" dirty="0">
                <a:latin typeface="Symbol"/>
                <a:cs typeface="Symbol"/>
              </a:rPr>
              <a:t></a:t>
            </a:r>
            <a:r>
              <a:rPr sz="3400" i="1" spc="-365" dirty="0">
                <a:latin typeface="Times New Roman"/>
                <a:cs typeface="Times New Roman"/>
              </a:rPr>
              <a:t>E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3400" i="1" spc="-50" dirty="0">
                <a:latin typeface="Times New Roman"/>
                <a:cs typeface="Times New Roman"/>
              </a:rPr>
              <a:t>I</a:t>
            </a:r>
            <a:r>
              <a:rPr sz="3400" i="1" dirty="0">
                <a:latin typeface="Times New Roman"/>
                <a:cs typeface="Times New Roman"/>
              </a:rPr>
              <a:t>	</a:t>
            </a:r>
            <a:r>
              <a:rPr sz="6850" spc="-550" dirty="0">
                <a:latin typeface="Symbol"/>
                <a:cs typeface="Symbol"/>
              </a:rPr>
              <a:t></a:t>
            </a:r>
            <a:r>
              <a:rPr sz="3400" spc="-550" dirty="0">
                <a:latin typeface="Symbol"/>
                <a:cs typeface="Symbol"/>
              </a:rPr>
              <a:t>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93181" y="8353448"/>
            <a:ext cx="7031990" cy="1445895"/>
          </a:xfrm>
          <a:custGeom>
            <a:avLst/>
            <a:gdLst/>
            <a:ahLst/>
            <a:cxnLst/>
            <a:rect l="l" t="t" r="r" b="b"/>
            <a:pathLst>
              <a:path w="7031990" h="1445895">
                <a:moveTo>
                  <a:pt x="0" y="0"/>
                </a:moveTo>
                <a:lnTo>
                  <a:pt x="7031631" y="0"/>
                </a:lnTo>
                <a:lnTo>
                  <a:pt x="7031631" y="1445292"/>
                </a:lnTo>
                <a:lnTo>
                  <a:pt x="0" y="1445292"/>
                </a:lnTo>
                <a:lnTo>
                  <a:pt x="0" y="0"/>
                </a:lnTo>
                <a:close/>
              </a:path>
            </a:pathLst>
          </a:custGeom>
          <a:ln w="272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853684" y="2029384"/>
            <a:ext cx="8225155" cy="980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УСЛОВИЕ</a:t>
            </a:r>
            <a:r>
              <a:rPr sz="3100" b="1" spc="23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ПЕРЕДАЧИ</a:t>
            </a:r>
            <a:r>
              <a:rPr sz="3100" b="1" spc="24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МАКСИМУМА</a:t>
            </a:r>
            <a:r>
              <a:rPr sz="3100" b="1" spc="24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10" dirty="0">
                <a:solidFill>
                  <a:srgbClr val="5B5C57"/>
                </a:solidFill>
                <a:latin typeface="Calibri"/>
                <a:cs typeface="Calibri"/>
              </a:rPr>
              <a:t>АКТИВНОЙ </a:t>
            </a:r>
            <a:r>
              <a:rPr sz="3100" b="1" spc="55" dirty="0">
                <a:solidFill>
                  <a:srgbClr val="5B5C57"/>
                </a:solidFill>
                <a:latin typeface="Calibri"/>
                <a:cs typeface="Calibri"/>
              </a:rPr>
              <a:t>МОЩНОСТИ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ОТ</a:t>
            </a:r>
            <a:r>
              <a:rPr sz="3100" b="1" spc="5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ИСТОЧНИКА</a:t>
            </a:r>
            <a:r>
              <a:rPr sz="3100" b="1" spc="5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В</a:t>
            </a:r>
            <a:r>
              <a:rPr sz="3100" b="1" spc="6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10" dirty="0">
                <a:solidFill>
                  <a:srgbClr val="5B5C57"/>
                </a:solidFill>
                <a:latin typeface="Calibri"/>
                <a:cs typeface="Calibri"/>
              </a:rPr>
              <a:t>НАГРУЗКУ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40230" y="3400765"/>
            <a:ext cx="2483485" cy="1571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49200"/>
              </a:lnSpc>
              <a:spcBef>
                <a:spcPts val="95"/>
              </a:spcBef>
            </a:pPr>
            <a:r>
              <a:rPr sz="34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450" baseline="-18115" dirty="0">
                <a:latin typeface="Times New Roman"/>
                <a:cs typeface="Times New Roman"/>
              </a:rPr>
              <a:t>0</a:t>
            </a:r>
            <a:r>
              <a:rPr sz="3450" spc="457" baseline="-1811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=</a:t>
            </a:r>
            <a:r>
              <a:rPr sz="3400" spc="5" dirty="0">
                <a:latin typeface="Times New Roman"/>
                <a:cs typeface="Times New Roman"/>
              </a:rPr>
              <a:t> </a:t>
            </a:r>
            <a:r>
              <a:rPr sz="3400" i="1" dirty="0">
                <a:latin typeface="Times New Roman"/>
                <a:cs typeface="Times New Roman"/>
              </a:rPr>
              <a:t>R</a:t>
            </a:r>
            <a:r>
              <a:rPr sz="3450" i="1" baseline="-18115" dirty="0">
                <a:latin typeface="Times New Roman"/>
                <a:cs typeface="Times New Roman"/>
              </a:rPr>
              <a:t>0</a:t>
            </a:r>
            <a:r>
              <a:rPr sz="3450" i="1" spc="-97" baseline="-1811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+</a:t>
            </a:r>
            <a:r>
              <a:rPr sz="3400" spc="95" dirty="0">
                <a:latin typeface="Times New Roman"/>
                <a:cs typeface="Times New Roman"/>
              </a:rPr>
              <a:t> </a:t>
            </a:r>
            <a:r>
              <a:rPr sz="3400" i="1" spc="-25" dirty="0">
                <a:latin typeface="Times New Roman"/>
                <a:cs typeface="Times New Roman"/>
              </a:rPr>
              <a:t>jX</a:t>
            </a:r>
            <a:r>
              <a:rPr sz="3450" spc="-37" baseline="-18115" dirty="0">
                <a:latin typeface="Times New Roman"/>
                <a:cs typeface="Times New Roman"/>
              </a:rPr>
              <a:t>0 </a:t>
            </a:r>
            <a:r>
              <a:rPr sz="34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450" baseline="-18115" dirty="0">
                <a:latin typeface="Times New Roman"/>
                <a:cs typeface="Times New Roman"/>
              </a:rPr>
              <a:t>Н</a:t>
            </a:r>
            <a:r>
              <a:rPr sz="3450" spc="375" baseline="-1811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= </a:t>
            </a:r>
            <a:r>
              <a:rPr sz="3400" i="1" dirty="0">
                <a:latin typeface="Times New Roman"/>
                <a:cs typeface="Times New Roman"/>
              </a:rPr>
              <a:t>R</a:t>
            </a:r>
            <a:r>
              <a:rPr sz="3450" i="1" baseline="-18115" dirty="0">
                <a:latin typeface="Times New Roman"/>
                <a:cs typeface="Times New Roman"/>
              </a:rPr>
              <a:t>Н</a:t>
            </a:r>
            <a:r>
              <a:rPr sz="3450" i="1" spc="-30" baseline="-1811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+</a:t>
            </a:r>
            <a:r>
              <a:rPr sz="3400" spc="90" dirty="0">
                <a:latin typeface="Times New Roman"/>
                <a:cs typeface="Times New Roman"/>
              </a:rPr>
              <a:t> </a:t>
            </a:r>
            <a:r>
              <a:rPr sz="3400" i="1" spc="-25" dirty="0">
                <a:latin typeface="Times New Roman"/>
                <a:cs typeface="Times New Roman"/>
              </a:rPr>
              <a:t>jX</a:t>
            </a:r>
            <a:r>
              <a:rPr sz="3450" spc="-37" baseline="-18115" dirty="0">
                <a:latin typeface="Times New Roman"/>
                <a:cs typeface="Times New Roman"/>
              </a:rPr>
              <a:t>Н</a:t>
            </a:r>
            <a:endParaRPr sz="3450" baseline="-18115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5838" y="3573825"/>
            <a:ext cx="2550160" cy="6146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50" i="1" dirty="0">
                <a:latin typeface="Times New Roman"/>
                <a:cs typeface="Times New Roman"/>
              </a:rPr>
              <a:t>P</a:t>
            </a:r>
            <a:r>
              <a:rPr sz="3850" i="1" spc="19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Symbol"/>
                <a:cs typeface="Symbol"/>
              </a:rPr>
              <a:t></a:t>
            </a:r>
            <a:r>
              <a:rPr sz="3850" spc="-270" dirty="0">
                <a:latin typeface="Times New Roman"/>
                <a:cs typeface="Times New Roman"/>
              </a:rPr>
              <a:t> </a:t>
            </a:r>
            <a:r>
              <a:rPr sz="3850" i="1" dirty="0">
                <a:latin typeface="Times New Roman"/>
                <a:cs typeface="Times New Roman"/>
              </a:rPr>
              <a:t>UI</a:t>
            </a:r>
            <a:r>
              <a:rPr sz="3850" i="1" spc="40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Times New Roman"/>
                <a:cs typeface="Times New Roman"/>
              </a:rPr>
              <a:t>cos</a:t>
            </a:r>
            <a:r>
              <a:rPr sz="3850" spc="-60" dirty="0">
                <a:latin typeface="Times New Roman"/>
                <a:cs typeface="Times New Roman"/>
              </a:rPr>
              <a:t> </a:t>
            </a:r>
            <a:r>
              <a:rPr sz="3850" spc="-50" dirty="0">
                <a:latin typeface="Symbol"/>
                <a:cs typeface="Symbol"/>
              </a:rPr>
              <a:t></a:t>
            </a:r>
            <a:endParaRPr sz="3850">
              <a:latin typeface="Symbol"/>
              <a:cs typeface="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70293" y="3644960"/>
            <a:ext cx="2686685" cy="654685"/>
          </a:xfrm>
          <a:custGeom>
            <a:avLst/>
            <a:gdLst/>
            <a:ahLst/>
            <a:cxnLst/>
            <a:rect l="l" t="t" r="r" b="b"/>
            <a:pathLst>
              <a:path w="2686685" h="654685">
                <a:moveTo>
                  <a:pt x="0" y="0"/>
                </a:moveTo>
                <a:lnTo>
                  <a:pt x="2686500" y="0"/>
                </a:lnTo>
                <a:lnTo>
                  <a:pt x="2686500" y="654468"/>
                </a:lnTo>
                <a:lnTo>
                  <a:pt x="0" y="654468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1265" y="3142427"/>
            <a:ext cx="3585733" cy="2314023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948022" y="7384919"/>
            <a:ext cx="1403985" cy="450215"/>
            <a:chOff x="2948022" y="7384919"/>
            <a:chExt cx="1403985" cy="450215"/>
          </a:xfrm>
        </p:grpSpPr>
        <p:sp>
          <p:nvSpPr>
            <p:cNvPr id="24" name="object 24"/>
            <p:cNvSpPr/>
            <p:nvPr/>
          </p:nvSpPr>
          <p:spPr>
            <a:xfrm>
              <a:off x="2955007" y="7391905"/>
              <a:ext cx="0" cy="436245"/>
            </a:xfrm>
            <a:custGeom>
              <a:avLst/>
              <a:gdLst/>
              <a:ahLst/>
              <a:cxnLst/>
              <a:rect l="l" t="t" r="r" b="b"/>
              <a:pathLst>
                <a:path h="436245">
                  <a:moveTo>
                    <a:pt x="0" y="0"/>
                  </a:moveTo>
                  <a:lnTo>
                    <a:pt x="0" y="436188"/>
                  </a:lnTo>
                </a:path>
              </a:pathLst>
            </a:custGeom>
            <a:ln w="136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44665" y="7391904"/>
              <a:ext cx="0" cy="436245"/>
            </a:xfrm>
            <a:custGeom>
              <a:avLst/>
              <a:gdLst/>
              <a:ahLst/>
              <a:cxnLst/>
              <a:rect l="l" t="t" r="r" b="b"/>
              <a:pathLst>
                <a:path h="436245">
                  <a:moveTo>
                    <a:pt x="0" y="0"/>
                  </a:moveTo>
                  <a:lnTo>
                    <a:pt x="0" y="436188"/>
                  </a:lnTo>
                </a:path>
              </a:pathLst>
            </a:custGeom>
            <a:ln w="136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32683" y="7200929"/>
            <a:ext cx="3677920" cy="774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1373505" algn="l"/>
                <a:tab pos="2021205" algn="l"/>
                <a:tab pos="3545204" algn="l"/>
              </a:tabLst>
            </a:pPr>
            <a:r>
              <a:rPr sz="4900" spc="-660" dirty="0">
                <a:latin typeface="Symbol"/>
                <a:cs typeface="Symbol"/>
              </a:rPr>
              <a:t></a:t>
            </a:r>
            <a:r>
              <a:rPr sz="4900" dirty="0">
                <a:latin typeface="Times New Roman"/>
                <a:cs typeface="Times New Roman"/>
              </a:rPr>
              <a:t>	</a:t>
            </a:r>
            <a:r>
              <a:rPr sz="4900" spc="-670" dirty="0">
                <a:latin typeface="Symbol"/>
                <a:cs typeface="Symbol"/>
              </a:rPr>
              <a:t></a:t>
            </a:r>
            <a:r>
              <a:rPr sz="4900" dirty="0">
                <a:latin typeface="Times New Roman"/>
                <a:cs typeface="Times New Roman"/>
              </a:rPr>
              <a:t>	</a:t>
            </a:r>
            <a:r>
              <a:rPr sz="4900" spc="-660" dirty="0">
                <a:latin typeface="Symbol"/>
                <a:cs typeface="Symbol"/>
              </a:rPr>
              <a:t></a:t>
            </a:r>
            <a:r>
              <a:rPr sz="4900" dirty="0">
                <a:latin typeface="Times New Roman"/>
                <a:cs typeface="Times New Roman"/>
              </a:rPr>
              <a:t>	</a:t>
            </a:r>
            <a:r>
              <a:rPr sz="4900" spc="-890" dirty="0">
                <a:latin typeface="Symbol"/>
                <a:cs typeface="Symbol"/>
              </a:rPr>
              <a:t></a:t>
            </a:r>
            <a:endParaRPr sz="4900">
              <a:latin typeface="Symbol"/>
              <a:cs typeface="Symbo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782430" y="7326718"/>
            <a:ext cx="4157345" cy="700405"/>
            <a:chOff x="5782430" y="7326718"/>
            <a:chExt cx="4157345" cy="700405"/>
          </a:xfrm>
        </p:grpSpPr>
        <p:sp>
          <p:nvSpPr>
            <p:cNvPr id="28" name="object 28"/>
            <p:cNvSpPr/>
            <p:nvPr/>
          </p:nvSpPr>
          <p:spPr>
            <a:xfrm>
              <a:off x="5789415" y="7757028"/>
              <a:ext cx="52705" cy="29845"/>
            </a:xfrm>
            <a:custGeom>
              <a:avLst/>
              <a:gdLst/>
              <a:ahLst/>
              <a:cxnLst/>
              <a:rect l="l" t="t" r="r" b="b"/>
              <a:pathLst>
                <a:path w="52704" h="29845">
                  <a:moveTo>
                    <a:pt x="0" y="29405"/>
                  </a:moveTo>
                  <a:lnTo>
                    <a:pt x="52615" y="0"/>
                  </a:lnTo>
                </a:path>
              </a:pathLst>
            </a:custGeom>
            <a:ln w="13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42030" y="7763766"/>
              <a:ext cx="75565" cy="249554"/>
            </a:xfrm>
            <a:custGeom>
              <a:avLst/>
              <a:gdLst/>
              <a:ahLst/>
              <a:cxnLst/>
              <a:rect l="l" t="t" r="r" b="b"/>
              <a:pathLst>
                <a:path w="75564" h="249554">
                  <a:moveTo>
                    <a:pt x="0" y="0"/>
                  </a:moveTo>
                  <a:lnTo>
                    <a:pt x="75518" y="249338"/>
                  </a:lnTo>
                </a:path>
              </a:pathLst>
            </a:custGeom>
            <a:ln w="272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24357" y="7333704"/>
              <a:ext cx="96520" cy="679450"/>
            </a:xfrm>
            <a:custGeom>
              <a:avLst/>
              <a:gdLst/>
              <a:ahLst/>
              <a:cxnLst/>
              <a:rect l="l" t="t" r="r" b="b"/>
              <a:pathLst>
                <a:path w="96520" h="679450">
                  <a:moveTo>
                    <a:pt x="0" y="679400"/>
                  </a:moveTo>
                  <a:lnTo>
                    <a:pt x="95945" y="0"/>
                  </a:lnTo>
                </a:path>
              </a:pathLst>
            </a:custGeom>
            <a:ln w="136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20302" y="7333703"/>
              <a:ext cx="3912235" cy="0"/>
            </a:xfrm>
            <a:custGeom>
              <a:avLst/>
              <a:gdLst/>
              <a:ahLst/>
              <a:cxnLst/>
              <a:rect l="l" t="t" r="r" b="b"/>
              <a:pathLst>
                <a:path w="3912234">
                  <a:moveTo>
                    <a:pt x="0" y="0"/>
                  </a:moveTo>
                  <a:lnTo>
                    <a:pt x="3912086" y="0"/>
                  </a:lnTo>
                </a:path>
              </a:pathLst>
            </a:custGeom>
            <a:ln w="13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0606485" y="7038582"/>
            <a:ext cx="20955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i="1" spc="-50" dirty="0">
                <a:latin typeface="Times New Roman"/>
                <a:cs typeface="Times New Roman"/>
              </a:rPr>
              <a:t>н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369581" y="6939777"/>
            <a:ext cx="25527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i="1" spc="-50" dirty="0">
                <a:latin typeface="Times New Roman"/>
                <a:cs typeface="Times New Roman"/>
              </a:rPr>
              <a:t>R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33224" y="7534563"/>
            <a:ext cx="20955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i="1" spc="-50" dirty="0">
                <a:latin typeface="Times New Roman"/>
                <a:cs typeface="Times New Roman"/>
              </a:rPr>
              <a:t>н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61868" y="7534563"/>
            <a:ext cx="20955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i="1" spc="-50" dirty="0">
                <a:latin typeface="Times New Roman"/>
                <a:cs typeface="Times New Roman"/>
              </a:rPr>
              <a:t>н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33924" y="6725309"/>
            <a:ext cx="25527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i="1" spc="-50" dirty="0">
                <a:latin typeface="Times New Roman"/>
                <a:cs typeface="Times New Roman"/>
              </a:rPr>
              <a:t>E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32504" y="7038189"/>
            <a:ext cx="20955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i="1" spc="-50" dirty="0">
                <a:latin typeface="Times New Roman"/>
                <a:cs typeface="Times New Roman"/>
              </a:rPr>
              <a:t>н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95600" y="6939385"/>
            <a:ext cx="25527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i="1" spc="-50" dirty="0">
                <a:latin typeface="Times New Roman"/>
                <a:cs typeface="Times New Roman"/>
              </a:rPr>
              <a:t>R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01981" y="7037797"/>
            <a:ext cx="7061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495934" algn="l"/>
              </a:tabLst>
            </a:pPr>
            <a:r>
              <a:rPr sz="3050" i="1" spc="-50" dirty="0">
                <a:latin typeface="Times New Roman"/>
                <a:cs typeface="Times New Roman"/>
              </a:rPr>
              <a:t>н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-50" dirty="0">
                <a:latin typeface="Times New Roman"/>
                <a:cs typeface="Times New Roman"/>
              </a:rPr>
              <a:t>н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681450" y="7254617"/>
            <a:ext cx="2108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spc="-50" dirty="0">
                <a:latin typeface="Times New Roman"/>
                <a:cs typeface="Times New Roman"/>
              </a:rPr>
              <a:t>2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468010" y="7589062"/>
            <a:ext cx="2108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spc="-50" dirty="0">
                <a:latin typeface="Times New Roman"/>
                <a:cs typeface="Times New Roman"/>
              </a:rPr>
              <a:t>0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09697" y="7254617"/>
            <a:ext cx="2108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spc="-50" dirty="0">
                <a:latin typeface="Times New Roman"/>
                <a:cs typeface="Times New Roman"/>
              </a:rPr>
              <a:t>2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71527" y="7589062"/>
            <a:ext cx="2108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spc="-50" dirty="0">
                <a:latin typeface="Times New Roman"/>
                <a:cs typeface="Times New Roman"/>
              </a:rPr>
              <a:t>0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46019" y="6398706"/>
            <a:ext cx="2108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050" spc="-50" dirty="0">
                <a:latin typeface="Times New Roman"/>
                <a:cs typeface="Times New Roman"/>
              </a:rPr>
              <a:t>2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991823" y="7569115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991823" y="7449177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991823" y="7181584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991823" y="6646395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991823" y="7747237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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966423" y="6200314"/>
            <a:ext cx="39052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3225" spc="112" baseline="-31007" dirty="0">
                <a:latin typeface="Symbol"/>
                <a:cs typeface="Symbol"/>
              </a:rPr>
              <a:t></a:t>
            </a:r>
            <a:r>
              <a:rPr sz="3050" spc="75" dirty="0">
                <a:latin typeface="Times New Roman"/>
                <a:cs typeface="Times New Roman"/>
              </a:rPr>
              <a:t>2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12496" y="7569664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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12496" y="7449727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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612496" y="7182132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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12496" y="6646944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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612496" y="7747785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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12496" y="6469372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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417831" y="7113244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417831" y="7549629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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17831" y="6668077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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78079" y="7113519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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778079" y="7549903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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778079" y="6668351"/>
            <a:ext cx="1193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50" dirty="0">
                <a:latin typeface="Symbol"/>
                <a:cs typeface="Symbol"/>
              </a:rPr>
              <a:t>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790140" y="7406768"/>
            <a:ext cx="15062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390525" algn="l"/>
                <a:tab pos="952500" algn="l"/>
              </a:tabLst>
            </a:pPr>
            <a:r>
              <a:rPr sz="3050" spc="-50" dirty="0">
                <a:latin typeface="Symbol"/>
                <a:cs typeface="Symbol"/>
              </a:rPr>
              <a:t></a:t>
            </a:r>
            <a:r>
              <a:rPr sz="3050" dirty="0">
                <a:latin typeface="Times New Roman"/>
                <a:cs typeface="Times New Roman"/>
              </a:rPr>
              <a:t>	</a:t>
            </a:r>
            <a:r>
              <a:rPr sz="3050" i="1" spc="-50" dirty="0">
                <a:latin typeface="Times New Roman"/>
                <a:cs typeface="Times New Roman"/>
              </a:rPr>
              <a:t>X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dirty="0">
                <a:latin typeface="Symbol"/>
                <a:cs typeface="Symbol"/>
              </a:rPr>
              <a:t></a:t>
            </a:r>
            <a:r>
              <a:rPr sz="3050" spc="-100" dirty="0">
                <a:latin typeface="Times New Roman"/>
                <a:cs typeface="Times New Roman"/>
              </a:rPr>
              <a:t> </a:t>
            </a:r>
            <a:r>
              <a:rPr sz="3050" i="1" spc="-50" dirty="0">
                <a:latin typeface="Times New Roman"/>
                <a:cs typeface="Times New Roman"/>
              </a:rPr>
              <a:t>X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139377" y="7406768"/>
            <a:ext cx="104076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507365" algn="l"/>
              </a:tabLst>
            </a:pPr>
            <a:r>
              <a:rPr sz="3050" i="1" spc="-50" dirty="0">
                <a:latin typeface="Times New Roman"/>
                <a:cs typeface="Times New Roman"/>
              </a:rPr>
              <a:t>R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dirty="0">
                <a:latin typeface="Symbol"/>
                <a:cs typeface="Symbol"/>
              </a:rPr>
              <a:t></a:t>
            </a:r>
            <a:r>
              <a:rPr sz="3050" spc="-254" dirty="0">
                <a:latin typeface="Times New Roman"/>
                <a:cs typeface="Times New Roman"/>
              </a:rPr>
              <a:t> </a:t>
            </a:r>
            <a:r>
              <a:rPr sz="3050" i="1" spc="-50" dirty="0">
                <a:latin typeface="Times New Roman"/>
                <a:cs typeface="Times New Roman"/>
              </a:rPr>
              <a:t>R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307750" y="6796914"/>
            <a:ext cx="482917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4652010" algn="l"/>
              </a:tabLst>
            </a:pPr>
            <a:r>
              <a:rPr sz="4575" baseline="-20947" dirty="0">
                <a:latin typeface="Symbol"/>
                <a:cs typeface="Symbol"/>
              </a:rPr>
              <a:t></a:t>
            </a:r>
            <a:r>
              <a:rPr sz="4575" spc="-307" baseline="-20947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</a:t>
            </a:r>
            <a:r>
              <a:rPr sz="2150" spc="-225" dirty="0">
                <a:latin typeface="Times New Roman"/>
                <a:cs typeface="Times New Roman"/>
              </a:rPr>
              <a:t> </a:t>
            </a:r>
            <a:r>
              <a:rPr sz="2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150" spc="-5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752679" y="7273852"/>
            <a:ext cx="180975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3225" baseline="3875" dirty="0">
                <a:latin typeface="Symbol"/>
                <a:cs typeface="Symbol"/>
              </a:rPr>
              <a:t></a:t>
            </a:r>
            <a:r>
              <a:rPr sz="3225" spc="502" baseline="3875" dirty="0">
                <a:latin typeface="Times New Roman"/>
                <a:cs typeface="Times New Roman"/>
              </a:rPr>
              <a:t> </a:t>
            </a:r>
            <a:r>
              <a:rPr sz="30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050" i="1" spc="-325" dirty="0">
                <a:latin typeface="Times New Roman"/>
                <a:cs typeface="Times New Roman"/>
              </a:rPr>
              <a:t> </a:t>
            </a:r>
            <a:r>
              <a:rPr sz="4575" baseline="-12750" dirty="0">
                <a:latin typeface="Times New Roman"/>
                <a:cs typeface="Times New Roman"/>
              </a:rPr>
              <a:t>0</a:t>
            </a:r>
            <a:r>
              <a:rPr sz="4575" spc="-202" baseline="-12750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Symbol"/>
                <a:cs typeface="Symbol"/>
              </a:rPr>
              <a:t></a:t>
            </a:r>
            <a:r>
              <a:rPr sz="3050" spc="-300" dirty="0">
                <a:latin typeface="Times New Roman"/>
                <a:cs typeface="Times New Roman"/>
              </a:rPr>
              <a:t> </a:t>
            </a:r>
            <a:r>
              <a:rPr sz="30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050" i="1" spc="-280" dirty="0">
                <a:latin typeface="Times New Roman"/>
                <a:cs typeface="Times New Roman"/>
              </a:rPr>
              <a:t> </a:t>
            </a:r>
            <a:r>
              <a:rPr sz="4575" i="1" baseline="-12750" dirty="0">
                <a:latin typeface="Times New Roman"/>
                <a:cs typeface="Times New Roman"/>
              </a:rPr>
              <a:t>н</a:t>
            </a:r>
            <a:r>
              <a:rPr sz="4575" i="1" spc="442" baseline="-12750" dirty="0">
                <a:latin typeface="Times New Roman"/>
                <a:cs typeface="Times New Roman"/>
              </a:rPr>
              <a:t> </a:t>
            </a:r>
            <a:r>
              <a:rPr sz="3225" spc="-89" baseline="3875" dirty="0">
                <a:latin typeface="Symbol"/>
                <a:cs typeface="Symbol"/>
              </a:rPr>
              <a:t></a:t>
            </a:r>
            <a:endParaRPr sz="3225" baseline="3875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460521" y="6728300"/>
            <a:ext cx="211455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957070" algn="l"/>
              </a:tabLst>
            </a:pPr>
            <a:r>
              <a:rPr sz="4575" baseline="-30054" dirty="0">
                <a:latin typeface="Symbol"/>
                <a:cs typeface="Symbol"/>
              </a:rPr>
              <a:t></a:t>
            </a:r>
            <a:r>
              <a:rPr sz="4575" spc="-427" baseline="-30054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</a:t>
            </a:r>
            <a:r>
              <a:rPr sz="2150" spc="-270" dirty="0">
                <a:latin typeface="Times New Roman"/>
                <a:cs typeface="Times New Roman"/>
              </a:rPr>
              <a:t> </a:t>
            </a:r>
            <a:r>
              <a:rPr sz="2150" u="sng" spc="50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      </a:t>
            </a:r>
            <a:r>
              <a:rPr sz="3050" i="1" spc="-490" dirty="0">
                <a:latin typeface="Times New Roman"/>
                <a:cs typeface="Times New Roman"/>
              </a:rPr>
              <a:t>E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2150" spc="-5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00898" y="6939801"/>
            <a:ext cx="1341120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3050" i="1" dirty="0">
                <a:latin typeface="Times New Roman"/>
                <a:cs typeface="Times New Roman"/>
              </a:rPr>
              <a:t>P</a:t>
            </a:r>
            <a:r>
              <a:rPr sz="3050" i="1" spc="-170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Symbol"/>
                <a:cs typeface="Symbol"/>
              </a:rPr>
              <a:t></a:t>
            </a:r>
            <a:r>
              <a:rPr sz="3050" spc="-90" dirty="0">
                <a:latin typeface="Times New Roman"/>
                <a:cs typeface="Times New Roman"/>
              </a:rPr>
              <a:t> </a:t>
            </a:r>
            <a:r>
              <a:rPr sz="3050" i="1" dirty="0">
                <a:latin typeface="Times New Roman"/>
                <a:cs typeface="Times New Roman"/>
              </a:rPr>
              <a:t>I</a:t>
            </a:r>
            <a:r>
              <a:rPr sz="3050" i="1" spc="-245" dirty="0">
                <a:latin typeface="Times New Roman"/>
                <a:cs typeface="Times New Roman"/>
              </a:rPr>
              <a:t> </a:t>
            </a:r>
            <a:r>
              <a:rPr sz="4575" spc="187" baseline="17304" dirty="0">
                <a:latin typeface="Times New Roman"/>
                <a:cs typeface="Times New Roman"/>
              </a:rPr>
              <a:t>2</a:t>
            </a:r>
            <a:r>
              <a:rPr sz="3050" i="1" spc="125" dirty="0">
                <a:latin typeface="Times New Roman"/>
                <a:cs typeface="Times New Roman"/>
              </a:rPr>
              <a:t>R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870293" y="6274430"/>
            <a:ext cx="9987280" cy="1846580"/>
          </a:xfrm>
          <a:custGeom>
            <a:avLst/>
            <a:gdLst/>
            <a:ahLst/>
            <a:cxnLst/>
            <a:rect l="l" t="t" r="r" b="b"/>
            <a:pathLst>
              <a:path w="9987280" h="1846579">
                <a:moveTo>
                  <a:pt x="0" y="0"/>
                </a:moveTo>
                <a:lnTo>
                  <a:pt x="9986816" y="0"/>
                </a:lnTo>
                <a:lnTo>
                  <a:pt x="9986816" y="1846544"/>
                </a:lnTo>
                <a:lnTo>
                  <a:pt x="0" y="1846544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816738" y="8407796"/>
            <a:ext cx="5725795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1580515" algn="l"/>
                <a:tab pos="2479675" algn="l"/>
                <a:tab pos="4430395" algn="l"/>
              </a:tabLst>
            </a:pPr>
            <a:r>
              <a:rPr sz="3400" i="1" spc="-10" dirty="0">
                <a:latin typeface="Times New Roman"/>
                <a:cs typeface="Times New Roman"/>
              </a:rPr>
              <a:t>Р=Р</a:t>
            </a:r>
            <a:r>
              <a:rPr sz="3450" i="1" spc="-15" baseline="-18115" dirty="0">
                <a:latin typeface="Times New Roman"/>
                <a:cs typeface="Times New Roman"/>
              </a:rPr>
              <a:t>max</a:t>
            </a:r>
            <a:r>
              <a:rPr sz="3450" i="1" baseline="-18115" dirty="0">
                <a:latin typeface="Times New Roman"/>
                <a:cs typeface="Times New Roman"/>
              </a:rPr>
              <a:t>	</a:t>
            </a:r>
            <a:r>
              <a:rPr sz="3400" spc="-25" dirty="0">
                <a:latin typeface="Times New Roman"/>
                <a:cs typeface="Times New Roman"/>
              </a:rPr>
              <a:t>при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i="1" dirty="0">
                <a:latin typeface="Times New Roman"/>
                <a:cs typeface="Times New Roman"/>
              </a:rPr>
              <a:t>Х</a:t>
            </a:r>
            <a:r>
              <a:rPr sz="3450" i="1" baseline="-18115" dirty="0">
                <a:latin typeface="Times New Roman"/>
                <a:cs typeface="Times New Roman"/>
              </a:rPr>
              <a:t>Н</a:t>
            </a:r>
            <a:r>
              <a:rPr sz="3400" dirty="0">
                <a:latin typeface="Times New Roman"/>
                <a:cs typeface="Times New Roman"/>
              </a:rPr>
              <a:t>=</a:t>
            </a:r>
            <a:r>
              <a:rPr sz="3400" spc="10" dirty="0">
                <a:latin typeface="Times New Roman"/>
                <a:cs typeface="Times New Roman"/>
              </a:rPr>
              <a:t> </a:t>
            </a:r>
            <a:r>
              <a:rPr sz="3400" spc="-145" dirty="0">
                <a:latin typeface="Times New Roman"/>
                <a:cs typeface="Times New Roman"/>
              </a:rPr>
              <a:t>-</a:t>
            </a:r>
            <a:r>
              <a:rPr sz="3400" i="1" dirty="0">
                <a:latin typeface="Times New Roman"/>
                <a:cs typeface="Times New Roman"/>
              </a:rPr>
              <a:t>Х</a:t>
            </a:r>
            <a:r>
              <a:rPr sz="3450" baseline="-18115" dirty="0">
                <a:latin typeface="Times New Roman"/>
                <a:cs typeface="Times New Roman"/>
              </a:rPr>
              <a:t>0</a:t>
            </a:r>
            <a:r>
              <a:rPr sz="3450" spc="622" baseline="-18115" dirty="0">
                <a:latin typeface="Times New Roman"/>
                <a:cs typeface="Times New Roman"/>
              </a:rPr>
              <a:t> </a:t>
            </a:r>
            <a:r>
              <a:rPr sz="3400" spc="-50" dirty="0">
                <a:latin typeface="Times New Roman"/>
                <a:cs typeface="Times New Roman"/>
              </a:rPr>
              <a:t>и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i="1" dirty="0">
                <a:latin typeface="Times New Roman"/>
                <a:cs typeface="Times New Roman"/>
              </a:rPr>
              <a:t>R</a:t>
            </a:r>
            <a:r>
              <a:rPr sz="3450" i="1" baseline="-18115" dirty="0">
                <a:latin typeface="Times New Roman"/>
                <a:cs typeface="Times New Roman"/>
              </a:rPr>
              <a:t>Н</a:t>
            </a:r>
            <a:r>
              <a:rPr sz="3400" dirty="0">
                <a:latin typeface="Times New Roman"/>
                <a:cs typeface="Times New Roman"/>
              </a:rPr>
              <a:t>= </a:t>
            </a:r>
            <a:r>
              <a:rPr sz="3400" i="1" spc="-25" dirty="0">
                <a:latin typeface="Times New Roman"/>
                <a:cs typeface="Times New Roman"/>
              </a:rPr>
              <a:t>R</a:t>
            </a:r>
            <a:r>
              <a:rPr sz="3450" spc="-37" baseline="-18115" dirty="0">
                <a:latin typeface="Times New Roman"/>
                <a:cs typeface="Times New Roman"/>
              </a:rPr>
              <a:t>0</a:t>
            </a:r>
            <a:endParaRPr sz="3450" baseline="-18115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3699" y="5976646"/>
            <a:ext cx="6030595" cy="2538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8250" spc="190" dirty="0">
                <a:solidFill>
                  <a:srgbClr val="FDC41F"/>
                </a:solidFill>
              </a:rPr>
              <a:t>СПАСИБО</a:t>
            </a:r>
            <a:r>
              <a:rPr sz="8250" spc="90" dirty="0">
                <a:solidFill>
                  <a:srgbClr val="FDC41F"/>
                </a:solidFill>
              </a:rPr>
              <a:t> </a:t>
            </a:r>
            <a:r>
              <a:rPr sz="8250" spc="55" dirty="0">
                <a:solidFill>
                  <a:srgbClr val="FDC41F"/>
                </a:solidFill>
              </a:rPr>
              <a:t>ЗА </a:t>
            </a:r>
            <a:r>
              <a:rPr sz="8250" spc="204" dirty="0">
                <a:solidFill>
                  <a:srgbClr val="FDC41F"/>
                </a:solidFill>
              </a:rPr>
              <a:t>ВНИМАНИЕ!</a:t>
            </a:r>
            <a:endParaRPr sz="82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353</Words>
  <Application>Microsoft Office PowerPoint</Application>
  <PresentationFormat>Произвольный</PresentationFormat>
  <Paragraphs>132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МОЩНОСТЬ В ЦЕПИ ГАРМОНИЧЕСКОГО ТОКА</vt:lpstr>
      <vt:lpstr>Презентация PowerPoint</vt:lpstr>
      <vt:lpstr>p  ui  Um Im sin t  sin(t  )  UI cos   cos(2t  )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МОЩНОСТЬ В ЦЕПИ ГАРМОНИЧЕСКОГО ТОКА</dc:title>
  <dc:creator>user</dc:creator>
  <cp:lastModifiedBy>user</cp:lastModifiedBy>
  <cp:revision>2</cp:revision>
  <dcterms:created xsi:type="dcterms:W3CDTF">2025-01-22T03:19:01Z</dcterms:created>
  <dcterms:modified xsi:type="dcterms:W3CDTF">2025-05-23T03:06:28Z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2021-11-15T00:00:00Z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2025-01-22T00:00:00Z</vt:filetime>
  </property>
  <property fmtid="{D5CDD505-2E9C-101B-9397-08002B2CF9AE}" pid="5" name="Producer">
    <vt:lpwstr>Adobe PDF Library 15.0</vt:lpwstr>
  </property>
</Properties>
</file>