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632" y="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6794" y="1358092"/>
            <a:ext cx="5384800" cy="578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5B5C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B5C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B5C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5B5C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853" y="1358092"/>
            <a:ext cx="5384800" cy="827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5B5C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54370" y="4699198"/>
            <a:ext cx="9175115" cy="1734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600" spc="110" dirty="0">
                <a:solidFill>
                  <a:srgbClr val="FFFFFF"/>
                </a:solidFill>
              </a:rPr>
              <a:t>МЕТОД</a:t>
            </a:r>
            <a:endParaRPr sz="5600"/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5600" spc="165" dirty="0">
                <a:solidFill>
                  <a:srgbClr val="FFFFFF"/>
                </a:solidFill>
              </a:rPr>
              <a:t>КОМПЛЕКСНЫХ</a:t>
            </a:r>
            <a:r>
              <a:rPr sz="5600" spc="250" dirty="0">
                <a:solidFill>
                  <a:srgbClr val="FFFFFF"/>
                </a:solidFill>
              </a:rPr>
              <a:t> </a:t>
            </a:r>
            <a:r>
              <a:rPr sz="5600" spc="130" dirty="0">
                <a:solidFill>
                  <a:srgbClr val="FFFFFF"/>
                </a:solidFill>
              </a:rPr>
              <a:t>АМПЛИТУД</a:t>
            </a:r>
            <a:endParaRPr sz="5600"/>
          </a:p>
        </p:txBody>
      </p:sp>
      <p:sp>
        <p:nvSpPr>
          <p:cNvPr id="21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24970" y="1554855"/>
            <a:ext cx="7031355" cy="980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Представление</a:t>
            </a:r>
            <a:r>
              <a:rPr sz="3100" b="1" spc="7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гармонических</a:t>
            </a:r>
            <a:r>
              <a:rPr sz="3100" b="1" spc="7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5B5C57"/>
                </a:solidFill>
                <a:latin typeface="Calibri"/>
                <a:cs typeface="Calibri"/>
              </a:rPr>
              <a:t>функций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с</a:t>
            </a:r>
            <a:r>
              <a:rPr sz="3100" b="1" spc="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помощью</a:t>
            </a:r>
            <a:r>
              <a:rPr sz="3100" b="1" spc="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комплексных</a:t>
            </a:r>
            <a:r>
              <a:rPr sz="3100" b="1" spc="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5B5C57"/>
                </a:solidFill>
                <a:latin typeface="Calibri"/>
                <a:cs typeface="Calibri"/>
              </a:rPr>
              <a:t>величин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7027" y="4526073"/>
            <a:ext cx="402590" cy="0"/>
          </a:xfrm>
          <a:custGeom>
            <a:avLst/>
            <a:gdLst/>
            <a:ahLst/>
            <a:cxnLst/>
            <a:rect l="l" t="t" r="r" b="b"/>
            <a:pathLst>
              <a:path w="402589">
                <a:moveTo>
                  <a:pt x="0" y="0"/>
                </a:moveTo>
                <a:lnTo>
                  <a:pt x="402213" y="0"/>
                </a:lnTo>
              </a:path>
            </a:pathLst>
          </a:custGeom>
          <a:ln w="19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449858" y="3628450"/>
            <a:ext cx="9157970" cy="1017269"/>
          </a:xfrm>
          <a:prstGeom prst="rect">
            <a:avLst/>
          </a:prstGeom>
          <a:ln w="23373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2565">
              <a:lnSpc>
                <a:spcPts val="4460"/>
              </a:lnSpc>
              <a:tabLst>
                <a:tab pos="624840" algn="l"/>
                <a:tab pos="5897880" algn="l"/>
                <a:tab pos="6978650" algn="l"/>
              </a:tabLst>
            </a:pPr>
            <a:r>
              <a:rPr sz="6300" i="1" spc="-75" baseline="-25132" dirty="0">
                <a:latin typeface="Times New Roman"/>
                <a:cs typeface="Times New Roman"/>
              </a:rPr>
              <a:t>i</a:t>
            </a:r>
            <a:r>
              <a:rPr sz="6300" i="1" baseline="-25132" dirty="0">
                <a:latin typeface="Times New Roman"/>
                <a:cs typeface="Times New Roman"/>
              </a:rPr>
              <a:t>	</a:t>
            </a:r>
            <a:r>
              <a:rPr sz="6300" baseline="-25132" dirty="0">
                <a:latin typeface="Symbol"/>
                <a:cs typeface="Symbol"/>
              </a:rPr>
              <a:t></a:t>
            </a:r>
            <a:r>
              <a:rPr sz="6300" spc="67" baseline="-25132" dirty="0">
                <a:latin typeface="Times New Roman"/>
                <a:cs typeface="Times New Roman"/>
              </a:rPr>
              <a:t> </a:t>
            </a:r>
            <a:r>
              <a:rPr sz="6300" i="1" spc="187" baseline="-25132" dirty="0">
                <a:latin typeface="Times New Roman"/>
                <a:cs typeface="Times New Roman"/>
              </a:rPr>
              <a:t>I</a:t>
            </a:r>
            <a:r>
              <a:rPr sz="5400" i="1" spc="187" baseline="-45524" dirty="0">
                <a:latin typeface="Times New Roman"/>
                <a:cs typeface="Times New Roman"/>
              </a:rPr>
              <a:t>m</a:t>
            </a:r>
            <a:r>
              <a:rPr sz="6300" i="1" spc="187" baseline="-25132" dirty="0">
                <a:latin typeface="Times New Roman"/>
                <a:cs typeface="Times New Roman"/>
              </a:rPr>
              <a:t>e</a:t>
            </a:r>
            <a:r>
              <a:rPr sz="6300" i="1" spc="-300" baseline="-25132" dirty="0">
                <a:latin typeface="Times New Roman"/>
                <a:cs typeface="Times New Roman"/>
              </a:rPr>
              <a:t> </a:t>
            </a:r>
            <a:r>
              <a:rPr sz="5400" i="1" spc="97" baseline="1543" dirty="0">
                <a:latin typeface="Times New Roman"/>
                <a:cs typeface="Times New Roman"/>
              </a:rPr>
              <a:t>j</a:t>
            </a:r>
            <a:r>
              <a:rPr sz="5400" spc="97" baseline="1543" dirty="0">
                <a:latin typeface="Times New Roman"/>
                <a:cs typeface="Times New Roman"/>
              </a:rPr>
              <a:t>(</a:t>
            </a:r>
            <a:r>
              <a:rPr sz="5400" spc="97" baseline="1543" dirty="0">
                <a:latin typeface="Symbol"/>
                <a:cs typeface="Symbol"/>
              </a:rPr>
              <a:t></a:t>
            </a:r>
            <a:r>
              <a:rPr sz="5400" i="1" spc="97" baseline="1543" dirty="0">
                <a:latin typeface="Times New Roman"/>
                <a:cs typeface="Times New Roman"/>
              </a:rPr>
              <a:t>t</a:t>
            </a:r>
            <a:r>
              <a:rPr sz="5400" spc="97" baseline="1543" dirty="0">
                <a:latin typeface="Symbol"/>
                <a:cs typeface="Symbol"/>
              </a:rPr>
              <a:t></a:t>
            </a:r>
            <a:r>
              <a:rPr sz="4500" i="1" spc="97" baseline="-14814" dirty="0">
                <a:latin typeface="Times New Roman"/>
                <a:cs typeface="Times New Roman"/>
              </a:rPr>
              <a:t>i</a:t>
            </a:r>
            <a:r>
              <a:rPr sz="4500" i="1" spc="-375" baseline="-14814" dirty="0">
                <a:latin typeface="Times New Roman"/>
                <a:cs typeface="Times New Roman"/>
              </a:rPr>
              <a:t> </a:t>
            </a:r>
            <a:r>
              <a:rPr sz="5400" baseline="1543" dirty="0">
                <a:latin typeface="Times New Roman"/>
                <a:cs typeface="Times New Roman"/>
              </a:rPr>
              <a:t>)</a:t>
            </a:r>
            <a:r>
              <a:rPr sz="5400" spc="615" baseline="1543" dirty="0">
                <a:latin typeface="Times New Roman"/>
                <a:cs typeface="Times New Roman"/>
              </a:rPr>
              <a:t> </a:t>
            </a:r>
            <a:r>
              <a:rPr sz="6300" baseline="-25132" dirty="0">
                <a:latin typeface="Symbol"/>
                <a:cs typeface="Symbol"/>
              </a:rPr>
              <a:t></a:t>
            </a:r>
            <a:r>
              <a:rPr sz="6300" spc="82" baseline="-25132" dirty="0">
                <a:latin typeface="Times New Roman"/>
                <a:cs typeface="Times New Roman"/>
              </a:rPr>
              <a:t> </a:t>
            </a:r>
            <a:r>
              <a:rPr sz="6300" i="1" spc="187" baseline="-25132" dirty="0">
                <a:latin typeface="Times New Roman"/>
                <a:cs typeface="Times New Roman"/>
              </a:rPr>
              <a:t>I</a:t>
            </a:r>
            <a:r>
              <a:rPr sz="5400" i="1" spc="187" baseline="-45524" dirty="0">
                <a:latin typeface="Times New Roman"/>
                <a:cs typeface="Times New Roman"/>
              </a:rPr>
              <a:t>m</a:t>
            </a:r>
            <a:r>
              <a:rPr sz="6300" i="1" spc="187" baseline="-25132" dirty="0">
                <a:latin typeface="Times New Roman"/>
                <a:cs typeface="Times New Roman"/>
              </a:rPr>
              <a:t>e</a:t>
            </a:r>
            <a:r>
              <a:rPr sz="6300" i="1" spc="-292" baseline="-25132" dirty="0">
                <a:latin typeface="Times New Roman"/>
                <a:cs typeface="Times New Roman"/>
              </a:rPr>
              <a:t> </a:t>
            </a:r>
            <a:r>
              <a:rPr sz="5400" i="1" spc="-37" baseline="1543" dirty="0">
                <a:latin typeface="Times New Roman"/>
                <a:cs typeface="Times New Roman"/>
              </a:rPr>
              <a:t>j</a:t>
            </a:r>
            <a:r>
              <a:rPr sz="5400" spc="-37" baseline="1543" dirty="0">
                <a:latin typeface="Symbol"/>
                <a:cs typeface="Symbol"/>
              </a:rPr>
              <a:t></a:t>
            </a:r>
            <a:r>
              <a:rPr sz="4500" i="1" spc="-37" baseline="-14814" dirty="0">
                <a:latin typeface="Times New Roman"/>
                <a:cs typeface="Times New Roman"/>
              </a:rPr>
              <a:t>i</a:t>
            </a:r>
            <a:r>
              <a:rPr sz="4500" i="1" baseline="-14814" dirty="0">
                <a:latin typeface="Times New Roman"/>
                <a:cs typeface="Times New Roman"/>
              </a:rPr>
              <a:t>	</a:t>
            </a:r>
            <a:r>
              <a:rPr sz="6300" i="1" baseline="-25132" dirty="0">
                <a:latin typeface="Times New Roman"/>
                <a:cs typeface="Times New Roman"/>
              </a:rPr>
              <a:t>e</a:t>
            </a:r>
            <a:r>
              <a:rPr sz="6300" i="1" spc="-315" baseline="-25132" dirty="0">
                <a:latin typeface="Times New Roman"/>
                <a:cs typeface="Times New Roman"/>
              </a:rPr>
              <a:t> </a:t>
            </a:r>
            <a:r>
              <a:rPr sz="3600" i="1" spc="-25" dirty="0">
                <a:latin typeface="Times New Roman"/>
                <a:cs typeface="Times New Roman"/>
              </a:rPr>
              <a:t>j</a:t>
            </a:r>
            <a:r>
              <a:rPr sz="3600" spc="-25" dirty="0">
                <a:latin typeface="Symbol"/>
                <a:cs typeface="Symbol"/>
              </a:rPr>
              <a:t></a:t>
            </a:r>
            <a:r>
              <a:rPr sz="3600" i="1" spc="-25" dirty="0">
                <a:latin typeface="Times New Roman"/>
                <a:cs typeface="Times New Roman"/>
              </a:rPr>
              <a:t>t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6300" baseline="-25132" dirty="0">
                <a:latin typeface="Symbol"/>
                <a:cs typeface="Symbol"/>
              </a:rPr>
              <a:t></a:t>
            </a:r>
            <a:r>
              <a:rPr sz="6300" spc="44" baseline="-25132" dirty="0">
                <a:latin typeface="Times New Roman"/>
                <a:cs typeface="Times New Roman"/>
              </a:rPr>
              <a:t> </a:t>
            </a:r>
            <a:r>
              <a:rPr sz="6300" i="1" u="sng" spc="-52" baseline="-2513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6300" i="1" spc="-667" baseline="-25132" dirty="0">
                <a:latin typeface="Times New Roman"/>
                <a:cs typeface="Times New Roman"/>
              </a:rPr>
              <a:t> </a:t>
            </a:r>
            <a:r>
              <a:rPr sz="5400" i="1" baseline="-46296" dirty="0">
                <a:latin typeface="Times New Roman"/>
                <a:cs typeface="Times New Roman"/>
              </a:rPr>
              <a:t>m</a:t>
            </a:r>
            <a:r>
              <a:rPr sz="5400" i="1" spc="569" baseline="-46296" dirty="0">
                <a:latin typeface="Times New Roman"/>
                <a:cs typeface="Times New Roman"/>
              </a:rPr>
              <a:t> </a:t>
            </a:r>
            <a:r>
              <a:rPr sz="6300" i="1" baseline="-25132" dirty="0">
                <a:latin typeface="Times New Roman"/>
                <a:cs typeface="Times New Roman"/>
              </a:rPr>
              <a:t>e</a:t>
            </a:r>
            <a:r>
              <a:rPr sz="6300" i="1" spc="-315" baseline="-25132" dirty="0">
                <a:latin typeface="Times New Roman"/>
                <a:cs typeface="Times New Roman"/>
              </a:rPr>
              <a:t> </a:t>
            </a:r>
            <a:r>
              <a:rPr sz="3600" i="1" spc="-25" dirty="0">
                <a:latin typeface="Times New Roman"/>
                <a:cs typeface="Times New Roman"/>
              </a:rPr>
              <a:t>j</a:t>
            </a:r>
            <a:r>
              <a:rPr sz="3600" spc="-25" dirty="0">
                <a:latin typeface="Symbol"/>
                <a:cs typeface="Symbol"/>
              </a:rPr>
              <a:t></a:t>
            </a:r>
            <a:r>
              <a:rPr sz="3600" i="1" spc="-25" dirty="0">
                <a:latin typeface="Times New Roman"/>
                <a:cs typeface="Times New Roman"/>
              </a:rPr>
              <a:t>t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870802" y="2905317"/>
            <a:ext cx="628650" cy="469900"/>
            <a:chOff x="9870802" y="2905317"/>
            <a:chExt cx="628650" cy="469900"/>
          </a:xfrm>
        </p:grpSpPr>
        <p:sp>
          <p:nvSpPr>
            <p:cNvPr id="22" name="object 22"/>
            <p:cNvSpPr/>
            <p:nvPr/>
          </p:nvSpPr>
          <p:spPr>
            <a:xfrm>
              <a:off x="9878678" y="3200622"/>
              <a:ext cx="46990" cy="34925"/>
            </a:xfrm>
            <a:custGeom>
              <a:avLst/>
              <a:gdLst/>
              <a:ahLst/>
              <a:cxnLst/>
              <a:rect l="l" t="t" r="r" b="b"/>
              <a:pathLst>
                <a:path w="46990" h="34925">
                  <a:moveTo>
                    <a:pt x="0" y="34434"/>
                  </a:moveTo>
                  <a:lnTo>
                    <a:pt x="46948" y="0"/>
                  </a:lnTo>
                </a:path>
              </a:pathLst>
            </a:custGeom>
            <a:ln w="153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25625" y="3208970"/>
              <a:ext cx="67945" cy="152400"/>
            </a:xfrm>
            <a:custGeom>
              <a:avLst/>
              <a:gdLst/>
              <a:ahLst/>
              <a:cxnLst/>
              <a:rect l="l" t="t" r="r" b="b"/>
              <a:pathLst>
                <a:path w="67945" h="152400">
                  <a:moveTo>
                    <a:pt x="0" y="0"/>
                  </a:moveTo>
                  <a:lnTo>
                    <a:pt x="67637" y="152348"/>
                  </a:lnTo>
                </a:path>
              </a:pathLst>
            </a:custGeom>
            <a:ln w="26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99627" y="2913665"/>
              <a:ext cx="86360" cy="447675"/>
            </a:xfrm>
            <a:custGeom>
              <a:avLst/>
              <a:gdLst/>
              <a:ahLst/>
              <a:cxnLst/>
              <a:rect l="l" t="t" r="r" b="b"/>
              <a:pathLst>
                <a:path w="86359" h="447675">
                  <a:moveTo>
                    <a:pt x="0" y="447653"/>
                  </a:moveTo>
                  <a:lnTo>
                    <a:pt x="85939" y="0"/>
                  </a:lnTo>
                </a:path>
              </a:pathLst>
            </a:custGeom>
            <a:ln w="128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085564" y="2913665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>
                  <a:moveTo>
                    <a:pt x="0" y="0"/>
                  </a:moveTo>
                  <a:lnTo>
                    <a:pt x="413780" y="0"/>
                  </a:lnTo>
                </a:path>
              </a:pathLst>
            </a:custGeom>
            <a:ln w="16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275774" y="2798673"/>
            <a:ext cx="1296670" cy="725170"/>
          </a:xfrm>
          <a:prstGeom prst="rect">
            <a:avLst/>
          </a:prstGeom>
          <a:ln w="23370">
            <a:solidFill>
              <a:srgbClr val="FFC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124460">
              <a:lnSpc>
                <a:spcPct val="100000"/>
              </a:lnSpc>
              <a:spcBef>
                <a:spcPts val="645"/>
              </a:spcBef>
              <a:tabLst>
                <a:tab pos="833119" algn="l"/>
              </a:tabLst>
            </a:pPr>
            <a:r>
              <a:rPr sz="3650" i="1" spc="-240" dirty="0">
                <a:latin typeface="Times New Roman"/>
                <a:cs typeface="Times New Roman"/>
              </a:rPr>
              <a:t>j</a:t>
            </a:r>
            <a:r>
              <a:rPr sz="3650" i="1" spc="-200" dirty="0">
                <a:latin typeface="Times New Roman"/>
                <a:cs typeface="Times New Roman"/>
              </a:rPr>
              <a:t> </a:t>
            </a:r>
            <a:r>
              <a:rPr sz="3650" spc="-520" dirty="0">
                <a:latin typeface="Symbol"/>
                <a:cs typeface="Symbol"/>
              </a:rPr>
              <a:t>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spc="-355" dirty="0">
                <a:latin typeface="Symbol"/>
                <a:cs typeface="Symbol"/>
              </a:rPr>
              <a:t></a:t>
            </a:r>
            <a:r>
              <a:rPr sz="3650" spc="-355" dirty="0">
                <a:latin typeface="Times New Roman"/>
                <a:cs typeface="Times New Roman"/>
              </a:rPr>
              <a:t>1</a:t>
            </a:r>
            <a:endParaRPr sz="365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65834" y="3125917"/>
            <a:ext cx="525780" cy="1176655"/>
            <a:chOff x="865834" y="3125917"/>
            <a:chExt cx="525780" cy="1176655"/>
          </a:xfrm>
        </p:grpSpPr>
        <p:sp>
          <p:nvSpPr>
            <p:cNvPr id="28" name="object 28"/>
            <p:cNvSpPr/>
            <p:nvPr/>
          </p:nvSpPr>
          <p:spPr>
            <a:xfrm>
              <a:off x="883356" y="3629912"/>
              <a:ext cx="490855" cy="655320"/>
            </a:xfrm>
            <a:custGeom>
              <a:avLst/>
              <a:gdLst/>
              <a:ahLst/>
              <a:cxnLst/>
              <a:rect l="l" t="t" r="r" b="b"/>
              <a:pathLst>
                <a:path w="490855" h="655320">
                  <a:moveTo>
                    <a:pt x="490585" y="547829"/>
                  </a:moveTo>
                  <a:lnTo>
                    <a:pt x="367938" y="409668"/>
                  </a:lnTo>
                  <a:lnTo>
                    <a:pt x="367938" y="471025"/>
                  </a:lnTo>
                  <a:lnTo>
                    <a:pt x="322554" y="457065"/>
                  </a:lnTo>
                  <a:lnTo>
                    <a:pt x="279355" y="439113"/>
                  </a:lnTo>
                  <a:lnTo>
                    <a:pt x="238532" y="417409"/>
                  </a:lnTo>
                  <a:lnTo>
                    <a:pt x="200270" y="392196"/>
                  </a:lnTo>
                  <a:lnTo>
                    <a:pt x="164759" y="363713"/>
                  </a:lnTo>
                  <a:lnTo>
                    <a:pt x="132188" y="332201"/>
                  </a:lnTo>
                  <a:lnTo>
                    <a:pt x="102743" y="297902"/>
                  </a:lnTo>
                  <a:lnTo>
                    <a:pt x="76614" y="261057"/>
                  </a:lnTo>
                  <a:lnTo>
                    <a:pt x="53988" y="221906"/>
                  </a:lnTo>
                  <a:lnTo>
                    <a:pt x="35054" y="180690"/>
                  </a:lnTo>
                  <a:lnTo>
                    <a:pt x="20000" y="137651"/>
                  </a:lnTo>
                  <a:lnTo>
                    <a:pt x="9014" y="93029"/>
                  </a:lnTo>
                  <a:lnTo>
                    <a:pt x="2285" y="47065"/>
                  </a:lnTo>
                  <a:lnTo>
                    <a:pt x="0" y="0"/>
                  </a:lnTo>
                  <a:lnTo>
                    <a:pt x="0" y="122713"/>
                  </a:lnTo>
                  <a:lnTo>
                    <a:pt x="2285" y="169778"/>
                  </a:lnTo>
                  <a:lnTo>
                    <a:pt x="9014" y="215742"/>
                  </a:lnTo>
                  <a:lnTo>
                    <a:pt x="20000" y="260364"/>
                  </a:lnTo>
                  <a:lnTo>
                    <a:pt x="35054" y="303404"/>
                  </a:lnTo>
                  <a:lnTo>
                    <a:pt x="53988" y="344620"/>
                  </a:lnTo>
                  <a:lnTo>
                    <a:pt x="76614" y="383770"/>
                  </a:lnTo>
                  <a:lnTo>
                    <a:pt x="102743" y="420616"/>
                  </a:lnTo>
                  <a:lnTo>
                    <a:pt x="132188" y="454915"/>
                  </a:lnTo>
                  <a:lnTo>
                    <a:pt x="164760" y="486426"/>
                  </a:lnTo>
                  <a:lnTo>
                    <a:pt x="200270" y="514909"/>
                  </a:lnTo>
                  <a:lnTo>
                    <a:pt x="238532" y="540123"/>
                  </a:lnTo>
                  <a:lnTo>
                    <a:pt x="279356" y="561826"/>
                  </a:lnTo>
                  <a:lnTo>
                    <a:pt x="322554" y="579779"/>
                  </a:lnTo>
                  <a:lnTo>
                    <a:pt x="367938" y="593739"/>
                  </a:lnTo>
                  <a:lnTo>
                    <a:pt x="367938" y="655096"/>
                  </a:lnTo>
                  <a:lnTo>
                    <a:pt x="490585" y="547829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83356" y="3143439"/>
              <a:ext cx="490855" cy="548005"/>
            </a:xfrm>
            <a:custGeom>
              <a:avLst/>
              <a:gdLst/>
              <a:ahLst/>
              <a:cxnLst/>
              <a:rect l="l" t="t" r="r" b="b"/>
              <a:pathLst>
                <a:path w="490855" h="548004">
                  <a:moveTo>
                    <a:pt x="490583" y="122712"/>
                  </a:moveTo>
                  <a:lnTo>
                    <a:pt x="490583" y="0"/>
                  </a:lnTo>
                  <a:lnTo>
                    <a:pt x="443337" y="2226"/>
                  </a:lnTo>
                  <a:lnTo>
                    <a:pt x="397361" y="8771"/>
                  </a:lnTo>
                  <a:lnTo>
                    <a:pt x="352861" y="19430"/>
                  </a:lnTo>
                  <a:lnTo>
                    <a:pt x="310043" y="33999"/>
                  </a:lnTo>
                  <a:lnTo>
                    <a:pt x="269113" y="52274"/>
                  </a:lnTo>
                  <a:lnTo>
                    <a:pt x="230276" y="74052"/>
                  </a:lnTo>
                  <a:lnTo>
                    <a:pt x="193737" y="99129"/>
                  </a:lnTo>
                  <a:lnTo>
                    <a:pt x="159702" y="127300"/>
                  </a:lnTo>
                  <a:lnTo>
                    <a:pt x="128377" y="158362"/>
                  </a:lnTo>
                  <a:lnTo>
                    <a:pt x="99968" y="192111"/>
                  </a:lnTo>
                  <a:lnTo>
                    <a:pt x="74679" y="228343"/>
                  </a:lnTo>
                  <a:lnTo>
                    <a:pt x="52717" y="266854"/>
                  </a:lnTo>
                  <a:lnTo>
                    <a:pt x="34287" y="307441"/>
                  </a:lnTo>
                  <a:lnTo>
                    <a:pt x="19595" y="349900"/>
                  </a:lnTo>
                  <a:lnTo>
                    <a:pt x="8845" y="394026"/>
                  </a:lnTo>
                  <a:lnTo>
                    <a:pt x="2245" y="439616"/>
                  </a:lnTo>
                  <a:lnTo>
                    <a:pt x="0" y="486466"/>
                  </a:lnTo>
                  <a:lnTo>
                    <a:pt x="245" y="501845"/>
                  </a:lnTo>
                  <a:lnTo>
                    <a:pt x="980" y="517205"/>
                  </a:lnTo>
                  <a:lnTo>
                    <a:pt x="2204" y="532535"/>
                  </a:lnTo>
                  <a:lnTo>
                    <a:pt x="3917" y="547822"/>
                  </a:lnTo>
                  <a:lnTo>
                    <a:pt x="12472" y="500071"/>
                  </a:lnTo>
                  <a:lnTo>
                    <a:pt x="25508" y="454160"/>
                  </a:lnTo>
                  <a:lnTo>
                    <a:pt x="42780" y="410302"/>
                  </a:lnTo>
                  <a:lnTo>
                    <a:pt x="64041" y="368715"/>
                  </a:lnTo>
                  <a:lnTo>
                    <a:pt x="89044" y="329613"/>
                  </a:lnTo>
                  <a:lnTo>
                    <a:pt x="117542" y="293212"/>
                  </a:lnTo>
                  <a:lnTo>
                    <a:pt x="149288" y="259727"/>
                  </a:lnTo>
                  <a:lnTo>
                    <a:pt x="184035" y="229374"/>
                  </a:lnTo>
                  <a:lnTo>
                    <a:pt x="221538" y="202369"/>
                  </a:lnTo>
                  <a:lnTo>
                    <a:pt x="261548" y="178928"/>
                  </a:lnTo>
                  <a:lnTo>
                    <a:pt x="303820" y="159265"/>
                  </a:lnTo>
                  <a:lnTo>
                    <a:pt x="348106" y="143596"/>
                  </a:lnTo>
                  <a:lnTo>
                    <a:pt x="394160" y="132137"/>
                  </a:lnTo>
                  <a:lnTo>
                    <a:pt x="441734" y="125104"/>
                  </a:lnTo>
                  <a:lnTo>
                    <a:pt x="490583" y="122712"/>
                  </a:lnTo>
                  <a:close/>
                </a:path>
              </a:pathLst>
            </a:custGeom>
            <a:solidFill>
              <a:srgbClr val="406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83356" y="3143439"/>
              <a:ext cx="490855" cy="1141730"/>
            </a:xfrm>
            <a:custGeom>
              <a:avLst/>
              <a:gdLst/>
              <a:ahLst/>
              <a:cxnLst/>
              <a:rect l="l" t="t" r="r" b="b"/>
              <a:pathLst>
                <a:path w="490855" h="1141729">
                  <a:moveTo>
                    <a:pt x="3918" y="547830"/>
                  </a:moveTo>
                  <a:lnTo>
                    <a:pt x="12472" y="500079"/>
                  </a:lnTo>
                  <a:lnTo>
                    <a:pt x="25509" y="454166"/>
                  </a:lnTo>
                  <a:lnTo>
                    <a:pt x="42781" y="410308"/>
                  </a:lnTo>
                  <a:lnTo>
                    <a:pt x="64042" y="368720"/>
                  </a:lnTo>
                  <a:lnTo>
                    <a:pt x="89044" y="329618"/>
                  </a:lnTo>
                  <a:lnTo>
                    <a:pt x="117542" y="293216"/>
                  </a:lnTo>
                  <a:lnTo>
                    <a:pt x="149288" y="259731"/>
                  </a:lnTo>
                  <a:lnTo>
                    <a:pt x="184036" y="229378"/>
                  </a:lnTo>
                  <a:lnTo>
                    <a:pt x="221538" y="202372"/>
                  </a:lnTo>
                  <a:lnTo>
                    <a:pt x="261549" y="178930"/>
                  </a:lnTo>
                  <a:lnTo>
                    <a:pt x="303821" y="159267"/>
                  </a:lnTo>
                  <a:lnTo>
                    <a:pt x="348107" y="143598"/>
                  </a:lnTo>
                  <a:lnTo>
                    <a:pt x="394161" y="132139"/>
                  </a:lnTo>
                  <a:lnTo>
                    <a:pt x="441736" y="125106"/>
                  </a:lnTo>
                  <a:lnTo>
                    <a:pt x="490585" y="122713"/>
                  </a:lnTo>
                  <a:lnTo>
                    <a:pt x="490585" y="0"/>
                  </a:lnTo>
                  <a:lnTo>
                    <a:pt x="443338" y="2226"/>
                  </a:lnTo>
                  <a:lnTo>
                    <a:pt x="397362" y="8771"/>
                  </a:lnTo>
                  <a:lnTo>
                    <a:pt x="352862" y="19430"/>
                  </a:lnTo>
                  <a:lnTo>
                    <a:pt x="310045" y="34000"/>
                  </a:lnTo>
                  <a:lnTo>
                    <a:pt x="269114" y="52275"/>
                  </a:lnTo>
                  <a:lnTo>
                    <a:pt x="230276" y="74053"/>
                  </a:lnTo>
                  <a:lnTo>
                    <a:pt x="193738" y="99130"/>
                  </a:lnTo>
                  <a:lnTo>
                    <a:pt x="159703" y="127302"/>
                  </a:lnTo>
                  <a:lnTo>
                    <a:pt x="128378" y="158364"/>
                  </a:lnTo>
                  <a:lnTo>
                    <a:pt x="99968" y="192114"/>
                  </a:lnTo>
                  <a:lnTo>
                    <a:pt x="74679" y="228346"/>
                  </a:lnTo>
                  <a:lnTo>
                    <a:pt x="52717" y="266858"/>
                  </a:lnTo>
                  <a:lnTo>
                    <a:pt x="34287" y="307446"/>
                  </a:lnTo>
                  <a:lnTo>
                    <a:pt x="19595" y="349905"/>
                  </a:lnTo>
                  <a:lnTo>
                    <a:pt x="8846" y="394031"/>
                  </a:lnTo>
                  <a:lnTo>
                    <a:pt x="2245" y="439622"/>
                  </a:lnTo>
                  <a:lnTo>
                    <a:pt x="0" y="486473"/>
                  </a:lnTo>
                  <a:lnTo>
                    <a:pt x="0" y="609186"/>
                  </a:lnTo>
                  <a:lnTo>
                    <a:pt x="2285" y="656251"/>
                  </a:lnTo>
                  <a:lnTo>
                    <a:pt x="9014" y="702215"/>
                  </a:lnTo>
                  <a:lnTo>
                    <a:pt x="20000" y="746837"/>
                  </a:lnTo>
                  <a:lnTo>
                    <a:pt x="35054" y="789876"/>
                  </a:lnTo>
                  <a:lnTo>
                    <a:pt x="53988" y="831092"/>
                  </a:lnTo>
                  <a:lnTo>
                    <a:pt x="76614" y="870243"/>
                  </a:lnTo>
                  <a:lnTo>
                    <a:pt x="102743" y="907088"/>
                  </a:lnTo>
                  <a:lnTo>
                    <a:pt x="132188" y="941387"/>
                  </a:lnTo>
                  <a:lnTo>
                    <a:pt x="164760" y="972899"/>
                  </a:lnTo>
                  <a:lnTo>
                    <a:pt x="200270" y="1001382"/>
                  </a:lnTo>
                  <a:lnTo>
                    <a:pt x="238532" y="1026595"/>
                  </a:lnTo>
                  <a:lnTo>
                    <a:pt x="279356" y="1048299"/>
                  </a:lnTo>
                  <a:lnTo>
                    <a:pt x="322554" y="1066251"/>
                  </a:lnTo>
                  <a:lnTo>
                    <a:pt x="367938" y="1080211"/>
                  </a:lnTo>
                  <a:lnTo>
                    <a:pt x="367938" y="1141569"/>
                  </a:lnTo>
                  <a:lnTo>
                    <a:pt x="490585" y="1034302"/>
                  </a:lnTo>
                  <a:lnTo>
                    <a:pt x="367938" y="896140"/>
                  </a:lnTo>
                  <a:lnTo>
                    <a:pt x="367938" y="957498"/>
                  </a:lnTo>
                  <a:lnTo>
                    <a:pt x="322554" y="943537"/>
                  </a:lnTo>
                  <a:lnTo>
                    <a:pt x="279355" y="925585"/>
                  </a:lnTo>
                  <a:lnTo>
                    <a:pt x="238532" y="903882"/>
                  </a:lnTo>
                  <a:lnTo>
                    <a:pt x="200270" y="878668"/>
                  </a:lnTo>
                  <a:lnTo>
                    <a:pt x="164759" y="850185"/>
                  </a:lnTo>
                  <a:lnTo>
                    <a:pt x="132188" y="818673"/>
                  </a:lnTo>
                  <a:lnTo>
                    <a:pt x="102743" y="784375"/>
                  </a:lnTo>
                  <a:lnTo>
                    <a:pt x="76614" y="747529"/>
                  </a:lnTo>
                  <a:lnTo>
                    <a:pt x="53988" y="708378"/>
                  </a:lnTo>
                  <a:lnTo>
                    <a:pt x="35054" y="667163"/>
                  </a:lnTo>
                  <a:lnTo>
                    <a:pt x="20000" y="624123"/>
                  </a:lnTo>
                  <a:lnTo>
                    <a:pt x="9014" y="579501"/>
                  </a:lnTo>
                  <a:lnTo>
                    <a:pt x="2285" y="533537"/>
                  </a:lnTo>
                  <a:lnTo>
                    <a:pt x="0" y="486472"/>
                  </a:lnTo>
                </a:path>
              </a:pathLst>
            </a:custGeom>
            <a:ln w="3505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496580" y="2810361"/>
            <a:ext cx="3784600" cy="713105"/>
          </a:xfrm>
          <a:prstGeom prst="rect">
            <a:avLst/>
          </a:prstGeom>
          <a:ln w="23373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5880">
              <a:lnSpc>
                <a:spcPts val="4605"/>
              </a:lnSpc>
            </a:pPr>
            <a:r>
              <a:rPr sz="4000" i="1" dirty="0">
                <a:latin typeface="Times New Roman"/>
                <a:cs typeface="Times New Roman"/>
              </a:rPr>
              <a:t>i</a:t>
            </a:r>
            <a:r>
              <a:rPr sz="4000" i="1" spc="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125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I</a:t>
            </a:r>
            <a:r>
              <a:rPr sz="5100" i="1" baseline="-16339" dirty="0">
                <a:latin typeface="Times New Roman"/>
                <a:cs typeface="Times New Roman"/>
              </a:rPr>
              <a:t>m</a:t>
            </a:r>
            <a:r>
              <a:rPr sz="5100" i="1" spc="22" baseline="-16339" dirty="0">
                <a:latin typeface="Times New Roman"/>
                <a:cs typeface="Times New Roman"/>
              </a:rPr>
              <a:t> </a:t>
            </a:r>
            <a:r>
              <a:rPr sz="4000" spc="-85" dirty="0">
                <a:latin typeface="Times New Roman"/>
                <a:cs typeface="Times New Roman"/>
              </a:rPr>
              <a:t>sin(</a:t>
            </a:r>
            <a:r>
              <a:rPr sz="4000" spc="-85" dirty="0">
                <a:latin typeface="Symbol"/>
                <a:cs typeface="Symbol"/>
              </a:rPr>
              <a:t></a:t>
            </a:r>
            <a:r>
              <a:rPr sz="4000" i="1" spc="-85" dirty="0">
                <a:latin typeface="Times New Roman"/>
                <a:cs typeface="Times New Roman"/>
              </a:rPr>
              <a:t>t</a:t>
            </a:r>
            <a:r>
              <a:rPr sz="4000" i="1" spc="-80" dirty="0">
                <a:latin typeface="Times New Roman"/>
                <a:cs typeface="Times New Roman"/>
              </a:rPr>
              <a:t> </a:t>
            </a:r>
            <a:r>
              <a:rPr sz="4000" spc="-140" dirty="0">
                <a:latin typeface="Symbol"/>
                <a:cs typeface="Symbol"/>
              </a:rPr>
              <a:t></a:t>
            </a:r>
            <a:r>
              <a:rPr sz="4000" spc="-220" dirty="0">
                <a:latin typeface="Times New Roman"/>
                <a:cs typeface="Times New Roman"/>
              </a:rPr>
              <a:t> </a:t>
            </a:r>
            <a:r>
              <a:rPr sz="4000" spc="-55" dirty="0">
                <a:latin typeface="Symbol"/>
                <a:cs typeface="Symbol"/>
              </a:rPr>
              <a:t></a:t>
            </a:r>
            <a:r>
              <a:rPr sz="5100" i="1" spc="-82" baseline="-16339" dirty="0">
                <a:latin typeface="Times New Roman"/>
                <a:cs typeface="Times New Roman"/>
              </a:rPr>
              <a:t>i</a:t>
            </a:r>
            <a:r>
              <a:rPr sz="5100" i="1" spc="-419" baseline="-16339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Times New Roman"/>
                <a:cs typeface="Times New Roman"/>
              </a:rPr>
              <a:t>)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76299" y="5568838"/>
            <a:ext cx="3465829" cy="1116965"/>
          </a:xfrm>
          <a:prstGeom prst="rect">
            <a:avLst/>
          </a:prstGeom>
          <a:ln w="25969">
            <a:solidFill>
              <a:srgbClr val="FFC000"/>
            </a:solidFill>
          </a:ln>
        </p:spPr>
        <p:txBody>
          <a:bodyPr vert="horz" wrap="square" lIns="0" tIns="19558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540"/>
              </a:spcBef>
              <a:tabLst>
                <a:tab pos="1021080" algn="l"/>
              </a:tabLst>
            </a:pPr>
            <a:r>
              <a:rPr sz="500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00" i="1" spc="-530" dirty="0">
                <a:latin typeface="Times New Roman"/>
                <a:cs typeface="Times New Roman"/>
              </a:rPr>
              <a:t> </a:t>
            </a:r>
            <a:r>
              <a:rPr sz="6450" i="1" spc="-75" baseline="-17441" dirty="0">
                <a:latin typeface="Times New Roman"/>
                <a:cs typeface="Times New Roman"/>
              </a:rPr>
              <a:t>m</a:t>
            </a:r>
            <a:r>
              <a:rPr sz="6450" i="1" baseline="-17441" dirty="0">
                <a:latin typeface="Times New Roman"/>
                <a:cs typeface="Times New Roman"/>
              </a:rPr>
              <a:t>	</a:t>
            </a:r>
            <a:r>
              <a:rPr sz="5000" dirty="0">
                <a:latin typeface="Symbol"/>
                <a:cs typeface="Symbol"/>
              </a:rPr>
              <a:t></a:t>
            </a:r>
            <a:r>
              <a:rPr sz="5000" spc="80" dirty="0">
                <a:latin typeface="Times New Roman"/>
                <a:cs typeface="Times New Roman"/>
              </a:rPr>
              <a:t> </a:t>
            </a:r>
            <a:r>
              <a:rPr sz="5000" i="1" spc="155" dirty="0">
                <a:latin typeface="Times New Roman"/>
                <a:cs typeface="Times New Roman"/>
              </a:rPr>
              <a:t>I</a:t>
            </a:r>
            <a:r>
              <a:rPr sz="6450" i="1" spc="232" baseline="-16149" dirty="0">
                <a:latin typeface="Times New Roman"/>
                <a:cs typeface="Times New Roman"/>
              </a:rPr>
              <a:t>m</a:t>
            </a:r>
            <a:r>
              <a:rPr sz="5000" i="1" spc="155" dirty="0">
                <a:latin typeface="Times New Roman"/>
                <a:cs typeface="Times New Roman"/>
              </a:rPr>
              <a:t>e</a:t>
            </a:r>
            <a:r>
              <a:rPr sz="5000" i="1" spc="-235" dirty="0">
                <a:latin typeface="Times New Roman"/>
                <a:cs typeface="Times New Roman"/>
              </a:rPr>
              <a:t> </a:t>
            </a:r>
            <a:r>
              <a:rPr sz="6450" i="1" spc="-37" baseline="30361" dirty="0">
                <a:latin typeface="Times New Roman"/>
                <a:cs typeface="Times New Roman"/>
              </a:rPr>
              <a:t>j</a:t>
            </a:r>
            <a:r>
              <a:rPr sz="6450" spc="-37" baseline="30361" dirty="0">
                <a:latin typeface="Symbol"/>
                <a:cs typeface="Symbol"/>
              </a:rPr>
              <a:t></a:t>
            </a:r>
            <a:r>
              <a:rPr sz="5325" i="1" spc="-37" baseline="20344" dirty="0">
                <a:latin typeface="Times New Roman"/>
                <a:cs typeface="Times New Roman"/>
              </a:rPr>
              <a:t>i</a:t>
            </a:r>
            <a:endParaRPr sz="5325" baseline="20344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382647" y="8362487"/>
            <a:ext cx="1217295" cy="1266825"/>
            <a:chOff x="2382647" y="8362487"/>
            <a:chExt cx="1217295" cy="1266825"/>
          </a:xfrm>
        </p:grpSpPr>
        <p:sp>
          <p:nvSpPr>
            <p:cNvPr id="34" name="object 34"/>
            <p:cNvSpPr/>
            <p:nvPr/>
          </p:nvSpPr>
          <p:spPr>
            <a:xfrm>
              <a:off x="2891196" y="9388840"/>
              <a:ext cx="78740" cy="45085"/>
            </a:xfrm>
            <a:custGeom>
              <a:avLst/>
              <a:gdLst/>
              <a:ahLst/>
              <a:cxnLst/>
              <a:rect l="l" t="t" r="r" b="b"/>
              <a:pathLst>
                <a:path w="78739" h="45084">
                  <a:moveTo>
                    <a:pt x="0" y="44506"/>
                  </a:moveTo>
                  <a:lnTo>
                    <a:pt x="78733" y="0"/>
                  </a:lnTo>
                </a:path>
              </a:pathLst>
            </a:custGeom>
            <a:ln w="21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69929" y="9399629"/>
              <a:ext cx="113664" cy="197485"/>
            </a:xfrm>
            <a:custGeom>
              <a:avLst/>
              <a:gdLst/>
              <a:ahLst/>
              <a:cxnLst/>
              <a:rect l="l" t="t" r="r" b="b"/>
              <a:pathLst>
                <a:path w="113664" h="197484">
                  <a:moveTo>
                    <a:pt x="0" y="0"/>
                  </a:moveTo>
                  <a:lnTo>
                    <a:pt x="113429" y="196907"/>
                  </a:lnTo>
                </a:path>
              </a:pathLst>
            </a:custGeom>
            <a:ln w="428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94034" y="9017952"/>
              <a:ext cx="144145" cy="579120"/>
            </a:xfrm>
            <a:custGeom>
              <a:avLst/>
              <a:gdLst/>
              <a:ahLst/>
              <a:cxnLst/>
              <a:rect l="l" t="t" r="r" b="b"/>
              <a:pathLst>
                <a:path w="144144" h="579120">
                  <a:moveTo>
                    <a:pt x="0" y="578584"/>
                  </a:moveTo>
                  <a:lnTo>
                    <a:pt x="144121" y="0"/>
                  </a:lnTo>
                </a:path>
              </a:pathLst>
            </a:custGeom>
            <a:ln w="213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38156" y="9017952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0" y="0"/>
                  </a:moveTo>
                  <a:lnTo>
                    <a:pt x="350963" y="0"/>
                  </a:lnTo>
                </a:path>
              </a:pathLst>
            </a:custGeom>
            <a:ln w="21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93442" y="8373282"/>
              <a:ext cx="878205" cy="1245235"/>
            </a:xfrm>
            <a:custGeom>
              <a:avLst/>
              <a:gdLst/>
              <a:ahLst/>
              <a:cxnLst/>
              <a:rect l="l" t="t" r="r" b="b"/>
              <a:pathLst>
                <a:path w="878204" h="1245234">
                  <a:moveTo>
                    <a:pt x="878075" y="0"/>
                  </a:moveTo>
                  <a:lnTo>
                    <a:pt x="0" y="1244833"/>
                  </a:lnTo>
                </a:path>
              </a:pathLst>
            </a:custGeom>
            <a:ln w="214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270185" y="8958047"/>
            <a:ext cx="311785" cy="750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4750" spc="-50" dirty="0">
                <a:latin typeface="Times New Roman"/>
                <a:cs typeface="Times New Roman"/>
              </a:rPr>
              <a:t>2</a:t>
            </a:r>
            <a:endParaRPr sz="47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16135" y="8541337"/>
            <a:ext cx="1635125" cy="750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47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750" i="1" spc="390" dirty="0">
                <a:latin typeface="Times New Roman"/>
                <a:cs typeface="Times New Roman"/>
              </a:rPr>
              <a:t> </a:t>
            </a:r>
            <a:r>
              <a:rPr sz="4750" dirty="0">
                <a:latin typeface="Symbol"/>
                <a:cs typeface="Symbol"/>
              </a:rPr>
              <a:t></a:t>
            </a:r>
            <a:r>
              <a:rPr sz="4750" spc="95" dirty="0">
                <a:latin typeface="Times New Roman"/>
                <a:cs typeface="Times New Roman"/>
              </a:rPr>
              <a:t> </a:t>
            </a:r>
            <a:r>
              <a:rPr sz="7125" i="1" u="sng" spc="-60" baseline="2982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7125" i="1" spc="-592" baseline="29824" dirty="0">
                <a:latin typeface="Times New Roman"/>
                <a:cs typeface="Times New Roman"/>
              </a:rPr>
              <a:t> </a:t>
            </a:r>
            <a:r>
              <a:rPr sz="6075" i="1" spc="-75" baseline="17146" dirty="0">
                <a:latin typeface="Times New Roman"/>
                <a:cs typeface="Times New Roman"/>
              </a:rPr>
              <a:t>m</a:t>
            </a:r>
            <a:endParaRPr sz="6075" baseline="17146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028654" y="8238914"/>
            <a:ext cx="2673985" cy="1493520"/>
          </a:xfrm>
          <a:custGeom>
            <a:avLst/>
            <a:gdLst/>
            <a:ahLst/>
            <a:cxnLst/>
            <a:rect l="l" t="t" r="r" b="b"/>
            <a:pathLst>
              <a:path w="2673985" h="1493520">
                <a:moveTo>
                  <a:pt x="0" y="0"/>
                </a:moveTo>
                <a:lnTo>
                  <a:pt x="2673528" y="0"/>
                </a:lnTo>
                <a:lnTo>
                  <a:pt x="2673528" y="1493334"/>
                </a:lnTo>
                <a:lnTo>
                  <a:pt x="0" y="1493334"/>
                </a:lnTo>
                <a:lnTo>
                  <a:pt x="0" y="0"/>
                </a:lnTo>
                <a:close/>
              </a:path>
            </a:pathLst>
          </a:custGeom>
          <a:ln w="2596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50621" y="4851026"/>
            <a:ext cx="4170679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dirty="0">
                <a:solidFill>
                  <a:srgbClr val="5B5C57"/>
                </a:solidFill>
                <a:latin typeface="Calibri"/>
                <a:cs typeface="Calibri"/>
              </a:rPr>
              <a:t>Комплексная</a:t>
            </a:r>
            <a:r>
              <a:rPr sz="3100" spc="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5B5C57"/>
                </a:solidFill>
                <a:latin typeface="Calibri"/>
                <a:cs typeface="Calibri"/>
              </a:rPr>
              <a:t>амплитуда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7189" y="5734715"/>
            <a:ext cx="6698926" cy="3858290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950621" y="6920429"/>
            <a:ext cx="4131945" cy="980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3100" spc="-10" dirty="0">
                <a:solidFill>
                  <a:srgbClr val="5B5C57"/>
                </a:solidFill>
                <a:latin typeface="Calibri"/>
                <a:cs typeface="Calibri"/>
              </a:rPr>
              <a:t>Комплекс </a:t>
            </a:r>
            <a:r>
              <a:rPr sz="3100" dirty="0">
                <a:solidFill>
                  <a:srgbClr val="5B5C57"/>
                </a:solidFill>
                <a:latin typeface="Calibri"/>
                <a:cs typeface="Calibri"/>
              </a:rPr>
              <a:t>действующего</a:t>
            </a:r>
            <a:r>
              <a:rPr sz="3100" spc="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5B5C57"/>
                </a:solidFill>
                <a:latin typeface="Calibri"/>
                <a:cs typeface="Calibri"/>
              </a:rPr>
              <a:t>значения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17"/>
          <p:cNvGrpSpPr/>
          <p:nvPr/>
        </p:nvGrpSpPr>
        <p:grpSpPr>
          <a:xfrm>
            <a:off x="1027467" y="1507803"/>
            <a:ext cx="14942185" cy="4009390"/>
            <a:chOff x="1027467" y="1507803"/>
            <a:chExt cx="14942185" cy="4009390"/>
          </a:xfrm>
        </p:grpSpPr>
        <p:sp>
          <p:nvSpPr>
            <p:cNvPr id="18" name="object 18"/>
            <p:cNvSpPr/>
            <p:nvPr/>
          </p:nvSpPr>
          <p:spPr>
            <a:xfrm>
              <a:off x="1027455" y="1507813"/>
              <a:ext cx="14942185" cy="4009390"/>
            </a:xfrm>
            <a:custGeom>
              <a:avLst/>
              <a:gdLst/>
              <a:ahLst/>
              <a:cxnLst/>
              <a:rect l="l" t="t" r="r" b="b"/>
              <a:pathLst>
                <a:path w="14942185" h="4009390">
                  <a:moveTo>
                    <a:pt x="4363644" y="2975178"/>
                  </a:moveTo>
                  <a:lnTo>
                    <a:pt x="4359605" y="2930156"/>
                  </a:lnTo>
                  <a:lnTo>
                    <a:pt x="4347972" y="2887776"/>
                  </a:lnTo>
                  <a:lnTo>
                    <a:pt x="4329442" y="2848749"/>
                  </a:lnTo>
                  <a:lnTo>
                    <a:pt x="4304728" y="2813786"/>
                  </a:lnTo>
                  <a:lnTo>
                    <a:pt x="4274540" y="2783598"/>
                  </a:lnTo>
                  <a:lnTo>
                    <a:pt x="4239577" y="2758884"/>
                  </a:lnTo>
                  <a:lnTo>
                    <a:pt x="4200563" y="2740355"/>
                  </a:lnTo>
                  <a:lnTo>
                    <a:pt x="4158183" y="2728722"/>
                  </a:lnTo>
                  <a:lnTo>
                    <a:pt x="4113161" y="2724683"/>
                  </a:lnTo>
                  <a:lnTo>
                    <a:pt x="250494" y="2724683"/>
                  </a:lnTo>
                  <a:lnTo>
                    <a:pt x="205460" y="2728722"/>
                  </a:lnTo>
                  <a:lnTo>
                    <a:pt x="163080" y="2740355"/>
                  </a:lnTo>
                  <a:lnTo>
                    <a:pt x="124066" y="2758884"/>
                  </a:lnTo>
                  <a:lnTo>
                    <a:pt x="89103" y="2783598"/>
                  </a:lnTo>
                  <a:lnTo>
                    <a:pt x="58915" y="2813786"/>
                  </a:lnTo>
                  <a:lnTo>
                    <a:pt x="34201" y="2848749"/>
                  </a:lnTo>
                  <a:lnTo>
                    <a:pt x="15671" y="2887776"/>
                  </a:lnTo>
                  <a:lnTo>
                    <a:pt x="4038" y="2930156"/>
                  </a:lnTo>
                  <a:lnTo>
                    <a:pt x="0" y="2975178"/>
                  </a:lnTo>
                  <a:lnTo>
                    <a:pt x="0" y="3754018"/>
                  </a:lnTo>
                  <a:lnTo>
                    <a:pt x="4038" y="3799040"/>
                  </a:lnTo>
                  <a:lnTo>
                    <a:pt x="15671" y="3841419"/>
                  </a:lnTo>
                  <a:lnTo>
                    <a:pt x="34201" y="3880434"/>
                  </a:lnTo>
                  <a:lnTo>
                    <a:pt x="58915" y="3915397"/>
                  </a:lnTo>
                  <a:lnTo>
                    <a:pt x="89103" y="3945585"/>
                  </a:lnTo>
                  <a:lnTo>
                    <a:pt x="124066" y="3970299"/>
                  </a:lnTo>
                  <a:lnTo>
                    <a:pt x="163080" y="3988828"/>
                  </a:lnTo>
                  <a:lnTo>
                    <a:pt x="205460" y="4000462"/>
                  </a:lnTo>
                  <a:lnTo>
                    <a:pt x="250494" y="4004500"/>
                  </a:lnTo>
                  <a:lnTo>
                    <a:pt x="4113161" y="4004500"/>
                  </a:lnTo>
                  <a:lnTo>
                    <a:pt x="4158183" y="4000462"/>
                  </a:lnTo>
                  <a:lnTo>
                    <a:pt x="4200563" y="3988828"/>
                  </a:lnTo>
                  <a:lnTo>
                    <a:pt x="4239577" y="3970299"/>
                  </a:lnTo>
                  <a:lnTo>
                    <a:pt x="4274540" y="3945585"/>
                  </a:lnTo>
                  <a:lnTo>
                    <a:pt x="4304728" y="3915397"/>
                  </a:lnTo>
                  <a:lnTo>
                    <a:pt x="4329442" y="3880434"/>
                  </a:lnTo>
                  <a:lnTo>
                    <a:pt x="4347972" y="3841419"/>
                  </a:lnTo>
                  <a:lnTo>
                    <a:pt x="4359605" y="3799040"/>
                  </a:lnTo>
                  <a:lnTo>
                    <a:pt x="4363644" y="3754018"/>
                  </a:lnTo>
                  <a:lnTo>
                    <a:pt x="4363644" y="2975178"/>
                  </a:lnTo>
                  <a:close/>
                </a:path>
                <a:path w="14942185" h="4009390">
                  <a:moveTo>
                    <a:pt x="7276427" y="2019363"/>
                  </a:moveTo>
                  <a:lnTo>
                    <a:pt x="7197331" y="2019363"/>
                  </a:lnTo>
                  <a:lnTo>
                    <a:pt x="7197331" y="2635631"/>
                  </a:lnTo>
                  <a:lnTo>
                    <a:pt x="7276427" y="2635631"/>
                  </a:lnTo>
                  <a:lnTo>
                    <a:pt x="7276427" y="2019363"/>
                  </a:lnTo>
                  <a:close/>
                </a:path>
                <a:path w="14942185" h="4009390">
                  <a:moveTo>
                    <a:pt x="9405696" y="2980017"/>
                  </a:moveTo>
                  <a:lnTo>
                    <a:pt x="9401658" y="2934995"/>
                  </a:lnTo>
                  <a:lnTo>
                    <a:pt x="9390024" y="2892615"/>
                  </a:lnTo>
                  <a:lnTo>
                    <a:pt x="9371495" y="2853588"/>
                  </a:lnTo>
                  <a:lnTo>
                    <a:pt x="9346781" y="2818625"/>
                  </a:lnTo>
                  <a:lnTo>
                    <a:pt x="9316593" y="2788437"/>
                  </a:lnTo>
                  <a:lnTo>
                    <a:pt x="9281630" y="2763723"/>
                  </a:lnTo>
                  <a:lnTo>
                    <a:pt x="9242615" y="2745194"/>
                  </a:lnTo>
                  <a:lnTo>
                    <a:pt x="9200236" y="2733560"/>
                  </a:lnTo>
                  <a:lnTo>
                    <a:pt x="9155201" y="2729522"/>
                  </a:lnTo>
                  <a:lnTo>
                    <a:pt x="5292534" y="2729522"/>
                  </a:lnTo>
                  <a:lnTo>
                    <a:pt x="5247513" y="2733560"/>
                  </a:lnTo>
                  <a:lnTo>
                    <a:pt x="5205133" y="2745194"/>
                  </a:lnTo>
                  <a:lnTo>
                    <a:pt x="5166118" y="2763723"/>
                  </a:lnTo>
                  <a:lnTo>
                    <a:pt x="5131155" y="2788437"/>
                  </a:lnTo>
                  <a:lnTo>
                    <a:pt x="5100967" y="2818625"/>
                  </a:lnTo>
                  <a:lnTo>
                    <a:pt x="5076253" y="2853588"/>
                  </a:lnTo>
                  <a:lnTo>
                    <a:pt x="5057724" y="2892615"/>
                  </a:lnTo>
                  <a:lnTo>
                    <a:pt x="5046091" y="2934995"/>
                  </a:lnTo>
                  <a:lnTo>
                    <a:pt x="5042052" y="2980017"/>
                  </a:lnTo>
                  <a:lnTo>
                    <a:pt x="5042052" y="3758857"/>
                  </a:lnTo>
                  <a:lnTo>
                    <a:pt x="5046091" y="3803878"/>
                  </a:lnTo>
                  <a:lnTo>
                    <a:pt x="5057724" y="3846258"/>
                  </a:lnTo>
                  <a:lnTo>
                    <a:pt x="5076253" y="3885273"/>
                  </a:lnTo>
                  <a:lnTo>
                    <a:pt x="5100967" y="3920236"/>
                  </a:lnTo>
                  <a:lnTo>
                    <a:pt x="5131155" y="3950424"/>
                  </a:lnTo>
                  <a:lnTo>
                    <a:pt x="5166118" y="3975138"/>
                  </a:lnTo>
                  <a:lnTo>
                    <a:pt x="5205133" y="3993667"/>
                  </a:lnTo>
                  <a:lnTo>
                    <a:pt x="5247513" y="4005300"/>
                  </a:lnTo>
                  <a:lnTo>
                    <a:pt x="5292534" y="4009339"/>
                  </a:lnTo>
                  <a:lnTo>
                    <a:pt x="9155201" y="4009339"/>
                  </a:lnTo>
                  <a:lnTo>
                    <a:pt x="9200236" y="4005300"/>
                  </a:lnTo>
                  <a:lnTo>
                    <a:pt x="9242615" y="3993667"/>
                  </a:lnTo>
                  <a:lnTo>
                    <a:pt x="9281630" y="3975138"/>
                  </a:lnTo>
                  <a:lnTo>
                    <a:pt x="9316593" y="3950424"/>
                  </a:lnTo>
                  <a:lnTo>
                    <a:pt x="9346781" y="3920236"/>
                  </a:lnTo>
                  <a:lnTo>
                    <a:pt x="9371495" y="3885273"/>
                  </a:lnTo>
                  <a:lnTo>
                    <a:pt x="9390024" y="3846258"/>
                  </a:lnTo>
                  <a:lnTo>
                    <a:pt x="9401658" y="3803878"/>
                  </a:lnTo>
                  <a:lnTo>
                    <a:pt x="9405696" y="3758857"/>
                  </a:lnTo>
                  <a:lnTo>
                    <a:pt x="9405696" y="2980017"/>
                  </a:lnTo>
                  <a:close/>
                </a:path>
                <a:path w="14942185" h="4009390">
                  <a:moveTo>
                    <a:pt x="12224728" y="250494"/>
                  </a:moveTo>
                  <a:lnTo>
                    <a:pt x="12220689" y="205460"/>
                  </a:lnTo>
                  <a:lnTo>
                    <a:pt x="12209056" y="163080"/>
                  </a:lnTo>
                  <a:lnTo>
                    <a:pt x="12190527" y="124066"/>
                  </a:lnTo>
                  <a:lnTo>
                    <a:pt x="12165813" y="89103"/>
                  </a:lnTo>
                  <a:lnTo>
                    <a:pt x="12135625" y="58915"/>
                  </a:lnTo>
                  <a:lnTo>
                    <a:pt x="12100662" y="34201"/>
                  </a:lnTo>
                  <a:lnTo>
                    <a:pt x="12061647" y="15671"/>
                  </a:lnTo>
                  <a:lnTo>
                    <a:pt x="12019267" y="4025"/>
                  </a:lnTo>
                  <a:lnTo>
                    <a:pt x="11974233" y="0"/>
                  </a:lnTo>
                  <a:lnTo>
                    <a:pt x="2468880" y="0"/>
                  </a:lnTo>
                  <a:lnTo>
                    <a:pt x="2423858" y="4025"/>
                  </a:lnTo>
                  <a:lnTo>
                    <a:pt x="2381478" y="15671"/>
                  </a:lnTo>
                  <a:lnTo>
                    <a:pt x="2342464" y="34201"/>
                  </a:lnTo>
                  <a:lnTo>
                    <a:pt x="2307501" y="58915"/>
                  </a:lnTo>
                  <a:lnTo>
                    <a:pt x="2277313" y="89103"/>
                  </a:lnTo>
                  <a:lnTo>
                    <a:pt x="2252599" y="124066"/>
                  </a:lnTo>
                  <a:lnTo>
                    <a:pt x="2234069" y="163080"/>
                  </a:lnTo>
                  <a:lnTo>
                    <a:pt x="2222436" y="205460"/>
                  </a:lnTo>
                  <a:lnTo>
                    <a:pt x="2218398" y="250494"/>
                  </a:lnTo>
                  <a:lnTo>
                    <a:pt x="2218398" y="984453"/>
                  </a:lnTo>
                  <a:lnTo>
                    <a:pt x="2222436" y="1029487"/>
                  </a:lnTo>
                  <a:lnTo>
                    <a:pt x="2234069" y="1071867"/>
                  </a:lnTo>
                  <a:lnTo>
                    <a:pt x="2252599" y="1110881"/>
                  </a:lnTo>
                  <a:lnTo>
                    <a:pt x="2277313" y="1145844"/>
                  </a:lnTo>
                  <a:lnTo>
                    <a:pt x="2307501" y="1176032"/>
                  </a:lnTo>
                  <a:lnTo>
                    <a:pt x="2342464" y="1200746"/>
                  </a:lnTo>
                  <a:lnTo>
                    <a:pt x="2381478" y="1219276"/>
                  </a:lnTo>
                  <a:lnTo>
                    <a:pt x="2423858" y="1230909"/>
                  </a:lnTo>
                  <a:lnTo>
                    <a:pt x="2468880" y="1234948"/>
                  </a:lnTo>
                  <a:lnTo>
                    <a:pt x="7197331" y="1234948"/>
                  </a:lnTo>
                  <a:lnTo>
                    <a:pt x="7197331" y="1940267"/>
                  </a:lnTo>
                  <a:lnTo>
                    <a:pt x="7276427" y="1940267"/>
                  </a:lnTo>
                  <a:lnTo>
                    <a:pt x="7276427" y="1234948"/>
                  </a:lnTo>
                  <a:lnTo>
                    <a:pt x="11974233" y="1234948"/>
                  </a:lnTo>
                  <a:lnTo>
                    <a:pt x="12019267" y="1230909"/>
                  </a:lnTo>
                  <a:lnTo>
                    <a:pt x="12061647" y="1219276"/>
                  </a:lnTo>
                  <a:lnTo>
                    <a:pt x="12100662" y="1200746"/>
                  </a:lnTo>
                  <a:lnTo>
                    <a:pt x="12135625" y="1176032"/>
                  </a:lnTo>
                  <a:lnTo>
                    <a:pt x="12165813" y="1145844"/>
                  </a:lnTo>
                  <a:lnTo>
                    <a:pt x="12190527" y="1110881"/>
                  </a:lnTo>
                  <a:lnTo>
                    <a:pt x="12209056" y="1071867"/>
                  </a:lnTo>
                  <a:lnTo>
                    <a:pt x="12220689" y="1029487"/>
                  </a:lnTo>
                  <a:lnTo>
                    <a:pt x="12224728" y="984453"/>
                  </a:lnTo>
                  <a:lnTo>
                    <a:pt x="12224728" y="250494"/>
                  </a:lnTo>
                  <a:close/>
                </a:path>
                <a:path w="14942185" h="4009390">
                  <a:moveTo>
                    <a:pt x="14941919" y="2975178"/>
                  </a:moveTo>
                  <a:lnTo>
                    <a:pt x="14937880" y="2930156"/>
                  </a:lnTo>
                  <a:lnTo>
                    <a:pt x="14926247" y="2887776"/>
                  </a:lnTo>
                  <a:lnTo>
                    <a:pt x="14907717" y="2848749"/>
                  </a:lnTo>
                  <a:lnTo>
                    <a:pt x="14883003" y="2813786"/>
                  </a:lnTo>
                  <a:lnTo>
                    <a:pt x="14852815" y="2783598"/>
                  </a:lnTo>
                  <a:lnTo>
                    <a:pt x="14817852" y="2758884"/>
                  </a:lnTo>
                  <a:lnTo>
                    <a:pt x="14778838" y="2740355"/>
                  </a:lnTo>
                  <a:lnTo>
                    <a:pt x="14736458" y="2728722"/>
                  </a:lnTo>
                  <a:lnTo>
                    <a:pt x="14691436" y="2724683"/>
                  </a:lnTo>
                  <a:lnTo>
                    <a:pt x="9897300" y="2724683"/>
                  </a:lnTo>
                  <a:lnTo>
                    <a:pt x="9852266" y="2728722"/>
                  </a:lnTo>
                  <a:lnTo>
                    <a:pt x="9809886" y="2740355"/>
                  </a:lnTo>
                  <a:lnTo>
                    <a:pt x="9770872" y="2758884"/>
                  </a:lnTo>
                  <a:lnTo>
                    <a:pt x="9735909" y="2783598"/>
                  </a:lnTo>
                  <a:lnTo>
                    <a:pt x="9705708" y="2813786"/>
                  </a:lnTo>
                  <a:lnTo>
                    <a:pt x="9680994" y="2848749"/>
                  </a:lnTo>
                  <a:lnTo>
                    <a:pt x="9662477" y="2887776"/>
                  </a:lnTo>
                  <a:lnTo>
                    <a:pt x="9650832" y="2930156"/>
                  </a:lnTo>
                  <a:lnTo>
                    <a:pt x="9646806" y="2975178"/>
                  </a:lnTo>
                  <a:lnTo>
                    <a:pt x="9646806" y="3754018"/>
                  </a:lnTo>
                  <a:lnTo>
                    <a:pt x="9650832" y="3799040"/>
                  </a:lnTo>
                  <a:lnTo>
                    <a:pt x="9662477" y="3841419"/>
                  </a:lnTo>
                  <a:lnTo>
                    <a:pt x="9680994" y="3880434"/>
                  </a:lnTo>
                  <a:lnTo>
                    <a:pt x="9705708" y="3915397"/>
                  </a:lnTo>
                  <a:lnTo>
                    <a:pt x="9735909" y="3945585"/>
                  </a:lnTo>
                  <a:lnTo>
                    <a:pt x="9770872" y="3970299"/>
                  </a:lnTo>
                  <a:lnTo>
                    <a:pt x="9809886" y="3988828"/>
                  </a:lnTo>
                  <a:lnTo>
                    <a:pt x="9852266" y="4000462"/>
                  </a:lnTo>
                  <a:lnTo>
                    <a:pt x="9897300" y="4004500"/>
                  </a:lnTo>
                  <a:lnTo>
                    <a:pt x="14691436" y="4004500"/>
                  </a:lnTo>
                  <a:lnTo>
                    <a:pt x="14736458" y="4000462"/>
                  </a:lnTo>
                  <a:lnTo>
                    <a:pt x="14778838" y="3988828"/>
                  </a:lnTo>
                  <a:lnTo>
                    <a:pt x="14817852" y="3970299"/>
                  </a:lnTo>
                  <a:lnTo>
                    <a:pt x="14852815" y="3945585"/>
                  </a:lnTo>
                  <a:lnTo>
                    <a:pt x="14883003" y="3915397"/>
                  </a:lnTo>
                  <a:lnTo>
                    <a:pt x="14907717" y="3880434"/>
                  </a:lnTo>
                  <a:lnTo>
                    <a:pt x="14926247" y="3841419"/>
                  </a:lnTo>
                  <a:lnTo>
                    <a:pt x="14937880" y="3799040"/>
                  </a:lnTo>
                  <a:lnTo>
                    <a:pt x="14941919" y="3754018"/>
                  </a:lnTo>
                  <a:lnTo>
                    <a:pt x="14941919" y="2975178"/>
                  </a:lnTo>
                  <a:close/>
                </a:path>
              </a:pathLst>
            </a:custGeom>
            <a:solidFill>
              <a:srgbClr val="5C5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1075" y="3447636"/>
              <a:ext cx="10186670" cy="784860"/>
            </a:xfrm>
            <a:custGeom>
              <a:avLst/>
              <a:gdLst/>
              <a:ahLst/>
              <a:cxnLst/>
              <a:rect l="l" t="t" r="r" b="b"/>
              <a:pathLst>
                <a:path w="10186669" h="784860">
                  <a:moveTo>
                    <a:pt x="10186518" y="0"/>
                  </a:moveTo>
                  <a:lnTo>
                    <a:pt x="0" y="0"/>
                  </a:lnTo>
                  <a:lnTo>
                    <a:pt x="0" y="80010"/>
                  </a:lnTo>
                  <a:lnTo>
                    <a:pt x="0" y="784860"/>
                  </a:lnTo>
                  <a:lnTo>
                    <a:pt x="79108" y="784860"/>
                  </a:lnTo>
                  <a:lnTo>
                    <a:pt x="79108" y="80010"/>
                  </a:lnTo>
                  <a:lnTo>
                    <a:pt x="10107422" y="80010"/>
                  </a:lnTo>
                  <a:lnTo>
                    <a:pt x="10107422" y="784860"/>
                  </a:lnTo>
                  <a:lnTo>
                    <a:pt x="10186518" y="784860"/>
                  </a:lnTo>
                  <a:lnTo>
                    <a:pt x="10186518" y="80010"/>
                  </a:lnTo>
                  <a:lnTo>
                    <a:pt x="10186518" y="0"/>
                  </a:lnTo>
                  <a:close/>
                </a:path>
              </a:pathLst>
            </a:custGeom>
            <a:solidFill>
              <a:srgbClr val="5C5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60581" y="4075408"/>
              <a:ext cx="2159635" cy="314325"/>
            </a:xfrm>
            <a:custGeom>
              <a:avLst/>
              <a:gdLst/>
              <a:ahLst/>
              <a:cxnLst/>
              <a:rect l="l" t="t" r="r" b="b"/>
              <a:pathLst>
                <a:path w="2159635" h="314325">
                  <a:moveTo>
                    <a:pt x="2159211" y="0"/>
                  </a:moveTo>
                  <a:lnTo>
                    <a:pt x="141587" y="0"/>
                  </a:lnTo>
                  <a:lnTo>
                    <a:pt x="0" y="314168"/>
                  </a:lnTo>
                  <a:lnTo>
                    <a:pt x="2017634" y="314168"/>
                  </a:lnTo>
                  <a:lnTo>
                    <a:pt x="2159211" y="0"/>
                  </a:lnTo>
                  <a:close/>
                </a:path>
              </a:pathLst>
            </a:custGeom>
            <a:solidFill>
              <a:srgbClr val="FCC1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821781" y="1414122"/>
            <a:ext cx="15681325" cy="9906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35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750" b="1" spc="80" dirty="0">
                <a:solidFill>
                  <a:srgbClr val="FBB812"/>
                </a:solidFill>
                <a:latin typeface="Calibri"/>
                <a:cs typeface="Calibri"/>
              </a:rPr>
              <a:t>ФОРМА</a:t>
            </a:r>
            <a:r>
              <a:rPr sz="3750" b="1" spc="85" dirty="0">
                <a:solidFill>
                  <a:srgbClr val="FBB812"/>
                </a:solidFill>
                <a:latin typeface="Calibri"/>
                <a:cs typeface="Calibri"/>
              </a:rPr>
              <a:t> </a:t>
            </a:r>
            <a:r>
              <a:rPr sz="3750" b="1" spc="80" dirty="0">
                <a:solidFill>
                  <a:srgbClr val="FBB812"/>
                </a:solidFill>
                <a:latin typeface="Calibri"/>
                <a:cs typeface="Calibri"/>
              </a:rPr>
              <a:t>ЗАПИСИ</a:t>
            </a:r>
            <a:r>
              <a:rPr sz="3750" b="1" spc="85" dirty="0">
                <a:solidFill>
                  <a:srgbClr val="FBB812"/>
                </a:solidFill>
                <a:latin typeface="Calibri"/>
                <a:cs typeface="Calibri"/>
              </a:rPr>
              <a:t> </a:t>
            </a:r>
            <a:r>
              <a:rPr sz="3750" b="1" spc="70" dirty="0">
                <a:solidFill>
                  <a:srgbClr val="FBB812"/>
                </a:solidFill>
                <a:latin typeface="Calibri"/>
                <a:cs typeface="Calibri"/>
              </a:rPr>
              <a:t>КОМПЛЕКСНОГО</a:t>
            </a:r>
            <a:r>
              <a:rPr sz="3750" b="1" spc="85" dirty="0">
                <a:solidFill>
                  <a:srgbClr val="FBB812"/>
                </a:solidFill>
                <a:latin typeface="Calibri"/>
                <a:cs typeface="Calibri"/>
              </a:rPr>
              <a:t> </a:t>
            </a:r>
            <a:r>
              <a:rPr sz="3750" b="1" spc="95" dirty="0">
                <a:solidFill>
                  <a:srgbClr val="FBB812"/>
                </a:solidFill>
                <a:latin typeface="Calibri"/>
                <a:cs typeface="Calibri"/>
              </a:rPr>
              <a:t>ЧИСЛА</a:t>
            </a:r>
            <a:endParaRPr sz="375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32312" y="4572861"/>
            <a:ext cx="3755390" cy="599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65" dirty="0">
                <a:solidFill>
                  <a:srgbClr val="FBB812"/>
                </a:solidFill>
                <a:latin typeface="Calibri"/>
                <a:cs typeface="Calibri"/>
              </a:rPr>
              <a:t>ПОКАЗАТЕЛЬНАЯ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04153" y="4572861"/>
            <a:ext cx="3924300" cy="599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70" dirty="0">
                <a:solidFill>
                  <a:srgbClr val="FBB812"/>
                </a:solidFill>
                <a:latin typeface="Calibri"/>
                <a:cs typeface="Calibri"/>
              </a:rPr>
              <a:t>АЛГЕБРАИЧЕСКАЯ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80817" y="4572861"/>
            <a:ext cx="5122545" cy="599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-10" dirty="0">
                <a:solidFill>
                  <a:srgbClr val="FBB812"/>
                </a:solidFill>
                <a:latin typeface="Calibri"/>
                <a:cs typeface="Calibri"/>
              </a:rPr>
              <a:t>ТРИГОНОМЕТРИЧЕСКАЯ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85838" y="4075410"/>
            <a:ext cx="7216140" cy="319405"/>
          </a:xfrm>
          <a:custGeom>
            <a:avLst/>
            <a:gdLst/>
            <a:ahLst/>
            <a:cxnLst/>
            <a:rect l="l" t="t" r="r" b="b"/>
            <a:pathLst>
              <a:path w="7216140" h="319404">
                <a:moveTo>
                  <a:pt x="2159216" y="4838"/>
                </a:moveTo>
                <a:lnTo>
                  <a:pt x="141592" y="4838"/>
                </a:lnTo>
                <a:lnTo>
                  <a:pt x="0" y="319011"/>
                </a:lnTo>
                <a:lnTo>
                  <a:pt x="2017636" y="319011"/>
                </a:lnTo>
                <a:lnTo>
                  <a:pt x="2159216" y="4838"/>
                </a:lnTo>
                <a:close/>
              </a:path>
              <a:path w="7216140" h="319404">
                <a:moveTo>
                  <a:pt x="7215581" y="0"/>
                </a:moveTo>
                <a:lnTo>
                  <a:pt x="5197970" y="0"/>
                </a:lnTo>
                <a:lnTo>
                  <a:pt x="5056378" y="314172"/>
                </a:lnTo>
                <a:lnTo>
                  <a:pt x="7074014" y="314172"/>
                </a:lnTo>
                <a:lnTo>
                  <a:pt x="7215581" y="0"/>
                </a:lnTo>
                <a:close/>
              </a:path>
            </a:pathLst>
          </a:custGeom>
          <a:solidFill>
            <a:srgbClr val="FCC1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032698" y="6115759"/>
            <a:ext cx="2192020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5"/>
              </a:spcBef>
            </a:pPr>
            <a:r>
              <a:rPr sz="41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100" i="1" spc="540" dirty="0">
                <a:latin typeface="Times New Roman"/>
                <a:cs typeface="Times New Roman"/>
              </a:rPr>
              <a:t> </a:t>
            </a:r>
            <a:r>
              <a:rPr sz="4100" dirty="0">
                <a:latin typeface="Symbol"/>
                <a:cs typeface="Symbol"/>
              </a:rPr>
              <a:t></a:t>
            </a:r>
            <a:r>
              <a:rPr sz="4100" spc="254" dirty="0">
                <a:latin typeface="Times New Roman"/>
                <a:cs typeface="Times New Roman"/>
              </a:rPr>
              <a:t> </a:t>
            </a:r>
            <a:r>
              <a:rPr sz="4100" i="1" dirty="0">
                <a:latin typeface="Times New Roman"/>
                <a:cs typeface="Times New Roman"/>
              </a:rPr>
              <a:t>Ie</a:t>
            </a:r>
            <a:r>
              <a:rPr sz="4100" i="1" spc="-75" dirty="0">
                <a:latin typeface="Times New Roman"/>
                <a:cs typeface="Times New Roman"/>
              </a:rPr>
              <a:t> </a:t>
            </a:r>
            <a:r>
              <a:rPr sz="5250" i="1" spc="82" baseline="30952" dirty="0">
                <a:latin typeface="Times New Roman"/>
                <a:cs typeface="Times New Roman"/>
              </a:rPr>
              <a:t>j</a:t>
            </a:r>
            <a:r>
              <a:rPr sz="5250" spc="82" baseline="30952" dirty="0">
                <a:latin typeface="Symbol"/>
                <a:cs typeface="Symbol"/>
              </a:rPr>
              <a:t></a:t>
            </a:r>
            <a:r>
              <a:rPr sz="4350" i="1" spc="82" baseline="20114" dirty="0">
                <a:latin typeface="Times New Roman"/>
                <a:cs typeface="Times New Roman"/>
              </a:rPr>
              <a:t>i</a:t>
            </a:r>
            <a:endParaRPr sz="4350" baseline="20114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45113" y="5966422"/>
            <a:ext cx="2154555" cy="883285"/>
          </a:xfrm>
          <a:custGeom>
            <a:avLst/>
            <a:gdLst/>
            <a:ahLst/>
            <a:cxnLst/>
            <a:rect l="l" t="t" r="r" b="b"/>
            <a:pathLst>
              <a:path w="2154554" h="883284">
                <a:moveTo>
                  <a:pt x="0" y="0"/>
                </a:moveTo>
                <a:lnTo>
                  <a:pt x="2154409" y="0"/>
                </a:lnTo>
                <a:lnTo>
                  <a:pt x="2154409" y="883015"/>
                </a:lnTo>
                <a:lnTo>
                  <a:pt x="0" y="883015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125223" y="6027306"/>
            <a:ext cx="2336165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5"/>
              </a:spcBef>
              <a:tabLst>
                <a:tab pos="451484" algn="l"/>
              </a:tabLst>
            </a:pPr>
            <a:r>
              <a:rPr sz="40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050" i="1" dirty="0">
                <a:latin typeface="Times New Roman"/>
                <a:cs typeface="Times New Roman"/>
              </a:rPr>
              <a:t>	</a:t>
            </a:r>
            <a:r>
              <a:rPr sz="4050" dirty="0">
                <a:latin typeface="Symbol"/>
                <a:cs typeface="Symbol"/>
              </a:rPr>
              <a:t></a:t>
            </a:r>
            <a:r>
              <a:rPr sz="4050" spc="280" dirty="0">
                <a:latin typeface="Times New Roman"/>
                <a:cs typeface="Times New Roman"/>
              </a:rPr>
              <a:t> </a:t>
            </a:r>
            <a:r>
              <a:rPr sz="4050" i="1" dirty="0">
                <a:latin typeface="Times New Roman"/>
                <a:cs typeface="Times New Roman"/>
              </a:rPr>
              <a:t>I</a:t>
            </a:r>
            <a:r>
              <a:rPr sz="4050" i="1" spc="-509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Times New Roman"/>
                <a:cs typeface="Times New Roman"/>
              </a:rPr>
              <a:t>'</a:t>
            </a:r>
            <a:r>
              <a:rPr sz="4050" dirty="0">
                <a:latin typeface="Symbol"/>
                <a:cs typeface="Symbol"/>
              </a:rPr>
              <a:t></a:t>
            </a:r>
            <a:r>
              <a:rPr sz="4050" spc="-15" dirty="0">
                <a:latin typeface="Times New Roman"/>
                <a:cs typeface="Times New Roman"/>
              </a:rPr>
              <a:t> </a:t>
            </a:r>
            <a:r>
              <a:rPr sz="4050" i="1" spc="-10" dirty="0">
                <a:latin typeface="Times New Roman"/>
                <a:cs typeface="Times New Roman"/>
              </a:rPr>
              <a:t>jI</a:t>
            </a:r>
            <a:r>
              <a:rPr sz="4050" i="1" spc="-520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Times New Roman"/>
                <a:cs typeface="Times New Roman"/>
              </a:rPr>
              <a:t>'</a:t>
            </a:r>
            <a:r>
              <a:rPr sz="4050" spc="-490" dirty="0">
                <a:latin typeface="Times New Roman"/>
                <a:cs typeface="Times New Roman"/>
              </a:rPr>
              <a:t> </a:t>
            </a:r>
            <a:r>
              <a:rPr sz="4050" spc="-50" dirty="0">
                <a:latin typeface="Times New Roman"/>
                <a:cs typeface="Times New Roman"/>
              </a:rPr>
              <a:t>'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112238" y="6063813"/>
            <a:ext cx="2349500" cy="688340"/>
          </a:xfrm>
          <a:custGeom>
            <a:avLst/>
            <a:gdLst/>
            <a:ahLst/>
            <a:cxnLst/>
            <a:rect l="l" t="t" r="r" b="b"/>
            <a:pathLst>
              <a:path w="2349500" h="688340">
                <a:moveTo>
                  <a:pt x="0" y="0"/>
                </a:moveTo>
                <a:lnTo>
                  <a:pt x="2349066" y="0"/>
                </a:lnTo>
                <a:lnTo>
                  <a:pt x="2349066" y="688232"/>
                </a:lnTo>
                <a:lnTo>
                  <a:pt x="0" y="688232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1052718" y="6028559"/>
            <a:ext cx="4736465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114"/>
              </a:spcBef>
              <a:tabLst>
                <a:tab pos="3024505" algn="l"/>
              </a:tabLst>
            </a:pPr>
            <a:r>
              <a:rPr sz="3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39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35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I</a:t>
            </a:r>
            <a:r>
              <a:rPr sz="3900" i="1" spc="-6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cos</a:t>
            </a:r>
            <a:r>
              <a:rPr sz="3900" spc="-215" dirty="0">
                <a:latin typeface="Times New Roman"/>
                <a:cs typeface="Times New Roman"/>
              </a:rPr>
              <a:t> </a:t>
            </a:r>
            <a:r>
              <a:rPr sz="3900" spc="80" dirty="0">
                <a:latin typeface="Symbol"/>
                <a:cs typeface="Symbol"/>
              </a:rPr>
              <a:t></a:t>
            </a:r>
            <a:r>
              <a:rPr sz="5025" i="1" spc="120" baseline="-16583" dirty="0">
                <a:latin typeface="Times New Roman"/>
                <a:cs typeface="Times New Roman"/>
              </a:rPr>
              <a:t>i</a:t>
            </a:r>
            <a:r>
              <a:rPr sz="5025" i="1" spc="607" baseline="-16583" dirty="0">
                <a:latin typeface="Times New Roman"/>
                <a:cs typeface="Times New Roman"/>
              </a:rPr>
              <a:t> </a:t>
            </a:r>
            <a:r>
              <a:rPr sz="3900" spc="-50" dirty="0">
                <a:latin typeface="Symbol"/>
                <a:cs typeface="Symbol"/>
              </a:rPr>
              <a:t>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3900" i="1" dirty="0">
                <a:latin typeface="Times New Roman"/>
                <a:cs typeface="Times New Roman"/>
              </a:rPr>
              <a:t>jI</a:t>
            </a:r>
            <a:r>
              <a:rPr sz="3900" i="1" spc="-10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sin</a:t>
            </a:r>
            <a:r>
              <a:rPr sz="3900" spc="-55" dirty="0">
                <a:latin typeface="Times New Roman"/>
                <a:cs typeface="Times New Roman"/>
              </a:rPr>
              <a:t> </a:t>
            </a:r>
            <a:r>
              <a:rPr sz="3900" spc="55" dirty="0">
                <a:latin typeface="Symbol"/>
                <a:cs typeface="Symbol"/>
              </a:rPr>
              <a:t></a:t>
            </a:r>
            <a:r>
              <a:rPr sz="5025" i="1" spc="82" baseline="-16583" dirty="0">
                <a:latin typeface="Times New Roman"/>
                <a:cs typeface="Times New Roman"/>
              </a:rPr>
              <a:t>i</a:t>
            </a:r>
            <a:endParaRPr sz="5025" baseline="-16583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065133" y="6063813"/>
            <a:ext cx="4711700" cy="701675"/>
          </a:xfrm>
          <a:custGeom>
            <a:avLst/>
            <a:gdLst/>
            <a:ahLst/>
            <a:cxnLst/>
            <a:rect l="l" t="t" r="r" b="b"/>
            <a:pathLst>
              <a:path w="4711700" h="701675">
                <a:moveTo>
                  <a:pt x="0" y="0"/>
                </a:moveTo>
                <a:lnTo>
                  <a:pt x="4711138" y="0"/>
                </a:lnTo>
                <a:lnTo>
                  <a:pt x="4711138" y="701218"/>
                </a:lnTo>
                <a:lnTo>
                  <a:pt x="0" y="701218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2798430" y="7670358"/>
            <a:ext cx="2475865" cy="666750"/>
            <a:chOff x="2798430" y="7670358"/>
            <a:chExt cx="2475865" cy="666750"/>
          </a:xfrm>
        </p:grpSpPr>
        <p:sp>
          <p:nvSpPr>
            <p:cNvPr id="33" name="object 33"/>
            <p:cNvSpPr/>
            <p:nvPr/>
          </p:nvSpPr>
          <p:spPr>
            <a:xfrm>
              <a:off x="2806368" y="8081019"/>
              <a:ext cx="57150" cy="31750"/>
            </a:xfrm>
            <a:custGeom>
              <a:avLst/>
              <a:gdLst/>
              <a:ahLst/>
              <a:cxnLst/>
              <a:rect l="l" t="t" r="r" b="b"/>
              <a:pathLst>
                <a:path w="57150" h="31750">
                  <a:moveTo>
                    <a:pt x="0" y="31418"/>
                  </a:moveTo>
                  <a:lnTo>
                    <a:pt x="57112" y="0"/>
                  </a:lnTo>
                </a:path>
              </a:pathLst>
            </a:custGeom>
            <a:ln w="15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63481" y="8088636"/>
              <a:ext cx="82550" cy="232410"/>
            </a:xfrm>
            <a:custGeom>
              <a:avLst/>
              <a:gdLst/>
              <a:ahLst/>
              <a:cxnLst/>
              <a:rect l="l" t="t" r="r" b="b"/>
              <a:pathLst>
                <a:path w="82550" h="232409">
                  <a:moveTo>
                    <a:pt x="0" y="0"/>
                  </a:moveTo>
                  <a:lnTo>
                    <a:pt x="82281" y="232303"/>
                  </a:lnTo>
                </a:path>
              </a:pathLst>
            </a:custGeom>
            <a:ln w="30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3506" y="7678295"/>
              <a:ext cx="104775" cy="643255"/>
            </a:xfrm>
            <a:custGeom>
              <a:avLst/>
              <a:gdLst/>
              <a:ahLst/>
              <a:cxnLst/>
              <a:rect l="l" t="t" r="r" b="b"/>
              <a:pathLst>
                <a:path w="104775" h="643254">
                  <a:moveTo>
                    <a:pt x="0" y="642644"/>
                  </a:moveTo>
                  <a:lnTo>
                    <a:pt x="104545" y="0"/>
                  </a:lnTo>
                </a:path>
              </a:pathLst>
            </a:custGeom>
            <a:ln w="154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58052" y="7678295"/>
              <a:ext cx="2208530" cy="0"/>
            </a:xfrm>
            <a:custGeom>
              <a:avLst/>
              <a:gdLst/>
              <a:ahLst/>
              <a:cxnLst/>
              <a:rect l="l" t="t" r="r" b="b"/>
              <a:pathLst>
                <a:path w="2208529">
                  <a:moveTo>
                    <a:pt x="0" y="0"/>
                  </a:moveTo>
                  <a:lnTo>
                    <a:pt x="2208043" y="0"/>
                  </a:lnTo>
                </a:path>
              </a:pathLst>
            </a:custGeom>
            <a:ln w="152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032698" y="7657979"/>
            <a:ext cx="3334385" cy="680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95"/>
              </a:spcBef>
              <a:tabLst>
                <a:tab pos="403860" algn="l"/>
                <a:tab pos="1046480" algn="l"/>
                <a:tab pos="1945639" algn="l"/>
              </a:tabLst>
            </a:pPr>
            <a:r>
              <a:rPr sz="3350" i="1" spc="-50" dirty="0">
                <a:latin typeface="Times New Roman"/>
                <a:cs typeface="Times New Roman"/>
              </a:rPr>
              <a:t>I</a:t>
            </a:r>
            <a:r>
              <a:rPr sz="3350" i="1" dirty="0">
                <a:latin typeface="Times New Roman"/>
                <a:cs typeface="Times New Roman"/>
              </a:rPr>
              <a:t>	</a:t>
            </a:r>
            <a:r>
              <a:rPr sz="3350" spc="-50" dirty="0">
                <a:latin typeface="Symbol"/>
                <a:cs typeface="Symbol"/>
              </a:rPr>
              <a:t></a:t>
            </a:r>
            <a:r>
              <a:rPr sz="3350" dirty="0">
                <a:latin typeface="Times New Roman"/>
                <a:cs typeface="Times New Roman"/>
              </a:rPr>
              <a:t>	</a:t>
            </a:r>
            <a:r>
              <a:rPr sz="4300" spc="-114" dirty="0">
                <a:latin typeface="Symbol"/>
                <a:cs typeface="Symbol"/>
              </a:rPr>
              <a:t></a:t>
            </a:r>
            <a:r>
              <a:rPr sz="3350" i="1" spc="-114" dirty="0">
                <a:latin typeface="Times New Roman"/>
                <a:cs typeface="Times New Roman"/>
              </a:rPr>
              <a:t>I</a:t>
            </a:r>
            <a:r>
              <a:rPr sz="3350" i="1" spc="-415" dirty="0">
                <a:latin typeface="Times New Roman"/>
                <a:cs typeface="Times New Roman"/>
              </a:rPr>
              <a:t> </a:t>
            </a:r>
            <a:r>
              <a:rPr sz="3350" spc="-25" dirty="0">
                <a:latin typeface="Times New Roman"/>
                <a:cs typeface="Times New Roman"/>
              </a:rPr>
              <a:t>'</a:t>
            </a:r>
            <a:r>
              <a:rPr sz="4300" spc="-25" dirty="0">
                <a:latin typeface="Symbol"/>
                <a:cs typeface="Symbol"/>
              </a:rPr>
              <a:t></a:t>
            </a:r>
            <a:r>
              <a:rPr sz="4275" spc="-37" baseline="29239" dirty="0">
                <a:latin typeface="Times New Roman"/>
                <a:cs typeface="Times New Roman"/>
              </a:rPr>
              <a:t>2</a:t>
            </a:r>
            <a:r>
              <a:rPr sz="4275" baseline="29239" dirty="0">
                <a:latin typeface="Times New Roman"/>
                <a:cs typeface="Times New Roman"/>
              </a:rPr>
              <a:t>	</a:t>
            </a:r>
            <a:r>
              <a:rPr sz="3350" dirty="0">
                <a:latin typeface="Symbol"/>
                <a:cs typeface="Symbol"/>
              </a:rPr>
              <a:t></a:t>
            </a:r>
            <a:r>
              <a:rPr sz="3350" spc="-85" dirty="0">
                <a:latin typeface="Times New Roman"/>
                <a:cs typeface="Times New Roman"/>
              </a:rPr>
              <a:t> </a:t>
            </a:r>
            <a:r>
              <a:rPr sz="4300" spc="-114" dirty="0">
                <a:latin typeface="Symbol"/>
                <a:cs typeface="Symbol"/>
              </a:rPr>
              <a:t></a:t>
            </a:r>
            <a:r>
              <a:rPr sz="3350" i="1" spc="-114" dirty="0">
                <a:latin typeface="Times New Roman"/>
                <a:cs typeface="Times New Roman"/>
              </a:rPr>
              <a:t>I</a:t>
            </a:r>
            <a:r>
              <a:rPr sz="3350" i="1" spc="-420" dirty="0">
                <a:latin typeface="Times New Roman"/>
                <a:cs typeface="Times New Roman"/>
              </a:rPr>
              <a:t> </a:t>
            </a:r>
            <a:r>
              <a:rPr sz="3350" dirty="0">
                <a:latin typeface="Times New Roman"/>
                <a:cs typeface="Times New Roman"/>
              </a:rPr>
              <a:t>'</a:t>
            </a:r>
            <a:r>
              <a:rPr sz="3350" spc="-395" dirty="0">
                <a:latin typeface="Times New Roman"/>
                <a:cs typeface="Times New Roman"/>
              </a:rPr>
              <a:t> </a:t>
            </a:r>
            <a:r>
              <a:rPr sz="3350" spc="-25" dirty="0">
                <a:latin typeface="Times New Roman"/>
                <a:cs typeface="Times New Roman"/>
              </a:rPr>
              <a:t>'</a:t>
            </a:r>
            <a:r>
              <a:rPr sz="4300" spc="-25" dirty="0">
                <a:latin typeface="Symbol"/>
                <a:cs typeface="Symbol"/>
              </a:rPr>
              <a:t></a:t>
            </a:r>
            <a:r>
              <a:rPr sz="4275" spc="-37" baseline="29239" dirty="0">
                <a:latin typeface="Times New Roman"/>
                <a:cs typeface="Times New Roman"/>
              </a:rPr>
              <a:t>2</a:t>
            </a:r>
            <a:endParaRPr sz="4275" baseline="29239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045113" y="7593907"/>
            <a:ext cx="3309620" cy="818515"/>
          </a:xfrm>
          <a:custGeom>
            <a:avLst/>
            <a:gdLst/>
            <a:ahLst/>
            <a:cxnLst/>
            <a:rect l="l" t="t" r="r" b="b"/>
            <a:pathLst>
              <a:path w="3309620" h="818515">
                <a:moveTo>
                  <a:pt x="0" y="0"/>
                </a:moveTo>
                <a:lnTo>
                  <a:pt x="3309458" y="0"/>
                </a:lnTo>
                <a:lnTo>
                  <a:pt x="3309458" y="818087"/>
                </a:lnTo>
                <a:lnTo>
                  <a:pt x="0" y="818087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949879" y="9658254"/>
            <a:ext cx="953769" cy="556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766445" algn="l"/>
              </a:tabLst>
            </a:pPr>
            <a:r>
              <a:rPr sz="3450" spc="-50" dirty="0">
                <a:latin typeface="Symbol"/>
                <a:cs typeface="Symbol"/>
              </a:rPr>
              <a:t></a:t>
            </a:r>
            <a:r>
              <a:rPr sz="3450" dirty="0">
                <a:latin typeface="Times New Roman"/>
                <a:cs typeface="Times New Roman"/>
              </a:rPr>
              <a:t>	</a:t>
            </a:r>
            <a:r>
              <a:rPr sz="3450" spc="-50" dirty="0">
                <a:latin typeface="Symbol"/>
                <a:cs typeface="Symbol"/>
              </a:rPr>
              <a:t>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24479" y="9325136"/>
            <a:ext cx="1004569" cy="556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372110" algn="l"/>
              </a:tabLst>
            </a:pPr>
            <a:r>
              <a:rPr sz="3450" spc="-50" dirty="0">
                <a:latin typeface="Symbol"/>
                <a:cs typeface="Symbol"/>
              </a:rPr>
              <a:t></a:t>
            </a:r>
            <a:r>
              <a:rPr sz="3450" dirty="0">
                <a:latin typeface="Times New Roman"/>
                <a:cs typeface="Times New Roman"/>
              </a:rPr>
              <a:t>	</a:t>
            </a:r>
            <a:r>
              <a:rPr sz="5175" i="1" baseline="-36231" dirty="0">
                <a:latin typeface="Times New Roman"/>
                <a:cs typeface="Times New Roman"/>
              </a:rPr>
              <a:t>I</a:t>
            </a:r>
            <a:r>
              <a:rPr sz="5175" i="1" spc="-637" baseline="-36231" dirty="0">
                <a:latin typeface="Times New Roman"/>
                <a:cs typeface="Times New Roman"/>
              </a:rPr>
              <a:t> </a:t>
            </a:r>
            <a:r>
              <a:rPr sz="5175" baseline="-36231" dirty="0">
                <a:latin typeface="Times New Roman"/>
                <a:cs typeface="Times New Roman"/>
              </a:rPr>
              <a:t>'</a:t>
            </a:r>
            <a:r>
              <a:rPr sz="5175" spc="322" baseline="-36231" dirty="0">
                <a:latin typeface="Times New Roman"/>
                <a:cs typeface="Times New Roman"/>
              </a:rPr>
              <a:t> </a:t>
            </a:r>
            <a:r>
              <a:rPr sz="3450" spc="-50" dirty="0">
                <a:latin typeface="Symbol"/>
                <a:cs typeface="Symbol"/>
              </a:rPr>
              <a:t>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81251" y="9267804"/>
            <a:ext cx="2847975" cy="556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450" spc="105" dirty="0">
                <a:latin typeface="Symbol"/>
                <a:cs typeface="Symbol"/>
              </a:rPr>
              <a:t></a:t>
            </a:r>
            <a:r>
              <a:rPr sz="4425" i="1" spc="157" baseline="-16007" dirty="0">
                <a:latin typeface="Times New Roman"/>
                <a:cs typeface="Times New Roman"/>
              </a:rPr>
              <a:t>i</a:t>
            </a:r>
            <a:r>
              <a:rPr sz="4425" i="1" spc="-442" baseline="-16007" dirty="0">
                <a:latin typeface="Times New Roman"/>
                <a:cs typeface="Times New Roman"/>
              </a:rPr>
              <a:t> </a:t>
            </a:r>
            <a:r>
              <a:rPr sz="3450" spc="55" dirty="0">
                <a:latin typeface="Symbol"/>
                <a:cs typeface="Symbol"/>
              </a:rPr>
              <a:t></a:t>
            </a:r>
            <a:r>
              <a:rPr sz="3450" spc="80" dirty="0">
                <a:latin typeface="Times New Roman"/>
                <a:cs typeface="Times New Roman"/>
              </a:rPr>
              <a:t> </a:t>
            </a:r>
            <a:r>
              <a:rPr sz="3450" i="1" spc="80" dirty="0">
                <a:latin typeface="Times New Roman"/>
                <a:cs typeface="Times New Roman"/>
              </a:rPr>
              <a:t>arctg</a:t>
            </a:r>
            <a:r>
              <a:rPr sz="5175" spc="120" baseline="28985" dirty="0">
                <a:latin typeface="Symbol"/>
                <a:cs typeface="Symbol"/>
              </a:rPr>
              <a:t></a:t>
            </a:r>
            <a:r>
              <a:rPr sz="5175" spc="-577" baseline="28985" dirty="0">
                <a:latin typeface="Times New Roman"/>
                <a:cs typeface="Times New Roman"/>
              </a:rPr>
              <a:t> </a:t>
            </a:r>
            <a:r>
              <a:rPr sz="5175" i="1" u="sng" spc="-780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75" i="1" u="sng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175" i="1" u="sng" spc="-637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75" u="sng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'</a:t>
            </a:r>
            <a:r>
              <a:rPr sz="5175" u="sng" spc="-607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175" u="sng" baseline="346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'</a:t>
            </a:r>
            <a:r>
              <a:rPr sz="5175" spc="-525" baseline="34621" dirty="0">
                <a:latin typeface="Times New Roman"/>
                <a:cs typeface="Times New Roman"/>
              </a:rPr>
              <a:t> </a:t>
            </a:r>
            <a:r>
              <a:rPr sz="5175" spc="-75" baseline="28985" dirty="0">
                <a:latin typeface="Symbol"/>
                <a:cs typeface="Symbol"/>
              </a:rPr>
              <a:t></a:t>
            </a:r>
            <a:endParaRPr sz="5175" baseline="28985">
              <a:latin typeface="Symbol"/>
              <a:cs typeface="Symbo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045113" y="8982836"/>
            <a:ext cx="2907665" cy="1259840"/>
          </a:xfrm>
          <a:custGeom>
            <a:avLst/>
            <a:gdLst/>
            <a:ahLst/>
            <a:cxnLst/>
            <a:rect l="l" t="t" r="r" b="b"/>
            <a:pathLst>
              <a:path w="2907665" h="1259840">
                <a:moveTo>
                  <a:pt x="0" y="0"/>
                </a:moveTo>
                <a:lnTo>
                  <a:pt x="2907151" y="0"/>
                </a:lnTo>
                <a:lnTo>
                  <a:pt x="2907151" y="1259595"/>
                </a:lnTo>
                <a:lnTo>
                  <a:pt x="0" y="1259595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2528" y="6941601"/>
            <a:ext cx="6224595" cy="3771005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1581362" y="7674655"/>
            <a:ext cx="2880360" cy="680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5"/>
              </a:spcBef>
            </a:pPr>
            <a:r>
              <a:rPr sz="4300" i="1" dirty="0">
                <a:latin typeface="Times New Roman"/>
                <a:cs typeface="Times New Roman"/>
              </a:rPr>
              <a:t>I</a:t>
            </a:r>
            <a:r>
              <a:rPr sz="4300" i="1" spc="-54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'</a:t>
            </a:r>
            <a:r>
              <a:rPr sz="4300" spc="-40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300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I</a:t>
            </a:r>
            <a:r>
              <a:rPr sz="4300" i="1" spc="3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cos</a:t>
            </a:r>
            <a:r>
              <a:rPr sz="4300" spc="-75" dirty="0">
                <a:latin typeface="Times New Roman"/>
                <a:cs typeface="Times New Roman"/>
              </a:rPr>
              <a:t> </a:t>
            </a:r>
            <a:r>
              <a:rPr sz="4300" spc="70" dirty="0">
                <a:latin typeface="Symbol"/>
                <a:cs typeface="Symbol"/>
              </a:rPr>
              <a:t></a:t>
            </a:r>
            <a:r>
              <a:rPr sz="5475" i="1" spc="104" baseline="-15981" dirty="0">
                <a:latin typeface="Times New Roman"/>
                <a:cs typeface="Times New Roman"/>
              </a:rPr>
              <a:t>i</a:t>
            </a:r>
            <a:endParaRPr sz="5475" baseline="-15981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1593776" y="7713326"/>
            <a:ext cx="2842260" cy="766445"/>
          </a:xfrm>
          <a:custGeom>
            <a:avLst/>
            <a:gdLst/>
            <a:ahLst/>
            <a:cxnLst/>
            <a:rect l="l" t="t" r="r" b="b"/>
            <a:pathLst>
              <a:path w="2842259" h="766445">
                <a:moveTo>
                  <a:pt x="0" y="0"/>
                </a:moveTo>
                <a:lnTo>
                  <a:pt x="2842240" y="0"/>
                </a:lnTo>
                <a:lnTo>
                  <a:pt x="2842240" y="766145"/>
                </a:lnTo>
                <a:lnTo>
                  <a:pt x="0" y="766145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1581362" y="8801417"/>
            <a:ext cx="2957830" cy="680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5"/>
              </a:spcBef>
            </a:pPr>
            <a:r>
              <a:rPr sz="4300" i="1" dirty="0">
                <a:latin typeface="Times New Roman"/>
                <a:cs typeface="Times New Roman"/>
              </a:rPr>
              <a:t>I</a:t>
            </a:r>
            <a:r>
              <a:rPr sz="4300" i="1" spc="-545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'</a:t>
            </a:r>
            <a:r>
              <a:rPr sz="4300" spc="-52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'</a:t>
            </a:r>
            <a:r>
              <a:rPr sz="4300" spc="-409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295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I</a:t>
            </a:r>
            <a:r>
              <a:rPr sz="4300" i="1" spc="-3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Times New Roman"/>
                <a:cs typeface="Times New Roman"/>
              </a:rPr>
              <a:t>sin</a:t>
            </a:r>
            <a:r>
              <a:rPr sz="4300" spc="55" dirty="0">
                <a:latin typeface="Times New Roman"/>
                <a:cs typeface="Times New Roman"/>
              </a:rPr>
              <a:t> </a:t>
            </a:r>
            <a:r>
              <a:rPr sz="4300" spc="70" dirty="0">
                <a:latin typeface="Symbol"/>
                <a:cs typeface="Symbol"/>
              </a:rPr>
              <a:t></a:t>
            </a:r>
            <a:r>
              <a:rPr sz="5475" i="1" spc="104" baseline="-15981" dirty="0">
                <a:latin typeface="Times New Roman"/>
                <a:cs typeface="Times New Roman"/>
              </a:rPr>
              <a:t>i</a:t>
            </a:r>
            <a:endParaRPr sz="5475" baseline="-15981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1593776" y="8840088"/>
            <a:ext cx="2920365" cy="766445"/>
          </a:xfrm>
          <a:custGeom>
            <a:avLst/>
            <a:gdLst/>
            <a:ahLst/>
            <a:cxnLst/>
            <a:rect l="l" t="t" r="r" b="b"/>
            <a:pathLst>
              <a:path w="2920365" h="766445">
                <a:moveTo>
                  <a:pt x="0" y="0"/>
                </a:moveTo>
                <a:lnTo>
                  <a:pt x="2920125" y="0"/>
                </a:lnTo>
                <a:lnTo>
                  <a:pt x="2920125" y="766145"/>
                </a:lnTo>
                <a:lnTo>
                  <a:pt x="0" y="766145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033322" y="2011521"/>
            <a:ext cx="261620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dirty="0">
                <a:latin typeface="Times New Roman"/>
                <a:cs typeface="Times New Roman"/>
              </a:rPr>
              <a:t>1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307" y="1790631"/>
            <a:ext cx="4790440" cy="17037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ts val="3350"/>
              </a:lnSpc>
              <a:spcBef>
                <a:spcPts val="135"/>
              </a:spcBef>
              <a:tabLst>
                <a:tab pos="634365" algn="l"/>
                <a:tab pos="1612265" algn="l"/>
                <a:tab pos="2125980" algn="l"/>
                <a:tab pos="3723640" algn="l"/>
              </a:tabLst>
            </a:pPr>
            <a:r>
              <a:rPr sz="42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200" i="1" dirty="0">
                <a:latin typeface="Times New Roman"/>
                <a:cs typeface="Times New Roman"/>
              </a:rPr>
              <a:t>	</a:t>
            </a:r>
            <a:r>
              <a:rPr sz="4200" spc="65" dirty="0">
                <a:latin typeface="Symbol"/>
                <a:cs typeface="Symbol"/>
              </a:rPr>
              <a:t></a:t>
            </a:r>
            <a:r>
              <a:rPr sz="4200" spc="140" dirty="0">
                <a:latin typeface="Times New Roman"/>
                <a:cs typeface="Times New Roman"/>
              </a:rPr>
              <a:t> </a:t>
            </a:r>
            <a:r>
              <a:rPr sz="4200" i="1" dirty="0">
                <a:latin typeface="Times New Roman"/>
                <a:cs typeface="Times New Roman"/>
              </a:rPr>
              <a:t>I</a:t>
            </a:r>
            <a:r>
              <a:rPr sz="4200" i="1" spc="-450" dirty="0">
                <a:latin typeface="Times New Roman"/>
                <a:cs typeface="Times New Roman"/>
              </a:rPr>
              <a:t> </a:t>
            </a:r>
            <a:r>
              <a:rPr sz="5400" spc="-75" baseline="29320" dirty="0">
                <a:latin typeface="Times New Roman"/>
                <a:cs typeface="Times New Roman"/>
              </a:rPr>
              <a:t>'</a:t>
            </a:r>
            <a:r>
              <a:rPr sz="5400" baseline="29320" dirty="0">
                <a:latin typeface="Times New Roman"/>
                <a:cs typeface="Times New Roman"/>
              </a:rPr>
              <a:t>	</a:t>
            </a:r>
            <a:r>
              <a:rPr sz="4200" spc="15" dirty="0">
                <a:latin typeface="Symbol"/>
                <a:cs typeface="Symbol"/>
              </a:rPr>
              <a:t></a:t>
            </a:r>
            <a:r>
              <a:rPr sz="4200" dirty="0">
                <a:latin typeface="Times New Roman"/>
                <a:cs typeface="Times New Roman"/>
              </a:rPr>
              <a:t>	</a:t>
            </a:r>
            <a:r>
              <a:rPr sz="4200" i="1" dirty="0">
                <a:latin typeface="Times New Roman"/>
                <a:cs typeface="Times New Roman"/>
              </a:rPr>
              <a:t>jI</a:t>
            </a:r>
            <a:r>
              <a:rPr sz="4200" i="1" spc="-455" dirty="0">
                <a:latin typeface="Times New Roman"/>
                <a:cs typeface="Times New Roman"/>
              </a:rPr>
              <a:t> </a:t>
            </a:r>
            <a:r>
              <a:rPr sz="5400" baseline="29320" dirty="0">
                <a:latin typeface="Times New Roman"/>
                <a:cs typeface="Times New Roman"/>
              </a:rPr>
              <a:t>''</a:t>
            </a:r>
            <a:r>
              <a:rPr sz="5400" spc="727" baseline="29320" dirty="0">
                <a:latin typeface="Times New Roman"/>
                <a:cs typeface="Times New Roman"/>
              </a:rPr>
              <a:t> </a:t>
            </a:r>
            <a:r>
              <a:rPr sz="4200" spc="65" dirty="0">
                <a:latin typeface="Symbol"/>
                <a:cs typeface="Symbol"/>
              </a:rPr>
              <a:t></a:t>
            </a:r>
            <a:r>
              <a:rPr sz="4200" spc="150" dirty="0">
                <a:latin typeface="Times New Roman"/>
                <a:cs typeface="Times New Roman"/>
              </a:rPr>
              <a:t> </a:t>
            </a:r>
            <a:r>
              <a:rPr sz="4200" i="1" spc="-50" dirty="0">
                <a:latin typeface="Times New Roman"/>
                <a:cs typeface="Times New Roman"/>
              </a:rPr>
              <a:t>I</a:t>
            </a:r>
            <a:r>
              <a:rPr sz="4200" i="1" dirty="0">
                <a:latin typeface="Times New Roman"/>
                <a:cs typeface="Times New Roman"/>
              </a:rPr>
              <a:t>	</a:t>
            </a:r>
            <a:r>
              <a:rPr sz="4200" i="1" spc="55" dirty="0">
                <a:latin typeface="Times New Roman"/>
                <a:cs typeface="Times New Roman"/>
              </a:rPr>
              <a:t>e</a:t>
            </a:r>
            <a:r>
              <a:rPr sz="4200" i="1" spc="-160" dirty="0">
                <a:latin typeface="Times New Roman"/>
                <a:cs typeface="Times New Roman"/>
              </a:rPr>
              <a:t> </a:t>
            </a:r>
            <a:r>
              <a:rPr sz="5400" i="1" spc="-37" baseline="30092" dirty="0">
                <a:latin typeface="Times New Roman"/>
                <a:cs typeface="Times New Roman"/>
              </a:rPr>
              <a:t>j</a:t>
            </a:r>
            <a:r>
              <a:rPr sz="5400" spc="-37" baseline="30092" dirty="0">
                <a:latin typeface="Symbol"/>
                <a:cs typeface="Symbol"/>
              </a:rPr>
              <a:t></a:t>
            </a:r>
            <a:r>
              <a:rPr sz="4500" spc="-37" baseline="19444" dirty="0">
                <a:latin typeface="Times New Roman"/>
                <a:cs typeface="Times New Roman"/>
              </a:rPr>
              <a:t>1</a:t>
            </a:r>
            <a:endParaRPr sz="4500" baseline="19444">
              <a:latin typeface="Times New Roman"/>
              <a:cs typeface="Times New Roman"/>
            </a:endParaRPr>
          </a:p>
          <a:p>
            <a:pPr marL="1263015">
              <a:lnSpc>
                <a:spcPts val="2630"/>
              </a:lnSpc>
              <a:tabLst>
                <a:tab pos="2455545" algn="l"/>
                <a:tab pos="3504565" algn="l"/>
              </a:tabLst>
            </a:pPr>
            <a:r>
              <a:rPr sz="3600" dirty="0">
                <a:latin typeface="Times New Roman"/>
                <a:cs typeface="Times New Roman"/>
              </a:rPr>
              <a:t>1	1	1</a:t>
            </a:r>
            <a:endParaRPr sz="3600">
              <a:latin typeface="Times New Roman"/>
              <a:cs typeface="Times New Roman"/>
            </a:endParaRPr>
          </a:p>
          <a:p>
            <a:pPr marL="1259840">
              <a:lnSpc>
                <a:spcPct val="100000"/>
              </a:lnSpc>
              <a:spcBef>
                <a:spcPts val="3240"/>
              </a:spcBef>
            </a:pP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Умножение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08220" y="2025452"/>
            <a:ext cx="254000" cy="555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50" spc="15" dirty="0">
                <a:latin typeface="Times New Roman"/>
                <a:cs typeface="Times New Roman"/>
              </a:rPr>
              <a:t>2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65411" y="2034649"/>
            <a:ext cx="254000" cy="555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50" spc="15" dirty="0">
                <a:latin typeface="Times New Roman"/>
                <a:cs typeface="Times New Roman"/>
              </a:rPr>
              <a:t>2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85810" y="1823095"/>
            <a:ext cx="4930775" cy="1671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3180" algn="ctr">
              <a:lnSpc>
                <a:spcPts val="3235"/>
              </a:lnSpc>
              <a:spcBef>
                <a:spcPts val="105"/>
              </a:spcBef>
              <a:tabLst>
                <a:tab pos="649605" algn="l"/>
                <a:tab pos="1668780" algn="l"/>
                <a:tab pos="2165985" algn="l"/>
                <a:tab pos="2919730" algn="l"/>
                <a:tab pos="3812540" algn="l"/>
              </a:tabLst>
            </a:pPr>
            <a:r>
              <a:rPr sz="40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050" i="1" dirty="0">
                <a:latin typeface="Times New Roman"/>
                <a:cs typeface="Times New Roman"/>
              </a:rPr>
              <a:t>	</a:t>
            </a:r>
            <a:r>
              <a:rPr sz="4050" spc="65" dirty="0">
                <a:latin typeface="Symbol"/>
                <a:cs typeface="Symbol"/>
              </a:rPr>
              <a:t></a:t>
            </a:r>
            <a:r>
              <a:rPr sz="4050" spc="140" dirty="0">
                <a:latin typeface="Times New Roman"/>
                <a:cs typeface="Times New Roman"/>
              </a:rPr>
              <a:t> </a:t>
            </a:r>
            <a:r>
              <a:rPr sz="4050" i="1" dirty="0">
                <a:latin typeface="Times New Roman"/>
                <a:cs typeface="Times New Roman"/>
              </a:rPr>
              <a:t>I</a:t>
            </a:r>
            <a:r>
              <a:rPr sz="4050" i="1" spc="-440" dirty="0">
                <a:latin typeface="Times New Roman"/>
                <a:cs typeface="Times New Roman"/>
              </a:rPr>
              <a:t> </a:t>
            </a:r>
            <a:r>
              <a:rPr sz="5175" spc="-75" baseline="28985" dirty="0">
                <a:latin typeface="Times New Roman"/>
                <a:cs typeface="Times New Roman"/>
              </a:rPr>
              <a:t>'</a:t>
            </a:r>
            <a:r>
              <a:rPr sz="5175" baseline="28985" dirty="0">
                <a:latin typeface="Times New Roman"/>
                <a:cs typeface="Times New Roman"/>
              </a:rPr>
              <a:t>	</a:t>
            </a:r>
            <a:r>
              <a:rPr sz="4050" spc="15" dirty="0">
                <a:latin typeface="Symbol"/>
                <a:cs typeface="Symbol"/>
              </a:rPr>
              <a:t></a:t>
            </a:r>
            <a:r>
              <a:rPr sz="4050" dirty="0">
                <a:latin typeface="Times New Roman"/>
                <a:cs typeface="Times New Roman"/>
              </a:rPr>
              <a:t>	</a:t>
            </a:r>
            <a:r>
              <a:rPr sz="4050" i="1" dirty="0">
                <a:latin typeface="Times New Roman"/>
                <a:cs typeface="Times New Roman"/>
              </a:rPr>
              <a:t>jI</a:t>
            </a:r>
            <a:r>
              <a:rPr sz="4050" i="1" spc="-390" dirty="0">
                <a:latin typeface="Times New Roman"/>
                <a:cs typeface="Times New Roman"/>
              </a:rPr>
              <a:t> </a:t>
            </a:r>
            <a:r>
              <a:rPr sz="5175" spc="-37" baseline="28985" dirty="0">
                <a:latin typeface="Times New Roman"/>
                <a:cs typeface="Times New Roman"/>
              </a:rPr>
              <a:t>''</a:t>
            </a:r>
            <a:r>
              <a:rPr sz="5175" baseline="28985" dirty="0">
                <a:latin typeface="Times New Roman"/>
                <a:cs typeface="Times New Roman"/>
              </a:rPr>
              <a:t>	</a:t>
            </a:r>
            <a:r>
              <a:rPr sz="4050" spc="65" dirty="0">
                <a:latin typeface="Symbol"/>
                <a:cs typeface="Symbol"/>
              </a:rPr>
              <a:t></a:t>
            </a:r>
            <a:r>
              <a:rPr sz="4050" spc="110" dirty="0">
                <a:latin typeface="Times New Roman"/>
                <a:cs typeface="Times New Roman"/>
              </a:rPr>
              <a:t> </a:t>
            </a:r>
            <a:r>
              <a:rPr sz="4050" i="1" spc="-50" dirty="0">
                <a:latin typeface="Times New Roman"/>
                <a:cs typeface="Times New Roman"/>
              </a:rPr>
              <a:t>I</a:t>
            </a:r>
            <a:r>
              <a:rPr sz="4050" i="1" dirty="0">
                <a:latin typeface="Times New Roman"/>
                <a:cs typeface="Times New Roman"/>
              </a:rPr>
              <a:t>	</a:t>
            </a:r>
            <a:r>
              <a:rPr sz="4050" i="1" spc="50" dirty="0">
                <a:latin typeface="Times New Roman"/>
                <a:cs typeface="Times New Roman"/>
              </a:rPr>
              <a:t>e</a:t>
            </a:r>
            <a:r>
              <a:rPr sz="4050" i="1" spc="-150" dirty="0">
                <a:latin typeface="Times New Roman"/>
                <a:cs typeface="Times New Roman"/>
              </a:rPr>
              <a:t> </a:t>
            </a:r>
            <a:r>
              <a:rPr sz="5175" i="1" spc="97" baseline="29790" dirty="0">
                <a:latin typeface="Times New Roman"/>
                <a:cs typeface="Times New Roman"/>
              </a:rPr>
              <a:t>j</a:t>
            </a:r>
            <a:r>
              <a:rPr sz="5175" spc="97" baseline="30595" dirty="0">
                <a:latin typeface="Symbol"/>
                <a:cs typeface="Symbol"/>
              </a:rPr>
              <a:t></a:t>
            </a:r>
            <a:r>
              <a:rPr sz="4350" spc="97" baseline="19157" dirty="0">
                <a:latin typeface="Times New Roman"/>
                <a:cs typeface="Times New Roman"/>
              </a:rPr>
              <a:t>2</a:t>
            </a:r>
            <a:endParaRPr sz="4350" baseline="19157">
              <a:latin typeface="Times New Roman"/>
              <a:cs typeface="Times New Roman"/>
            </a:endParaRPr>
          </a:p>
          <a:p>
            <a:pPr marL="2561590">
              <a:lnSpc>
                <a:spcPts val="2515"/>
              </a:lnSpc>
              <a:tabLst>
                <a:tab pos="3604895" algn="l"/>
              </a:tabLst>
            </a:pPr>
            <a:r>
              <a:rPr sz="3450" spc="15" dirty="0">
                <a:latin typeface="Times New Roman"/>
                <a:cs typeface="Times New Roman"/>
              </a:rPr>
              <a:t>2</a:t>
            </a:r>
            <a:r>
              <a:rPr sz="3450" dirty="0">
                <a:latin typeface="Times New Roman"/>
                <a:cs typeface="Times New Roman"/>
              </a:rPr>
              <a:t>	</a:t>
            </a:r>
            <a:r>
              <a:rPr sz="3450" spc="5" dirty="0">
                <a:latin typeface="Times New Roman"/>
                <a:cs typeface="Times New Roman"/>
              </a:rPr>
              <a:t>2</a:t>
            </a:r>
            <a:endParaRPr sz="3450">
              <a:latin typeface="Times New Roman"/>
              <a:cs typeface="Times New Roman"/>
            </a:endParaRPr>
          </a:p>
          <a:p>
            <a:pPr marR="20320" algn="ctr">
              <a:lnSpc>
                <a:spcPct val="100000"/>
              </a:lnSpc>
              <a:spcBef>
                <a:spcPts val="3240"/>
              </a:spcBef>
            </a:pP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Деление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3998" y="3669734"/>
            <a:ext cx="5478145" cy="901700"/>
          </a:xfrm>
          <a:prstGeom prst="rect">
            <a:avLst/>
          </a:prstGeom>
          <a:ln w="24687">
            <a:solidFill>
              <a:srgbClr val="FFC000"/>
            </a:solidFill>
          </a:ln>
        </p:spPr>
        <p:txBody>
          <a:bodyPr vert="horz" wrap="square" lIns="0" tIns="16129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270"/>
              </a:spcBef>
            </a:pPr>
            <a:r>
              <a:rPr sz="4000" i="1" u="sng" spc="1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175" spc="262" baseline="-17713" dirty="0">
                <a:latin typeface="Times New Roman"/>
                <a:cs typeface="Times New Roman"/>
              </a:rPr>
              <a:t>1</a:t>
            </a:r>
            <a:r>
              <a:rPr sz="5175" spc="-247" baseline="-17713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</a:t>
            </a:r>
            <a:r>
              <a:rPr sz="4000" spc="-220" dirty="0">
                <a:latin typeface="Times New Roman"/>
                <a:cs typeface="Times New Roman"/>
              </a:rPr>
              <a:t> </a:t>
            </a:r>
            <a:r>
              <a:rPr sz="4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000" i="1" spc="-380" dirty="0">
                <a:latin typeface="Times New Roman"/>
                <a:cs typeface="Times New Roman"/>
              </a:rPr>
              <a:t> </a:t>
            </a:r>
            <a:r>
              <a:rPr sz="5175" baseline="-17713" dirty="0">
                <a:latin typeface="Times New Roman"/>
                <a:cs typeface="Times New Roman"/>
              </a:rPr>
              <a:t>2</a:t>
            </a:r>
            <a:r>
              <a:rPr sz="5175" spc="690" baseline="-17713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13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I</a:t>
            </a:r>
            <a:r>
              <a:rPr sz="5175" baseline="-16103" dirty="0">
                <a:latin typeface="Times New Roman"/>
                <a:cs typeface="Times New Roman"/>
              </a:rPr>
              <a:t>1</a:t>
            </a:r>
            <a:r>
              <a:rPr sz="5175" spc="-330" baseline="-16103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</a:t>
            </a:r>
            <a:r>
              <a:rPr sz="4000" spc="-275" dirty="0">
                <a:latin typeface="Times New Roman"/>
                <a:cs typeface="Times New Roman"/>
              </a:rPr>
              <a:t> </a:t>
            </a:r>
            <a:r>
              <a:rPr sz="4000" i="1" spc="160" dirty="0">
                <a:latin typeface="Times New Roman"/>
                <a:cs typeface="Times New Roman"/>
              </a:rPr>
              <a:t>I</a:t>
            </a:r>
            <a:r>
              <a:rPr sz="5175" spc="240" baseline="-16103" dirty="0">
                <a:latin typeface="Times New Roman"/>
                <a:cs typeface="Times New Roman"/>
              </a:rPr>
              <a:t>2</a:t>
            </a:r>
            <a:r>
              <a:rPr sz="4000" i="1" spc="160" dirty="0">
                <a:latin typeface="Times New Roman"/>
                <a:cs typeface="Times New Roman"/>
              </a:rPr>
              <a:t>e</a:t>
            </a:r>
            <a:r>
              <a:rPr sz="4000" i="1" spc="-130" dirty="0">
                <a:latin typeface="Times New Roman"/>
                <a:cs typeface="Times New Roman"/>
              </a:rPr>
              <a:t> </a:t>
            </a:r>
            <a:r>
              <a:rPr sz="5175" i="1" spc="135" baseline="29790" dirty="0">
                <a:latin typeface="Times New Roman"/>
                <a:cs typeface="Times New Roman"/>
              </a:rPr>
              <a:t>j</a:t>
            </a:r>
            <a:r>
              <a:rPr sz="5175" spc="135" baseline="29790" dirty="0">
                <a:latin typeface="Times New Roman"/>
                <a:cs typeface="Times New Roman"/>
              </a:rPr>
              <a:t>(</a:t>
            </a:r>
            <a:r>
              <a:rPr sz="5175" spc="135" baseline="29790" dirty="0">
                <a:latin typeface="Symbol"/>
                <a:cs typeface="Symbol"/>
              </a:rPr>
              <a:t></a:t>
            </a:r>
            <a:r>
              <a:rPr sz="4275" spc="135" baseline="19493" dirty="0">
                <a:latin typeface="Times New Roman"/>
                <a:cs typeface="Times New Roman"/>
              </a:rPr>
              <a:t>1</a:t>
            </a:r>
            <a:r>
              <a:rPr sz="4275" spc="-517" baseline="19493" dirty="0">
                <a:latin typeface="Times New Roman"/>
                <a:cs typeface="Times New Roman"/>
              </a:rPr>
              <a:t> </a:t>
            </a:r>
            <a:r>
              <a:rPr sz="5175" spc="262" baseline="29790" dirty="0">
                <a:latin typeface="Symbol"/>
                <a:cs typeface="Symbol"/>
              </a:rPr>
              <a:t></a:t>
            </a:r>
            <a:r>
              <a:rPr sz="4275" spc="262" baseline="19493" dirty="0">
                <a:latin typeface="Times New Roman"/>
                <a:cs typeface="Times New Roman"/>
              </a:rPr>
              <a:t>2</a:t>
            </a:r>
            <a:r>
              <a:rPr sz="4275" spc="-322" baseline="19493" dirty="0">
                <a:latin typeface="Times New Roman"/>
                <a:cs typeface="Times New Roman"/>
              </a:rPr>
              <a:t> </a:t>
            </a:r>
            <a:r>
              <a:rPr sz="5175" spc="-75" baseline="29790" dirty="0">
                <a:latin typeface="Times New Roman"/>
                <a:cs typeface="Times New Roman"/>
              </a:rPr>
              <a:t>)</a:t>
            </a:r>
            <a:endParaRPr sz="5175" baseline="2979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87469" y="3682167"/>
            <a:ext cx="5157470" cy="876935"/>
          </a:xfrm>
          <a:prstGeom prst="rect">
            <a:avLst/>
          </a:prstGeom>
          <a:ln w="24687">
            <a:solidFill>
              <a:srgbClr val="FFC000"/>
            </a:solidFill>
          </a:ln>
        </p:spPr>
        <p:txBody>
          <a:bodyPr vert="horz" wrap="square" lIns="0" tIns="15557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225"/>
              </a:spcBef>
            </a:pPr>
            <a:r>
              <a:rPr sz="3900" i="1" u="sng" spc="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25" spc="240" baseline="-17412" dirty="0">
                <a:latin typeface="Times New Roman"/>
                <a:cs typeface="Times New Roman"/>
              </a:rPr>
              <a:t>1</a:t>
            </a:r>
            <a:r>
              <a:rPr sz="5025" spc="-202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:</a:t>
            </a:r>
            <a:r>
              <a:rPr sz="3900" spc="-110" dirty="0">
                <a:latin typeface="Times New Roman"/>
                <a:cs typeface="Times New Roman"/>
              </a:rPr>
              <a:t> </a:t>
            </a:r>
            <a:r>
              <a:rPr sz="3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-395" dirty="0">
                <a:latin typeface="Times New Roman"/>
                <a:cs typeface="Times New Roman"/>
              </a:rPr>
              <a:t> </a:t>
            </a:r>
            <a:r>
              <a:rPr sz="5025" baseline="-17412" dirty="0">
                <a:latin typeface="Times New Roman"/>
                <a:cs typeface="Times New Roman"/>
              </a:rPr>
              <a:t>2</a:t>
            </a:r>
            <a:r>
              <a:rPr sz="5025" spc="660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10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I</a:t>
            </a:r>
            <a:r>
              <a:rPr sz="5025" baseline="-16583" dirty="0">
                <a:latin typeface="Times New Roman"/>
                <a:cs typeface="Times New Roman"/>
              </a:rPr>
              <a:t>1</a:t>
            </a:r>
            <a:r>
              <a:rPr sz="5025" spc="-195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:</a:t>
            </a:r>
            <a:r>
              <a:rPr sz="3900" spc="-110" dirty="0">
                <a:latin typeface="Times New Roman"/>
                <a:cs typeface="Times New Roman"/>
              </a:rPr>
              <a:t> </a:t>
            </a:r>
            <a:r>
              <a:rPr sz="3900" i="1" spc="150" dirty="0">
                <a:latin typeface="Times New Roman"/>
                <a:cs typeface="Times New Roman"/>
              </a:rPr>
              <a:t>I</a:t>
            </a:r>
            <a:r>
              <a:rPr sz="5025" spc="225" baseline="-16583" dirty="0">
                <a:latin typeface="Times New Roman"/>
                <a:cs typeface="Times New Roman"/>
              </a:rPr>
              <a:t>2</a:t>
            </a:r>
            <a:r>
              <a:rPr sz="3900" i="1" spc="150" dirty="0">
                <a:latin typeface="Times New Roman"/>
                <a:cs typeface="Times New Roman"/>
              </a:rPr>
              <a:t>e</a:t>
            </a:r>
            <a:r>
              <a:rPr sz="3900" i="1" spc="-150" dirty="0">
                <a:latin typeface="Times New Roman"/>
                <a:cs typeface="Times New Roman"/>
              </a:rPr>
              <a:t> </a:t>
            </a:r>
            <a:r>
              <a:rPr sz="5025" i="1" spc="135" baseline="29850" dirty="0">
                <a:latin typeface="Times New Roman"/>
                <a:cs typeface="Times New Roman"/>
              </a:rPr>
              <a:t>j</a:t>
            </a:r>
            <a:r>
              <a:rPr sz="5025" spc="135" baseline="29850" dirty="0">
                <a:latin typeface="Times New Roman"/>
                <a:cs typeface="Times New Roman"/>
              </a:rPr>
              <a:t>(</a:t>
            </a:r>
            <a:r>
              <a:rPr sz="5025" spc="135" baseline="29850" dirty="0">
                <a:latin typeface="Symbol"/>
                <a:cs typeface="Symbol"/>
              </a:rPr>
              <a:t></a:t>
            </a:r>
            <a:r>
              <a:rPr sz="4200" spc="135" baseline="18849" dirty="0">
                <a:latin typeface="Times New Roman"/>
                <a:cs typeface="Times New Roman"/>
              </a:rPr>
              <a:t>1</a:t>
            </a:r>
            <a:r>
              <a:rPr sz="5025" spc="135" baseline="29850" dirty="0">
                <a:latin typeface="Symbol"/>
                <a:cs typeface="Symbol"/>
              </a:rPr>
              <a:t></a:t>
            </a:r>
            <a:r>
              <a:rPr sz="4200" spc="135" baseline="18849" dirty="0">
                <a:latin typeface="Times New Roman"/>
                <a:cs typeface="Times New Roman"/>
              </a:rPr>
              <a:t>2</a:t>
            </a:r>
            <a:r>
              <a:rPr sz="4200" spc="-465" baseline="18849" dirty="0">
                <a:latin typeface="Times New Roman"/>
                <a:cs typeface="Times New Roman"/>
              </a:rPr>
              <a:t> </a:t>
            </a:r>
            <a:r>
              <a:rPr sz="5025" spc="-75" baseline="29850" dirty="0">
                <a:latin typeface="Times New Roman"/>
                <a:cs typeface="Times New Roman"/>
              </a:rPr>
              <a:t>)</a:t>
            </a:r>
            <a:endParaRPr sz="5025" baseline="29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35355" y="4804978"/>
            <a:ext cx="1162050" cy="84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3185">
              <a:lnSpc>
                <a:spcPts val="3225"/>
              </a:lnSpc>
              <a:spcBef>
                <a:spcPts val="105"/>
              </a:spcBef>
              <a:tabLst>
                <a:tab pos="974090" algn="l"/>
              </a:tabLst>
            </a:pPr>
            <a:r>
              <a:rPr sz="3200" spc="-25" dirty="0">
                <a:latin typeface="Times New Roman"/>
                <a:cs typeface="Times New Roman"/>
              </a:rPr>
              <a:t>''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''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225"/>
              </a:lnSpc>
              <a:tabLst>
                <a:tab pos="939165" algn="l"/>
              </a:tabLst>
            </a:pPr>
            <a:r>
              <a:rPr sz="3200" spc="-50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63896" y="4804978"/>
            <a:ext cx="3065780" cy="8553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4775" algn="r">
              <a:lnSpc>
                <a:spcPts val="3260"/>
              </a:lnSpc>
              <a:spcBef>
                <a:spcPts val="105"/>
              </a:spcBef>
              <a:tabLst>
                <a:tab pos="848994" algn="l"/>
              </a:tabLst>
            </a:pPr>
            <a:r>
              <a:rPr sz="3200" spc="-50" dirty="0">
                <a:latin typeface="Times New Roman"/>
                <a:cs typeface="Times New Roman"/>
              </a:rPr>
              <a:t>'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'</a:t>
            </a:r>
            <a:endParaRPr sz="3200">
              <a:latin typeface="Times New Roman"/>
              <a:cs typeface="Times New Roman"/>
            </a:endParaRPr>
          </a:p>
          <a:p>
            <a:pPr marR="5080" algn="r">
              <a:lnSpc>
                <a:spcPts val="3260"/>
              </a:lnSpc>
              <a:tabLst>
                <a:tab pos="924560" algn="l"/>
                <a:tab pos="1945005" algn="l"/>
                <a:tab pos="2830195" algn="l"/>
              </a:tabLst>
            </a:pPr>
            <a:r>
              <a:rPr sz="3200" spc="-50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2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85774" y="4950311"/>
            <a:ext cx="570865" cy="596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750" dirty="0">
                <a:latin typeface="Symbol"/>
                <a:cs typeface="Symbol"/>
              </a:rPr>
              <a:t></a:t>
            </a:r>
            <a:r>
              <a:rPr sz="3750" spc="5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I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65961" y="4464456"/>
            <a:ext cx="5754370" cy="1179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19430" algn="l"/>
                <a:tab pos="1497330" algn="l"/>
                <a:tab pos="2464435" algn="l"/>
                <a:tab pos="3310890" algn="l"/>
                <a:tab pos="3938270" algn="l"/>
                <a:tab pos="5578475" algn="l"/>
              </a:tabLst>
            </a:pPr>
            <a:r>
              <a:rPr sz="37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</a:t>
            </a:r>
            <a:r>
              <a:rPr sz="3750" spc="-5" dirty="0">
                <a:latin typeface="Times New Roman"/>
                <a:cs typeface="Times New Roman"/>
              </a:rPr>
              <a:t> </a:t>
            </a:r>
            <a:r>
              <a:rPr sz="37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30" dirty="0">
                <a:latin typeface="Times New Roman"/>
                <a:cs typeface="Times New Roman"/>
              </a:rPr>
              <a:t> </a:t>
            </a:r>
            <a:r>
              <a:rPr sz="7550" spc="-805" dirty="0">
                <a:latin typeface="Symbol"/>
                <a:cs typeface="Symbol"/>
              </a:rPr>
              <a:t></a:t>
            </a:r>
            <a:r>
              <a:rPr sz="3750" i="1" spc="-805" dirty="0">
                <a:latin typeface="Times New Roman"/>
                <a:cs typeface="Times New Roman"/>
              </a:rPr>
              <a:t>I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</a:t>
            </a:r>
            <a:r>
              <a:rPr sz="3750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I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7550" spc="-595" dirty="0">
                <a:latin typeface="Symbol"/>
                <a:cs typeface="Symbol"/>
              </a:rPr>
              <a:t></a:t>
            </a:r>
            <a:r>
              <a:rPr sz="3750" spc="-595" dirty="0">
                <a:latin typeface="Symbol"/>
                <a:cs typeface="Symbol"/>
              </a:rPr>
              <a:t></a:t>
            </a:r>
            <a:r>
              <a:rPr sz="3750" dirty="0">
                <a:latin typeface="Times New Roman"/>
                <a:cs typeface="Times New Roman"/>
              </a:rPr>
              <a:t>	</a:t>
            </a:r>
            <a:r>
              <a:rPr sz="3750" i="1" spc="-465" dirty="0">
                <a:latin typeface="Times New Roman"/>
                <a:cs typeface="Times New Roman"/>
              </a:rPr>
              <a:t>j</a:t>
            </a:r>
            <a:r>
              <a:rPr sz="7550" spc="-465" dirty="0">
                <a:latin typeface="Symbol"/>
                <a:cs typeface="Symbol"/>
              </a:rPr>
              <a:t></a:t>
            </a:r>
            <a:r>
              <a:rPr sz="3750" i="1" spc="-465" dirty="0">
                <a:latin typeface="Times New Roman"/>
                <a:cs typeface="Times New Roman"/>
              </a:rPr>
              <a:t>I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7550" spc="-1310" dirty="0">
                <a:latin typeface="Symbol"/>
                <a:cs typeface="Symbol"/>
              </a:rPr>
              <a:t></a:t>
            </a:r>
            <a:endParaRPr sz="7550">
              <a:latin typeface="Symbol"/>
              <a:cs typeface="Symbo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884944" y="4814881"/>
            <a:ext cx="5810885" cy="839469"/>
          </a:xfrm>
          <a:custGeom>
            <a:avLst/>
            <a:gdLst/>
            <a:ahLst/>
            <a:cxnLst/>
            <a:rect l="l" t="t" r="r" b="b"/>
            <a:pathLst>
              <a:path w="5810884" h="839470">
                <a:moveTo>
                  <a:pt x="0" y="0"/>
                </a:moveTo>
                <a:lnTo>
                  <a:pt x="5810806" y="0"/>
                </a:lnTo>
                <a:lnTo>
                  <a:pt x="5810806" y="839395"/>
                </a:lnTo>
                <a:lnTo>
                  <a:pt x="0" y="839395"/>
                </a:lnTo>
                <a:lnTo>
                  <a:pt x="0" y="0"/>
                </a:lnTo>
                <a:close/>
              </a:path>
            </a:pathLst>
          </a:custGeom>
          <a:ln w="246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20902" y="4880640"/>
            <a:ext cx="183896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50" dirty="0">
                <a:solidFill>
                  <a:srgbClr val="5B5C57"/>
                </a:solidFill>
                <a:latin typeface="Calibri"/>
                <a:cs typeface="Calibri"/>
              </a:rPr>
              <a:t>Сложение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33415" y="4880640"/>
            <a:ext cx="1999614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35" dirty="0">
                <a:solidFill>
                  <a:srgbClr val="5B5C57"/>
                </a:solidFill>
                <a:latin typeface="Calibri"/>
                <a:cs typeface="Calibri"/>
              </a:rPr>
              <a:t>Вычитание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48107" y="6189493"/>
            <a:ext cx="2929255" cy="1305560"/>
            <a:chOff x="548107" y="6189493"/>
            <a:chExt cx="2929255" cy="1305560"/>
          </a:xfrm>
        </p:grpSpPr>
        <p:sp>
          <p:nvSpPr>
            <p:cNvPr id="33" name="object 33"/>
            <p:cNvSpPr/>
            <p:nvPr/>
          </p:nvSpPr>
          <p:spPr>
            <a:xfrm>
              <a:off x="570442" y="6221856"/>
              <a:ext cx="990600" cy="802640"/>
            </a:xfrm>
            <a:custGeom>
              <a:avLst/>
              <a:gdLst/>
              <a:ahLst/>
              <a:cxnLst/>
              <a:rect l="l" t="t" r="r" b="b"/>
              <a:pathLst>
                <a:path w="990600" h="802640">
                  <a:moveTo>
                    <a:pt x="0" y="802082"/>
                  </a:moveTo>
                  <a:lnTo>
                    <a:pt x="990257" y="0"/>
                  </a:lnTo>
                </a:path>
              </a:pathLst>
            </a:custGeom>
            <a:ln w="446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82493" y="6221857"/>
              <a:ext cx="178435" cy="168910"/>
            </a:xfrm>
            <a:custGeom>
              <a:avLst/>
              <a:gdLst/>
              <a:ahLst/>
              <a:cxnLst/>
              <a:rect l="l" t="t" r="r" b="b"/>
              <a:pathLst>
                <a:path w="178434" h="168910">
                  <a:moveTo>
                    <a:pt x="114329" y="168699"/>
                  </a:moveTo>
                  <a:lnTo>
                    <a:pt x="178208" y="0"/>
                  </a:lnTo>
                  <a:lnTo>
                    <a:pt x="0" y="27403"/>
                  </a:lnTo>
                </a:path>
              </a:pathLst>
            </a:custGeom>
            <a:ln w="446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0442" y="7033559"/>
              <a:ext cx="1814195" cy="382270"/>
            </a:xfrm>
            <a:custGeom>
              <a:avLst/>
              <a:gdLst/>
              <a:ahLst/>
              <a:cxnLst/>
              <a:rect l="l" t="t" r="r" b="b"/>
              <a:pathLst>
                <a:path w="1814195" h="382270">
                  <a:moveTo>
                    <a:pt x="0" y="0"/>
                  </a:moveTo>
                  <a:lnTo>
                    <a:pt x="1813898" y="382083"/>
                  </a:lnTo>
                </a:path>
              </a:pathLst>
            </a:custGeom>
            <a:ln w="446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13223" y="7294583"/>
              <a:ext cx="171450" cy="178435"/>
            </a:xfrm>
            <a:custGeom>
              <a:avLst/>
              <a:gdLst/>
              <a:ahLst/>
              <a:cxnLst/>
              <a:rect l="l" t="t" r="r" b="b"/>
              <a:pathLst>
                <a:path w="171450" h="178434">
                  <a:moveTo>
                    <a:pt x="37439" y="0"/>
                  </a:moveTo>
                  <a:lnTo>
                    <a:pt x="171118" y="121056"/>
                  </a:lnTo>
                  <a:lnTo>
                    <a:pt x="0" y="177895"/>
                  </a:lnTo>
                </a:path>
              </a:pathLst>
            </a:custGeom>
            <a:ln w="446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02218" y="6195992"/>
              <a:ext cx="1864360" cy="393065"/>
            </a:xfrm>
            <a:custGeom>
              <a:avLst/>
              <a:gdLst/>
              <a:ahLst/>
              <a:cxnLst/>
              <a:rect l="l" t="t" r="r" b="b"/>
              <a:pathLst>
                <a:path w="1864360" h="393065">
                  <a:moveTo>
                    <a:pt x="0" y="0"/>
                  </a:moveTo>
                  <a:lnTo>
                    <a:pt x="1864181" y="392676"/>
                  </a:lnTo>
                </a:path>
              </a:pathLst>
            </a:custGeom>
            <a:ln w="12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41981" y="6585560"/>
              <a:ext cx="1128395" cy="889635"/>
            </a:xfrm>
            <a:custGeom>
              <a:avLst/>
              <a:gdLst/>
              <a:ahLst/>
              <a:cxnLst/>
              <a:rect l="l" t="t" r="r" b="b"/>
              <a:pathLst>
                <a:path w="1128395" h="889634">
                  <a:moveTo>
                    <a:pt x="0" y="889459"/>
                  </a:moveTo>
                  <a:lnTo>
                    <a:pt x="1128314" y="0"/>
                  </a:lnTo>
                </a:path>
              </a:pathLst>
            </a:custGeom>
            <a:ln w="129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442" y="6599908"/>
              <a:ext cx="2844165" cy="440055"/>
            </a:xfrm>
            <a:custGeom>
              <a:avLst/>
              <a:gdLst/>
              <a:ahLst/>
              <a:cxnLst/>
              <a:rect l="l" t="t" r="r" b="b"/>
              <a:pathLst>
                <a:path w="2844165" h="440054">
                  <a:moveTo>
                    <a:pt x="0" y="439842"/>
                  </a:moveTo>
                  <a:lnTo>
                    <a:pt x="2843591" y="0"/>
                  </a:lnTo>
                </a:path>
              </a:pathLst>
            </a:custGeom>
            <a:ln w="44671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46240" y="6533893"/>
              <a:ext cx="168275" cy="179705"/>
            </a:xfrm>
            <a:custGeom>
              <a:avLst/>
              <a:gdLst/>
              <a:ahLst/>
              <a:cxnLst/>
              <a:rect l="l" t="t" r="r" b="b"/>
              <a:pathLst>
                <a:path w="168275" h="179704">
                  <a:moveTo>
                    <a:pt x="27767" y="179661"/>
                  </a:moveTo>
                  <a:lnTo>
                    <a:pt x="167793" y="66017"/>
                  </a:lnTo>
                  <a:lnTo>
                    <a:pt x="0" y="0"/>
                  </a:lnTo>
                </a:path>
              </a:pathLst>
            </a:custGeom>
            <a:ln w="44658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522456" y="5946476"/>
            <a:ext cx="1424940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900" i="1" u="sng" spc="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25" spc="179" baseline="-17412" dirty="0">
                <a:latin typeface="Times New Roman"/>
                <a:cs typeface="Times New Roman"/>
              </a:rPr>
              <a:t>1</a:t>
            </a:r>
            <a:r>
              <a:rPr sz="5025" spc="-75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70" dirty="0">
                <a:latin typeface="Times New Roman"/>
                <a:cs typeface="Times New Roman"/>
              </a:rPr>
              <a:t> </a:t>
            </a:r>
            <a:r>
              <a:rPr sz="390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-415" dirty="0">
                <a:latin typeface="Times New Roman"/>
                <a:cs typeface="Times New Roman"/>
              </a:rPr>
              <a:t> </a:t>
            </a:r>
            <a:r>
              <a:rPr sz="5025" spc="-75" baseline="-17412" dirty="0">
                <a:latin typeface="Times New Roman"/>
                <a:cs typeface="Times New Roman"/>
              </a:rPr>
              <a:t>2</a:t>
            </a:r>
            <a:endParaRPr sz="5025" baseline="-17412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23137" y="5828240"/>
            <a:ext cx="490220" cy="6457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050" i="1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175" spc="82" baseline="-17713" dirty="0">
                <a:latin typeface="Times New Roman"/>
                <a:cs typeface="Times New Roman"/>
              </a:rPr>
              <a:t>1</a:t>
            </a:r>
            <a:endParaRPr sz="5175" baseline="-17713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049864" y="6264452"/>
            <a:ext cx="1858645" cy="1295400"/>
            <a:chOff x="8049864" y="6264452"/>
            <a:chExt cx="1858645" cy="1295400"/>
          </a:xfrm>
        </p:grpSpPr>
        <p:sp>
          <p:nvSpPr>
            <p:cNvPr id="44" name="object 44"/>
            <p:cNvSpPr/>
            <p:nvPr/>
          </p:nvSpPr>
          <p:spPr>
            <a:xfrm>
              <a:off x="8072199" y="6286783"/>
              <a:ext cx="990600" cy="802640"/>
            </a:xfrm>
            <a:custGeom>
              <a:avLst/>
              <a:gdLst/>
              <a:ahLst/>
              <a:cxnLst/>
              <a:rect l="l" t="t" r="r" b="b"/>
              <a:pathLst>
                <a:path w="990600" h="802640">
                  <a:moveTo>
                    <a:pt x="0" y="802082"/>
                  </a:moveTo>
                  <a:lnTo>
                    <a:pt x="990257" y="0"/>
                  </a:lnTo>
                </a:path>
              </a:pathLst>
            </a:custGeom>
            <a:ln w="446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884250" y="6286785"/>
              <a:ext cx="178435" cy="168910"/>
            </a:xfrm>
            <a:custGeom>
              <a:avLst/>
              <a:gdLst/>
              <a:ahLst/>
              <a:cxnLst/>
              <a:rect l="l" t="t" r="r" b="b"/>
              <a:pathLst>
                <a:path w="178434" h="168910">
                  <a:moveTo>
                    <a:pt x="114329" y="168699"/>
                  </a:moveTo>
                  <a:lnTo>
                    <a:pt x="178208" y="0"/>
                  </a:lnTo>
                  <a:lnTo>
                    <a:pt x="0" y="27403"/>
                  </a:lnTo>
                </a:path>
              </a:pathLst>
            </a:custGeom>
            <a:ln w="446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72199" y="7098487"/>
              <a:ext cx="1814195" cy="382270"/>
            </a:xfrm>
            <a:custGeom>
              <a:avLst/>
              <a:gdLst/>
              <a:ahLst/>
              <a:cxnLst/>
              <a:rect l="l" t="t" r="r" b="b"/>
              <a:pathLst>
                <a:path w="1814195" h="382270">
                  <a:moveTo>
                    <a:pt x="0" y="0"/>
                  </a:moveTo>
                  <a:lnTo>
                    <a:pt x="1813898" y="382083"/>
                  </a:lnTo>
                </a:path>
              </a:pathLst>
            </a:custGeom>
            <a:ln w="446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714980" y="7359511"/>
              <a:ext cx="171450" cy="178435"/>
            </a:xfrm>
            <a:custGeom>
              <a:avLst/>
              <a:gdLst/>
              <a:ahLst/>
              <a:cxnLst/>
              <a:rect l="l" t="t" r="r" b="b"/>
              <a:pathLst>
                <a:path w="171450" h="178434">
                  <a:moveTo>
                    <a:pt x="37439" y="0"/>
                  </a:moveTo>
                  <a:lnTo>
                    <a:pt x="171118" y="121056"/>
                  </a:lnTo>
                  <a:lnTo>
                    <a:pt x="0" y="177895"/>
                  </a:lnTo>
                </a:path>
              </a:pathLst>
            </a:custGeom>
            <a:ln w="446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125186" y="6310726"/>
              <a:ext cx="757555" cy="1184275"/>
            </a:xfrm>
            <a:custGeom>
              <a:avLst/>
              <a:gdLst/>
              <a:ahLst/>
              <a:cxnLst/>
              <a:rect l="l" t="t" r="r" b="b"/>
              <a:pathLst>
                <a:path w="757554" h="1184275">
                  <a:moveTo>
                    <a:pt x="757215" y="1183802"/>
                  </a:moveTo>
                  <a:lnTo>
                    <a:pt x="0" y="0"/>
                  </a:lnTo>
                </a:path>
              </a:pathLst>
            </a:custGeom>
            <a:ln w="44654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125184" y="6310727"/>
              <a:ext cx="160655" cy="180340"/>
            </a:xfrm>
            <a:custGeom>
              <a:avLst/>
              <a:gdLst/>
              <a:ahLst/>
              <a:cxnLst/>
              <a:rect l="l" t="t" r="r" b="b"/>
              <a:pathLst>
                <a:path w="160654" h="180339">
                  <a:moveTo>
                    <a:pt x="7424" y="180247"/>
                  </a:moveTo>
                  <a:lnTo>
                    <a:pt x="0" y="0"/>
                  </a:lnTo>
                  <a:lnTo>
                    <a:pt x="160467" y="82256"/>
                  </a:lnTo>
                </a:path>
              </a:pathLst>
            </a:custGeom>
            <a:ln w="44657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0653" y="5945791"/>
            <a:ext cx="49022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000" i="1" u="sng" spc="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100" spc="112" baseline="-17156" dirty="0">
                <a:latin typeface="Times New Roman"/>
                <a:cs typeface="Times New Roman"/>
              </a:rPr>
              <a:t>1</a:t>
            </a:r>
            <a:endParaRPr sz="5100" baseline="-17156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78018" y="6058466"/>
            <a:ext cx="1416050" cy="1668780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5"/>
              </a:spcBef>
            </a:pPr>
            <a:r>
              <a:rPr sz="3900" i="1" u="sng" spc="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25" spc="179" baseline="-17412" dirty="0">
                <a:latin typeface="Times New Roman"/>
                <a:cs typeface="Times New Roman"/>
              </a:rPr>
              <a:t>1</a:t>
            </a:r>
            <a:r>
              <a:rPr sz="5025" spc="-75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</a:t>
            </a:r>
            <a:r>
              <a:rPr sz="3900" spc="-114" dirty="0">
                <a:latin typeface="Times New Roman"/>
                <a:cs typeface="Times New Roman"/>
              </a:rPr>
              <a:t> </a:t>
            </a:r>
            <a:r>
              <a:rPr sz="390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-415" dirty="0">
                <a:latin typeface="Times New Roman"/>
                <a:cs typeface="Times New Roman"/>
              </a:rPr>
              <a:t> </a:t>
            </a:r>
            <a:r>
              <a:rPr sz="5025" spc="-75" baseline="-17412" dirty="0">
                <a:latin typeface="Times New Roman"/>
                <a:cs typeface="Times New Roman"/>
              </a:rPr>
              <a:t>2</a:t>
            </a:r>
            <a:endParaRPr sz="5025" baseline="-17412">
              <a:latin typeface="Times New Roman"/>
              <a:cs typeface="Times New Roman"/>
            </a:endParaRPr>
          </a:p>
          <a:p>
            <a:pPr marR="77470" algn="ctr">
              <a:lnSpc>
                <a:spcPct val="100000"/>
              </a:lnSpc>
              <a:spcBef>
                <a:spcPts val="1610"/>
              </a:spcBef>
            </a:pPr>
            <a:r>
              <a:rPr sz="4300" i="1" u="sng" spc="3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475" spc="472" baseline="-17503" dirty="0">
                <a:latin typeface="Times New Roman"/>
                <a:cs typeface="Times New Roman"/>
              </a:rPr>
              <a:t>2</a:t>
            </a:r>
            <a:endParaRPr sz="5475" baseline="-17503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390521" y="9173848"/>
            <a:ext cx="1915795" cy="1423035"/>
            <a:chOff x="2390521" y="9173848"/>
            <a:chExt cx="1915795" cy="1423035"/>
          </a:xfrm>
        </p:grpSpPr>
        <p:sp>
          <p:nvSpPr>
            <p:cNvPr id="53" name="object 53"/>
            <p:cNvSpPr/>
            <p:nvPr/>
          </p:nvSpPr>
          <p:spPr>
            <a:xfrm>
              <a:off x="3586394" y="9969931"/>
              <a:ext cx="697230" cy="604520"/>
            </a:xfrm>
            <a:custGeom>
              <a:avLst/>
              <a:gdLst/>
              <a:ahLst/>
              <a:cxnLst/>
              <a:rect l="l" t="t" r="r" b="b"/>
              <a:pathLst>
                <a:path w="697229" h="604520">
                  <a:moveTo>
                    <a:pt x="0" y="604421"/>
                  </a:moveTo>
                  <a:lnTo>
                    <a:pt x="697026" y="0"/>
                  </a:lnTo>
                </a:path>
              </a:pathLst>
            </a:custGeom>
            <a:ln w="446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06233" y="9969933"/>
              <a:ext cx="177800" cy="170815"/>
            </a:xfrm>
            <a:custGeom>
              <a:avLst/>
              <a:gdLst/>
              <a:ahLst/>
              <a:cxnLst/>
              <a:rect l="l" t="t" r="r" b="b"/>
              <a:pathLst>
                <a:path w="177800" h="170815">
                  <a:moveTo>
                    <a:pt x="119005" y="170749"/>
                  </a:moveTo>
                  <a:lnTo>
                    <a:pt x="177189" y="0"/>
                  </a:lnTo>
                  <a:lnTo>
                    <a:pt x="0" y="33372"/>
                  </a:lnTo>
                </a:path>
              </a:pathLst>
            </a:custGeom>
            <a:ln w="446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412852" y="9196177"/>
              <a:ext cx="1175385" cy="1372870"/>
            </a:xfrm>
            <a:custGeom>
              <a:avLst/>
              <a:gdLst/>
              <a:ahLst/>
              <a:cxnLst/>
              <a:rect l="l" t="t" r="r" b="b"/>
              <a:pathLst>
                <a:path w="1175385" h="1372870">
                  <a:moveTo>
                    <a:pt x="1174919" y="1372522"/>
                  </a:moveTo>
                  <a:lnTo>
                    <a:pt x="0" y="0"/>
                  </a:lnTo>
                </a:path>
              </a:pathLst>
            </a:custGeom>
            <a:ln w="44657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12850" y="9196178"/>
              <a:ext cx="170815" cy="177800"/>
            </a:xfrm>
            <a:custGeom>
              <a:avLst/>
              <a:gdLst/>
              <a:ahLst/>
              <a:cxnLst/>
              <a:rect l="l" t="t" r="r" b="b"/>
              <a:pathLst>
                <a:path w="170814" h="177800">
                  <a:moveTo>
                    <a:pt x="32303" y="177481"/>
                  </a:moveTo>
                  <a:lnTo>
                    <a:pt x="0" y="0"/>
                  </a:lnTo>
                  <a:lnTo>
                    <a:pt x="170305" y="59226"/>
                  </a:lnTo>
                </a:path>
              </a:pathLst>
            </a:custGeom>
            <a:ln w="44658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08850" y="9747962"/>
              <a:ext cx="266065" cy="134620"/>
            </a:xfrm>
            <a:custGeom>
              <a:avLst/>
              <a:gdLst/>
              <a:ahLst/>
              <a:cxnLst/>
              <a:rect l="l" t="t" r="r" b="b"/>
              <a:pathLst>
                <a:path w="266064" h="134620">
                  <a:moveTo>
                    <a:pt x="266057" y="134539"/>
                  </a:moveTo>
                  <a:lnTo>
                    <a:pt x="266057" y="0"/>
                  </a:lnTo>
                  <a:lnTo>
                    <a:pt x="0" y="67269"/>
                  </a:lnTo>
                  <a:lnTo>
                    <a:pt x="266057" y="134539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08849" y="9747962"/>
              <a:ext cx="882650" cy="532765"/>
            </a:xfrm>
            <a:custGeom>
              <a:avLst/>
              <a:gdLst/>
              <a:ahLst/>
              <a:cxnLst/>
              <a:rect l="l" t="t" r="r" b="b"/>
              <a:pathLst>
                <a:path w="882650" h="532765">
                  <a:moveTo>
                    <a:pt x="882535" y="532406"/>
                  </a:moveTo>
                  <a:lnTo>
                    <a:pt x="880134" y="484848"/>
                  </a:lnTo>
                  <a:lnTo>
                    <a:pt x="873090" y="438664"/>
                  </a:lnTo>
                  <a:lnTo>
                    <a:pt x="861634" y="394088"/>
                  </a:lnTo>
                  <a:lnTo>
                    <a:pt x="846002" y="351353"/>
                  </a:lnTo>
                  <a:lnTo>
                    <a:pt x="826426" y="310694"/>
                  </a:lnTo>
                  <a:lnTo>
                    <a:pt x="803140" y="272343"/>
                  </a:lnTo>
                  <a:lnTo>
                    <a:pt x="776378" y="236535"/>
                  </a:lnTo>
                  <a:lnTo>
                    <a:pt x="746373" y="203504"/>
                  </a:lnTo>
                  <a:lnTo>
                    <a:pt x="713360" y="173483"/>
                  </a:lnTo>
                  <a:lnTo>
                    <a:pt x="677572" y="146707"/>
                  </a:lnTo>
                  <a:lnTo>
                    <a:pt x="639242" y="123408"/>
                  </a:lnTo>
                  <a:lnTo>
                    <a:pt x="598604" y="103821"/>
                  </a:lnTo>
                  <a:lnTo>
                    <a:pt x="555893" y="88180"/>
                  </a:lnTo>
                  <a:lnTo>
                    <a:pt x="511341" y="76719"/>
                  </a:lnTo>
                  <a:lnTo>
                    <a:pt x="465182" y="69670"/>
                  </a:lnTo>
                  <a:lnTo>
                    <a:pt x="417651" y="67269"/>
                  </a:lnTo>
                  <a:lnTo>
                    <a:pt x="266057" y="67269"/>
                  </a:lnTo>
                  <a:lnTo>
                    <a:pt x="266057" y="0"/>
                  </a:lnTo>
                  <a:lnTo>
                    <a:pt x="0" y="67269"/>
                  </a:lnTo>
                  <a:lnTo>
                    <a:pt x="266057" y="134539"/>
                  </a:lnTo>
                  <a:lnTo>
                    <a:pt x="266057" y="67269"/>
                  </a:lnTo>
                  <a:lnTo>
                    <a:pt x="417651" y="67269"/>
                  </a:lnTo>
                  <a:lnTo>
                    <a:pt x="465182" y="69670"/>
                  </a:lnTo>
                  <a:lnTo>
                    <a:pt x="511341" y="76719"/>
                  </a:lnTo>
                  <a:lnTo>
                    <a:pt x="555893" y="88180"/>
                  </a:lnTo>
                  <a:lnTo>
                    <a:pt x="598604" y="103821"/>
                  </a:lnTo>
                  <a:lnTo>
                    <a:pt x="639242" y="123408"/>
                  </a:lnTo>
                  <a:lnTo>
                    <a:pt x="677572" y="146707"/>
                  </a:lnTo>
                  <a:lnTo>
                    <a:pt x="713360" y="173483"/>
                  </a:lnTo>
                  <a:lnTo>
                    <a:pt x="746373" y="203504"/>
                  </a:lnTo>
                  <a:lnTo>
                    <a:pt x="776378" y="236535"/>
                  </a:lnTo>
                  <a:lnTo>
                    <a:pt x="803140" y="272343"/>
                  </a:lnTo>
                  <a:lnTo>
                    <a:pt x="826426" y="310694"/>
                  </a:lnTo>
                  <a:lnTo>
                    <a:pt x="846002" y="351353"/>
                  </a:lnTo>
                  <a:lnTo>
                    <a:pt x="861634" y="394088"/>
                  </a:lnTo>
                  <a:lnTo>
                    <a:pt x="873090" y="438664"/>
                  </a:lnTo>
                  <a:lnTo>
                    <a:pt x="880134" y="484848"/>
                  </a:lnTo>
                  <a:lnTo>
                    <a:pt x="882535" y="532406"/>
                  </a:lnTo>
                  <a:close/>
                </a:path>
              </a:pathLst>
            </a:custGeom>
            <a:ln w="3895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00148" y="7177370"/>
            <a:ext cx="3966845" cy="22815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08025" algn="ctr">
              <a:lnSpc>
                <a:spcPct val="100000"/>
              </a:lnSpc>
              <a:spcBef>
                <a:spcPts val="120"/>
              </a:spcBef>
            </a:pPr>
            <a:r>
              <a:rPr sz="4200" i="1" u="sng" spc="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400" spc="532" baseline="-17746" dirty="0">
                <a:latin typeface="Times New Roman"/>
                <a:cs typeface="Times New Roman"/>
              </a:rPr>
              <a:t>2</a:t>
            </a:r>
            <a:endParaRPr sz="5400" baseline="-17746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70"/>
              </a:spcBef>
            </a:pPr>
            <a:r>
              <a:rPr sz="3300" b="1" spc="-25" dirty="0">
                <a:solidFill>
                  <a:srgbClr val="5B5C57"/>
                </a:solidFill>
                <a:latin typeface="Calibri"/>
                <a:cs typeface="Calibri"/>
              </a:rPr>
              <a:t>Дифференцирование</a:t>
            </a:r>
            <a:endParaRPr sz="3300">
              <a:latin typeface="Calibri"/>
              <a:cs typeface="Calibri"/>
            </a:endParaRPr>
          </a:p>
          <a:p>
            <a:pPr marL="314960">
              <a:lnSpc>
                <a:spcPct val="100000"/>
              </a:lnSpc>
              <a:spcBef>
                <a:spcPts val="1590"/>
              </a:spcBef>
            </a:pPr>
            <a:r>
              <a:rPr sz="3900" i="1" u="sng" spc="1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25" spc="225" baseline="-17412" dirty="0">
                <a:latin typeface="Times New Roman"/>
                <a:cs typeface="Times New Roman"/>
              </a:rPr>
              <a:t>1</a:t>
            </a:r>
            <a:r>
              <a:rPr sz="5025" spc="-247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</a:t>
            </a:r>
            <a:r>
              <a:rPr sz="3900" spc="370" dirty="0">
                <a:latin typeface="Times New Roman"/>
                <a:cs typeface="Times New Roman"/>
              </a:rPr>
              <a:t> </a:t>
            </a:r>
            <a:r>
              <a:rPr sz="3900" i="1" spc="-25" dirty="0">
                <a:latin typeface="Times New Roman"/>
                <a:cs typeface="Times New Roman"/>
              </a:rPr>
              <a:t>j</a:t>
            </a:r>
            <a:r>
              <a:rPr sz="3900" spc="-25" dirty="0">
                <a:latin typeface="Symbol"/>
                <a:cs typeface="Symbol"/>
              </a:rPr>
              <a:t></a:t>
            </a:r>
            <a:endParaRPr sz="390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578851" y="9432151"/>
            <a:ext cx="490220" cy="6457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050" i="1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175" spc="82" baseline="-17713" dirty="0">
                <a:latin typeface="Times New Roman"/>
                <a:cs typeface="Times New Roman"/>
              </a:rPr>
              <a:t>1</a:t>
            </a:r>
            <a:endParaRPr sz="5175" baseline="-17713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803625" y="8598636"/>
            <a:ext cx="998219" cy="1925955"/>
            <a:chOff x="6803625" y="8598636"/>
            <a:chExt cx="998219" cy="1925955"/>
          </a:xfrm>
        </p:grpSpPr>
        <p:sp>
          <p:nvSpPr>
            <p:cNvPr id="62" name="object 62"/>
            <p:cNvSpPr/>
            <p:nvPr/>
          </p:nvSpPr>
          <p:spPr>
            <a:xfrm>
              <a:off x="6828189" y="8623200"/>
              <a:ext cx="872490" cy="668020"/>
            </a:xfrm>
            <a:custGeom>
              <a:avLst/>
              <a:gdLst/>
              <a:ahLst/>
              <a:cxnLst/>
              <a:rect l="l" t="t" r="r" b="b"/>
              <a:pathLst>
                <a:path w="872490" h="668020">
                  <a:moveTo>
                    <a:pt x="0" y="667557"/>
                  </a:moveTo>
                  <a:lnTo>
                    <a:pt x="872456" y="0"/>
                  </a:lnTo>
                </a:path>
              </a:pathLst>
            </a:custGeom>
            <a:ln w="491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03861" y="8623203"/>
              <a:ext cx="196850" cy="184150"/>
            </a:xfrm>
            <a:custGeom>
              <a:avLst/>
              <a:gdLst/>
              <a:ahLst/>
              <a:cxnLst/>
              <a:rect l="l" t="t" r="r" b="b"/>
              <a:pathLst>
                <a:path w="196850" h="184150">
                  <a:moveTo>
                    <a:pt x="121414" y="183554"/>
                  </a:moveTo>
                  <a:lnTo>
                    <a:pt x="196785" y="0"/>
                  </a:lnTo>
                  <a:lnTo>
                    <a:pt x="0" y="24705"/>
                  </a:lnTo>
                </a:path>
              </a:pathLst>
            </a:custGeom>
            <a:ln w="491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828189" y="9288768"/>
              <a:ext cx="949325" cy="1210945"/>
            </a:xfrm>
            <a:custGeom>
              <a:avLst/>
              <a:gdLst/>
              <a:ahLst/>
              <a:cxnLst/>
              <a:rect l="l" t="t" r="r" b="b"/>
              <a:pathLst>
                <a:path w="949325" h="1210945">
                  <a:moveTo>
                    <a:pt x="0" y="0"/>
                  </a:moveTo>
                  <a:lnTo>
                    <a:pt x="948755" y="1210812"/>
                  </a:lnTo>
                </a:path>
              </a:pathLst>
            </a:custGeom>
            <a:ln w="49121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592606" y="10302993"/>
              <a:ext cx="184785" cy="196850"/>
            </a:xfrm>
            <a:custGeom>
              <a:avLst/>
              <a:gdLst/>
              <a:ahLst/>
              <a:cxnLst/>
              <a:rect l="l" t="t" r="r" b="b"/>
              <a:pathLst>
                <a:path w="184784" h="196850">
                  <a:moveTo>
                    <a:pt x="157295" y="0"/>
                  </a:moveTo>
                  <a:lnTo>
                    <a:pt x="184339" y="196585"/>
                  </a:lnTo>
                  <a:lnTo>
                    <a:pt x="0" y="123374"/>
                  </a:lnTo>
                </a:path>
              </a:pathLst>
            </a:custGeom>
            <a:ln w="49124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293722" y="9545063"/>
              <a:ext cx="236220" cy="250825"/>
            </a:xfrm>
            <a:custGeom>
              <a:avLst/>
              <a:gdLst/>
              <a:ahLst/>
              <a:cxnLst/>
              <a:rect l="l" t="t" r="r" b="b"/>
              <a:pathLst>
                <a:path w="236220" h="250825">
                  <a:moveTo>
                    <a:pt x="149048" y="0"/>
                  </a:moveTo>
                  <a:lnTo>
                    <a:pt x="236189" y="79772"/>
                  </a:lnTo>
                  <a:lnTo>
                    <a:pt x="0" y="250528"/>
                  </a:lnTo>
                  <a:lnTo>
                    <a:pt x="14904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293722" y="9003882"/>
              <a:ext cx="290195" cy="791845"/>
            </a:xfrm>
            <a:custGeom>
              <a:avLst/>
              <a:gdLst/>
              <a:ahLst/>
              <a:cxnLst/>
              <a:rect l="l" t="t" r="r" b="b"/>
              <a:pathLst>
                <a:path w="290195" h="791845">
                  <a:moveTo>
                    <a:pt x="30492" y="0"/>
                  </a:moveTo>
                  <a:lnTo>
                    <a:pt x="197447" y="152838"/>
                  </a:lnTo>
                  <a:lnTo>
                    <a:pt x="229074" y="186856"/>
                  </a:lnTo>
                  <a:lnTo>
                    <a:pt x="254169" y="224492"/>
                  </a:lnTo>
                  <a:lnTo>
                    <a:pt x="272696" y="264917"/>
                  </a:lnTo>
                  <a:lnTo>
                    <a:pt x="284616" y="307300"/>
                  </a:lnTo>
                  <a:lnTo>
                    <a:pt x="289894" y="350810"/>
                  </a:lnTo>
                  <a:lnTo>
                    <a:pt x="288492" y="394617"/>
                  </a:lnTo>
                  <a:lnTo>
                    <a:pt x="280374" y="437891"/>
                  </a:lnTo>
                  <a:lnTo>
                    <a:pt x="265503" y="479800"/>
                  </a:lnTo>
                  <a:lnTo>
                    <a:pt x="243842" y="519515"/>
                  </a:lnTo>
                  <a:lnTo>
                    <a:pt x="215353" y="556205"/>
                  </a:lnTo>
                  <a:lnTo>
                    <a:pt x="192618" y="581067"/>
                  </a:lnTo>
                  <a:lnTo>
                    <a:pt x="236189" y="620953"/>
                  </a:lnTo>
                  <a:lnTo>
                    <a:pt x="0" y="791709"/>
                  </a:lnTo>
                  <a:lnTo>
                    <a:pt x="149048" y="541181"/>
                  </a:lnTo>
                  <a:lnTo>
                    <a:pt x="192618" y="581067"/>
                  </a:lnTo>
                  <a:lnTo>
                    <a:pt x="215353" y="556205"/>
                  </a:lnTo>
                  <a:lnTo>
                    <a:pt x="243842" y="519515"/>
                  </a:lnTo>
                  <a:lnTo>
                    <a:pt x="265503" y="479800"/>
                  </a:lnTo>
                  <a:lnTo>
                    <a:pt x="280374" y="437891"/>
                  </a:lnTo>
                  <a:lnTo>
                    <a:pt x="288492" y="394617"/>
                  </a:lnTo>
                  <a:lnTo>
                    <a:pt x="289894" y="350810"/>
                  </a:lnTo>
                  <a:lnTo>
                    <a:pt x="284616" y="307300"/>
                  </a:lnTo>
                  <a:lnTo>
                    <a:pt x="272696" y="264917"/>
                  </a:lnTo>
                  <a:lnTo>
                    <a:pt x="254169" y="224492"/>
                  </a:lnTo>
                  <a:lnTo>
                    <a:pt x="229074" y="186856"/>
                  </a:lnTo>
                  <a:lnTo>
                    <a:pt x="197447" y="152838"/>
                  </a:lnTo>
                  <a:lnTo>
                    <a:pt x="30492" y="0"/>
                  </a:lnTo>
                  <a:close/>
                </a:path>
              </a:pathLst>
            </a:custGeom>
            <a:ln w="3808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668979" y="7992754"/>
            <a:ext cx="4488815" cy="708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1494790" algn="l"/>
              </a:tabLst>
            </a:pPr>
            <a:r>
              <a:rPr sz="4450" i="1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700" spc="97" baseline="-17543" dirty="0">
                <a:latin typeface="Times New Roman"/>
                <a:cs typeface="Times New Roman"/>
              </a:rPr>
              <a:t>1</a:t>
            </a:r>
            <a:r>
              <a:rPr sz="5700" baseline="-17543" dirty="0">
                <a:latin typeface="Times New Roman"/>
                <a:cs typeface="Times New Roman"/>
              </a:rPr>
              <a:t>	</a:t>
            </a:r>
            <a:r>
              <a:rPr sz="3300" b="1" spc="-25" dirty="0">
                <a:solidFill>
                  <a:srgbClr val="5B5C57"/>
                </a:solidFill>
                <a:latin typeface="Calibri"/>
                <a:cs typeface="Calibri"/>
              </a:rPr>
              <a:t>Интегрирование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8239138" y="9488800"/>
            <a:ext cx="365760" cy="466725"/>
            <a:chOff x="8239138" y="9488800"/>
            <a:chExt cx="365760" cy="466725"/>
          </a:xfrm>
        </p:grpSpPr>
        <p:sp>
          <p:nvSpPr>
            <p:cNvPr id="70" name="object 70"/>
            <p:cNvSpPr/>
            <p:nvPr/>
          </p:nvSpPr>
          <p:spPr>
            <a:xfrm>
              <a:off x="8253848" y="9488800"/>
              <a:ext cx="170815" cy="352425"/>
            </a:xfrm>
            <a:custGeom>
              <a:avLst/>
              <a:gdLst/>
              <a:ahLst/>
              <a:cxnLst/>
              <a:rect l="l" t="t" r="r" b="b"/>
              <a:pathLst>
                <a:path w="170815" h="352425">
                  <a:moveTo>
                    <a:pt x="103159" y="352260"/>
                  </a:moveTo>
                  <a:lnTo>
                    <a:pt x="0" y="352260"/>
                  </a:lnTo>
                  <a:lnTo>
                    <a:pt x="2826" y="339604"/>
                  </a:lnTo>
                  <a:lnTo>
                    <a:pt x="9365" y="338576"/>
                  </a:lnTo>
                  <a:lnTo>
                    <a:pt x="14261" y="336904"/>
                  </a:lnTo>
                  <a:lnTo>
                    <a:pt x="40487" y="275354"/>
                  </a:lnTo>
                  <a:lnTo>
                    <a:pt x="84329" y="76648"/>
                  </a:lnTo>
                  <a:lnTo>
                    <a:pt x="90011" y="35096"/>
                  </a:lnTo>
                  <a:lnTo>
                    <a:pt x="90011" y="27011"/>
                  </a:lnTo>
                  <a:lnTo>
                    <a:pt x="87983" y="21383"/>
                  </a:lnTo>
                  <a:lnTo>
                    <a:pt x="79903" y="15012"/>
                  </a:lnTo>
                  <a:lnTo>
                    <a:pt x="73507" y="13155"/>
                  </a:lnTo>
                  <a:lnTo>
                    <a:pt x="64727" y="12641"/>
                  </a:lnTo>
                  <a:lnTo>
                    <a:pt x="67568" y="0"/>
                  </a:lnTo>
                  <a:lnTo>
                    <a:pt x="170742" y="0"/>
                  </a:lnTo>
                  <a:lnTo>
                    <a:pt x="167901" y="12641"/>
                  </a:lnTo>
                  <a:lnTo>
                    <a:pt x="161363" y="14026"/>
                  </a:lnTo>
                  <a:lnTo>
                    <a:pt x="156680" y="15569"/>
                  </a:lnTo>
                  <a:lnTo>
                    <a:pt x="132837" y="65381"/>
                  </a:lnTo>
                  <a:lnTo>
                    <a:pt x="83900" y="287310"/>
                  </a:lnTo>
                  <a:lnTo>
                    <a:pt x="80717" y="312593"/>
                  </a:lnTo>
                  <a:lnTo>
                    <a:pt x="80717" y="325163"/>
                  </a:lnTo>
                  <a:lnTo>
                    <a:pt x="82658" y="330619"/>
                  </a:lnTo>
                  <a:lnTo>
                    <a:pt x="90396" y="336990"/>
                  </a:lnTo>
                  <a:lnTo>
                    <a:pt x="96892" y="338918"/>
                  </a:lnTo>
                  <a:lnTo>
                    <a:pt x="106000" y="339604"/>
                  </a:lnTo>
                  <a:lnTo>
                    <a:pt x="103159" y="3522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9138" y="9712778"/>
              <a:ext cx="365356" cy="242556"/>
            </a:xfrm>
            <a:prstGeom prst="rect">
              <a:avLst/>
            </a:prstGeom>
          </p:spPr>
        </p:pic>
      </p:grpSp>
      <p:sp>
        <p:nvSpPr>
          <p:cNvPr id="72" name="object 72"/>
          <p:cNvSpPr/>
          <p:nvPr/>
        </p:nvSpPr>
        <p:spPr>
          <a:xfrm>
            <a:off x="8112214" y="10250252"/>
            <a:ext cx="584835" cy="463550"/>
          </a:xfrm>
          <a:custGeom>
            <a:avLst/>
            <a:gdLst/>
            <a:ahLst/>
            <a:cxnLst/>
            <a:rect l="l" t="t" r="r" b="b"/>
            <a:pathLst>
              <a:path w="584834" h="463550">
                <a:moveTo>
                  <a:pt x="92226" y="439993"/>
                </a:moveTo>
                <a:lnTo>
                  <a:pt x="33791" y="439993"/>
                </a:lnTo>
                <a:lnTo>
                  <a:pt x="40801" y="438736"/>
                </a:lnTo>
                <a:lnTo>
                  <a:pt x="52322" y="433751"/>
                </a:lnTo>
                <a:lnTo>
                  <a:pt x="76477" y="399726"/>
                </a:lnTo>
                <a:lnTo>
                  <a:pt x="88212" y="359730"/>
                </a:lnTo>
                <a:lnTo>
                  <a:pt x="129998" y="173923"/>
                </a:lnTo>
                <a:lnTo>
                  <a:pt x="135923" y="135213"/>
                </a:lnTo>
                <a:lnTo>
                  <a:pt x="135923" y="127471"/>
                </a:lnTo>
                <a:lnTo>
                  <a:pt x="134081" y="122229"/>
                </a:lnTo>
                <a:lnTo>
                  <a:pt x="126686" y="116729"/>
                </a:lnTo>
                <a:lnTo>
                  <a:pt x="119419" y="115172"/>
                </a:lnTo>
                <a:lnTo>
                  <a:pt x="108584" y="114829"/>
                </a:lnTo>
                <a:lnTo>
                  <a:pt x="111425" y="101160"/>
                </a:lnTo>
                <a:lnTo>
                  <a:pt x="174354" y="98831"/>
                </a:lnTo>
                <a:lnTo>
                  <a:pt x="189058" y="98831"/>
                </a:lnTo>
                <a:lnTo>
                  <a:pt x="135409" y="352245"/>
                </a:lnTo>
                <a:lnTo>
                  <a:pt x="119693" y="402445"/>
                </a:lnTo>
                <a:lnTo>
                  <a:pt x="96660" y="436252"/>
                </a:lnTo>
                <a:lnTo>
                  <a:pt x="92226" y="439993"/>
                </a:lnTo>
                <a:close/>
              </a:path>
              <a:path w="584834" h="463550">
                <a:moveTo>
                  <a:pt x="21928" y="463219"/>
                </a:moveTo>
                <a:lnTo>
                  <a:pt x="13333" y="463219"/>
                </a:lnTo>
                <a:lnTo>
                  <a:pt x="6024" y="462362"/>
                </a:lnTo>
                <a:lnTo>
                  <a:pt x="0" y="460633"/>
                </a:lnTo>
                <a:lnTo>
                  <a:pt x="5938" y="437922"/>
                </a:lnTo>
                <a:lnTo>
                  <a:pt x="9550" y="439307"/>
                </a:lnTo>
                <a:lnTo>
                  <a:pt x="16074" y="439993"/>
                </a:lnTo>
                <a:lnTo>
                  <a:pt x="92226" y="439993"/>
                </a:lnTo>
                <a:lnTo>
                  <a:pt x="86908" y="444479"/>
                </a:lnTo>
                <a:lnTo>
                  <a:pt x="76091" y="451220"/>
                </a:lnTo>
                <a:lnTo>
                  <a:pt x="64193" y="456469"/>
                </a:lnTo>
                <a:lnTo>
                  <a:pt x="51199" y="460219"/>
                </a:lnTo>
                <a:lnTo>
                  <a:pt x="37781" y="462362"/>
                </a:lnTo>
                <a:lnTo>
                  <a:pt x="39279" y="462362"/>
                </a:lnTo>
                <a:lnTo>
                  <a:pt x="21928" y="463219"/>
                </a:lnTo>
                <a:close/>
              </a:path>
              <a:path w="584834" h="463550">
                <a:moveTo>
                  <a:pt x="325124" y="351988"/>
                </a:moveTo>
                <a:lnTo>
                  <a:pt x="280709" y="338006"/>
                </a:lnTo>
                <a:lnTo>
                  <a:pt x="257165" y="305191"/>
                </a:lnTo>
                <a:lnTo>
                  <a:pt x="251452" y="267493"/>
                </a:lnTo>
                <a:lnTo>
                  <a:pt x="253246" y="245270"/>
                </a:lnTo>
                <a:lnTo>
                  <a:pt x="268337" y="199204"/>
                </a:lnTo>
                <a:lnTo>
                  <a:pt x="298157" y="154587"/>
                </a:lnTo>
                <a:lnTo>
                  <a:pt x="340584" y="114712"/>
                </a:lnTo>
                <a:lnTo>
                  <a:pt x="366396" y="96760"/>
                </a:lnTo>
                <a:lnTo>
                  <a:pt x="379545" y="114315"/>
                </a:lnTo>
                <a:lnTo>
                  <a:pt x="361005" y="130837"/>
                </a:lnTo>
                <a:lnTo>
                  <a:pt x="344595" y="148411"/>
                </a:lnTo>
                <a:lnTo>
                  <a:pt x="318157" y="186707"/>
                </a:lnTo>
                <a:lnTo>
                  <a:pt x="301526" y="227770"/>
                </a:lnTo>
                <a:lnTo>
                  <a:pt x="296161" y="267493"/>
                </a:lnTo>
                <a:lnTo>
                  <a:pt x="296086" y="268641"/>
                </a:lnTo>
                <a:lnTo>
                  <a:pt x="302286" y="306935"/>
                </a:lnTo>
                <a:lnTo>
                  <a:pt x="338801" y="331605"/>
                </a:lnTo>
                <a:lnTo>
                  <a:pt x="386558" y="331605"/>
                </a:lnTo>
                <a:lnTo>
                  <a:pt x="385612" y="332505"/>
                </a:lnTo>
                <a:lnTo>
                  <a:pt x="344343" y="350637"/>
                </a:lnTo>
                <a:lnTo>
                  <a:pt x="335090" y="351651"/>
                </a:lnTo>
                <a:lnTo>
                  <a:pt x="325124" y="351988"/>
                </a:lnTo>
                <a:close/>
              </a:path>
              <a:path w="584834" h="463550">
                <a:moveTo>
                  <a:pt x="529973" y="331605"/>
                </a:moveTo>
                <a:lnTo>
                  <a:pt x="466715" y="331605"/>
                </a:lnTo>
                <a:lnTo>
                  <a:pt x="477168" y="330614"/>
                </a:lnTo>
                <a:lnTo>
                  <a:pt x="485289" y="328185"/>
                </a:lnTo>
                <a:lnTo>
                  <a:pt x="519303" y="296795"/>
                </a:lnTo>
                <a:lnTo>
                  <a:pt x="534302" y="254861"/>
                </a:lnTo>
                <a:lnTo>
                  <a:pt x="539264" y="207070"/>
                </a:lnTo>
                <a:lnTo>
                  <a:pt x="539334" y="197301"/>
                </a:lnTo>
                <a:lnTo>
                  <a:pt x="539050" y="188949"/>
                </a:lnTo>
                <a:lnTo>
                  <a:pt x="529461" y="140842"/>
                </a:lnTo>
                <a:lnTo>
                  <a:pt x="514954" y="111730"/>
                </a:lnTo>
                <a:lnTo>
                  <a:pt x="532485" y="96760"/>
                </a:lnTo>
                <a:lnTo>
                  <a:pt x="563994" y="136295"/>
                </a:lnTo>
                <a:lnTo>
                  <a:pt x="581079" y="181217"/>
                </a:lnTo>
                <a:lnTo>
                  <a:pt x="584336" y="213933"/>
                </a:lnTo>
                <a:lnTo>
                  <a:pt x="583399" y="232525"/>
                </a:lnTo>
                <a:lnTo>
                  <a:pt x="569377" y="283860"/>
                </a:lnTo>
                <a:lnTo>
                  <a:pt x="539899" y="324017"/>
                </a:lnTo>
                <a:lnTo>
                  <a:pt x="529973" y="331605"/>
                </a:lnTo>
                <a:close/>
              </a:path>
              <a:path w="584834" h="463550">
                <a:moveTo>
                  <a:pt x="386558" y="331605"/>
                </a:moveTo>
                <a:lnTo>
                  <a:pt x="338801" y="331605"/>
                </a:lnTo>
                <a:lnTo>
                  <a:pt x="348216" y="330614"/>
                </a:lnTo>
                <a:lnTo>
                  <a:pt x="348058" y="330614"/>
                </a:lnTo>
                <a:lnTo>
                  <a:pt x="382962" y="297020"/>
                </a:lnTo>
                <a:lnTo>
                  <a:pt x="412294" y="173409"/>
                </a:lnTo>
                <a:lnTo>
                  <a:pt x="455636" y="173409"/>
                </a:lnTo>
                <a:lnTo>
                  <a:pt x="436035" y="262184"/>
                </a:lnTo>
                <a:lnTo>
                  <a:pt x="432680" y="290567"/>
                </a:lnTo>
                <a:lnTo>
                  <a:pt x="433015" y="296409"/>
                </a:lnTo>
                <a:lnTo>
                  <a:pt x="433050" y="297020"/>
                </a:lnTo>
                <a:lnTo>
                  <a:pt x="433163" y="298992"/>
                </a:lnTo>
                <a:lnTo>
                  <a:pt x="433235" y="300240"/>
                </a:lnTo>
                <a:lnTo>
                  <a:pt x="434900" y="308606"/>
                </a:lnTo>
                <a:lnTo>
                  <a:pt x="435317" y="309665"/>
                </a:lnTo>
                <a:lnTo>
                  <a:pt x="404556" y="309665"/>
                </a:lnTo>
                <a:lnTo>
                  <a:pt x="399990" y="316419"/>
                </a:lnTo>
                <a:lnTo>
                  <a:pt x="395309" y="322477"/>
                </a:lnTo>
                <a:lnTo>
                  <a:pt x="390694" y="327639"/>
                </a:lnTo>
                <a:lnTo>
                  <a:pt x="390152" y="328185"/>
                </a:lnTo>
                <a:lnTo>
                  <a:pt x="386558" y="331605"/>
                </a:lnTo>
                <a:close/>
              </a:path>
              <a:path w="584834" h="463550">
                <a:moveTo>
                  <a:pt x="464145" y="351988"/>
                </a:moveTo>
                <a:lnTo>
                  <a:pt x="444425" y="349344"/>
                </a:lnTo>
                <a:lnTo>
                  <a:pt x="428094" y="341411"/>
                </a:lnTo>
                <a:lnTo>
                  <a:pt x="415152" y="328185"/>
                </a:lnTo>
                <a:lnTo>
                  <a:pt x="405599" y="309665"/>
                </a:lnTo>
                <a:lnTo>
                  <a:pt x="435317" y="309665"/>
                </a:lnTo>
                <a:lnTo>
                  <a:pt x="437679" y="315661"/>
                </a:lnTo>
                <a:lnTo>
                  <a:pt x="441574" y="321406"/>
                </a:lnTo>
                <a:lnTo>
                  <a:pt x="446486" y="325868"/>
                </a:lnTo>
                <a:lnTo>
                  <a:pt x="452314" y="329055"/>
                </a:lnTo>
                <a:lnTo>
                  <a:pt x="459056" y="330968"/>
                </a:lnTo>
                <a:lnTo>
                  <a:pt x="466715" y="331605"/>
                </a:lnTo>
                <a:lnTo>
                  <a:pt x="529973" y="331605"/>
                </a:lnTo>
                <a:lnTo>
                  <a:pt x="526946" y="333919"/>
                </a:lnTo>
                <a:lnTo>
                  <a:pt x="512718" y="341828"/>
                </a:lnTo>
                <a:lnTo>
                  <a:pt x="497510" y="347475"/>
                </a:lnTo>
                <a:lnTo>
                  <a:pt x="481319" y="350860"/>
                </a:lnTo>
                <a:lnTo>
                  <a:pt x="464145" y="351988"/>
                </a:lnTo>
                <a:close/>
              </a:path>
              <a:path w="584834" h="463550">
                <a:moveTo>
                  <a:pt x="201179" y="50051"/>
                </a:moveTo>
                <a:lnTo>
                  <a:pt x="155524" y="50051"/>
                </a:lnTo>
                <a:lnTo>
                  <a:pt x="167387" y="0"/>
                </a:lnTo>
                <a:lnTo>
                  <a:pt x="213042" y="0"/>
                </a:lnTo>
                <a:lnTo>
                  <a:pt x="201179" y="500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53485" y="10083888"/>
            <a:ext cx="585470" cy="28575"/>
          </a:xfrm>
          <a:custGeom>
            <a:avLst/>
            <a:gdLst/>
            <a:ahLst/>
            <a:cxnLst/>
            <a:rect l="l" t="t" r="r" b="b"/>
            <a:pathLst>
              <a:path w="585470" h="28575">
                <a:moveTo>
                  <a:pt x="585321" y="28568"/>
                </a:moveTo>
                <a:lnTo>
                  <a:pt x="0" y="28568"/>
                </a:lnTo>
                <a:lnTo>
                  <a:pt x="0" y="0"/>
                </a:lnTo>
                <a:lnTo>
                  <a:pt x="585321" y="0"/>
                </a:lnTo>
                <a:lnTo>
                  <a:pt x="585321" y="28568"/>
                </a:lnTo>
                <a:close/>
              </a:path>
            </a:pathLst>
          </a:custGeom>
          <a:solidFill>
            <a:srgbClr val="8369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293869" y="1714102"/>
            <a:ext cx="680021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r>
              <a:rPr sz="3300" b="1" spc="37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КОМПЛЕКСНЫХ</a:t>
            </a:r>
            <a:r>
              <a:rPr sz="3300" b="1" spc="38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АМПЛИТУД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ПРЕДПОЛАГАЕТ</a:t>
            </a:r>
            <a:r>
              <a:rPr sz="3300" b="1" spc="3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ТРИ</a:t>
            </a:r>
            <a:r>
              <a:rPr sz="3300" b="1" spc="34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5B5C57"/>
                </a:solidFill>
                <a:latin typeface="Calibri"/>
                <a:cs typeface="Calibri"/>
              </a:rPr>
              <a:t>ЭТАПА: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85912" y="5043844"/>
            <a:ext cx="9096375" cy="253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" marR="815340">
              <a:lnSpc>
                <a:spcPct val="100000"/>
              </a:lnSpc>
              <a:spcBef>
                <a:spcPts val="95"/>
              </a:spcBef>
            </a:pPr>
            <a:r>
              <a:rPr sz="3300" b="1" spc="70" dirty="0">
                <a:solidFill>
                  <a:srgbClr val="5F5B5A"/>
                </a:solidFill>
                <a:latin typeface="Calibri"/>
                <a:cs typeface="Calibri"/>
              </a:rPr>
              <a:t>СОСТАВЛЕНИЕ</a:t>
            </a:r>
            <a:r>
              <a:rPr sz="3300" b="1" spc="15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F5B5A"/>
                </a:solidFill>
                <a:latin typeface="Calibri"/>
                <a:cs typeface="Calibri"/>
              </a:rPr>
              <a:t>ДЛЯ</a:t>
            </a:r>
            <a:r>
              <a:rPr sz="3300" b="1" spc="15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ЭЛЕКТРИЧЕСКОЙ</a:t>
            </a:r>
            <a:r>
              <a:rPr sz="3300" b="1" spc="15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85" dirty="0">
                <a:solidFill>
                  <a:srgbClr val="5F5B5A"/>
                </a:solidFill>
                <a:latin typeface="Calibri"/>
                <a:cs typeface="Calibri"/>
              </a:rPr>
              <a:t>ЦЕПИ 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АЛГЕБРАИЧЕСКИХ</a:t>
            </a:r>
            <a:r>
              <a:rPr sz="3300" b="1" spc="1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УРАВНЕНИЙ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ts val="3960"/>
              </a:lnSpc>
              <a:spcBef>
                <a:spcPts val="130"/>
              </a:spcBef>
            </a:pPr>
            <a:r>
              <a:rPr sz="3300" spc="-20" dirty="0">
                <a:solidFill>
                  <a:srgbClr val="5F5B5A"/>
                </a:solidFill>
                <a:latin typeface="Calibri"/>
                <a:cs typeface="Calibri"/>
              </a:rPr>
              <a:t>электрического</a:t>
            </a:r>
            <a:r>
              <a:rPr sz="3300" spc="-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равновесия</a:t>
            </a:r>
            <a:r>
              <a:rPr sz="3300" spc="-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(по</a:t>
            </a:r>
            <a:r>
              <a:rPr sz="3300" spc="-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законам</a:t>
            </a:r>
            <a:r>
              <a:rPr sz="3300" spc="-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Кирхгофа)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и</a:t>
            </a:r>
            <a:r>
              <a:rPr sz="3300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параметрических</a:t>
            </a:r>
            <a:r>
              <a:rPr sz="3300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уравнений</a:t>
            </a:r>
            <a:r>
              <a:rPr sz="3300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(по</a:t>
            </a:r>
            <a:r>
              <a:rPr sz="3300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законам</a:t>
            </a:r>
            <a:r>
              <a:rPr sz="3300" spc="-5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20" dirty="0">
                <a:solidFill>
                  <a:srgbClr val="5F5B5A"/>
                </a:solidFill>
                <a:latin typeface="Calibri"/>
                <a:cs typeface="Calibri"/>
              </a:rPr>
              <a:t>Ома)</a:t>
            </a:r>
            <a:endParaRPr sz="3300">
              <a:latin typeface="Calibri"/>
              <a:cs typeface="Calibri"/>
            </a:endParaRPr>
          </a:p>
          <a:p>
            <a:pPr marL="12700">
              <a:lnSpc>
                <a:spcPts val="3825"/>
              </a:lnSpc>
            </a:pP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3300" spc="-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комплексной</a:t>
            </a:r>
            <a:r>
              <a:rPr sz="3300" spc="-6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форме</a:t>
            </a:r>
            <a:r>
              <a:rPr sz="3300" spc="-6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и</a:t>
            </a:r>
            <a:r>
              <a:rPr sz="3300" spc="-6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их</a:t>
            </a:r>
            <a:r>
              <a:rPr sz="3300" spc="-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решение;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94289" y="8059459"/>
            <a:ext cx="4037329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5F5B5A"/>
                </a:solidFill>
                <a:latin typeface="Calibri"/>
                <a:cs typeface="Calibri"/>
              </a:rPr>
              <a:t>ОБРАТНЫЙ</a:t>
            </a:r>
            <a:r>
              <a:rPr sz="3300" b="1" spc="43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0" dirty="0">
                <a:solidFill>
                  <a:srgbClr val="5F5B5A"/>
                </a:solidFill>
                <a:latin typeface="Calibri"/>
                <a:cs typeface="Calibri"/>
              </a:rPr>
              <a:t>ПЕРЕХОД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886" y="2444063"/>
            <a:ext cx="768985" cy="397954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1</a:t>
            </a:r>
            <a:endParaRPr sz="1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2</a:t>
            </a:r>
            <a:endParaRPr sz="1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8886" y="7686451"/>
            <a:ext cx="768985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b="1" spc="-50" dirty="0">
                <a:solidFill>
                  <a:srgbClr val="FBB812"/>
                </a:solidFill>
                <a:latin typeface="Calibri"/>
                <a:cs typeface="Calibri"/>
              </a:rPr>
              <a:t>3</a:t>
            </a:r>
            <a:endParaRPr sz="1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85912" y="3033434"/>
            <a:ext cx="8954770" cy="155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>
              <a:lnSpc>
                <a:spcPts val="3620"/>
              </a:lnSpc>
              <a:spcBef>
                <a:spcPts val="95"/>
              </a:spcBef>
            </a:pPr>
            <a:r>
              <a:rPr sz="3300" b="1" spc="80" dirty="0">
                <a:solidFill>
                  <a:srgbClr val="5F5B5A"/>
                </a:solidFill>
                <a:latin typeface="Calibri"/>
                <a:cs typeface="Calibri"/>
              </a:rPr>
              <a:t>ПРЯМОЕ</a:t>
            </a:r>
            <a:r>
              <a:rPr sz="3300" b="1" spc="12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65" dirty="0">
                <a:solidFill>
                  <a:srgbClr val="5F5B5A"/>
                </a:solidFill>
                <a:latin typeface="Calibri"/>
                <a:cs typeface="Calibri"/>
              </a:rPr>
              <a:t>ПРЕОБРАЗОВАНИЕ: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ts val="3890"/>
              </a:lnSpc>
              <a:spcBef>
                <a:spcPts val="595"/>
              </a:spcBef>
            </a:pP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переход</a:t>
            </a:r>
            <a:r>
              <a:rPr sz="3300" spc="-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из</a:t>
            </a:r>
            <a:r>
              <a:rPr sz="3300" spc="-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области</a:t>
            </a:r>
            <a:r>
              <a:rPr sz="3300" spc="-8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текущего</a:t>
            </a:r>
            <a:r>
              <a:rPr sz="3300" spc="-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времени</a:t>
            </a:r>
            <a:r>
              <a:rPr sz="3300" spc="1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4050" i="1" dirty="0">
                <a:latin typeface="Times New Roman"/>
                <a:cs typeface="Times New Roman"/>
              </a:rPr>
              <a:t>t</a:t>
            </a:r>
            <a:r>
              <a:rPr sz="4050" i="1" spc="-145" dirty="0"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3300" spc="-8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область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комплексной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частоты</a:t>
            </a:r>
            <a:r>
              <a:rPr sz="3300" spc="-1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4050" i="1" spc="-25" dirty="0">
                <a:latin typeface="Times New Roman"/>
                <a:cs typeface="Times New Roman"/>
              </a:rPr>
              <a:t>j</a:t>
            </a:r>
            <a:r>
              <a:rPr sz="4050" spc="-25" dirty="0">
                <a:latin typeface="Symbol"/>
                <a:cs typeface="Symbol"/>
              </a:rPr>
              <a:t></a:t>
            </a:r>
            <a:r>
              <a:rPr sz="3300" spc="-25" dirty="0">
                <a:solidFill>
                  <a:srgbClr val="5F5B5A"/>
                </a:solidFill>
                <a:latin typeface="Calibri"/>
                <a:cs typeface="Calibri"/>
              </a:rPr>
              <a:t>;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86331" y="8461475"/>
            <a:ext cx="8237220" cy="115189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1019"/>
              </a:spcBef>
            </a:pP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из</a:t>
            </a:r>
            <a:r>
              <a:rPr sz="3300" spc="-1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области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комплексной</a:t>
            </a:r>
            <a:r>
              <a:rPr sz="3300" spc="-9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частоты</a:t>
            </a:r>
            <a:r>
              <a:rPr sz="3300" spc="-3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6075" i="1" spc="-75" baseline="1371" dirty="0">
                <a:latin typeface="Times New Roman"/>
                <a:cs typeface="Times New Roman"/>
              </a:rPr>
              <a:t>j</a:t>
            </a:r>
            <a:r>
              <a:rPr sz="6075" spc="-75" baseline="1371" dirty="0">
                <a:latin typeface="Symbol"/>
                <a:cs typeface="Symbol"/>
              </a:rPr>
              <a:t></a:t>
            </a:r>
            <a:r>
              <a:rPr sz="6075" spc="-660" baseline="1371" dirty="0"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область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текущего</a:t>
            </a:r>
            <a:r>
              <a:rPr sz="3300" spc="-14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времени</a:t>
            </a:r>
            <a:r>
              <a:rPr sz="3300" spc="-13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6075" i="1" baseline="-1371" dirty="0">
                <a:latin typeface="Times New Roman"/>
                <a:cs typeface="Times New Roman"/>
              </a:rPr>
              <a:t>t</a:t>
            </a:r>
            <a:r>
              <a:rPr sz="6075" i="1" spc="-914" baseline="-1371" dirty="0">
                <a:latin typeface="Times New Roman"/>
                <a:cs typeface="Times New Roman"/>
              </a:rPr>
              <a:t> </a:t>
            </a:r>
            <a:r>
              <a:rPr sz="3300" spc="-50" dirty="0">
                <a:solidFill>
                  <a:srgbClr val="5F5B5A"/>
                </a:solidFill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8501" y="1424040"/>
            <a:ext cx="5858764" cy="133699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983104" y="1990424"/>
            <a:ext cx="2729865" cy="594360"/>
          </a:xfrm>
          <a:prstGeom prst="rect">
            <a:avLst/>
          </a:prstGeom>
          <a:ln w="22853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0800">
              <a:lnSpc>
                <a:spcPts val="3829"/>
              </a:lnSpc>
            </a:pPr>
            <a:r>
              <a:rPr sz="3300" i="1" spc="114" dirty="0">
                <a:latin typeface="Times New Roman"/>
                <a:cs typeface="Times New Roman"/>
              </a:rPr>
              <a:t>i</a:t>
            </a:r>
            <a:r>
              <a:rPr sz="3300" spc="114" dirty="0">
                <a:latin typeface="Times New Roman"/>
                <a:cs typeface="Times New Roman"/>
              </a:rPr>
              <a:t>(</a:t>
            </a:r>
            <a:r>
              <a:rPr sz="3300" i="1" spc="114" dirty="0">
                <a:latin typeface="Times New Roman"/>
                <a:cs typeface="Times New Roman"/>
              </a:rPr>
              <a:t>t</a:t>
            </a:r>
            <a:r>
              <a:rPr sz="3300" spc="114" dirty="0">
                <a:latin typeface="Times New Roman"/>
                <a:cs typeface="Times New Roman"/>
              </a:rPr>
              <a:t>)</a:t>
            </a:r>
            <a:r>
              <a:rPr sz="3300" spc="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3300" spc="175" dirty="0">
                <a:latin typeface="Times New Roman"/>
                <a:cs typeface="Times New Roman"/>
              </a:rPr>
              <a:t> </a:t>
            </a:r>
            <a:r>
              <a:rPr sz="3300" i="1" spc="130" dirty="0">
                <a:latin typeface="Times New Roman"/>
                <a:cs typeface="Times New Roman"/>
              </a:rPr>
              <a:t>I</a:t>
            </a:r>
            <a:r>
              <a:rPr sz="4275" i="1" spc="195" baseline="-16569" dirty="0">
                <a:latin typeface="Times New Roman"/>
                <a:cs typeface="Times New Roman"/>
              </a:rPr>
              <a:t>m</a:t>
            </a:r>
            <a:r>
              <a:rPr sz="4275" i="1" spc="75" baseline="-1656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</a:t>
            </a:r>
            <a:r>
              <a:rPr sz="3300" spc="3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</a:t>
            </a:r>
            <a:r>
              <a:rPr sz="3300" i="1" spc="-25" dirty="0">
                <a:latin typeface="Times New Roman"/>
                <a:cs typeface="Times New Roman"/>
              </a:rPr>
              <a:t>t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543264" y="3006669"/>
            <a:ext cx="7727950" cy="1134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ts val="5325"/>
              </a:lnSpc>
              <a:spcBef>
                <a:spcPts val="90"/>
              </a:spcBef>
              <a:tabLst>
                <a:tab pos="3804920" algn="l"/>
              </a:tabLst>
            </a:pPr>
            <a:r>
              <a:rPr sz="3600" b="0" i="1" spc="125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3600" b="0" spc="125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3600" b="0" i="1" spc="125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600" b="0" spc="125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36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600" b="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spc="9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650" b="0" i="1" spc="135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4650" b="0" i="1" spc="487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600" b="0" spc="-2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spc="85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650" b="0" i="1" spc="127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4650" b="0" i="1" spc="397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600" b="0" spc="-2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650" b="0" i="1" spc="-37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4650" b="0" i="1" baseline="-16129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600" b="0" spc="-1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3600" b="0" i="1" spc="-3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</a:t>
            </a:r>
            <a:r>
              <a:rPr sz="3600" b="0" spc="-2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3600" b="0" i="1" spc="-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6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3600" b="0" i="1" spc="-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400" b="0" i="1" u="sng" baseline="3472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</a:t>
            </a:r>
            <a:r>
              <a:rPr sz="5400" b="0" i="1" spc="292" baseline="3472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dirty="0">
                <a:solidFill>
                  <a:srgbClr val="000000"/>
                </a:solidFill>
                <a:latin typeface="Symbol"/>
                <a:cs typeface="Symbol"/>
              </a:rPr>
              <a:t></a:t>
            </a:r>
            <a:r>
              <a:rPr sz="3600" b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400" b="0" u="sng" spc="-540" baseline="3472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0" u="sng" baseline="3472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400" b="0" u="sng" spc="-555" baseline="3472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0" spc="-330" baseline="3472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800" b="0" baseline="-12820" dirty="0">
                <a:solidFill>
                  <a:srgbClr val="000000"/>
                </a:solidFill>
                <a:latin typeface="Symbol"/>
                <a:cs typeface="Symbol"/>
              </a:rPr>
              <a:t></a:t>
            </a:r>
            <a:r>
              <a:rPr sz="7800" b="0" spc="-1200" baseline="-128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idt</a:t>
            </a:r>
            <a:endParaRPr sz="3600">
              <a:latin typeface="Times New Roman"/>
              <a:cs typeface="Times New Roman"/>
            </a:endParaRPr>
          </a:p>
          <a:p>
            <a:pPr marR="906780" algn="r">
              <a:lnSpc>
                <a:spcPts val="3404"/>
              </a:lnSpc>
              <a:tabLst>
                <a:tab pos="864869" algn="l"/>
              </a:tabLst>
            </a:pPr>
            <a:r>
              <a:rPr sz="3600" b="0" i="1" spc="-25" dirty="0">
                <a:solidFill>
                  <a:srgbClr val="000000"/>
                </a:solidFill>
                <a:latin typeface="Times New Roman"/>
                <a:cs typeface="Times New Roman"/>
              </a:rPr>
              <a:t>dt</a:t>
            </a:r>
            <a:r>
              <a:rPr sz="3600" b="0" i="1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600" b="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4752" y="4259986"/>
            <a:ext cx="5653555" cy="1394291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4525105" y="7877086"/>
            <a:ext cx="5735320" cy="193040"/>
            <a:chOff x="4525105" y="7877086"/>
            <a:chExt cx="5735320" cy="193040"/>
          </a:xfrm>
        </p:grpSpPr>
        <p:sp>
          <p:nvSpPr>
            <p:cNvPr id="23" name="object 23"/>
            <p:cNvSpPr/>
            <p:nvPr/>
          </p:nvSpPr>
          <p:spPr>
            <a:xfrm>
              <a:off x="4533360" y="7885341"/>
              <a:ext cx="675005" cy="0"/>
            </a:xfrm>
            <a:custGeom>
              <a:avLst/>
              <a:gdLst/>
              <a:ahLst/>
              <a:cxnLst/>
              <a:rect l="l" t="t" r="r" b="b"/>
              <a:pathLst>
                <a:path w="675004">
                  <a:moveTo>
                    <a:pt x="0" y="0"/>
                  </a:moveTo>
                  <a:lnTo>
                    <a:pt x="674902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26981" y="8061524"/>
              <a:ext cx="200660" cy="0"/>
            </a:xfrm>
            <a:custGeom>
              <a:avLst/>
              <a:gdLst/>
              <a:ahLst/>
              <a:cxnLst/>
              <a:rect l="l" t="t" r="r" b="b"/>
              <a:pathLst>
                <a:path w="200660">
                  <a:moveTo>
                    <a:pt x="0" y="0"/>
                  </a:moveTo>
                  <a:lnTo>
                    <a:pt x="200313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57939" y="8061524"/>
              <a:ext cx="287655" cy="0"/>
            </a:xfrm>
            <a:custGeom>
              <a:avLst/>
              <a:gdLst/>
              <a:ahLst/>
              <a:cxnLst/>
              <a:rect l="l" t="t" r="r" b="b"/>
              <a:pathLst>
                <a:path w="287654">
                  <a:moveTo>
                    <a:pt x="0" y="0"/>
                  </a:moveTo>
                  <a:lnTo>
                    <a:pt x="287629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87243" y="8061524"/>
              <a:ext cx="287655" cy="0"/>
            </a:xfrm>
            <a:custGeom>
              <a:avLst/>
              <a:gdLst/>
              <a:ahLst/>
              <a:cxnLst/>
              <a:rect l="l" t="t" r="r" b="b"/>
              <a:pathLst>
                <a:path w="287654">
                  <a:moveTo>
                    <a:pt x="0" y="0"/>
                  </a:moveTo>
                  <a:lnTo>
                    <a:pt x="287629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28160" y="8061524"/>
              <a:ext cx="200660" cy="0"/>
            </a:xfrm>
            <a:custGeom>
              <a:avLst/>
              <a:gdLst/>
              <a:ahLst/>
              <a:cxnLst/>
              <a:rect l="l" t="t" r="r" b="b"/>
              <a:pathLst>
                <a:path w="200659">
                  <a:moveTo>
                    <a:pt x="0" y="0"/>
                  </a:moveTo>
                  <a:lnTo>
                    <a:pt x="200313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964428" y="8061524"/>
              <a:ext cx="287655" cy="0"/>
            </a:xfrm>
            <a:custGeom>
              <a:avLst/>
              <a:gdLst/>
              <a:ahLst/>
              <a:cxnLst/>
              <a:rect l="l" t="t" r="r" b="b"/>
              <a:pathLst>
                <a:path w="287654">
                  <a:moveTo>
                    <a:pt x="0" y="0"/>
                  </a:moveTo>
                  <a:lnTo>
                    <a:pt x="287629" y="0"/>
                  </a:lnTo>
                </a:path>
              </a:pathLst>
            </a:custGeom>
            <a:ln w="16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733801" y="7716946"/>
            <a:ext cx="233870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057275" algn="l"/>
                <a:tab pos="2062480" algn="l"/>
              </a:tabLst>
            </a:pPr>
            <a:r>
              <a:rPr sz="3100" i="1" spc="-50" dirty="0">
                <a:latin typeface="Times New Roman"/>
                <a:cs typeface="Times New Roman"/>
              </a:rPr>
              <a:t>R</a:t>
            </a:r>
            <a:r>
              <a:rPr sz="3100" i="1" dirty="0">
                <a:latin typeface="Times New Roman"/>
                <a:cs typeface="Times New Roman"/>
              </a:rPr>
              <a:t>	</a:t>
            </a:r>
            <a:r>
              <a:rPr sz="3100" i="1" spc="-50" dirty="0">
                <a:latin typeface="Times New Roman"/>
                <a:cs typeface="Times New Roman"/>
              </a:rPr>
              <a:t>L</a:t>
            </a:r>
            <a:r>
              <a:rPr sz="3100" i="1" dirty="0">
                <a:latin typeface="Times New Roman"/>
                <a:cs typeface="Times New Roman"/>
              </a:rPr>
              <a:t>	</a:t>
            </a:r>
            <a:r>
              <a:rPr sz="3100" i="1" spc="-50" dirty="0">
                <a:latin typeface="Times New Roman"/>
                <a:cs typeface="Times New Roman"/>
              </a:rPr>
              <a:t>C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08473" y="7528470"/>
            <a:ext cx="164782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1029335" algn="l"/>
              </a:tabLst>
            </a:pPr>
            <a:r>
              <a:rPr sz="3600" dirty="0">
                <a:latin typeface="Symbol"/>
                <a:cs typeface="Symbol"/>
              </a:rPr>
              <a:t></a:t>
            </a:r>
            <a:r>
              <a:rPr sz="3600" spc="-140" dirty="0">
                <a:latin typeface="Times New Roman"/>
                <a:cs typeface="Times New Roman"/>
              </a:rPr>
              <a:t> </a:t>
            </a:r>
            <a:r>
              <a:rPr sz="3600" i="1" spc="-50" dirty="0">
                <a:latin typeface="Times New Roman"/>
                <a:cs typeface="Times New Roman"/>
              </a:rPr>
              <a:t>Z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150" dirty="0">
                <a:latin typeface="Times New Roman"/>
                <a:cs typeface="Times New Roman"/>
              </a:rPr>
              <a:t> </a:t>
            </a:r>
            <a:r>
              <a:rPr sz="3600" i="1" spc="-50" dirty="0">
                <a:latin typeface="Times New Roman"/>
                <a:cs typeface="Times New Roman"/>
              </a:rPr>
              <a:t>Z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60277" y="7932298"/>
            <a:ext cx="18986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600" spc="-50" dirty="0">
                <a:latin typeface="Symbol"/>
                <a:cs typeface="Symbol"/>
              </a:rPr>
              <a:t>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86223" y="7589044"/>
            <a:ext cx="18986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600" spc="-50" dirty="0">
                <a:latin typeface="Symbol"/>
                <a:cs typeface="Symbol"/>
              </a:rPr>
              <a:t>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86223" y="7932298"/>
            <a:ext cx="18986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600" spc="-50" dirty="0">
                <a:latin typeface="Symbol"/>
                <a:cs typeface="Symbol"/>
              </a:rPr>
              <a:t>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29378" y="7883197"/>
            <a:ext cx="94615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3600" spc="-35" dirty="0">
                <a:latin typeface="Symbol"/>
                <a:cs typeface="Symbol"/>
              </a:rPr>
              <a:t></a:t>
            </a:r>
            <a:r>
              <a:rPr sz="3600" i="1" spc="-35" dirty="0">
                <a:latin typeface="Times New Roman"/>
                <a:cs typeface="Times New Roman"/>
              </a:rPr>
              <a:t>C</a:t>
            </a:r>
            <a:r>
              <a:rPr sz="3600" i="1" spc="-185" dirty="0">
                <a:latin typeface="Times New Roman"/>
                <a:cs typeface="Times New Roman"/>
              </a:rPr>
              <a:t> </a:t>
            </a:r>
            <a:r>
              <a:rPr sz="5400" spc="-89" baseline="35493" dirty="0">
                <a:latin typeface="Symbol"/>
                <a:cs typeface="Symbol"/>
              </a:rPr>
              <a:t></a:t>
            </a:r>
            <a:endParaRPr sz="5400" baseline="35493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11321" y="6626280"/>
            <a:ext cx="62420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3600" spc="-25" dirty="0">
                <a:latin typeface="Symbol"/>
                <a:cs typeface="Symbol"/>
              </a:rPr>
              <a:t></a:t>
            </a:r>
            <a:r>
              <a:rPr sz="3600" i="1" spc="-25" dirty="0">
                <a:latin typeface="Times New Roman"/>
                <a:cs typeface="Times New Roman"/>
              </a:rPr>
              <a:t>C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63659" y="7383476"/>
            <a:ext cx="8795385" cy="751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667510" algn="l"/>
                <a:tab pos="2860675" algn="l"/>
                <a:tab pos="3291840" algn="l"/>
                <a:tab pos="3796029" algn="l"/>
                <a:tab pos="4574540" algn="l"/>
                <a:tab pos="7680959" algn="l"/>
              </a:tabLst>
            </a:pPr>
            <a:r>
              <a:rPr sz="3600" dirty="0">
                <a:latin typeface="Symbol"/>
                <a:cs typeface="Symbol"/>
              </a:rPr>
              <a:t>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5400" u="sng" spc="-1230" baseline="-69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3600" i="1" spc="-470" dirty="0">
                <a:latin typeface="Times New Roman"/>
                <a:cs typeface="Times New Roman"/>
              </a:rPr>
              <a:t> </a:t>
            </a:r>
            <a:r>
              <a:rPr sz="5400" baseline="28549" dirty="0">
                <a:latin typeface="Symbol"/>
                <a:cs typeface="Symbol"/>
              </a:rPr>
              <a:t></a:t>
            </a:r>
            <a:r>
              <a:rPr sz="5400" spc="-569" baseline="28549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R</a:t>
            </a:r>
            <a:r>
              <a:rPr sz="3600" i="1" spc="-185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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spc="-45" dirty="0">
                <a:latin typeface="Times New Roman"/>
                <a:cs typeface="Times New Roman"/>
              </a:rPr>
              <a:t>j</a:t>
            </a:r>
            <a:r>
              <a:rPr sz="3600" spc="-45" dirty="0">
                <a:latin typeface="Symbol"/>
                <a:cs typeface="Symbol"/>
              </a:rPr>
              <a:t></a:t>
            </a:r>
            <a:r>
              <a:rPr sz="3600" i="1" spc="-45" dirty="0">
                <a:latin typeface="Times New Roman"/>
                <a:cs typeface="Times New Roman"/>
              </a:rPr>
              <a:t>L</a:t>
            </a:r>
            <a:r>
              <a:rPr sz="3600" i="1" spc="-225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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spc="-50" dirty="0">
                <a:latin typeface="Times New Roman"/>
                <a:cs typeface="Times New Roman"/>
              </a:rPr>
              <a:t>j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5400" spc="-75" baseline="34722" dirty="0">
                <a:latin typeface="Times New Roman"/>
                <a:cs typeface="Times New Roman"/>
              </a:rPr>
              <a:t>1</a:t>
            </a:r>
            <a:r>
              <a:rPr sz="5400" baseline="34722" dirty="0">
                <a:latin typeface="Times New Roman"/>
                <a:cs typeface="Times New Roman"/>
              </a:rPr>
              <a:t>	</a:t>
            </a:r>
            <a:r>
              <a:rPr sz="5400" baseline="28549" dirty="0">
                <a:latin typeface="Symbol"/>
                <a:cs typeface="Symbol"/>
              </a:rPr>
              <a:t></a:t>
            </a:r>
            <a:r>
              <a:rPr sz="5400" spc="-150" baseline="28549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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3600" i="1" spc="-434" dirty="0">
                <a:latin typeface="Times New Roman"/>
                <a:cs typeface="Times New Roman"/>
              </a:rPr>
              <a:t> </a:t>
            </a:r>
            <a:r>
              <a:rPr sz="4750" spc="-434" dirty="0">
                <a:latin typeface="Symbol"/>
                <a:cs typeface="Symbol"/>
              </a:rPr>
              <a:t></a:t>
            </a:r>
            <a:r>
              <a:rPr sz="5400" u="sng" spc="-1350" baseline="-69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i="1" spc="-50" dirty="0">
                <a:latin typeface="Times New Roman"/>
                <a:cs typeface="Times New Roman"/>
              </a:rPr>
              <a:t>Z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4750" spc="-400" dirty="0">
                <a:latin typeface="Symbol"/>
                <a:cs typeface="Symbol"/>
              </a:rPr>
              <a:t></a:t>
            </a:r>
            <a:r>
              <a:rPr sz="4750" spc="-67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7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I</a:t>
            </a:r>
            <a:r>
              <a:rPr sz="3600" i="1" spc="-340" dirty="0">
                <a:latin typeface="Times New Roman"/>
                <a:cs typeface="Times New Roman"/>
              </a:rPr>
              <a:t> </a:t>
            </a:r>
            <a:r>
              <a:rPr sz="3600" i="1" spc="-50" dirty="0">
                <a:latin typeface="Times New Roman"/>
                <a:cs typeface="Times New Roman"/>
              </a:rPr>
              <a:t>Z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53148" y="6272013"/>
            <a:ext cx="820293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3789045" algn="l"/>
                <a:tab pos="5197475" algn="l"/>
                <a:tab pos="6627495" algn="l"/>
                <a:tab pos="7510780" algn="l"/>
              </a:tabLst>
            </a:pPr>
            <a:r>
              <a:rPr sz="3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600" i="1" spc="3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-425" dirty="0">
                <a:latin typeface="Times New Roman"/>
                <a:cs typeface="Times New Roman"/>
              </a:rPr>
              <a:t> </a:t>
            </a:r>
            <a:r>
              <a:rPr sz="3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600" i="1" spc="-254" dirty="0">
                <a:latin typeface="Times New Roman"/>
                <a:cs typeface="Times New Roman"/>
              </a:rPr>
              <a:t> </a:t>
            </a:r>
            <a:r>
              <a:rPr sz="4650" i="1" baseline="-17921" dirty="0">
                <a:latin typeface="Times New Roman"/>
                <a:cs typeface="Times New Roman"/>
              </a:rPr>
              <a:t>R</a:t>
            </a:r>
            <a:r>
              <a:rPr sz="4650" i="1" spc="412" baseline="-17921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545" dirty="0">
                <a:latin typeface="Times New Roman"/>
                <a:cs typeface="Times New Roman"/>
              </a:rPr>
              <a:t> </a:t>
            </a:r>
            <a:r>
              <a:rPr sz="3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600" i="1" spc="-260" dirty="0">
                <a:latin typeface="Times New Roman"/>
                <a:cs typeface="Times New Roman"/>
              </a:rPr>
              <a:t> </a:t>
            </a:r>
            <a:r>
              <a:rPr sz="4650" i="1" baseline="-17921" dirty="0">
                <a:latin typeface="Times New Roman"/>
                <a:cs typeface="Times New Roman"/>
              </a:rPr>
              <a:t>L</a:t>
            </a:r>
            <a:r>
              <a:rPr sz="4650" i="1" spc="322" baseline="-17921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</a:t>
            </a:r>
            <a:r>
              <a:rPr sz="3600" spc="-545" dirty="0">
                <a:latin typeface="Times New Roman"/>
                <a:cs typeface="Times New Roman"/>
              </a:rPr>
              <a:t> </a:t>
            </a:r>
            <a:r>
              <a:rPr sz="3600" i="1" u="sng" spc="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650" i="1" spc="300" baseline="-17921" dirty="0">
                <a:latin typeface="Times New Roman"/>
                <a:cs typeface="Times New Roman"/>
              </a:rPr>
              <a:t>C</a:t>
            </a:r>
            <a:r>
              <a:rPr sz="4650" i="1" baseline="-17921" dirty="0">
                <a:latin typeface="Times New Roman"/>
                <a:cs typeface="Times New Roman"/>
              </a:rPr>
              <a:t>	</a:t>
            </a:r>
            <a:r>
              <a:rPr sz="3600" dirty="0">
                <a:latin typeface="Symbol"/>
                <a:cs typeface="Symbol"/>
              </a:rPr>
              <a:t>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i="1" spc="160" dirty="0">
                <a:latin typeface="Times New Roman"/>
                <a:cs typeface="Times New Roman"/>
              </a:rPr>
              <a:t>R</a:t>
            </a:r>
            <a:r>
              <a:rPr sz="3600" i="1" u="sng" spc="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600" i="1" spc="150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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dirty="0">
                <a:latin typeface="Times New Roman"/>
                <a:cs typeface="Times New Roman"/>
              </a:rPr>
              <a:t>j</a:t>
            </a:r>
            <a:r>
              <a:rPr sz="3600" dirty="0">
                <a:latin typeface="Symbol"/>
                <a:cs typeface="Symbol"/>
              </a:rPr>
              <a:t></a:t>
            </a:r>
            <a:r>
              <a:rPr sz="3600" i="1" dirty="0">
                <a:latin typeface="Times New Roman"/>
                <a:cs typeface="Times New Roman"/>
              </a:rPr>
              <a:t>L</a:t>
            </a:r>
            <a:r>
              <a:rPr sz="3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600" i="1" spc="295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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dirty="0">
                <a:latin typeface="Times New Roman"/>
                <a:cs typeface="Times New Roman"/>
              </a:rPr>
              <a:t>j</a:t>
            </a:r>
            <a:r>
              <a:rPr sz="3600" i="1" spc="-265" dirty="0">
                <a:latin typeface="Times New Roman"/>
                <a:cs typeface="Times New Roman"/>
              </a:rPr>
              <a:t> </a:t>
            </a:r>
            <a:r>
              <a:rPr sz="5400" u="sng" spc="1260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u="sng" spc="-75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400" u="sng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400" spc="-179" baseline="34722" dirty="0">
                <a:latin typeface="Times New Roman"/>
                <a:cs typeface="Times New Roman"/>
              </a:rPr>
              <a:t> </a:t>
            </a:r>
            <a:r>
              <a:rPr sz="3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600" i="1" spc="39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Symbol"/>
                <a:cs typeface="Symbol"/>
              </a:rPr>
              <a:t>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429919" y="6032186"/>
            <a:ext cx="8931275" cy="2514600"/>
          </a:xfrm>
          <a:custGeom>
            <a:avLst/>
            <a:gdLst/>
            <a:ahLst/>
            <a:cxnLst/>
            <a:rect l="l" t="t" r="r" b="b"/>
            <a:pathLst>
              <a:path w="8931275" h="2514600">
                <a:moveTo>
                  <a:pt x="0" y="0"/>
                </a:moveTo>
                <a:lnTo>
                  <a:pt x="8931142" y="0"/>
                </a:lnTo>
                <a:lnTo>
                  <a:pt x="8931142" y="2514004"/>
                </a:lnTo>
                <a:lnTo>
                  <a:pt x="0" y="2514004"/>
                </a:lnTo>
                <a:lnTo>
                  <a:pt x="0" y="0"/>
                </a:lnTo>
                <a:close/>
              </a:path>
            </a:pathLst>
          </a:custGeom>
          <a:ln w="2285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4752" y="8914579"/>
            <a:ext cx="2741016" cy="1279695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4817557" y="9333649"/>
            <a:ext cx="1918970" cy="800100"/>
          </a:xfrm>
          <a:prstGeom prst="rect">
            <a:avLst/>
          </a:prstGeom>
          <a:ln w="22852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9209">
              <a:lnSpc>
                <a:spcPts val="5175"/>
              </a:lnSpc>
              <a:tabLst>
                <a:tab pos="661670" algn="l"/>
              </a:tabLst>
            </a:pPr>
            <a:r>
              <a:rPr sz="45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500" i="1" dirty="0">
                <a:latin typeface="Times New Roman"/>
                <a:cs typeface="Times New Roman"/>
              </a:rPr>
              <a:t>	</a:t>
            </a:r>
            <a:r>
              <a:rPr sz="4500" dirty="0">
                <a:latin typeface="Symbol"/>
                <a:cs typeface="Symbol"/>
              </a:rPr>
              <a:t></a:t>
            </a:r>
            <a:r>
              <a:rPr sz="4500" spc="275" dirty="0">
                <a:latin typeface="Times New Roman"/>
                <a:cs typeface="Times New Roman"/>
              </a:rPr>
              <a:t> </a:t>
            </a:r>
            <a:r>
              <a:rPr sz="45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500" i="1" u="sng" spc="-4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4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65618" y="9228935"/>
            <a:ext cx="3681729" cy="876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335"/>
              </a:lnSpc>
              <a:spcBef>
                <a:spcPts val="114"/>
              </a:spcBef>
            </a:pP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Закон</a:t>
            </a:r>
            <a:r>
              <a:rPr sz="2950" b="1" i="1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spc="-25" dirty="0">
                <a:solidFill>
                  <a:srgbClr val="5F5B5A"/>
                </a:solidFill>
                <a:latin typeface="Calibri"/>
                <a:cs typeface="Calibri"/>
              </a:rPr>
              <a:t>Ома</a:t>
            </a:r>
            <a:endParaRPr sz="2950">
              <a:latin typeface="Calibri"/>
              <a:cs typeface="Calibri"/>
            </a:endParaRPr>
          </a:p>
          <a:p>
            <a:pPr marL="12700">
              <a:lnSpc>
                <a:spcPts val="3335"/>
              </a:lnSpc>
            </a:pP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2950" b="1" i="1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комплексной</a:t>
            </a:r>
            <a:r>
              <a:rPr sz="2950" b="1" i="1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spc="-10" dirty="0">
                <a:solidFill>
                  <a:srgbClr val="5F5B5A"/>
                </a:solidFill>
                <a:latin typeface="Calibri"/>
                <a:cs typeface="Calibri"/>
              </a:rPr>
              <a:t>форме</a:t>
            </a:r>
            <a:endParaRPr sz="2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729260" y="1029502"/>
            <a:ext cx="18719800" cy="9675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600" b="1" spc="75" dirty="0">
                <a:solidFill>
                  <a:srgbClr val="5B5C57"/>
                </a:solidFill>
                <a:latin typeface="Calibri"/>
                <a:cs typeface="Calibri"/>
              </a:rPr>
              <a:t>КОМПЛЕКСНОЕ</a:t>
            </a:r>
            <a:r>
              <a:rPr sz="3600" b="1" spc="1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600" b="1" spc="70" dirty="0">
                <a:solidFill>
                  <a:srgbClr val="5B5C57"/>
                </a:solidFill>
                <a:latin typeface="Calibri"/>
                <a:cs typeface="Calibri"/>
              </a:rPr>
              <a:t>ПОЛНОЕ</a:t>
            </a:r>
            <a:r>
              <a:rPr sz="3600" b="1" spc="1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600" b="1" spc="85" dirty="0">
                <a:solidFill>
                  <a:srgbClr val="5B5C57"/>
                </a:solidFill>
                <a:latin typeface="Calibri"/>
                <a:cs typeface="Calibri"/>
              </a:rPr>
              <a:t>СОПРОТИВЛЕНИЕ</a:t>
            </a:r>
            <a:r>
              <a:rPr sz="3600" b="1" spc="1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600" b="1" spc="85" dirty="0">
                <a:solidFill>
                  <a:srgbClr val="5B5C57"/>
                </a:solidFill>
                <a:latin typeface="Calibri"/>
                <a:cs typeface="Calibri"/>
              </a:rPr>
              <a:t>ЦЕПИ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862586" y="3181657"/>
            <a:ext cx="3436620" cy="18415"/>
            <a:chOff x="1862586" y="3181657"/>
            <a:chExt cx="3436620" cy="18415"/>
          </a:xfrm>
        </p:grpSpPr>
        <p:sp>
          <p:nvSpPr>
            <p:cNvPr id="19" name="object 19"/>
            <p:cNvSpPr/>
            <p:nvPr/>
          </p:nvSpPr>
          <p:spPr>
            <a:xfrm>
              <a:off x="1871793" y="3190865"/>
              <a:ext cx="419734" cy="0"/>
            </a:xfrm>
            <a:custGeom>
              <a:avLst/>
              <a:gdLst/>
              <a:ahLst/>
              <a:cxnLst/>
              <a:rect l="l" t="t" r="r" b="b"/>
              <a:pathLst>
                <a:path w="419735">
                  <a:moveTo>
                    <a:pt x="0" y="0"/>
                  </a:moveTo>
                  <a:lnTo>
                    <a:pt x="419330" y="0"/>
                  </a:lnTo>
                </a:path>
              </a:pathLst>
            </a:custGeom>
            <a:ln w="18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61504" y="3190865"/>
              <a:ext cx="1438910" cy="0"/>
            </a:xfrm>
            <a:custGeom>
              <a:avLst/>
              <a:gdLst/>
              <a:ahLst/>
              <a:cxnLst/>
              <a:rect l="l" t="t" r="r" b="b"/>
              <a:pathLst>
                <a:path w="1438910">
                  <a:moveTo>
                    <a:pt x="0" y="0"/>
                  </a:moveTo>
                  <a:lnTo>
                    <a:pt x="1438348" y="0"/>
                  </a:lnTo>
                </a:path>
              </a:pathLst>
            </a:custGeom>
            <a:ln w="18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70232" y="3190865"/>
              <a:ext cx="419734" cy="0"/>
            </a:xfrm>
            <a:custGeom>
              <a:avLst/>
              <a:gdLst/>
              <a:ahLst/>
              <a:cxnLst/>
              <a:rect l="l" t="t" r="r" b="b"/>
              <a:pathLst>
                <a:path w="419735">
                  <a:moveTo>
                    <a:pt x="0" y="0"/>
                  </a:moveTo>
                  <a:lnTo>
                    <a:pt x="419330" y="0"/>
                  </a:lnTo>
                </a:path>
              </a:pathLst>
            </a:custGeom>
            <a:ln w="18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697172" y="2641878"/>
            <a:ext cx="39243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400" i="1" spc="-25" dirty="0">
                <a:latin typeface="Times New Roman"/>
                <a:cs typeface="Times New Roman"/>
              </a:rPr>
              <a:t>j</a:t>
            </a:r>
            <a:r>
              <a:rPr sz="3400" spc="-25" dirty="0">
                <a:latin typeface="Symbol"/>
                <a:cs typeface="Symbol"/>
              </a:rPr>
              <a:t>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71321" y="3139617"/>
            <a:ext cx="42862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400" i="1" spc="-25" dirty="0">
                <a:latin typeface="Times New Roman"/>
                <a:cs typeface="Times New Roman"/>
              </a:rPr>
              <a:t>i</a:t>
            </a:r>
            <a:r>
              <a:rPr sz="3400" spc="-25" dirty="0">
                <a:latin typeface="Symbol"/>
                <a:cs typeface="Symbol"/>
              </a:rPr>
              <a:t>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49761" y="2797209"/>
            <a:ext cx="4153535" cy="1029969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532765" marR="5080" indent="-533400">
              <a:lnSpc>
                <a:spcPct val="64700"/>
              </a:lnSpc>
              <a:spcBef>
                <a:spcPts val="1789"/>
              </a:spcBef>
              <a:tabLst>
                <a:tab pos="930910" algn="l"/>
                <a:tab pos="3214370" algn="l"/>
              </a:tabLst>
            </a:pPr>
            <a:r>
              <a:rPr sz="4000" spc="-50" dirty="0">
                <a:latin typeface="Symbol"/>
                <a:cs typeface="Symbol"/>
              </a:rPr>
              <a:t></a:t>
            </a:r>
            <a:r>
              <a:rPr sz="4000" dirty="0">
                <a:latin typeface="Times New Roman"/>
                <a:cs typeface="Times New Roman"/>
              </a:rPr>
              <a:t>		</a:t>
            </a:r>
            <a:r>
              <a:rPr sz="4000" i="1" spc="-50" dirty="0">
                <a:latin typeface="Times New Roman"/>
                <a:cs typeface="Times New Roman"/>
              </a:rPr>
              <a:t>e</a:t>
            </a:r>
            <a:r>
              <a:rPr sz="4000" i="1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100" dirty="0">
                <a:latin typeface="Times New Roman"/>
                <a:cs typeface="Times New Roman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Ze </a:t>
            </a:r>
            <a:r>
              <a:rPr sz="4000" i="1" spc="-50" dirty="0">
                <a:latin typeface="Times New Roman"/>
                <a:cs typeface="Times New Roman"/>
              </a:rPr>
              <a:t>I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49924" y="2480879"/>
            <a:ext cx="3778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0" i="1" spc="-50" dirty="0">
                <a:latin typeface="Times New Roman"/>
                <a:cs typeface="Times New Roman"/>
              </a:rPr>
              <a:t>U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63261" y="3305153"/>
            <a:ext cx="4057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0" i="1" spc="-25" dirty="0">
                <a:latin typeface="Times New Roman"/>
                <a:cs typeface="Times New Roman"/>
              </a:rPr>
              <a:t>Ie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51486" y="2480879"/>
            <a:ext cx="3778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85772" y="2797210"/>
            <a:ext cx="1745614" cy="1029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3954"/>
              </a:lnSpc>
              <a:spcBef>
                <a:spcPts val="100"/>
              </a:spcBef>
              <a:tabLst>
                <a:tab pos="1454785" algn="l"/>
              </a:tabLst>
            </a:pPr>
            <a:r>
              <a:rPr sz="4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000" i="1" spc="425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Symbol"/>
                <a:cs typeface="Symbol"/>
              </a:rPr>
              <a:t>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0" dirty="0">
                <a:latin typeface="Symbol"/>
                <a:cs typeface="Symbol"/>
              </a:rPr>
              <a:t></a:t>
            </a:r>
            <a:endParaRPr sz="4000">
              <a:latin typeface="Symbol"/>
              <a:cs typeface="Symbol"/>
            </a:endParaRPr>
          </a:p>
          <a:p>
            <a:pPr marL="998219">
              <a:lnSpc>
                <a:spcPts val="3954"/>
              </a:lnSpc>
            </a:pPr>
            <a:r>
              <a:rPr sz="40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90241" y="2511490"/>
            <a:ext cx="185801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3400" i="1" dirty="0">
                <a:latin typeface="Times New Roman"/>
                <a:cs typeface="Times New Roman"/>
              </a:rPr>
              <a:t>j</a:t>
            </a:r>
            <a:r>
              <a:rPr sz="4350" dirty="0">
                <a:latin typeface="Symbol"/>
                <a:cs typeface="Symbol"/>
              </a:rPr>
              <a:t></a:t>
            </a:r>
            <a:r>
              <a:rPr sz="3400" dirty="0">
                <a:latin typeface="Symbol"/>
                <a:cs typeface="Symbol"/>
              </a:rPr>
              <a:t></a:t>
            </a:r>
            <a:r>
              <a:rPr sz="4275" i="1" baseline="-16569" dirty="0">
                <a:latin typeface="Times New Roman"/>
                <a:cs typeface="Times New Roman"/>
              </a:rPr>
              <a:t>u</a:t>
            </a:r>
            <a:r>
              <a:rPr sz="4275" i="1" spc="15" baseline="-16569" dirty="0">
                <a:latin typeface="Times New Roman"/>
                <a:cs typeface="Times New Roman"/>
              </a:rPr>
              <a:t> </a:t>
            </a:r>
            <a:r>
              <a:rPr sz="3400" spc="125" dirty="0">
                <a:latin typeface="Symbol"/>
                <a:cs typeface="Symbol"/>
              </a:rPr>
              <a:t></a:t>
            </a:r>
            <a:r>
              <a:rPr sz="4275" i="1" spc="187" baseline="-16569" dirty="0">
                <a:latin typeface="Times New Roman"/>
                <a:cs typeface="Times New Roman"/>
              </a:rPr>
              <a:t>i</a:t>
            </a:r>
            <a:r>
              <a:rPr sz="4275" i="1" spc="-30" baseline="-16569" dirty="0">
                <a:latin typeface="Times New Roman"/>
                <a:cs typeface="Times New Roman"/>
              </a:rPr>
              <a:t> </a:t>
            </a:r>
            <a:r>
              <a:rPr sz="4350" spc="-370" dirty="0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09809" y="3321026"/>
            <a:ext cx="113030" cy="461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850" i="1" spc="-50" dirty="0">
                <a:latin typeface="Times New Roman"/>
                <a:cs typeface="Times New Roman"/>
              </a:rPr>
              <a:t>i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15796" y="2242780"/>
            <a:ext cx="13881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6000" i="1" baseline="-25694" dirty="0">
                <a:latin typeface="Times New Roman"/>
                <a:cs typeface="Times New Roman"/>
              </a:rPr>
              <a:t>Ue</a:t>
            </a:r>
            <a:r>
              <a:rPr sz="6000" i="1" spc="-270" baseline="-25694" dirty="0">
                <a:latin typeface="Times New Roman"/>
                <a:cs typeface="Times New Roman"/>
              </a:rPr>
              <a:t> </a:t>
            </a:r>
            <a:r>
              <a:rPr sz="3400" i="1" spc="35" dirty="0">
                <a:latin typeface="Times New Roman"/>
                <a:cs typeface="Times New Roman"/>
              </a:rPr>
              <a:t>j</a:t>
            </a:r>
            <a:r>
              <a:rPr sz="3400" spc="35" dirty="0">
                <a:latin typeface="Symbol"/>
                <a:cs typeface="Symbol"/>
              </a:rPr>
              <a:t></a:t>
            </a:r>
            <a:r>
              <a:rPr sz="4275" i="1" spc="52" baseline="-16569" dirty="0">
                <a:latin typeface="Times New Roman"/>
                <a:cs typeface="Times New Roman"/>
              </a:rPr>
              <a:t>u</a:t>
            </a:r>
            <a:endParaRPr sz="4275" baseline="-16569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45525" y="2325677"/>
            <a:ext cx="8430260" cy="1621790"/>
          </a:xfrm>
          <a:custGeom>
            <a:avLst/>
            <a:gdLst/>
            <a:ahLst/>
            <a:cxnLst/>
            <a:rect l="l" t="t" r="r" b="b"/>
            <a:pathLst>
              <a:path w="8430260" h="1621789">
                <a:moveTo>
                  <a:pt x="0" y="0"/>
                </a:moveTo>
                <a:lnTo>
                  <a:pt x="8429755" y="0"/>
                </a:lnTo>
                <a:lnTo>
                  <a:pt x="8429755" y="1621528"/>
                </a:lnTo>
                <a:lnTo>
                  <a:pt x="0" y="1621528"/>
                </a:lnTo>
                <a:lnTo>
                  <a:pt x="0" y="0"/>
                </a:lnTo>
                <a:close/>
              </a:path>
            </a:pathLst>
          </a:custGeom>
          <a:ln w="2513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46430" y="4115567"/>
            <a:ext cx="6277610" cy="821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798320" algn="l"/>
                <a:tab pos="2449830" algn="l"/>
                <a:tab pos="3757929" algn="l"/>
              </a:tabLst>
            </a:pPr>
            <a:r>
              <a:rPr sz="40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050" i="1" spc="270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Symbol"/>
                <a:cs typeface="Symbol"/>
              </a:rPr>
              <a:t></a:t>
            </a:r>
            <a:r>
              <a:rPr sz="4050" spc="-10" dirty="0">
                <a:latin typeface="Times New Roman"/>
                <a:cs typeface="Times New Roman"/>
              </a:rPr>
              <a:t> </a:t>
            </a:r>
            <a:r>
              <a:rPr sz="4050" i="1" dirty="0">
                <a:latin typeface="Times New Roman"/>
                <a:cs typeface="Times New Roman"/>
              </a:rPr>
              <a:t>R</a:t>
            </a:r>
            <a:r>
              <a:rPr sz="4050" i="1" spc="-225" dirty="0">
                <a:latin typeface="Times New Roman"/>
                <a:cs typeface="Times New Roman"/>
              </a:rPr>
              <a:t> </a:t>
            </a:r>
            <a:r>
              <a:rPr sz="4050" spc="-60" dirty="0">
                <a:latin typeface="Symbol"/>
                <a:cs typeface="Symbol"/>
              </a:rPr>
              <a:t></a:t>
            </a:r>
            <a:r>
              <a:rPr sz="4050" dirty="0">
                <a:latin typeface="Times New Roman"/>
                <a:cs typeface="Times New Roman"/>
              </a:rPr>
              <a:t>	</a:t>
            </a:r>
            <a:r>
              <a:rPr sz="4050" i="1" spc="-25" dirty="0">
                <a:latin typeface="Times New Roman"/>
                <a:cs typeface="Times New Roman"/>
              </a:rPr>
              <a:t>jX</a:t>
            </a:r>
            <a:r>
              <a:rPr sz="4050" i="1" dirty="0">
                <a:latin typeface="Times New Roman"/>
                <a:cs typeface="Times New Roman"/>
              </a:rPr>
              <a:t>	</a:t>
            </a:r>
            <a:r>
              <a:rPr sz="4050" dirty="0">
                <a:latin typeface="Symbol"/>
                <a:cs typeface="Symbol"/>
              </a:rPr>
              <a:t></a:t>
            </a:r>
            <a:r>
              <a:rPr sz="4050" spc="-15" dirty="0">
                <a:latin typeface="Times New Roman"/>
                <a:cs typeface="Times New Roman"/>
              </a:rPr>
              <a:t> </a:t>
            </a:r>
            <a:r>
              <a:rPr sz="4050" i="1" dirty="0">
                <a:latin typeface="Times New Roman"/>
                <a:cs typeface="Times New Roman"/>
              </a:rPr>
              <a:t>R</a:t>
            </a:r>
            <a:r>
              <a:rPr sz="4050" i="1" spc="-225" dirty="0">
                <a:latin typeface="Times New Roman"/>
                <a:cs typeface="Times New Roman"/>
              </a:rPr>
              <a:t> </a:t>
            </a:r>
            <a:r>
              <a:rPr sz="4050" spc="-50" dirty="0">
                <a:latin typeface="Symbol"/>
                <a:cs typeface="Symbol"/>
              </a:rPr>
              <a:t></a:t>
            </a:r>
            <a:r>
              <a:rPr sz="4050" dirty="0">
                <a:latin typeface="Times New Roman"/>
                <a:cs typeface="Times New Roman"/>
              </a:rPr>
              <a:t>	</a:t>
            </a:r>
            <a:r>
              <a:rPr sz="4050" i="1" spc="-10" dirty="0">
                <a:latin typeface="Times New Roman"/>
                <a:cs typeface="Times New Roman"/>
              </a:rPr>
              <a:t>j</a:t>
            </a:r>
            <a:r>
              <a:rPr sz="5200" spc="-10" dirty="0">
                <a:latin typeface="Symbol"/>
                <a:cs typeface="Symbol"/>
              </a:rPr>
              <a:t></a:t>
            </a:r>
            <a:r>
              <a:rPr sz="4050" i="1" spc="-10" dirty="0">
                <a:latin typeface="Times New Roman"/>
                <a:cs typeface="Times New Roman"/>
              </a:rPr>
              <a:t>X</a:t>
            </a:r>
            <a:r>
              <a:rPr sz="4050" i="1" spc="-425" dirty="0">
                <a:latin typeface="Times New Roman"/>
                <a:cs typeface="Times New Roman"/>
              </a:rPr>
              <a:t> </a:t>
            </a:r>
            <a:r>
              <a:rPr sz="5250" i="1" baseline="-15873" dirty="0">
                <a:latin typeface="Times New Roman"/>
                <a:cs typeface="Times New Roman"/>
              </a:rPr>
              <a:t>L</a:t>
            </a:r>
            <a:r>
              <a:rPr sz="5250" i="1" spc="337" baseline="-15873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Symbol"/>
                <a:cs typeface="Symbol"/>
              </a:rPr>
              <a:t></a:t>
            </a:r>
            <a:r>
              <a:rPr sz="4050" spc="30" dirty="0">
                <a:latin typeface="Times New Roman"/>
                <a:cs typeface="Times New Roman"/>
              </a:rPr>
              <a:t> </a:t>
            </a:r>
            <a:r>
              <a:rPr sz="4050" i="1" spc="145" dirty="0">
                <a:latin typeface="Times New Roman"/>
                <a:cs typeface="Times New Roman"/>
              </a:rPr>
              <a:t>X</a:t>
            </a:r>
            <a:r>
              <a:rPr sz="5250" i="1" spc="217" baseline="-15873" dirty="0">
                <a:latin typeface="Times New Roman"/>
                <a:cs typeface="Times New Roman"/>
              </a:rPr>
              <a:t>C</a:t>
            </a:r>
            <a:r>
              <a:rPr sz="5250" i="1" spc="-202" baseline="-15873" dirty="0">
                <a:latin typeface="Times New Roman"/>
                <a:cs typeface="Times New Roman"/>
              </a:rPr>
              <a:t> </a:t>
            </a:r>
            <a:r>
              <a:rPr sz="5200" spc="-450" dirty="0">
                <a:latin typeface="Symbol"/>
                <a:cs typeface="Symbol"/>
              </a:rPr>
              <a:t></a:t>
            </a:r>
            <a:endParaRPr sz="5200"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60365" y="4297464"/>
            <a:ext cx="6482715" cy="729615"/>
          </a:xfrm>
          <a:custGeom>
            <a:avLst/>
            <a:gdLst/>
            <a:ahLst/>
            <a:cxnLst/>
            <a:rect l="l" t="t" r="r" b="b"/>
            <a:pathLst>
              <a:path w="6482715" h="729614">
                <a:moveTo>
                  <a:pt x="0" y="0"/>
                </a:moveTo>
                <a:lnTo>
                  <a:pt x="6482508" y="0"/>
                </a:lnTo>
                <a:lnTo>
                  <a:pt x="6482508" y="729060"/>
                </a:lnTo>
                <a:lnTo>
                  <a:pt x="0" y="729060"/>
                </a:lnTo>
                <a:lnTo>
                  <a:pt x="0" y="0"/>
                </a:lnTo>
                <a:close/>
              </a:path>
            </a:pathLst>
          </a:custGeom>
          <a:ln w="2513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8508762" y="6122223"/>
            <a:ext cx="2346960" cy="740410"/>
            <a:chOff x="8508762" y="6122223"/>
            <a:chExt cx="2346960" cy="740410"/>
          </a:xfrm>
        </p:grpSpPr>
        <p:sp>
          <p:nvSpPr>
            <p:cNvPr id="36" name="object 36"/>
            <p:cNvSpPr/>
            <p:nvPr/>
          </p:nvSpPr>
          <p:spPr>
            <a:xfrm>
              <a:off x="8518513" y="6581134"/>
              <a:ext cx="71120" cy="40640"/>
            </a:xfrm>
            <a:custGeom>
              <a:avLst/>
              <a:gdLst/>
              <a:ahLst/>
              <a:cxnLst/>
              <a:rect l="l" t="t" r="r" b="b"/>
              <a:pathLst>
                <a:path w="71120" h="40640">
                  <a:moveTo>
                    <a:pt x="0" y="40384"/>
                  </a:moveTo>
                  <a:lnTo>
                    <a:pt x="70967" y="0"/>
                  </a:lnTo>
                </a:path>
              </a:pathLst>
            </a:custGeom>
            <a:ln w="194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589480" y="6590924"/>
              <a:ext cx="102870" cy="252095"/>
            </a:xfrm>
            <a:custGeom>
              <a:avLst/>
              <a:gdLst/>
              <a:ahLst/>
              <a:cxnLst/>
              <a:rect l="l" t="t" r="r" b="b"/>
              <a:pathLst>
                <a:path w="102870" h="252095">
                  <a:moveTo>
                    <a:pt x="0" y="0"/>
                  </a:moveTo>
                  <a:lnTo>
                    <a:pt x="102241" y="252095"/>
                  </a:lnTo>
                </a:path>
              </a:pathLst>
            </a:custGeom>
            <a:ln w="38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701344" y="6132013"/>
              <a:ext cx="130175" cy="711200"/>
            </a:xfrm>
            <a:custGeom>
              <a:avLst/>
              <a:gdLst/>
              <a:ahLst/>
              <a:cxnLst/>
              <a:rect l="l" t="t" r="r" b="b"/>
              <a:pathLst>
                <a:path w="130175" h="711200">
                  <a:moveTo>
                    <a:pt x="0" y="711006"/>
                  </a:moveTo>
                  <a:lnTo>
                    <a:pt x="129906" y="0"/>
                  </a:lnTo>
                </a:path>
              </a:pathLst>
            </a:custGeom>
            <a:ln w="192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831251" y="6132013"/>
              <a:ext cx="2024380" cy="0"/>
            </a:xfrm>
            <a:custGeom>
              <a:avLst/>
              <a:gdLst/>
              <a:ahLst/>
              <a:cxnLst/>
              <a:rect l="l" t="t" r="r" b="b"/>
              <a:pathLst>
                <a:path w="2024379">
                  <a:moveTo>
                    <a:pt x="0" y="0"/>
                  </a:moveTo>
                  <a:lnTo>
                    <a:pt x="2024379" y="0"/>
                  </a:lnTo>
                </a:path>
              </a:pathLst>
            </a:custGeom>
            <a:ln w="19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307921" y="6027660"/>
            <a:ext cx="3643629" cy="1043940"/>
          </a:xfrm>
          <a:prstGeom prst="rect">
            <a:avLst/>
          </a:prstGeom>
          <a:ln w="25138">
            <a:solidFill>
              <a:srgbClr val="FFC000"/>
            </a:solidFill>
          </a:ln>
        </p:spPr>
        <p:txBody>
          <a:bodyPr vert="horz" wrap="square" lIns="0" tIns="249554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1964"/>
              </a:spcBef>
              <a:tabLst>
                <a:tab pos="1570990" algn="l"/>
              </a:tabLst>
            </a:pPr>
            <a:r>
              <a:rPr sz="4300" i="1" dirty="0">
                <a:latin typeface="Times New Roman"/>
                <a:cs typeface="Times New Roman"/>
              </a:rPr>
              <a:t>Z</a:t>
            </a:r>
            <a:r>
              <a:rPr sz="4300" i="1" spc="425" dirty="0">
                <a:latin typeface="Times New Roman"/>
                <a:cs typeface="Times New Roman"/>
              </a:rPr>
              <a:t> </a:t>
            </a:r>
            <a:r>
              <a:rPr sz="4300" spc="-50" dirty="0">
                <a:latin typeface="Symbol"/>
                <a:cs typeface="Symbol"/>
              </a:rPr>
              <a:t></a:t>
            </a:r>
            <a:r>
              <a:rPr sz="4300" dirty="0">
                <a:latin typeface="Times New Roman"/>
                <a:cs typeface="Times New Roman"/>
              </a:rPr>
              <a:t>	</a:t>
            </a:r>
            <a:r>
              <a:rPr sz="4300" i="1" spc="100" dirty="0">
                <a:latin typeface="Times New Roman"/>
                <a:cs typeface="Times New Roman"/>
              </a:rPr>
              <a:t>R</a:t>
            </a:r>
            <a:r>
              <a:rPr sz="5550" spc="150" baseline="29279" dirty="0">
                <a:latin typeface="Times New Roman"/>
                <a:cs typeface="Times New Roman"/>
              </a:rPr>
              <a:t>2</a:t>
            </a:r>
            <a:r>
              <a:rPr sz="5550" spc="555" baseline="29279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185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X</a:t>
            </a:r>
            <a:r>
              <a:rPr sz="4300" i="1" spc="-215" dirty="0">
                <a:latin typeface="Times New Roman"/>
                <a:cs typeface="Times New Roman"/>
              </a:rPr>
              <a:t> </a:t>
            </a:r>
            <a:r>
              <a:rPr sz="5550" spc="-75" baseline="29279" dirty="0">
                <a:latin typeface="Times New Roman"/>
                <a:cs typeface="Times New Roman"/>
              </a:rPr>
              <a:t>2</a:t>
            </a:r>
            <a:endParaRPr sz="5550" baseline="29279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526473" y="8099557"/>
            <a:ext cx="486409" cy="0"/>
          </a:xfrm>
          <a:custGeom>
            <a:avLst/>
            <a:gdLst/>
            <a:ahLst/>
            <a:cxnLst/>
            <a:rect l="l" t="t" r="r" b="b"/>
            <a:pathLst>
              <a:path w="486409">
                <a:moveTo>
                  <a:pt x="0" y="0"/>
                </a:moveTo>
                <a:lnTo>
                  <a:pt x="486123" y="0"/>
                </a:lnTo>
              </a:path>
            </a:pathLst>
          </a:custGeom>
          <a:ln w="186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618629" y="8098529"/>
            <a:ext cx="328295" cy="653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100" i="1" spc="-50" dirty="0">
                <a:latin typeface="Times New Roman"/>
                <a:cs typeface="Times New Roman"/>
              </a:rPr>
              <a:t>R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488611" y="7694672"/>
            <a:ext cx="2460625" cy="653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4100" dirty="0">
                <a:latin typeface="Symbol"/>
                <a:cs typeface="Symbol"/>
              </a:rPr>
              <a:t></a:t>
            </a:r>
            <a:r>
              <a:rPr sz="4100" spc="-200" dirty="0">
                <a:latin typeface="Times New Roman"/>
                <a:cs typeface="Times New Roman"/>
              </a:rPr>
              <a:t> </a:t>
            </a:r>
            <a:r>
              <a:rPr sz="4100" dirty="0">
                <a:latin typeface="Symbol"/>
                <a:cs typeface="Symbol"/>
              </a:rPr>
              <a:t></a:t>
            </a:r>
            <a:r>
              <a:rPr sz="4100" spc="-190" dirty="0">
                <a:latin typeface="Times New Roman"/>
                <a:cs typeface="Times New Roman"/>
              </a:rPr>
              <a:t> </a:t>
            </a:r>
            <a:r>
              <a:rPr sz="4100" i="1" dirty="0">
                <a:latin typeface="Times New Roman"/>
                <a:cs typeface="Times New Roman"/>
              </a:rPr>
              <a:t>arctg</a:t>
            </a:r>
            <a:r>
              <a:rPr sz="4100" i="1" spc="265" dirty="0">
                <a:latin typeface="Times New Roman"/>
                <a:cs typeface="Times New Roman"/>
              </a:rPr>
              <a:t> </a:t>
            </a:r>
            <a:r>
              <a:rPr sz="6150" i="1" spc="-75" baseline="34552" dirty="0">
                <a:latin typeface="Times New Roman"/>
                <a:cs typeface="Times New Roman"/>
              </a:rPr>
              <a:t>X</a:t>
            </a:r>
            <a:endParaRPr sz="6150" baseline="34552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07921" y="7395995"/>
            <a:ext cx="2827020" cy="1332865"/>
          </a:xfrm>
          <a:custGeom>
            <a:avLst/>
            <a:gdLst/>
            <a:ahLst/>
            <a:cxnLst/>
            <a:rect l="l" t="t" r="r" b="b"/>
            <a:pathLst>
              <a:path w="2827020" h="1332865">
                <a:moveTo>
                  <a:pt x="0" y="0"/>
                </a:moveTo>
                <a:lnTo>
                  <a:pt x="2826662" y="0"/>
                </a:lnTo>
                <a:lnTo>
                  <a:pt x="2826662" y="1332425"/>
                </a:lnTo>
                <a:lnTo>
                  <a:pt x="0" y="1332425"/>
                </a:lnTo>
                <a:lnTo>
                  <a:pt x="0" y="0"/>
                </a:lnTo>
                <a:close/>
              </a:path>
            </a:pathLst>
          </a:custGeom>
          <a:ln w="2513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729" y="5329314"/>
            <a:ext cx="5942572" cy="4085069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1082716" y="9694505"/>
            <a:ext cx="23647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320" algn="l"/>
              </a:tabLst>
            </a:pPr>
            <a:r>
              <a:rPr sz="4000" i="1" spc="-50" dirty="0">
                <a:latin typeface="Times New Roman"/>
                <a:cs typeface="Times New Roman"/>
              </a:rPr>
              <a:t>X</a:t>
            </a:r>
            <a:r>
              <a:rPr sz="4000" i="1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4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Z</a:t>
            </a:r>
            <a:r>
              <a:rPr sz="4000" i="1" spc="-17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sin</a:t>
            </a:r>
            <a:r>
              <a:rPr sz="4000" spc="-75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Symbol"/>
                <a:cs typeface="Symbol"/>
              </a:rPr>
              <a:t>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29292" y="9767261"/>
            <a:ext cx="2701290" cy="678815"/>
          </a:xfrm>
          <a:custGeom>
            <a:avLst/>
            <a:gdLst/>
            <a:ahLst/>
            <a:cxnLst/>
            <a:rect l="l" t="t" r="r" b="b"/>
            <a:pathLst>
              <a:path w="2701290" h="678815">
                <a:moveTo>
                  <a:pt x="0" y="0"/>
                </a:moveTo>
                <a:lnTo>
                  <a:pt x="2701034" y="0"/>
                </a:lnTo>
                <a:lnTo>
                  <a:pt x="2701034" y="678780"/>
                </a:lnTo>
                <a:lnTo>
                  <a:pt x="0" y="678780"/>
                </a:lnTo>
                <a:lnTo>
                  <a:pt x="0" y="0"/>
                </a:lnTo>
                <a:close/>
              </a:path>
            </a:pathLst>
          </a:custGeom>
          <a:ln w="2513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430455" y="9652605"/>
            <a:ext cx="2272030" cy="6711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i="1" spc="-210" dirty="0">
                <a:latin typeface="Times New Roman"/>
                <a:cs typeface="Times New Roman"/>
              </a:rPr>
              <a:t>R</a:t>
            </a:r>
            <a:r>
              <a:rPr sz="4200" i="1" spc="-100" dirty="0">
                <a:latin typeface="Times New Roman"/>
                <a:cs typeface="Times New Roman"/>
              </a:rPr>
              <a:t> </a:t>
            </a:r>
            <a:r>
              <a:rPr sz="4200" dirty="0">
                <a:latin typeface="Symbol"/>
                <a:cs typeface="Symbol"/>
              </a:rPr>
              <a:t></a:t>
            </a:r>
            <a:r>
              <a:rPr sz="4200" spc="-229" dirty="0">
                <a:latin typeface="Times New Roman"/>
                <a:cs typeface="Times New Roman"/>
              </a:rPr>
              <a:t> </a:t>
            </a:r>
            <a:r>
              <a:rPr sz="4200" i="1" spc="-195" dirty="0">
                <a:latin typeface="Times New Roman"/>
                <a:cs typeface="Times New Roman"/>
              </a:rPr>
              <a:t>Z</a:t>
            </a:r>
            <a:r>
              <a:rPr sz="4200" i="1" spc="-225" dirty="0">
                <a:latin typeface="Times New Roman"/>
                <a:cs typeface="Times New Roman"/>
              </a:rPr>
              <a:t> </a:t>
            </a:r>
            <a:r>
              <a:rPr sz="4200" spc="-160" dirty="0">
                <a:latin typeface="Times New Roman"/>
                <a:cs typeface="Times New Roman"/>
              </a:rPr>
              <a:t>cos</a:t>
            </a:r>
            <a:r>
              <a:rPr sz="4200" spc="-340" dirty="0">
                <a:latin typeface="Times New Roman"/>
                <a:cs typeface="Times New Roman"/>
              </a:rPr>
              <a:t> </a:t>
            </a:r>
            <a:r>
              <a:rPr sz="4200" spc="-50" dirty="0">
                <a:latin typeface="Symbol"/>
                <a:cs typeface="Symbol"/>
              </a:rPr>
              <a:t></a:t>
            </a:r>
            <a:endParaRPr sz="4200">
              <a:latin typeface="Symbol"/>
              <a:cs typeface="Symbo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221578" y="9729551"/>
            <a:ext cx="2538095" cy="716915"/>
          </a:xfrm>
          <a:custGeom>
            <a:avLst/>
            <a:gdLst/>
            <a:ahLst/>
            <a:cxnLst/>
            <a:rect l="l" t="t" r="r" b="b"/>
            <a:pathLst>
              <a:path w="2538095" h="716915">
                <a:moveTo>
                  <a:pt x="0" y="0"/>
                </a:moveTo>
                <a:lnTo>
                  <a:pt x="2537712" y="0"/>
                </a:lnTo>
                <a:lnTo>
                  <a:pt x="2537712" y="716490"/>
                </a:lnTo>
                <a:lnTo>
                  <a:pt x="0" y="716490"/>
                </a:lnTo>
                <a:lnTo>
                  <a:pt x="0" y="0"/>
                </a:lnTo>
                <a:close/>
              </a:path>
            </a:pathLst>
          </a:custGeom>
          <a:ln w="2513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80" dirty="0"/>
              <a:t>ВЕКТОРНАЯ</a:t>
            </a:r>
            <a:r>
              <a:rPr sz="3600" spc="114" dirty="0"/>
              <a:t> </a:t>
            </a:r>
            <a:r>
              <a:rPr sz="3600" spc="70" dirty="0"/>
              <a:t>ДИАГРАММА</a:t>
            </a:r>
            <a:endParaRPr sz="3600"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5840" y="2086653"/>
            <a:ext cx="5749437" cy="141522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4079" y="3798703"/>
            <a:ext cx="8449135" cy="64016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750060" y="9532582"/>
            <a:ext cx="365506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R</a:t>
            </a:r>
            <a:r>
              <a:rPr sz="3825" b="1" i="1" spc="487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+</a:t>
            </a:r>
            <a:r>
              <a:rPr sz="3750" b="1" spc="85" dirty="0">
                <a:latin typeface="Times New Roman"/>
                <a:cs typeface="Times New Roman"/>
              </a:rPr>
              <a:t> </a:t>
            </a: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L</a:t>
            </a:r>
            <a:r>
              <a:rPr sz="3825" b="1" i="1" spc="390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+</a:t>
            </a:r>
            <a:r>
              <a:rPr sz="3750" b="1" spc="85" dirty="0">
                <a:latin typeface="Times New Roman"/>
                <a:cs typeface="Times New Roman"/>
              </a:rPr>
              <a:t> </a:t>
            </a: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C</a:t>
            </a:r>
            <a:r>
              <a:rPr sz="3825" b="1" i="1" spc="487" baseline="-17429" dirty="0">
                <a:latin typeface="Times New Roman"/>
                <a:cs typeface="Times New Roman"/>
              </a:rPr>
              <a:t> </a:t>
            </a:r>
            <a:r>
              <a:rPr sz="3750" b="1" i="1" dirty="0">
                <a:latin typeface="Times New Roman"/>
                <a:cs typeface="Times New Roman"/>
              </a:rPr>
              <a:t>=</a:t>
            </a:r>
            <a:r>
              <a:rPr sz="3750" b="1" i="1" spc="-25" dirty="0">
                <a:latin typeface="Times New Roman"/>
                <a:cs typeface="Times New Roman"/>
              </a:rPr>
              <a:t> </a:t>
            </a:r>
            <a:r>
              <a:rPr sz="3750" b="1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80" dirty="0"/>
              <a:t>ВЕКТОРНАЯ</a:t>
            </a:r>
            <a:r>
              <a:rPr sz="3600" spc="114" dirty="0"/>
              <a:t> </a:t>
            </a:r>
            <a:r>
              <a:rPr sz="3600" spc="70" dirty="0"/>
              <a:t>ДИАГРАММА</a:t>
            </a:r>
            <a:endParaRPr sz="3600"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9554" y="2136060"/>
            <a:ext cx="4146711" cy="314396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153" y="2136060"/>
            <a:ext cx="5174491" cy="127370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875853" y="6259360"/>
            <a:ext cx="4191000" cy="1131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3600" b="1" spc="55" dirty="0">
                <a:solidFill>
                  <a:srgbClr val="5B5C57"/>
                </a:solidFill>
                <a:latin typeface="Calibri"/>
                <a:cs typeface="Calibri"/>
              </a:rPr>
              <a:t>ТОПОГРАФИЧЕСКАЯ </a:t>
            </a:r>
            <a:r>
              <a:rPr sz="3600" b="1" spc="70" dirty="0">
                <a:solidFill>
                  <a:srgbClr val="5B5C57"/>
                </a:solidFill>
                <a:latin typeface="Calibri"/>
                <a:cs typeface="Calibri"/>
              </a:rPr>
              <a:t>ДИАГРАММА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9701" y="5507686"/>
            <a:ext cx="5810556" cy="469390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37434" y="9077602"/>
            <a:ext cx="365506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R</a:t>
            </a:r>
            <a:r>
              <a:rPr sz="3825" b="1" i="1" spc="487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+</a:t>
            </a:r>
            <a:r>
              <a:rPr sz="3750" b="1" spc="85" dirty="0">
                <a:latin typeface="Times New Roman"/>
                <a:cs typeface="Times New Roman"/>
              </a:rPr>
              <a:t> </a:t>
            </a: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L</a:t>
            </a:r>
            <a:r>
              <a:rPr sz="3825" b="1" i="1" spc="390" baseline="-17429" dirty="0">
                <a:latin typeface="Times New Roman"/>
                <a:cs typeface="Times New Roman"/>
              </a:rPr>
              <a:t> </a:t>
            </a:r>
            <a:r>
              <a:rPr sz="3750" b="1" dirty="0">
                <a:latin typeface="Times New Roman"/>
                <a:cs typeface="Times New Roman"/>
              </a:rPr>
              <a:t>+</a:t>
            </a:r>
            <a:r>
              <a:rPr sz="3750" b="1" spc="85" dirty="0">
                <a:latin typeface="Times New Roman"/>
                <a:cs typeface="Times New Roman"/>
              </a:rPr>
              <a:t> </a:t>
            </a:r>
            <a:r>
              <a:rPr sz="375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25" b="1" i="1" baseline="-17429" dirty="0">
                <a:latin typeface="Times New Roman"/>
                <a:cs typeface="Times New Roman"/>
              </a:rPr>
              <a:t>C</a:t>
            </a:r>
            <a:r>
              <a:rPr sz="3825" b="1" i="1" spc="487" baseline="-17429" dirty="0">
                <a:latin typeface="Times New Roman"/>
                <a:cs typeface="Times New Roman"/>
              </a:rPr>
              <a:t> </a:t>
            </a:r>
            <a:r>
              <a:rPr sz="3750" b="1" i="1" dirty="0">
                <a:latin typeface="Times New Roman"/>
                <a:cs typeface="Times New Roman"/>
              </a:rPr>
              <a:t>=</a:t>
            </a:r>
            <a:r>
              <a:rPr sz="3750" b="1" i="1" spc="-25" dirty="0">
                <a:latin typeface="Times New Roman"/>
                <a:cs typeface="Times New Roman"/>
              </a:rPr>
              <a:t> </a:t>
            </a:r>
            <a:r>
              <a:rPr sz="3750" b="1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025048" y="1566596"/>
            <a:ext cx="2697480" cy="542290"/>
          </a:xfrm>
          <a:prstGeom prst="rect">
            <a:avLst/>
          </a:prstGeom>
          <a:ln w="2522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3485"/>
              </a:lnSpc>
            </a:pPr>
            <a:r>
              <a:rPr sz="3000" i="1" spc="114" dirty="0">
                <a:latin typeface="Times New Roman"/>
                <a:cs typeface="Times New Roman"/>
              </a:rPr>
              <a:t>u</a:t>
            </a:r>
            <a:r>
              <a:rPr sz="3000" spc="114" dirty="0">
                <a:latin typeface="Times New Roman"/>
                <a:cs typeface="Times New Roman"/>
              </a:rPr>
              <a:t>(</a:t>
            </a:r>
            <a:r>
              <a:rPr sz="3000" i="1" spc="114" dirty="0">
                <a:latin typeface="Times New Roman"/>
                <a:cs typeface="Times New Roman"/>
              </a:rPr>
              <a:t>t</a:t>
            </a:r>
            <a:r>
              <a:rPr sz="3000" spc="114" dirty="0">
                <a:latin typeface="Times New Roman"/>
                <a:cs typeface="Times New Roman"/>
              </a:rPr>
              <a:t>)</a:t>
            </a:r>
            <a:r>
              <a:rPr sz="3000" spc="6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spc="-229" dirty="0">
                <a:latin typeface="Times New Roman"/>
                <a:cs typeface="Times New Roman"/>
              </a:rPr>
              <a:t> </a:t>
            </a:r>
            <a:r>
              <a:rPr sz="3000" i="1" spc="180" dirty="0">
                <a:latin typeface="Times New Roman"/>
                <a:cs typeface="Times New Roman"/>
              </a:rPr>
              <a:t>U</a:t>
            </a:r>
            <a:r>
              <a:rPr sz="3825" i="1" spc="270" baseline="-16339" dirty="0">
                <a:latin typeface="Times New Roman"/>
                <a:cs typeface="Times New Roman"/>
              </a:rPr>
              <a:t>m</a:t>
            </a:r>
            <a:r>
              <a:rPr sz="3825" i="1" spc="142" baseline="-16339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sin</a:t>
            </a:r>
            <a:r>
              <a:rPr sz="3000" spc="70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Symbol"/>
                <a:cs typeface="Symbol"/>
              </a:rPr>
              <a:t></a:t>
            </a:r>
            <a:r>
              <a:rPr sz="3000" i="1" spc="-25" dirty="0">
                <a:latin typeface="Times New Roman"/>
                <a:cs typeface="Times New Roman"/>
              </a:rPr>
              <a:t>t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612" y="2361009"/>
            <a:ext cx="3757288" cy="22170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6674" y="2361009"/>
            <a:ext cx="4065823" cy="223958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6655" y="2455166"/>
            <a:ext cx="1770406" cy="2125469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664386" y="5489328"/>
            <a:ext cx="680720" cy="0"/>
          </a:xfrm>
          <a:custGeom>
            <a:avLst/>
            <a:gdLst/>
            <a:ahLst/>
            <a:cxnLst/>
            <a:rect l="l" t="t" r="r" b="b"/>
            <a:pathLst>
              <a:path w="680719">
                <a:moveTo>
                  <a:pt x="0" y="0"/>
                </a:moveTo>
                <a:lnTo>
                  <a:pt x="680589" y="0"/>
                </a:lnTo>
              </a:path>
            </a:pathLst>
          </a:custGeom>
          <a:ln w="159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97726" y="5489328"/>
            <a:ext cx="680720" cy="0"/>
          </a:xfrm>
          <a:custGeom>
            <a:avLst/>
            <a:gdLst/>
            <a:ahLst/>
            <a:cxnLst/>
            <a:rect l="l" t="t" r="r" b="b"/>
            <a:pathLst>
              <a:path w="680720">
                <a:moveTo>
                  <a:pt x="0" y="0"/>
                </a:moveTo>
                <a:lnTo>
                  <a:pt x="680589" y="0"/>
                </a:lnTo>
              </a:path>
            </a:pathLst>
          </a:custGeom>
          <a:ln w="159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16632" y="5141009"/>
            <a:ext cx="10046970" cy="908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ts val="3460"/>
              </a:lnSpc>
              <a:spcBef>
                <a:spcPts val="120"/>
              </a:spcBef>
            </a:pPr>
            <a:r>
              <a:rPr sz="3500" i="1" dirty="0">
                <a:latin typeface="Times New Roman"/>
                <a:cs typeface="Times New Roman"/>
              </a:rPr>
              <a:t>i</a:t>
            </a:r>
            <a:r>
              <a:rPr sz="3500" i="1" spc="7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</a:t>
            </a:r>
            <a:r>
              <a:rPr sz="3500" spc="-125" dirty="0">
                <a:latin typeface="Times New Roman"/>
                <a:cs typeface="Times New Roman"/>
              </a:rPr>
              <a:t> </a:t>
            </a:r>
            <a:r>
              <a:rPr sz="5250" i="1" spc="195" baseline="34920" dirty="0">
                <a:latin typeface="Times New Roman"/>
                <a:cs typeface="Times New Roman"/>
              </a:rPr>
              <a:t>U</a:t>
            </a:r>
            <a:r>
              <a:rPr sz="4500" i="1" spc="195" baseline="24074" dirty="0">
                <a:latin typeface="Times New Roman"/>
                <a:cs typeface="Times New Roman"/>
              </a:rPr>
              <a:t>m</a:t>
            </a:r>
            <a:r>
              <a:rPr sz="4500" i="1" spc="390" baseline="24074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Times New Roman"/>
                <a:cs typeface="Times New Roman"/>
              </a:rPr>
              <a:t>sin</a:t>
            </a:r>
            <a:r>
              <a:rPr sz="3500" spc="-2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</a:t>
            </a:r>
            <a:r>
              <a:rPr sz="3500" i="1" dirty="0">
                <a:latin typeface="Times New Roman"/>
                <a:cs typeface="Times New Roman"/>
              </a:rPr>
              <a:t>t</a:t>
            </a:r>
            <a:r>
              <a:rPr sz="3500" i="1" spc="-6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235" dirty="0">
                <a:latin typeface="Times New Roman"/>
                <a:cs typeface="Times New Roman"/>
              </a:rPr>
              <a:t> </a:t>
            </a:r>
            <a:r>
              <a:rPr sz="5250" i="1" spc="195" baseline="34920" dirty="0">
                <a:latin typeface="Times New Roman"/>
                <a:cs typeface="Times New Roman"/>
              </a:rPr>
              <a:t>U</a:t>
            </a:r>
            <a:r>
              <a:rPr sz="4500" i="1" spc="195" baseline="24074" dirty="0">
                <a:latin typeface="Times New Roman"/>
                <a:cs typeface="Times New Roman"/>
              </a:rPr>
              <a:t>m</a:t>
            </a:r>
            <a:r>
              <a:rPr sz="4500" i="1" spc="390" baseline="24074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Times New Roman"/>
                <a:cs typeface="Times New Roman"/>
              </a:rPr>
              <a:t>sin(</a:t>
            </a:r>
            <a:r>
              <a:rPr sz="3500" dirty="0">
                <a:latin typeface="Symbol"/>
                <a:cs typeface="Symbol"/>
              </a:rPr>
              <a:t></a:t>
            </a:r>
            <a:r>
              <a:rPr sz="3500" i="1" dirty="0">
                <a:latin typeface="Times New Roman"/>
                <a:cs typeface="Times New Roman"/>
              </a:rPr>
              <a:t>t</a:t>
            </a:r>
            <a:r>
              <a:rPr sz="3500" i="1" spc="-6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</a:t>
            </a:r>
            <a:r>
              <a:rPr sz="3500" spc="-275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Times New Roman"/>
                <a:cs typeface="Times New Roman"/>
              </a:rPr>
              <a:t>90</a:t>
            </a:r>
            <a:r>
              <a:rPr sz="3500" dirty="0">
                <a:latin typeface="Symbol"/>
                <a:cs typeface="Symbol"/>
              </a:rPr>
              <a:t></a:t>
            </a:r>
            <a:r>
              <a:rPr sz="3500" dirty="0">
                <a:latin typeface="Times New Roman"/>
                <a:cs typeface="Times New Roman"/>
              </a:rPr>
              <a:t>)</a:t>
            </a:r>
            <a:r>
              <a:rPr sz="3500" spc="-204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185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</a:t>
            </a:r>
            <a:r>
              <a:rPr sz="3500" i="1" dirty="0">
                <a:latin typeface="Times New Roman"/>
                <a:cs typeface="Times New Roman"/>
              </a:rPr>
              <a:t>CU</a:t>
            </a:r>
            <a:r>
              <a:rPr sz="4500" i="1" baseline="-16666" dirty="0">
                <a:latin typeface="Times New Roman"/>
                <a:cs typeface="Times New Roman"/>
              </a:rPr>
              <a:t>m</a:t>
            </a:r>
            <a:r>
              <a:rPr sz="4500" i="1" spc="-7" baseline="-16666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Times New Roman"/>
                <a:cs typeface="Times New Roman"/>
              </a:rPr>
              <a:t>sin(</a:t>
            </a:r>
            <a:r>
              <a:rPr sz="3500" dirty="0">
                <a:latin typeface="Symbol"/>
                <a:cs typeface="Symbol"/>
              </a:rPr>
              <a:t></a:t>
            </a:r>
            <a:r>
              <a:rPr sz="3500" i="1" dirty="0">
                <a:latin typeface="Times New Roman"/>
                <a:cs typeface="Times New Roman"/>
              </a:rPr>
              <a:t>t</a:t>
            </a:r>
            <a:r>
              <a:rPr sz="3500" i="1" spc="-60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-229" dirty="0">
                <a:latin typeface="Times New Roman"/>
                <a:cs typeface="Times New Roman"/>
              </a:rPr>
              <a:t> </a:t>
            </a:r>
            <a:r>
              <a:rPr sz="3500" spc="-20" dirty="0">
                <a:latin typeface="Times New Roman"/>
                <a:cs typeface="Times New Roman"/>
              </a:rPr>
              <a:t>90</a:t>
            </a:r>
            <a:r>
              <a:rPr sz="3500" spc="-20" dirty="0">
                <a:latin typeface="Symbol"/>
                <a:cs typeface="Symbol"/>
              </a:rPr>
              <a:t></a:t>
            </a:r>
            <a:r>
              <a:rPr sz="3500" spc="-20" dirty="0">
                <a:latin typeface="Times New Roman"/>
                <a:cs typeface="Times New Roman"/>
              </a:rPr>
              <a:t>)</a:t>
            </a:r>
            <a:endParaRPr sz="3500">
              <a:latin typeface="Times New Roman"/>
              <a:cs typeface="Times New Roman"/>
            </a:endParaRPr>
          </a:p>
          <a:p>
            <a:pPr marL="855980">
              <a:lnSpc>
                <a:spcPts val="3460"/>
              </a:lnSpc>
              <a:tabLst>
                <a:tab pos="2948305" algn="l"/>
              </a:tabLst>
            </a:pPr>
            <a:r>
              <a:rPr sz="3500" i="1" spc="-50" dirty="0">
                <a:latin typeface="Times New Roman"/>
                <a:cs typeface="Times New Roman"/>
              </a:rPr>
              <a:t>R</a:t>
            </a:r>
            <a:r>
              <a:rPr sz="3500" i="1" dirty="0">
                <a:latin typeface="Times New Roman"/>
                <a:cs typeface="Times New Roman"/>
              </a:rPr>
              <a:t>	</a:t>
            </a:r>
            <a:r>
              <a:rPr sz="3500" spc="-25" dirty="0">
                <a:latin typeface="Symbol"/>
                <a:cs typeface="Symbol"/>
              </a:rPr>
              <a:t></a:t>
            </a:r>
            <a:r>
              <a:rPr sz="3500" i="1" spc="-25" dirty="0">
                <a:latin typeface="Times New Roman"/>
                <a:cs typeface="Times New Roman"/>
              </a:rPr>
              <a:t>L</a:t>
            </a:r>
            <a:endParaRPr sz="35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64969" y="6440159"/>
            <a:ext cx="8352155" cy="2293620"/>
            <a:chOff x="2064969" y="6440159"/>
            <a:chExt cx="8352155" cy="2293620"/>
          </a:xfrm>
        </p:grpSpPr>
        <p:sp>
          <p:nvSpPr>
            <p:cNvPr id="26" name="object 26"/>
            <p:cNvSpPr/>
            <p:nvPr/>
          </p:nvSpPr>
          <p:spPr>
            <a:xfrm>
              <a:off x="7803356" y="6890687"/>
              <a:ext cx="590550" cy="829944"/>
            </a:xfrm>
            <a:custGeom>
              <a:avLst/>
              <a:gdLst/>
              <a:ahLst/>
              <a:cxnLst/>
              <a:rect l="l" t="t" r="r" b="b"/>
              <a:pathLst>
                <a:path w="590550" h="829945">
                  <a:moveTo>
                    <a:pt x="590460" y="0"/>
                  </a:moveTo>
                  <a:lnTo>
                    <a:pt x="0" y="829468"/>
                  </a:lnTo>
                </a:path>
              </a:pathLst>
            </a:custGeom>
            <a:ln w="8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62802" y="6448732"/>
              <a:ext cx="906144" cy="1271905"/>
            </a:xfrm>
            <a:custGeom>
              <a:avLst/>
              <a:gdLst/>
              <a:ahLst/>
              <a:cxnLst/>
              <a:rect l="l" t="t" r="r" b="b"/>
              <a:pathLst>
                <a:path w="906145" h="1271904">
                  <a:moveTo>
                    <a:pt x="905941" y="0"/>
                  </a:moveTo>
                  <a:lnTo>
                    <a:pt x="0" y="1271424"/>
                  </a:lnTo>
                </a:path>
              </a:pathLst>
            </a:custGeom>
            <a:ln w="17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073542" y="8535747"/>
              <a:ext cx="359410" cy="0"/>
            </a:xfrm>
            <a:custGeom>
              <a:avLst/>
              <a:gdLst/>
              <a:ahLst/>
              <a:cxnLst/>
              <a:rect l="l" t="t" r="r" b="b"/>
              <a:pathLst>
                <a:path w="359410">
                  <a:moveTo>
                    <a:pt x="0" y="0"/>
                  </a:moveTo>
                  <a:lnTo>
                    <a:pt x="359179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90514" y="8535747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5">
                  <a:moveTo>
                    <a:pt x="0" y="0"/>
                  </a:moveTo>
                  <a:lnTo>
                    <a:pt x="622435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43111" y="8719363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0" y="0"/>
                  </a:moveTo>
                  <a:lnTo>
                    <a:pt x="280308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492937" y="8719363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0" y="0"/>
                  </a:moveTo>
                  <a:lnTo>
                    <a:pt x="280308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762320" y="8724701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328270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127894" y="8719364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0" y="0"/>
                  </a:moveTo>
                  <a:lnTo>
                    <a:pt x="280308" y="0"/>
                  </a:lnTo>
                </a:path>
              </a:pathLst>
            </a:custGeom>
            <a:ln w="17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771229" y="8360786"/>
            <a:ext cx="1310640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1024255" algn="l"/>
              </a:tabLst>
            </a:pPr>
            <a:r>
              <a:rPr sz="3200" i="1" spc="-50" dirty="0">
                <a:latin typeface="Times New Roman"/>
                <a:cs typeface="Times New Roman"/>
              </a:rPr>
              <a:t>L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i="1" spc="-50" dirty="0">
                <a:latin typeface="Times New Roman"/>
                <a:cs typeface="Times New Roman"/>
              </a:rPr>
              <a:t>C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91569" y="8360786"/>
            <a:ext cx="262890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200" i="1" spc="-5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80582" y="8012773"/>
            <a:ext cx="3284220" cy="781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1049655" algn="l"/>
                <a:tab pos="2075814" algn="l"/>
              </a:tabLst>
            </a:pPr>
            <a:r>
              <a:rPr sz="3750" dirty="0">
                <a:latin typeface="Symbol"/>
                <a:cs typeface="Symbol"/>
              </a:rPr>
              <a:t></a:t>
            </a:r>
            <a:r>
              <a:rPr sz="3750" spc="-475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Y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</a:t>
            </a:r>
            <a:r>
              <a:rPr sz="3750" spc="-475" dirty="0">
                <a:latin typeface="Times New Roman"/>
                <a:cs typeface="Times New Roman"/>
              </a:rPr>
              <a:t> </a:t>
            </a:r>
            <a:r>
              <a:rPr sz="3750" i="1" spc="-50" dirty="0">
                <a:latin typeface="Times New Roman"/>
                <a:cs typeface="Times New Roman"/>
              </a:rPr>
              <a:t>Y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4950" spc="-415" dirty="0">
                <a:latin typeface="Symbol"/>
                <a:cs typeface="Symbol"/>
              </a:rPr>
              <a:t></a:t>
            </a:r>
            <a:r>
              <a:rPr sz="4950" spc="-70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445" dirty="0">
                <a:latin typeface="Times New Roman"/>
                <a:cs typeface="Times New Roman"/>
              </a:rPr>
              <a:t> </a:t>
            </a:r>
            <a:r>
              <a:rPr sz="3750" i="1" spc="100" dirty="0">
                <a:latin typeface="Times New Roman"/>
                <a:cs typeface="Times New Roman"/>
              </a:rPr>
              <a:t>UY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88787" y="8585224"/>
            <a:ext cx="196215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750" spc="-50" dirty="0">
                <a:latin typeface="Symbol"/>
                <a:cs typeface="Symbol"/>
              </a:rPr>
              <a:t></a:t>
            </a:r>
            <a:endParaRPr sz="37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89193" y="8227492"/>
            <a:ext cx="3621404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3399154" algn="l"/>
              </a:tabLst>
            </a:pPr>
            <a:r>
              <a:rPr sz="3750" dirty="0">
                <a:latin typeface="Symbol"/>
                <a:cs typeface="Symbol"/>
              </a:rPr>
              <a:t></a:t>
            </a:r>
            <a:r>
              <a:rPr sz="3750" spc="-135" dirty="0">
                <a:latin typeface="Times New Roman"/>
                <a:cs typeface="Times New Roman"/>
              </a:rPr>
              <a:t> </a:t>
            </a:r>
            <a:r>
              <a:rPr sz="5625" i="1" spc="-89" baseline="-35555" dirty="0">
                <a:latin typeface="Times New Roman"/>
                <a:cs typeface="Times New Roman"/>
              </a:rPr>
              <a:t>R</a:t>
            </a:r>
            <a:r>
              <a:rPr sz="5625" i="1" baseline="-35555" dirty="0">
                <a:latin typeface="Times New Roman"/>
                <a:cs typeface="Times New Roman"/>
              </a:rPr>
              <a:t>	</a:t>
            </a:r>
            <a:r>
              <a:rPr sz="3750" spc="-50" dirty="0">
                <a:latin typeface="Symbol"/>
                <a:cs typeface="Symbol"/>
              </a:rPr>
              <a:t></a:t>
            </a:r>
            <a:endParaRPr sz="37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27293" y="8585224"/>
            <a:ext cx="196215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750" spc="-50" dirty="0">
                <a:latin typeface="Symbol"/>
                <a:cs typeface="Symbol"/>
              </a:rPr>
              <a:t></a:t>
            </a:r>
            <a:endParaRPr sz="37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12476" y="8534051"/>
            <a:ext cx="594360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750" spc="-25" dirty="0">
                <a:latin typeface="Symbol"/>
                <a:cs typeface="Symbol"/>
              </a:rPr>
              <a:t></a:t>
            </a:r>
            <a:r>
              <a:rPr sz="3750" i="1" spc="-25" dirty="0">
                <a:latin typeface="Times New Roman"/>
                <a:cs typeface="Times New Roman"/>
              </a:rPr>
              <a:t>L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155731" y="6519656"/>
            <a:ext cx="274955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750" spc="-50" dirty="0">
                <a:latin typeface="Symbol"/>
                <a:cs typeface="Symbol"/>
              </a:rPr>
              <a:t></a:t>
            </a:r>
            <a:endParaRPr sz="37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66304" y="6322137"/>
            <a:ext cx="943610" cy="599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560070" algn="l"/>
              </a:tabLst>
            </a:pPr>
            <a:r>
              <a:rPr sz="5625" spc="-75" baseline="-22962" dirty="0">
                <a:latin typeface="Symbol"/>
                <a:cs typeface="Symbol"/>
              </a:rPr>
              <a:t></a:t>
            </a:r>
            <a:r>
              <a:rPr sz="5625" baseline="-22962" dirty="0">
                <a:latin typeface="Times New Roman"/>
                <a:cs typeface="Times New Roman"/>
              </a:rPr>
              <a:t>	</a:t>
            </a:r>
            <a:r>
              <a:rPr sz="37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07072" y="6519655"/>
            <a:ext cx="5502910" cy="9690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ts val="3704"/>
              </a:lnSpc>
              <a:spcBef>
                <a:spcPts val="114"/>
              </a:spcBef>
              <a:tabLst>
                <a:tab pos="3395979" algn="l"/>
                <a:tab pos="4841240" algn="l"/>
              </a:tabLst>
            </a:pPr>
            <a:r>
              <a:rPr sz="37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spc="31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70" dirty="0">
                <a:latin typeface="Times New Roman"/>
                <a:cs typeface="Times New Roman"/>
              </a:rPr>
              <a:t> </a:t>
            </a:r>
            <a:r>
              <a:rPr sz="37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spc="-270" dirty="0">
                <a:latin typeface="Times New Roman"/>
                <a:cs typeface="Times New Roman"/>
              </a:rPr>
              <a:t> </a:t>
            </a:r>
            <a:r>
              <a:rPr sz="4800" i="1" baseline="-17361" dirty="0">
                <a:latin typeface="Times New Roman"/>
                <a:cs typeface="Times New Roman"/>
              </a:rPr>
              <a:t>R</a:t>
            </a:r>
            <a:r>
              <a:rPr sz="4800" i="1" spc="442" baseline="-17361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</a:t>
            </a:r>
            <a:r>
              <a:rPr sz="3750" spc="-60" dirty="0">
                <a:latin typeface="Times New Roman"/>
                <a:cs typeface="Times New Roman"/>
              </a:rPr>
              <a:t> </a:t>
            </a:r>
            <a:r>
              <a:rPr sz="37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spc="-270" dirty="0">
                <a:latin typeface="Times New Roman"/>
                <a:cs typeface="Times New Roman"/>
              </a:rPr>
              <a:t> </a:t>
            </a:r>
            <a:r>
              <a:rPr sz="4800" i="1" baseline="-17361" dirty="0">
                <a:latin typeface="Times New Roman"/>
                <a:cs typeface="Times New Roman"/>
              </a:rPr>
              <a:t>L</a:t>
            </a:r>
            <a:r>
              <a:rPr sz="4800" i="1" spc="352" baseline="-17361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</a:t>
            </a:r>
            <a:r>
              <a:rPr sz="3750" spc="-60" dirty="0">
                <a:latin typeface="Times New Roman"/>
                <a:cs typeface="Times New Roman"/>
              </a:rPr>
              <a:t> </a:t>
            </a:r>
            <a:r>
              <a:rPr sz="3750" i="1" u="sng" spc="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800" i="1" spc="315" baseline="-17361" dirty="0">
                <a:latin typeface="Times New Roman"/>
                <a:cs typeface="Times New Roman"/>
              </a:rPr>
              <a:t>C</a:t>
            </a:r>
            <a:r>
              <a:rPr sz="4800" i="1" baseline="-17361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185" dirty="0">
                <a:latin typeface="Times New Roman"/>
                <a:cs typeface="Times New Roman"/>
              </a:rPr>
              <a:t> </a:t>
            </a:r>
            <a:r>
              <a:rPr sz="5625" i="1" u="dbl" baseline="3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5625" i="1" spc="622" baseline="34814" dirty="0">
                <a:latin typeface="Times New Roman"/>
                <a:cs typeface="Times New Roman"/>
              </a:rPr>
              <a:t> </a:t>
            </a:r>
            <a:r>
              <a:rPr sz="3750" spc="-50" dirty="0">
                <a:latin typeface="Symbol"/>
                <a:cs typeface="Symbol"/>
              </a:rPr>
              <a:t></a:t>
            </a:r>
            <a:r>
              <a:rPr sz="3750" dirty="0">
                <a:latin typeface="Times New Roman"/>
                <a:cs typeface="Times New Roman"/>
              </a:rPr>
              <a:t>	</a:t>
            </a:r>
            <a:r>
              <a:rPr sz="5625" i="1" u="dbl" spc="-75" baseline="3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5625" baseline="34814">
              <a:latin typeface="Times New Roman"/>
              <a:cs typeface="Times New Roman"/>
            </a:endParaRPr>
          </a:p>
          <a:p>
            <a:pPr marR="30480" algn="r">
              <a:lnSpc>
                <a:spcPts val="3704"/>
              </a:lnSpc>
              <a:tabLst>
                <a:tab pos="918844" algn="l"/>
              </a:tabLst>
            </a:pPr>
            <a:r>
              <a:rPr sz="3750" i="1" spc="-50" dirty="0">
                <a:latin typeface="Times New Roman"/>
                <a:cs typeface="Times New Roman"/>
              </a:rPr>
              <a:t>R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3750" i="1" spc="-25" dirty="0">
                <a:latin typeface="Times New Roman"/>
                <a:cs typeface="Times New Roman"/>
              </a:rPr>
              <a:t>j</a:t>
            </a:r>
            <a:r>
              <a:rPr sz="3750" spc="-25" dirty="0">
                <a:latin typeface="Symbol"/>
                <a:cs typeface="Symbol"/>
              </a:rPr>
              <a:t></a:t>
            </a:r>
            <a:r>
              <a:rPr sz="3750" i="1" spc="-25" dirty="0">
                <a:latin typeface="Times New Roman"/>
                <a:cs typeface="Times New Roman"/>
              </a:rPr>
              <a:t>L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74683" y="8013251"/>
            <a:ext cx="5607685" cy="781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732155" algn="l"/>
                <a:tab pos="1899285" algn="l"/>
                <a:tab pos="2307590" algn="l"/>
                <a:tab pos="2839085" algn="l"/>
                <a:tab pos="3284854" algn="l"/>
                <a:tab pos="5109210" algn="l"/>
              </a:tabLst>
            </a:pPr>
            <a:r>
              <a:rPr sz="3750" dirty="0">
                <a:latin typeface="Symbol"/>
                <a:cs typeface="Symbol"/>
              </a:rPr>
              <a:t></a:t>
            </a:r>
            <a:r>
              <a:rPr sz="3750" spc="-445" dirty="0">
                <a:latin typeface="Times New Roman"/>
                <a:cs typeface="Times New Roman"/>
              </a:rPr>
              <a:t> </a:t>
            </a:r>
            <a:r>
              <a:rPr sz="3750" i="1" spc="-2345" dirty="0">
                <a:latin typeface="Times New Roman"/>
                <a:cs typeface="Times New Roman"/>
              </a:rPr>
              <a:t>U</a:t>
            </a:r>
            <a:r>
              <a:rPr sz="5625" u="sng" baseline="-7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5625" baseline="28888" dirty="0">
                <a:latin typeface="Symbol"/>
                <a:cs typeface="Symbol"/>
              </a:rPr>
              <a:t></a:t>
            </a:r>
            <a:r>
              <a:rPr sz="5625" spc="30" baseline="28888" dirty="0">
                <a:latin typeface="Times New Roman"/>
                <a:cs typeface="Times New Roman"/>
              </a:rPr>
              <a:t> </a:t>
            </a:r>
            <a:r>
              <a:rPr sz="5625" baseline="34814" dirty="0">
                <a:latin typeface="Times New Roman"/>
                <a:cs typeface="Times New Roman"/>
              </a:rPr>
              <a:t>1</a:t>
            </a:r>
            <a:r>
              <a:rPr sz="5625" spc="487" baseline="34814" dirty="0">
                <a:latin typeface="Times New Roman"/>
                <a:cs typeface="Times New Roman"/>
              </a:rPr>
              <a:t> </a:t>
            </a:r>
            <a:r>
              <a:rPr sz="3750" spc="-50" dirty="0">
                <a:latin typeface="Symbol"/>
                <a:cs typeface="Symbol"/>
              </a:rPr>
              <a:t></a:t>
            </a:r>
            <a:r>
              <a:rPr sz="3750" dirty="0">
                <a:latin typeface="Times New Roman"/>
                <a:cs typeface="Times New Roman"/>
              </a:rPr>
              <a:t>	</a:t>
            </a:r>
            <a:r>
              <a:rPr sz="3750" i="1" spc="-50" dirty="0">
                <a:latin typeface="Times New Roman"/>
                <a:cs typeface="Times New Roman"/>
              </a:rPr>
              <a:t>j</a:t>
            </a:r>
            <a:r>
              <a:rPr sz="3750" i="1" dirty="0">
                <a:latin typeface="Times New Roman"/>
                <a:cs typeface="Times New Roman"/>
              </a:rPr>
              <a:t>	</a:t>
            </a:r>
            <a:r>
              <a:rPr sz="5625" spc="-75" baseline="34814" dirty="0">
                <a:latin typeface="Times New Roman"/>
                <a:cs typeface="Times New Roman"/>
              </a:rPr>
              <a:t>1</a:t>
            </a:r>
            <a:r>
              <a:rPr sz="5625" baseline="34814" dirty="0">
                <a:latin typeface="Times New Roman"/>
                <a:cs typeface="Times New Roman"/>
              </a:rPr>
              <a:t>	</a:t>
            </a:r>
            <a:r>
              <a:rPr sz="3750" spc="-50" dirty="0">
                <a:latin typeface="Symbol"/>
                <a:cs typeface="Symbol"/>
              </a:rPr>
              <a:t></a:t>
            </a:r>
            <a:r>
              <a:rPr sz="3750" dirty="0">
                <a:latin typeface="Times New Roman"/>
                <a:cs typeface="Times New Roman"/>
              </a:rPr>
              <a:t>	</a:t>
            </a:r>
            <a:r>
              <a:rPr sz="3750" i="1" spc="-45" dirty="0">
                <a:latin typeface="Times New Roman"/>
                <a:cs typeface="Times New Roman"/>
              </a:rPr>
              <a:t>j</a:t>
            </a:r>
            <a:r>
              <a:rPr sz="3750" spc="-45" dirty="0">
                <a:latin typeface="Symbol"/>
                <a:cs typeface="Symbol"/>
              </a:rPr>
              <a:t></a:t>
            </a:r>
            <a:r>
              <a:rPr sz="3750" i="1" spc="-45" dirty="0">
                <a:latin typeface="Times New Roman"/>
                <a:cs typeface="Times New Roman"/>
              </a:rPr>
              <a:t>C</a:t>
            </a:r>
            <a:r>
              <a:rPr sz="3750" i="1" spc="-440" dirty="0">
                <a:latin typeface="Times New Roman"/>
                <a:cs typeface="Times New Roman"/>
              </a:rPr>
              <a:t> </a:t>
            </a:r>
            <a:r>
              <a:rPr sz="5625" baseline="28888" dirty="0">
                <a:latin typeface="Symbol"/>
                <a:cs typeface="Symbol"/>
              </a:rPr>
              <a:t></a:t>
            </a:r>
            <a:r>
              <a:rPr sz="5625" spc="-150" baseline="28888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434" dirty="0">
                <a:latin typeface="Times New Roman"/>
                <a:cs typeface="Times New Roman"/>
              </a:rPr>
              <a:t> </a:t>
            </a:r>
            <a:r>
              <a:rPr sz="3750" i="1" spc="-2350" dirty="0">
                <a:latin typeface="Times New Roman"/>
                <a:cs typeface="Times New Roman"/>
              </a:rPr>
              <a:t>U</a:t>
            </a:r>
            <a:r>
              <a:rPr sz="5625" u="sng" baseline="-7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950" spc="-1300" dirty="0">
                <a:latin typeface="Symbol"/>
                <a:cs typeface="Symbol"/>
              </a:rPr>
              <a:t></a:t>
            </a:r>
            <a:r>
              <a:rPr sz="3750" i="1" spc="-1300" dirty="0">
                <a:latin typeface="Times New Roman"/>
                <a:cs typeface="Times New Roman"/>
              </a:rPr>
              <a:t>Y</a:t>
            </a:r>
            <a:r>
              <a:rPr sz="5625" u="sng" spc="1402" baseline="-7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endParaRPr sz="5625" baseline="-7407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08541" y="6764042"/>
            <a:ext cx="1127760" cy="9632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3685"/>
              </a:lnSpc>
              <a:spcBef>
                <a:spcPts val="114"/>
              </a:spcBef>
            </a:pPr>
            <a:r>
              <a:rPr sz="3750" spc="-50" dirty="0">
                <a:latin typeface="Times New Roman"/>
                <a:cs typeface="Times New Roman"/>
              </a:rPr>
              <a:t>1</a:t>
            </a:r>
            <a:endParaRPr sz="3750">
              <a:latin typeface="Times New Roman"/>
              <a:cs typeface="Times New Roman"/>
            </a:endParaRPr>
          </a:p>
          <a:p>
            <a:pPr marL="349885">
              <a:lnSpc>
                <a:spcPts val="3685"/>
              </a:lnSpc>
            </a:pPr>
            <a:r>
              <a:rPr sz="3750" i="1" spc="-25" dirty="0">
                <a:latin typeface="Times New Roman"/>
                <a:cs typeface="Times New Roman"/>
              </a:rPr>
              <a:t>j</a:t>
            </a:r>
            <a:r>
              <a:rPr sz="3750" spc="-25" dirty="0">
                <a:latin typeface="Symbol"/>
                <a:cs typeface="Symbol"/>
              </a:rPr>
              <a:t></a:t>
            </a:r>
            <a:r>
              <a:rPr sz="3750" i="1" spc="-25" dirty="0">
                <a:latin typeface="Times New Roman"/>
                <a:cs typeface="Times New Roman"/>
              </a:rPr>
              <a:t>C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025008" y="6265354"/>
            <a:ext cx="9472930" cy="2929255"/>
          </a:xfrm>
          <a:custGeom>
            <a:avLst/>
            <a:gdLst/>
            <a:ahLst/>
            <a:cxnLst/>
            <a:rect l="l" t="t" r="r" b="b"/>
            <a:pathLst>
              <a:path w="9472930" h="2929254">
                <a:moveTo>
                  <a:pt x="0" y="0"/>
                </a:moveTo>
                <a:lnTo>
                  <a:pt x="9472494" y="0"/>
                </a:lnTo>
                <a:lnTo>
                  <a:pt x="9472494" y="2928813"/>
                </a:lnTo>
                <a:lnTo>
                  <a:pt x="0" y="2928813"/>
                </a:lnTo>
                <a:lnTo>
                  <a:pt x="0" y="0"/>
                </a:lnTo>
                <a:close/>
              </a:path>
            </a:pathLst>
          </a:custGeom>
          <a:ln w="2513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052418" y="9531255"/>
            <a:ext cx="1909445" cy="725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095">
              <a:lnSpc>
                <a:spcPct val="100000"/>
              </a:lnSpc>
              <a:spcBef>
                <a:spcPts val="95"/>
              </a:spcBef>
            </a:pPr>
            <a:r>
              <a:rPr sz="4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00" i="1" spc="260" dirty="0">
                <a:latin typeface="Times New Roman"/>
                <a:cs typeface="Times New Roman"/>
              </a:rPr>
              <a:t> </a:t>
            </a:r>
            <a:r>
              <a:rPr sz="4600" spc="-254" dirty="0">
                <a:latin typeface="Symbol"/>
                <a:cs typeface="Symbol"/>
              </a:rPr>
              <a:t></a:t>
            </a:r>
            <a:r>
              <a:rPr sz="4600" spc="-430" dirty="0">
                <a:latin typeface="Times New Roman"/>
                <a:cs typeface="Times New Roman"/>
              </a:rPr>
              <a:t> </a:t>
            </a:r>
            <a:r>
              <a:rPr sz="460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UY </a:t>
            </a:r>
            <a:endParaRPr sz="4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039849" y="9573065"/>
            <a:ext cx="1922145" cy="817244"/>
          </a:xfrm>
          <a:custGeom>
            <a:avLst/>
            <a:gdLst/>
            <a:ahLst/>
            <a:cxnLst/>
            <a:rect l="l" t="t" r="r" b="b"/>
            <a:pathLst>
              <a:path w="1922145" h="817245">
                <a:moveTo>
                  <a:pt x="0" y="0"/>
                </a:moveTo>
                <a:lnTo>
                  <a:pt x="1922134" y="0"/>
                </a:lnTo>
                <a:lnTo>
                  <a:pt x="1922134" y="817056"/>
                </a:lnTo>
                <a:lnTo>
                  <a:pt x="0" y="817056"/>
                </a:lnTo>
                <a:lnTo>
                  <a:pt x="0" y="0"/>
                </a:lnTo>
                <a:close/>
              </a:path>
            </a:pathLst>
          </a:custGeom>
          <a:ln w="2513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122465" y="9462009"/>
            <a:ext cx="3681729" cy="876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335"/>
              </a:lnSpc>
              <a:spcBef>
                <a:spcPts val="114"/>
              </a:spcBef>
            </a:pP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Закон</a:t>
            </a:r>
            <a:r>
              <a:rPr sz="2950" b="1" i="1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spc="-25" dirty="0">
                <a:solidFill>
                  <a:srgbClr val="5F5B5A"/>
                </a:solidFill>
                <a:latin typeface="Calibri"/>
                <a:cs typeface="Calibri"/>
              </a:rPr>
              <a:t>Ома</a:t>
            </a:r>
            <a:endParaRPr sz="2950">
              <a:latin typeface="Calibri"/>
              <a:cs typeface="Calibri"/>
            </a:endParaRPr>
          </a:p>
          <a:p>
            <a:pPr marL="12700">
              <a:lnSpc>
                <a:spcPts val="3335"/>
              </a:lnSpc>
            </a:pP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2950" b="1" i="1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dirty="0">
                <a:solidFill>
                  <a:srgbClr val="5F5B5A"/>
                </a:solidFill>
                <a:latin typeface="Calibri"/>
                <a:cs typeface="Calibri"/>
              </a:rPr>
              <a:t>комплексной</a:t>
            </a:r>
            <a:r>
              <a:rPr sz="2950" b="1" i="1" spc="-5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2950" b="1" i="1" spc="-10" dirty="0">
                <a:solidFill>
                  <a:srgbClr val="5F5B5A"/>
                </a:solidFill>
                <a:latin typeface="Calibri"/>
                <a:cs typeface="Calibri"/>
              </a:rPr>
              <a:t>форме</a:t>
            </a:r>
            <a:endParaRPr sz="2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54911" y="1358092"/>
            <a:ext cx="824992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b="1" spc="75" dirty="0">
                <a:solidFill>
                  <a:srgbClr val="5B5C57"/>
                </a:solidFill>
                <a:latin typeface="Calibri"/>
                <a:cs typeface="Calibri"/>
              </a:rPr>
              <a:t>КОМПЛЕКСНАЯ</a:t>
            </a:r>
            <a:r>
              <a:rPr sz="3600" b="1" spc="1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600" b="1" spc="80" dirty="0">
                <a:solidFill>
                  <a:srgbClr val="5B5C57"/>
                </a:solidFill>
                <a:latin typeface="Calibri"/>
                <a:cs typeface="Calibri"/>
              </a:rPr>
              <a:t>ПРОВОДИМОСТЬ</a:t>
            </a:r>
            <a:r>
              <a:rPr sz="3600" b="1" spc="1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600" b="1" spc="85" dirty="0">
                <a:solidFill>
                  <a:srgbClr val="5B5C57"/>
                </a:solidFill>
                <a:latin typeface="Calibri"/>
                <a:cs typeface="Calibri"/>
              </a:rPr>
              <a:t>ЦЕПИ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612" y="5314204"/>
            <a:ext cx="5801195" cy="419451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942837" y="3018657"/>
            <a:ext cx="3315970" cy="19050"/>
            <a:chOff x="1942837" y="3018657"/>
            <a:chExt cx="3315970" cy="19050"/>
          </a:xfrm>
        </p:grpSpPr>
        <p:sp>
          <p:nvSpPr>
            <p:cNvPr id="21" name="object 21"/>
            <p:cNvSpPr/>
            <p:nvPr/>
          </p:nvSpPr>
          <p:spPr>
            <a:xfrm>
              <a:off x="1952362" y="3028182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5">
                  <a:moveTo>
                    <a:pt x="0" y="0"/>
                  </a:moveTo>
                  <a:lnTo>
                    <a:pt x="433172" y="0"/>
                  </a:lnTo>
                </a:path>
              </a:pathLst>
            </a:custGeom>
            <a:ln w="18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32822" y="3028182"/>
              <a:ext cx="1336040" cy="0"/>
            </a:xfrm>
            <a:custGeom>
              <a:avLst/>
              <a:gdLst/>
              <a:ahLst/>
              <a:cxnLst/>
              <a:rect l="l" t="t" r="r" b="b"/>
              <a:pathLst>
                <a:path w="1336039">
                  <a:moveTo>
                    <a:pt x="0" y="0"/>
                  </a:moveTo>
                  <a:lnTo>
                    <a:pt x="1335615" y="0"/>
                  </a:lnTo>
                </a:path>
              </a:pathLst>
            </a:custGeom>
            <a:ln w="18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15725" y="3028182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>
                  <a:moveTo>
                    <a:pt x="0" y="0"/>
                  </a:moveTo>
                  <a:lnTo>
                    <a:pt x="433172" y="0"/>
                  </a:lnTo>
                </a:path>
              </a:pathLst>
            </a:custGeom>
            <a:ln w="18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469741" y="2457510"/>
            <a:ext cx="754380" cy="569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550" dirty="0">
                <a:latin typeface="Symbol"/>
                <a:cs typeface="Symbol"/>
              </a:rPr>
              <a:t></a:t>
            </a:r>
            <a:r>
              <a:rPr sz="3550" spc="-100" dirty="0">
                <a:latin typeface="Times New Roman"/>
                <a:cs typeface="Times New Roman"/>
              </a:rPr>
              <a:t> </a:t>
            </a:r>
            <a:r>
              <a:rPr sz="3550" i="1" spc="-25" dirty="0">
                <a:latin typeface="Times New Roman"/>
                <a:cs typeface="Times New Roman"/>
              </a:rPr>
              <a:t>j</a:t>
            </a:r>
            <a:r>
              <a:rPr sz="3550" spc="-25" dirty="0">
                <a:latin typeface="Symbol"/>
                <a:cs typeface="Symbol"/>
              </a:rPr>
              <a:t></a:t>
            </a:r>
            <a:endParaRPr sz="35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8176" y="2965938"/>
            <a:ext cx="442595" cy="569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550" i="1" spc="-25" dirty="0">
                <a:latin typeface="Times New Roman"/>
                <a:cs typeface="Times New Roman"/>
              </a:rPr>
              <a:t>i</a:t>
            </a:r>
            <a:r>
              <a:rPr sz="3550" spc="-25" dirty="0">
                <a:latin typeface="Symbol"/>
                <a:cs typeface="Symbol"/>
              </a:rPr>
              <a:t></a:t>
            </a:r>
            <a:endParaRPr sz="35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02346" y="2619122"/>
            <a:ext cx="4048125" cy="1068070"/>
          </a:xfrm>
          <a:prstGeom prst="rect">
            <a:avLst/>
          </a:prstGeom>
        </p:spPr>
        <p:txBody>
          <a:bodyPr vert="horz" wrap="square" lIns="0" tIns="238760" rIns="0" bIns="0" rtlCol="0">
            <a:spAutoFit/>
          </a:bodyPr>
          <a:lstStyle/>
          <a:p>
            <a:pPr marL="391795" marR="5080" indent="-392430">
              <a:lnSpc>
                <a:spcPct val="64500"/>
              </a:lnSpc>
              <a:spcBef>
                <a:spcPts val="1880"/>
              </a:spcBef>
              <a:tabLst>
                <a:tab pos="926465" algn="l"/>
                <a:tab pos="3144520" algn="l"/>
              </a:tabLst>
            </a:pPr>
            <a:r>
              <a:rPr sz="4150" spc="-50" dirty="0">
                <a:latin typeface="Symbol"/>
                <a:cs typeface="Symbol"/>
              </a:rPr>
              <a:t></a:t>
            </a:r>
            <a:r>
              <a:rPr sz="4150" dirty="0">
                <a:latin typeface="Times New Roman"/>
                <a:cs typeface="Times New Roman"/>
              </a:rPr>
              <a:t>		</a:t>
            </a:r>
            <a:r>
              <a:rPr sz="4150" i="1" spc="-50" dirty="0">
                <a:latin typeface="Times New Roman"/>
                <a:cs typeface="Times New Roman"/>
              </a:rPr>
              <a:t>e</a:t>
            </a:r>
            <a:r>
              <a:rPr sz="4150" i="1" dirty="0">
                <a:latin typeface="Times New Roman"/>
                <a:cs typeface="Times New Roman"/>
              </a:rPr>
              <a:t>	</a:t>
            </a:r>
            <a:r>
              <a:rPr sz="4150" spc="-30" dirty="0">
                <a:latin typeface="Symbol"/>
                <a:cs typeface="Symbol"/>
              </a:rPr>
              <a:t></a:t>
            </a:r>
            <a:r>
              <a:rPr sz="4150" spc="-390" dirty="0">
                <a:latin typeface="Times New Roman"/>
                <a:cs typeface="Times New Roman"/>
              </a:rPr>
              <a:t> </a:t>
            </a:r>
            <a:r>
              <a:rPr sz="4150" i="1" spc="-40" dirty="0">
                <a:latin typeface="Times New Roman"/>
                <a:cs typeface="Times New Roman"/>
              </a:rPr>
              <a:t>Ye </a:t>
            </a:r>
            <a:r>
              <a:rPr sz="4150" i="1" spc="-50" dirty="0">
                <a:latin typeface="Times New Roman"/>
                <a:cs typeface="Times New Roman"/>
              </a:rPr>
              <a:t>U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31513" y="2290935"/>
            <a:ext cx="186690" cy="659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4150" i="1" spc="-50" dirty="0">
                <a:latin typeface="Times New Roman"/>
                <a:cs typeface="Times New Roman"/>
              </a:rPr>
              <a:t>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11085" y="3139148"/>
            <a:ext cx="622300" cy="659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4150" i="1" spc="-25" dirty="0">
                <a:latin typeface="Times New Roman"/>
                <a:cs typeface="Times New Roman"/>
              </a:rPr>
              <a:t>Ue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066" y="2290935"/>
            <a:ext cx="186690" cy="659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41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52897" y="2619122"/>
            <a:ext cx="1765935" cy="1068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4095"/>
              </a:lnSpc>
              <a:spcBef>
                <a:spcPts val="110"/>
              </a:spcBef>
              <a:tabLst>
                <a:tab pos="1466215" algn="l"/>
              </a:tabLst>
            </a:pPr>
            <a:r>
              <a:rPr sz="4150" i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4150" i="1" u="sng" spc="-5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150" i="1" spc="25" dirty="0">
                <a:latin typeface="Times New Roman"/>
                <a:cs typeface="Times New Roman"/>
              </a:rPr>
              <a:t> </a:t>
            </a:r>
            <a:r>
              <a:rPr sz="4150" spc="-50" dirty="0">
                <a:latin typeface="Symbol"/>
                <a:cs typeface="Symbol"/>
              </a:rPr>
              <a:t></a:t>
            </a:r>
            <a:r>
              <a:rPr sz="4150" dirty="0">
                <a:latin typeface="Times New Roman"/>
                <a:cs typeface="Times New Roman"/>
              </a:rPr>
              <a:t>	</a:t>
            </a:r>
            <a:r>
              <a:rPr sz="4150" spc="-50" dirty="0">
                <a:latin typeface="Symbol"/>
                <a:cs typeface="Symbol"/>
              </a:rPr>
              <a:t></a:t>
            </a:r>
            <a:endParaRPr sz="4150">
              <a:latin typeface="Symbol"/>
              <a:cs typeface="Symbol"/>
            </a:endParaRPr>
          </a:p>
          <a:p>
            <a:pPr marL="877569">
              <a:lnSpc>
                <a:spcPts val="4095"/>
              </a:lnSpc>
            </a:pPr>
            <a:r>
              <a:rPr sz="41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42815" y="2324228"/>
            <a:ext cx="1805939" cy="715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3550" i="1" spc="-60" dirty="0">
                <a:latin typeface="Times New Roman"/>
                <a:cs typeface="Times New Roman"/>
              </a:rPr>
              <a:t>j</a:t>
            </a:r>
            <a:r>
              <a:rPr sz="4500" spc="-60" dirty="0">
                <a:latin typeface="Symbol"/>
                <a:cs typeface="Symbol"/>
              </a:rPr>
              <a:t></a:t>
            </a:r>
            <a:r>
              <a:rPr sz="3550" spc="-60" dirty="0">
                <a:latin typeface="Symbol"/>
                <a:cs typeface="Symbol"/>
              </a:rPr>
              <a:t></a:t>
            </a:r>
            <a:r>
              <a:rPr sz="4425" i="1" spc="-89" baseline="-16949" dirty="0">
                <a:latin typeface="Times New Roman"/>
                <a:cs typeface="Times New Roman"/>
              </a:rPr>
              <a:t>i</a:t>
            </a:r>
            <a:r>
              <a:rPr sz="4425" i="1" spc="-292" baseline="-16949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Symbol"/>
                <a:cs typeface="Symbol"/>
              </a:rPr>
              <a:t></a:t>
            </a:r>
            <a:r>
              <a:rPr sz="4425" i="1" baseline="-16949" dirty="0">
                <a:latin typeface="Times New Roman"/>
                <a:cs typeface="Times New Roman"/>
              </a:rPr>
              <a:t>u</a:t>
            </a:r>
            <a:r>
              <a:rPr sz="4425" i="1" spc="-232" baseline="-16949" dirty="0">
                <a:latin typeface="Times New Roman"/>
                <a:cs typeface="Times New Roman"/>
              </a:rPr>
              <a:t> </a:t>
            </a:r>
            <a:r>
              <a:rPr sz="4500" spc="-380" dirty="0">
                <a:latin typeface="Symbol"/>
                <a:cs typeface="Symbol"/>
              </a:rPr>
              <a:t></a:t>
            </a:r>
            <a:endParaRPr sz="4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68104" y="3154635"/>
            <a:ext cx="199390" cy="478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950" i="1" spc="-50" dirty="0">
                <a:latin typeface="Times New Roman"/>
                <a:cs typeface="Times New Roman"/>
              </a:rPr>
              <a:t>u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14016" y="2042275"/>
            <a:ext cx="1118235" cy="659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6225" i="1" baseline="-26104" dirty="0">
                <a:latin typeface="Times New Roman"/>
                <a:cs typeface="Times New Roman"/>
              </a:rPr>
              <a:t>Ie</a:t>
            </a:r>
            <a:r>
              <a:rPr sz="6225" i="1" spc="-352" baseline="-26104" dirty="0">
                <a:latin typeface="Times New Roman"/>
                <a:cs typeface="Times New Roman"/>
              </a:rPr>
              <a:t> </a:t>
            </a:r>
            <a:r>
              <a:rPr sz="3550" i="1" spc="-25" dirty="0">
                <a:latin typeface="Times New Roman"/>
                <a:cs typeface="Times New Roman"/>
              </a:rPr>
              <a:t>j</a:t>
            </a:r>
            <a:r>
              <a:rPr sz="3550" spc="-25" dirty="0">
                <a:latin typeface="Symbol"/>
                <a:cs typeface="Symbol"/>
              </a:rPr>
              <a:t></a:t>
            </a:r>
            <a:r>
              <a:rPr sz="4425" i="1" spc="-37" baseline="-16949" dirty="0">
                <a:latin typeface="Times New Roman"/>
                <a:cs typeface="Times New Roman"/>
              </a:rPr>
              <a:t>i</a:t>
            </a:r>
            <a:endParaRPr sz="4425" baseline="-1694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71591" y="2128104"/>
            <a:ext cx="8409940" cy="1649730"/>
          </a:xfrm>
          <a:custGeom>
            <a:avLst/>
            <a:gdLst/>
            <a:ahLst/>
            <a:cxnLst/>
            <a:rect l="l" t="t" r="r" b="b"/>
            <a:pathLst>
              <a:path w="8409940" h="1649729">
                <a:moveTo>
                  <a:pt x="0" y="0"/>
                </a:moveTo>
                <a:lnTo>
                  <a:pt x="8409938" y="0"/>
                </a:lnTo>
                <a:lnTo>
                  <a:pt x="8409938" y="1649167"/>
                </a:lnTo>
                <a:lnTo>
                  <a:pt x="0" y="1649167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47422" y="3978741"/>
            <a:ext cx="677100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2069464" algn="l"/>
                <a:tab pos="4210685" algn="l"/>
                <a:tab pos="5367020" algn="l"/>
              </a:tabLst>
            </a:pPr>
            <a:r>
              <a:rPr sz="43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4300" i="1" u="sng" spc="-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300" i="1" spc="24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-35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G</a:t>
            </a:r>
            <a:r>
              <a:rPr sz="4300" i="1" spc="15" dirty="0">
                <a:latin typeface="Times New Roman"/>
                <a:cs typeface="Times New Roman"/>
              </a:rPr>
              <a:t> </a:t>
            </a:r>
            <a:r>
              <a:rPr sz="4300" spc="-50" dirty="0">
                <a:latin typeface="Symbol"/>
                <a:cs typeface="Symbol"/>
              </a:rPr>
              <a:t></a:t>
            </a:r>
            <a:r>
              <a:rPr sz="4300" dirty="0">
                <a:latin typeface="Times New Roman"/>
                <a:cs typeface="Times New Roman"/>
              </a:rPr>
              <a:t>	</a:t>
            </a:r>
            <a:r>
              <a:rPr sz="4300" i="1" dirty="0">
                <a:latin typeface="Times New Roman"/>
                <a:cs typeface="Times New Roman"/>
              </a:rPr>
              <a:t>jB</a:t>
            </a:r>
            <a:r>
              <a:rPr sz="4300" i="1" spc="180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-30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G</a:t>
            </a:r>
            <a:r>
              <a:rPr sz="4300" i="1" spc="25" dirty="0">
                <a:latin typeface="Times New Roman"/>
                <a:cs typeface="Times New Roman"/>
              </a:rPr>
              <a:t> </a:t>
            </a:r>
            <a:r>
              <a:rPr sz="4300" spc="-50" dirty="0">
                <a:latin typeface="Symbol"/>
                <a:cs typeface="Symbol"/>
              </a:rPr>
              <a:t></a:t>
            </a:r>
            <a:r>
              <a:rPr sz="4300" dirty="0">
                <a:latin typeface="Times New Roman"/>
                <a:cs typeface="Times New Roman"/>
              </a:rPr>
              <a:t>	</a:t>
            </a:r>
            <a:r>
              <a:rPr sz="4300" i="1" spc="-20" dirty="0">
                <a:latin typeface="Times New Roman"/>
                <a:cs typeface="Times New Roman"/>
              </a:rPr>
              <a:t>j</a:t>
            </a:r>
            <a:r>
              <a:rPr sz="5500" spc="-20" dirty="0">
                <a:latin typeface="Symbol"/>
                <a:cs typeface="Symbol"/>
              </a:rPr>
              <a:t></a:t>
            </a:r>
            <a:r>
              <a:rPr sz="4300" i="1" spc="-20" dirty="0">
                <a:latin typeface="Times New Roman"/>
                <a:cs typeface="Times New Roman"/>
              </a:rPr>
              <a:t>B</a:t>
            </a:r>
            <a:r>
              <a:rPr sz="5475" i="1" spc="-30" baseline="-15981" dirty="0">
                <a:latin typeface="Times New Roman"/>
                <a:cs typeface="Times New Roman"/>
              </a:rPr>
              <a:t>L</a:t>
            </a:r>
            <a:r>
              <a:rPr sz="5475" i="1" baseline="-15981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</a:t>
            </a:r>
            <a:r>
              <a:rPr sz="4300" spc="-50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B</a:t>
            </a:r>
            <a:r>
              <a:rPr sz="5475" i="1" baseline="-15981" dirty="0">
                <a:latin typeface="Times New Roman"/>
                <a:cs typeface="Times New Roman"/>
              </a:rPr>
              <a:t>C</a:t>
            </a:r>
            <a:r>
              <a:rPr sz="5475" i="1" spc="-120" baseline="-15981" dirty="0">
                <a:latin typeface="Times New Roman"/>
                <a:cs typeface="Times New Roman"/>
              </a:rPr>
              <a:t> </a:t>
            </a:r>
            <a:r>
              <a:rPr sz="5500" spc="-455" dirty="0">
                <a:latin typeface="Symbol"/>
                <a:cs typeface="Symbol"/>
              </a:rPr>
              <a:t></a:t>
            </a:r>
            <a:endParaRPr sz="5500">
              <a:latin typeface="Symbol"/>
              <a:cs typeface="Symbo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71590" y="4169587"/>
            <a:ext cx="6969759" cy="766445"/>
          </a:xfrm>
          <a:custGeom>
            <a:avLst/>
            <a:gdLst/>
            <a:ahLst/>
            <a:cxnLst/>
            <a:rect l="l" t="t" r="r" b="b"/>
            <a:pathLst>
              <a:path w="6969759" h="766445">
                <a:moveTo>
                  <a:pt x="0" y="0"/>
                </a:moveTo>
                <a:lnTo>
                  <a:pt x="6969360" y="0"/>
                </a:lnTo>
                <a:lnTo>
                  <a:pt x="6969360" y="766145"/>
                </a:lnTo>
                <a:lnTo>
                  <a:pt x="0" y="766145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8366492" y="6334116"/>
            <a:ext cx="2282190" cy="762000"/>
            <a:chOff x="8366492" y="6334116"/>
            <a:chExt cx="2282190" cy="762000"/>
          </a:xfrm>
        </p:grpSpPr>
        <p:sp>
          <p:nvSpPr>
            <p:cNvPr id="38" name="object 38"/>
            <p:cNvSpPr/>
            <p:nvPr/>
          </p:nvSpPr>
          <p:spPr>
            <a:xfrm>
              <a:off x="8376463" y="6806091"/>
              <a:ext cx="73660" cy="41275"/>
            </a:xfrm>
            <a:custGeom>
              <a:avLst/>
              <a:gdLst/>
              <a:ahLst/>
              <a:cxnLst/>
              <a:rect l="l" t="t" r="r" b="b"/>
              <a:pathLst>
                <a:path w="73659" h="41275">
                  <a:moveTo>
                    <a:pt x="0" y="41204"/>
                  </a:moveTo>
                  <a:lnTo>
                    <a:pt x="73130" y="0"/>
                  </a:lnTo>
                </a:path>
              </a:pathLst>
            </a:custGeom>
            <a:ln w="199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49594" y="6816079"/>
              <a:ext cx="105410" cy="259715"/>
            </a:xfrm>
            <a:custGeom>
              <a:avLst/>
              <a:gdLst/>
              <a:ahLst/>
              <a:cxnLst/>
              <a:rect l="l" t="t" r="r" b="b"/>
              <a:pathLst>
                <a:path w="105409" h="259715">
                  <a:moveTo>
                    <a:pt x="0" y="0"/>
                  </a:moveTo>
                  <a:lnTo>
                    <a:pt x="105357" y="259710"/>
                  </a:lnTo>
                </a:path>
              </a:pathLst>
            </a:custGeom>
            <a:ln w="397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564868" y="6344105"/>
              <a:ext cx="133985" cy="732155"/>
            </a:xfrm>
            <a:custGeom>
              <a:avLst/>
              <a:gdLst/>
              <a:ahLst/>
              <a:cxnLst/>
              <a:rect l="l" t="t" r="r" b="b"/>
              <a:pathLst>
                <a:path w="133984" h="732154">
                  <a:moveTo>
                    <a:pt x="0" y="731685"/>
                  </a:moveTo>
                  <a:lnTo>
                    <a:pt x="133866" y="0"/>
                  </a:lnTo>
                </a:path>
              </a:pathLst>
            </a:custGeom>
            <a:ln w="19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698734" y="6344105"/>
              <a:ext cx="1950085" cy="0"/>
            </a:xfrm>
            <a:custGeom>
              <a:avLst/>
              <a:gdLst/>
              <a:ahLst/>
              <a:cxnLst/>
              <a:rect l="l" t="t" r="r" b="b"/>
              <a:pathLst>
                <a:path w="1950084">
                  <a:moveTo>
                    <a:pt x="0" y="0"/>
                  </a:moveTo>
                  <a:lnTo>
                    <a:pt x="1949734" y="0"/>
                  </a:lnTo>
                </a:path>
              </a:pathLst>
            </a:custGeom>
            <a:ln w="19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216947" y="6237473"/>
            <a:ext cx="3556635" cy="1064895"/>
          </a:xfrm>
          <a:prstGeom prst="rect">
            <a:avLst/>
          </a:prstGeom>
          <a:ln w="25969">
            <a:solidFill>
              <a:srgbClr val="FFC000"/>
            </a:solidFill>
          </a:ln>
        </p:spPr>
        <p:txBody>
          <a:bodyPr vert="horz" wrap="square" lIns="0" tIns="25336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1995"/>
              </a:spcBef>
              <a:tabLst>
                <a:tab pos="1497330" algn="l"/>
              </a:tabLst>
            </a:pPr>
            <a:r>
              <a:rPr sz="4400" i="1" dirty="0">
                <a:latin typeface="Times New Roman"/>
                <a:cs typeface="Times New Roman"/>
              </a:rPr>
              <a:t>Y</a:t>
            </a:r>
            <a:r>
              <a:rPr sz="4400" i="1" spc="509" dirty="0">
                <a:latin typeface="Times New Roman"/>
                <a:cs typeface="Times New Roman"/>
              </a:rPr>
              <a:t> </a:t>
            </a:r>
            <a:r>
              <a:rPr sz="4400" spc="-50" dirty="0">
                <a:latin typeface="Symbol"/>
                <a:cs typeface="Symbol"/>
              </a:rPr>
              <a:t></a:t>
            </a:r>
            <a:r>
              <a:rPr sz="4400" dirty="0">
                <a:latin typeface="Times New Roman"/>
                <a:cs typeface="Times New Roman"/>
              </a:rPr>
              <a:t>	</a:t>
            </a:r>
            <a:r>
              <a:rPr sz="4400" i="1" spc="120" dirty="0">
                <a:latin typeface="Times New Roman"/>
                <a:cs typeface="Times New Roman"/>
              </a:rPr>
              <a:t>G</a:t>
            </a:r>
            <a:r>
              <a:rPr sz="5625" spc="179" baseline="29629" dirty="0">
                <a:latin typeface="Times New Roman"/>
                <a:cs typeface="Times New Roman"/>
              </a:rPr>
              <a:t>2</a:t>
            </a:r>
            <a:r>
              <a:rPr sz="5625" spc="345" baseline="29629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Symbol"/>
                <a:cs typeface="Symbol"/>
              </a:rPr>
              <a:t></a:t>
            </a:r>
            <a:r>
              <a:rPr sz="4400" spc="-145" dirty="0">
                <a:latin typeface="Times New Roman"/>
                <a:cs typeface="Times New Roman"/>
              </a:rPr>
              <a:t> </a:t>
            </a:r>
            <a:r>
              <a:rPr sz="4400" i="1" spc="55" dirty="0">
                <a:latin typeface="Times New Roman"/>
                <a:cs typeface="Times New Roman"/>
              </a:rPr>
              <a:t>B</a:t>
            </a:r>
            <a:r>
              <a:rPr sz="5625" spc="82" baseline="29629" dirty="0">
                <a:latin typeface="Times New Roman"/>
                <a:cs typeface="Times New Roman"/>
              </a:rPr>
              <a:t>2</a:t>
            </a:r>
            <a:endParaRPr sz="5625" baseline="29629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517953" y="8462176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5">
                <a:moveTo>
                  <a:pt x="0" y="0"/>
                </a:moveTo>
                <a:lnTo>
                  <a:pt x="437294" y="0"/>
                </a:lnTo>
              </a:path>
            </a:pathLst>
          </a:custGeom>
          <a:ln w="192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9529901" y="8461533"/>
            <a:ext cx="39941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250" i="1" spc="-50" dirty="0">
                <a:latin typeface="Times New Roman"/>
                <a:cs typeface="Times New Roman"/>
              </a:rPr>
              <a:t>G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405249" y="8044326"/>
            <a:ext cx="254000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4250" dirty="0">
                <a:latin typeface="Symbol"/>
                <a:cs typeface="Symbol"/>
              </a:rPr>
              <a:t></a:t>
            </a:r>
            <a:r>
              <a:rPr sz="4250" spc="-215" dirty="0">
                <a:latin typeface="Times New Roman"/>
                <a:cs typeface="Times New Roman"/>
              </a:rPr>
              <a:t> </a:t>
            </a:r>
            <a:r>
              <a:rPr sz="4250" dirty="0">
                <a:latin typeface="Symbol"/>
                <a:cs typeface="Symbol"/>
              </a:rPr>
              <a:t></a:t>
            </a:r>
            <a:r>
              <a:rPr sz="4250" spc="-190" dirty="0">
                <a:latin typeface="Times New Roman"/>
                <a:cs typeface="Times New Roman"/>
              </a:rPr>
              <a:t> </a:t>
            </a:r>
            <a:r>
              <a:rPr sz="4250" i="1" dirty="0">
                <a:latin typeface="Times New Roman"/>
                <a:cs typeface="Times New Roman"/>
              </a:rPr>
              <a:t>arctg</a:t>
            </a:r>
            <a:r>
              <a:rPr sz="4250" i="1" spc="210" dirty="0">
                <a:latin typeface="Times New Roman"/>
                <a:cs typeface="Times New Roman"/>
              </a:rPr>
              <a:t> </a:t>
            </a:r>
            <a:r>
              <a:rPr sz="6375" i="1" spc="-75" baseline="34640" dirty="0">
                <a:latin typeface="Times New Roman"/>
                <a:cs typeface="Times New Roman"/>
              </a:rPr>
              <a:t>B</a:t>
            </a:r>
            <a:endParaRPr sz="6375" baseline="3464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216947" y="7735356"/>
            <a:ext cx="2855595" cy="1376680"/>
          </a:xfrm>
          <a:custGeom>
            <a:avLst/>
            <a:gdLst/>
            <a:ahLst/>
            <a:cxnLst/>
            <a:rect l="l" t="t" r="r" b="b"/>
            <a:pathLst>
              <a:path w="2855595" h="1376679">
                <a:moveTo>
                  <a:pt x="0" y="0"/>
                </a:moveTo>
                <a:lnTo>
                  <a:pt x="2855238" y="0"/>
                </a:lnTo>
                <a:lnTo>
                  <a:pt x="2855238" y="1376465"/>
                </a:lnTo>
                <a:lnTo>
                  <a:pt x="0" y="1376465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799725" y="9842238"/>
            <a:ext cx="2303145" cy="655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100" i="1" dirty="0">
                <a:latin typeface="Times New Roman"/>
                <a:cs typeface="Times New Roman"/>
              </a:rPr>
              <a:t>B</a:t>
            </a:r>
            <a:r>
              <a:rPr sz="4100" i="1" spc="-35" dirty="0">
                <a:latin typeface="Times New Roman"/>
                <a:cs typeface="Times New Roman"/>
              </a:rPr>
              <a:t> </a:t>
            </a:r>
            <a:r>
              <a:rPr sz="4100" dirty="0">
                <a:latin typeface="Symbol"/>
                <a:cs typeface="Symbol"/>
              </a:rPr>
              <a:t></a:t>
            </a:r>
            <a:r>
              <a:rPr sz="4100" spc="-380" dirty="0">
                <a:latin typeface="Times New Roman"/>
                <a:cs typeface="Times New Roman"/>
              </a:rPr>
              <a:t> </a:t>
            </a:r>
            <a:r>
              <a:rPr sz="4100" i="1" dirty="0">
                <a:latin typeface="Times New Roman"/>
                <a:cs typeface="Times New Roman"/>
              </a:rPr>
              <a:t>Y</a:t>
            </a:r>
            <a:r>
              <a:rPr sz="4100" i="1" spc="-10" dirty="0">
                <a:latin typeface="Times New Roman"/>
                <a:cs typeface="Times New Roman"/>
              </a:rPr>
              <a:t> </a:t>
            </a:r>
            <a:r>
              <a:rPr sz="4100" dirty="0">
                <a:latin typeface="Times New Roman"/>
                <a:cs typeface="Times New Roman"/>
              </a:rPr>
              <a:t>sin</a:t>
            </a:r>
            <a:r>
              <a:rPr sz="4100" spc="-145" dirty="0">
                <a:latin typeface="Times New Roman"/>
                <a:cs typeface="Times New Roman"/>
              </a:rPr>
              <a:t> </a:t>
            </a:r>
            <a:r>
              <a:rPr sz="4100" spc="-50" dirty="0">
                <a:latin typeface="Symbol"/>
                <a:cs typeface="Symbol"/>
              </a:rPr>
              <a:t>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578375" y="9916979"/>
            <a:ext cx="2609215" cy="701675"/>
          </a:xfrm>
          <a:custGeom>
            <a:avLst/>
            <a:gdLst/>
            <a:ahLst/>
            <a:cxnLst/>
            <a:rect l="l" t="t" r="r" b="b"/>
            <a:pathLst>
              <a:path w="2609215" h="701675">
                <a:moveTo>
                  <a:pt x="0" y="0"/>
                </a:moveTo>
                <a:lnTo>
                  <a:pt x="2608643" y="0"/>
                </a:lnTo>
                <a:lnTo>
                  <a:pt x="2608643" y="701218"/>
                </a:lnTo>
                <a:lnTo>
                  <a:pt x="0" y="701218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377605" y="9818430"/>
            <a:ext cx="2381250" cy="692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i="1" spc="-254" dirty="0">
                <a:latin typeface="Times New Roman"/>
                <a:cs typeface="Times New Roman"/>
              </a:rPr>
              <a:t>G</a:t>
            </a:r>
            <a:r>
              <a:rPr sz="4350" i="1" spc="-55" dirty="0">
                <a:latin typeface="Times New Roman"/>
                <a:cs typeface="Times New Roman"/>
              </a:rPr>
              <a:t> </a:t>
            </a:r>
            <a:r>
              <a:rPr sz="4350" spc="-200" dirty="0">
                <a:latin typeface="Symbol"/>
                <a:cs typeface="Symbol"/>
              </a:rPr>
              <a:t></a:t>
            </a:r>
            <a:r>
              <a:rPr sz="4350" spc="-459" dirty="0">
                <a:latin typeface="Times New Roman"/>
                <a:cs typeface="Times New Roman"/>
              </a:rPr>
              <a:t> </a:t>
            </a:r>
            <a:r>
              <a:rPr sz="4350" i="1" dirty="0">
                <a:latin typeface="Times New Roman"/>
                <a:cs typeface="Times New Roman"/>
              </a:rPr>
              <a:t>Y</a:t>
            </a:r>
            <a:r>
              <a:rPr sz="4350" i="1" spc="-204" dirty="0">
                <a:latin typeface="Times New Roman"/>
                <a:cs typeface="Times New Roman"/>
              </a:rPr>
              <a:t> </a:t>
            </a:r>
            <a:r>
              <a:rPr sz="4350" spc="-165" dirty="0">
                <a:latin typeface="Times New Roman"/>
                <a:cs typeface="Times New Roman"/>
              </a:rPr>
              <a:t>cos</a:t>
            </a:r>
            <a:r>
              <a:rPr sz="4350" spc="-355" dirty="0">
                <a:latin typeface="Times New Roman"/>
                <a:cs typeface="Times New Roman"/>
              </a:rPr>
              <a:t> </a:t>
            </a:r>
            <a:r>
              <a:rPr sz="4350" spc="-95" dirty="0">
                <a:latin typeface="Symbol"/>
                <a:cs typeface="Symbol"/>
              </a:rPr>
              <a:t>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192995" y="9897501"/>
            <a:ext cx="2647950" cy="740410"/>
          </a:xfrm>
          <a:custGeom>
            <a:avLst/>
            <a:gdLst/>
            <a:ahLst/>
            <a:cxnLst/>
            <a:rect l="l" t="t" r="r" b="b"/>
            <a:pathLst>
              <a:path w="2647950" h="740409">
                <a:moveTo>
                  <a:pt x="0" y="0"/>
                </a:moveTo>
                <a:lnTo>
                  <a:pt x="2647569" y="0"/>
                </a:lnTo>
                <a:lnTo>
                  <a:pt x="2647569" y="740174"/>
                </a:lnTo>
                <a:lnTo>
                  <a:pt x="0" y="740174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1184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95"/>
              </a:spcBef>
            </a:pPr>
            <a:r>
              <a:rPr spc="50" dirty="0"/>
              <a:t>ВЕКТОРНАЯ</a:t>
            </a:r>
            <a:r>
              <a:rPr spc="80" dirty="0"/>
              <a:t> </a:t>
            </a:r>
            <a:r>
              <a:rPr spc="40" dirty="0"/>
              <a:t>ДИАГРАММА</a:t>
            </a: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263" y="4146470"/>
            <a:ext cx="8072372" cy="651856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52667" y="1433286"/>
            <a:ext cx="3542834" cy="2064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34102" y="1291837"/>
            <a:ext cx="790575" cy="686435"/>
          </a:xfrm>
          <a:custGeom>
            <a:avLst/>
            <a:gdLst/>
            <a:ahLst/>
            <a:cxnLst/>
            <a:rect l="l" t="t" r="r" b="b"/>
            <a:pathLst>
              <a:path w="790575" h="686435">
                <a:moveTo>
                  <a:pt x="629666" y="296735"/>
                </a:moveTo>
                <a:lnTo>
                  <a:pt x="624903" y="249478"/>
                </a:lnTo>
                <a:lnTo>
                  <a:pt x="611251" y="205460"/>
                </a:lnTo>
                <a:lnTo>
                  <a:pt x="589635" y="165633"/>
                </a:lnTo>
                <a:lnTo>
                  <a:pt x="561009" y="130924"/>
                </a:lnTo>
                <a:lnTo>
                  <a:pt x="544322" y="117157"/>
                </a:lnTo>
                <a:lnTo>
                  <a:pt x="544322" y="296735"/>
                </a:lnTo>
                <a:lnTo>
                  <a:pt x="542290" y="304647"/>
                </a:lnTo>
                <a:lnTo>
                  <a:pt x="536143" y="310870"/>
                </a:lnTo>
                <a:lnTo>
                  <a:pt x="324192" y="433298"/>
                </a:lnTo>
                <a:lnTo>
                  <a:pt x="315760" y="435521"/>
                </a:lnTo>
                <a:lnTo>
                  <a:pt x="307809" y="433298"/>
                </a:lnTo>
                <a:lnTo>
                  <a:pt x="301917" y="427532"/>
                </a:lnTo>
                <a:lnTo>
                  <a:pt x="299605" y="419100"/>
                </a:lnTo>
                <a:lnTo>
                  <a:pt x="299542" y="168490"/>
                </a:lnTo>
                <a:lnTo>
                  <a:pt x="301371" y="161785"/>
                </a:lnTo>
                <a:lnTo>
                  <a:pt x="306057" y="157200"/>
                </a:lnTo>
                <a:lnTo>
                  <a:pt x="312381" y="155435"/>
                </a:lnTo>
                <a:lnTo>
                  <a:pt x="319100" y="157200"/>
                </a:lnTo>
                <a:lnTo>
                  <a:pt x="536143" y="282422"/>
                </a:lnTo>
                <a:lnTo>
                  <a:pt x="542290" y="288645"/>
                </a:lnTo>
                <a:lnTo>
                  <a:pt x="544322" y="296735"/>
                </a:lnTo>
                <a:lnTo>
                  <a:pt x="544322" y="117157"/>
                </a:lnTo>
                <a:lnTo>
                  <a:pt x="526313" y="102285"/>
                </a:lnTo>
                <a:lnTo>
                  <a:pt x="486486" y="80670"/>
                </a:lnTo>
                <a:lnTo>
                  <a:pt x="442468" y="66992"/>
                </a:lnTo>
                <a:lnTo>
                  <a:pt x="395173" y="62217"/>
                </a:lnTo>
                <a:lnTo>
                  <a:pt x="347929" y="66992"/>
                </a:lnTo>
                <a:lnTo>
                  <a:pt x="303936" y="80670"/>
                </a:lnTo>
                <a:lnTo>
                  <a:pt x="264121" y="102285"/>
                </a:lnTo>
                <a:lnTo>
                  <a:pt x="229425" y="130924"/>
                </a:lnTo>
                <a:lnTo>
                  <a:pt x="200812" y="165633"/>
                </a:lnTo>
                <a:lnTo>
                  <a:pt x="179209" y="205460"/>
                </a:lnTo>
                <a:lnTo>
                  <a:pt x="165544" y="249478"/>
                </a:lnTo>
                <a:lnTo>
                  <a:pt x="160794" y="296735"/>
                </a:lnTo>
                <a:lnTo>
                  <a:pt x="165569" y="343966"/>
                </a:lnTo>
                <a:lnTo>
                  <a:pt x="179235" y="387972"/>
                </a:lnTo>
                <a:lnTo>
                  <a:pt x="200863" y="427774"/>
                </a:lnTo>
                <a:lnTo>
                  <a:pt x="229489" y="462470"/>
                </a:lnTo>
                <a:lnTo>
                  <a:pt x="264185" y="491083"/>
                </a:lnTo>
                <a:lnTo>
                  <a:pt x="304012" y="512699"/>
                </a:lnTo>
                <a:lnTo>
                  <a:pt x="348005" y="526351"/>
                </a:lnTo>
                <a:lnTo>
                  <a:pt x="395249" y="531114"/>
                </a:lnTo>
                <a:lnTo>
                  <a:pt x="442353" y="526351"/>
                </a:lnTo>
                <a:lnTo>
                  <a:pt x="486422" y="512699"/>
                </a:lnTo>
                <a:lnTo>
                  <a:pt x="526249" y="491083"/>
                </a:lnTo>
                <a:lnTo>
                  <a:pt x="560959" y="462470"/>
                </a:lnTo>
                <a:lnTo>
                  <a:pt x="589597" y="427774"/>
                </a:lnTo>
                <a:lnTo>
                  <a:pt x="611212" y="387972"/>
                </a:lnTo>
                <a:lnTo>
                  <a:pt x="624890" y="343966"/>
                </a:lnTo>
                <a:lnTo>
                  <a:pt x="629666" y="296735"/>
                </a:lnTo>
                <a:close/>
              </a:path>
              <a:path w="790575" h="686435">
                <a:moveTo>
                  <a:pt x="790460" y="290957"/>
                </a:moveTo>
                <a:lnTo>
                  <a:pt x="787171" y="239852"/>
                </a:lnTo>
                <a:lnTo>
                  <a:pt x="777455" y="190169"/>
                </a:lnTo>
                <a:lnTo>
                  <a:pt x="761517" y="142392"/>
                </a:lnTo>
                <a:lnTo>
                  <a:pt x="739546" y="97040"/>
                </a:lnTo>
                <a:lnTo>
                  <a:pt x="711746" y="54597"/>
                </a:lnTo>
                <a:lnTo>
                  <a:pt x="678332" y="15570"/>
                </a:lnTo>
                <a:lnTo>
                  <a:pt x="669201" y="6172"/>
                </a:lnTo>
                <a:lnTo>
                  <a:pt x="628091" y="47282"/>
                </a:lnTo>
                <a:lnTo>
                  <a:pt x="636955" y="56426"/>
                </a:lnTo>
                <a:lnTo>
                  <a:pt x="670483" y="96697"/>
                </a:lnTo>
                <a:lnTo>
                  <a:pt x="697077" y="141020"/>
                </a:lnTo>
                <a:lnTo>
                  <a:pt x="716445" y="188671"/>
                </a:lnTo>
                <a:lnTo>
                  <a:pt x="728281" y="238887"/>
                </a:lnTo>
                <a:lnTo>
                  <a:pt x="732294" y="290957"/>
                </a:lnTo>
                <a:lnTo>
                  <a:pt x="729208" y="336638"/>
                </a:lnTo>
                <a:lnTo>
                  <a:pt x="720229" y="380466"/>
                </a:lnTo>
                <a:lnTo>
                  <a:pt x="705764" y="422033"/>
                </a:lnTo>
                <a:lnTo>
                  <a:pt x="686206" y="460946"/>
                </a:lnTo>
                <a:lnTo>
                  <a:pt x="661974" y="496798"/>
                </a:lnTo>
                <a:lnTo>
                  <a:pt x="633463" y="529196"/>
                </a:lnTo>
                <a:lnTo>
                  <a:pt x="601065" y="557707"/>
                </a:lnTo>
                <a:lnTo>
                  <a:pt x="565213" y="581939"/>
                </a:lnTo>
                <a:lnTo>
                  <a:pt x="526300" y="601497"/>
                </a:lnTo>
                <a:lnTo>
                  <a:pt x="484733" y="615962"/>
                </a:lnTo>
                <a:lnTo>
                  <a:pt x="440905" y="624941"/>
                </a:lnTo>
                <a:lnTo>
                  <a:pt x="395224" y="628027"/>
                </a:lnTo>
                <a:lnTo>
                  <a:pt x="349554" y="624941"/>
                </a:lnTo>
                <a:lnTo>
                  <a:pt x="305727" y="615962"/>
                </a:lnTo>
                <a:lnTo>
                  <a:pt x="264160" y="601497"/>
                </a:lnTo>
                <a:lnTo>
                  <a:pt x="225247" y="581939"/>
                </a:lnTo>
                <a:lnTo>
                  <a:pt x="189395" y="557707"/>
                </a:lnTo>
                <a:lnTo>
                  <a:pt x="157010" y="529196"/>
                </a:lnTo>
                <a:lnTo>
                  <a:pt x="128485" y="496798"/>
                </a:lnTo>
                <a:lnTo>
                  <a:pt x="104254" y="460946"/>
                </a:lnTo>
                <a:lnTo>
                  <a:pt x="84696" y="422033"/>
                </a:lnTo>
                <a:lnTo>
                  <a:pt x="70231" y="380466"/>
                </a:lnTo>
                <a:lnTo>
                  <a:pt x="61252" y="336638"/>
                </a:lnTo>
                <a:lnTo>
                  <a:pt x="58166" y="290957"/>
                </a:lnTo>
                <a:lnTo>
                  <a:pt x="62433" y="237070"/>
                </a:lnTo>
                <a:lnTo>
                  <a:pt x="75044" y="185293"/>
                </a:lnTo>
                <a:lnTo>
                  <a:pt x="95643" y="136398"/>
                </a:lnTo>
                <a:lnTo>
                  <a:pt x="123952" y="91135"/>
                </a:lnTo>
                <a:lnTo>
                  <a:pt x="159626" y="50253"/>
                </a:lnTo>
                <a:lnTo>
                  <a:pt x="168948" y="41109"/>
                </a:lnTo>
                <a:lnTo>
                  <a:pt x="127825" y="0"/>
                </a:lnTo>
                <a:lnTo>
                  <a:pt x="83312" y="48488"/>
                </a:lnTo>
                <a:lnTo>
                  <a:pt x="53898" y="91694"/>
                </a:lnTo>
                <a:lnTo>
                  <a:pt x="30645" y="138061"/>
                </a:lnTo>
                <a:lnTo>
                  <a:pt x="13766" y="187058"/>
                </a:lnTo>
                <a:lnTo>
                  <a:pt x="3479" y="238201"/>
                </a:lnTo>
                <a:lnTo>
                  <a:pt x="0" y="290957"/>
                </a:lnTo>
                <a:lnTo>
                  <a:pt x="2667" y="336981"/>
                </a:lnTo>
                <a:lnTo>
                  <a:pt x="10464" y="381469"/>
                </a:lnTo>
                <a:lnTo>
                  <a:pt x="23075" y="424116"/>
                </a:lnTo>
                <a:lnTo>
                  <a:pt x="40233" y="464616"/>
                </a:lnTo>
                <a:lnTo>
                  <a:pt x="61620" y="502678"/>
                </a:lnTo>
                <a:lnTo>
                  <a:pt x="86931" y="538010"/>
                </a:lnTo>
                <a:lnTo>
                  <a:pt x="115887" y="570306"/>
                </a:lnTo>
                <a:lnTo>
                  <a:pt x="148183" y="599249"/>
                </a:lnTo>
                <a:lnTo>
                  <a:pt x="183502" y="624573"/>
                </a:lnTo>
                <a:lnTo>
                  <a:pt x="221564" y="645960"/>
                </a:lnTo>
                <a:lnTo>
                  <a:pt x="262064" y="663117"/>
                </a:lnTo>
                <a:lnTo>
                  <a:pt x="304711" y="675741"/>
                </a:lnTo>
                <a:lnTo>
                  <a:pt x="349199" y="683526"/>
                </a:lnTo>
                <a:lnTo>
                  <a:pt x="395224" y="686193"/>
                </a:lnTo>
                <a:lnTo>
                  <a:pt x="441248" y="683526"/>
                </a:lnTo>
                <a:lnTo>
                  <a:pt x="485736" y="675741"/>
                </a:lnTo>
                <a:lnTo>
                  <a:pt x="528383" y="663117"/>
                </a:lnTo>
                <a:lnTo>
                  <a:pt x="568883" y="645960"/>
                </a:lnTo>
                <a:lnTo>
                  <a:pt x="606945" y="624573"/>
                </a:lnTo>
                <a:lnTo>
                  <a:pt x="642277" y="599249"/>
                </a:lnTo>
                <a:lnTo>
                  <a:pt x="674573" y="570306"/>
                </a:lnTo>
                <a:lnTo>
                  <a:pt x="703516" y="538010"/>
                </a:lnTo>
                <a:lnTo>
                  <a:pt x="728840" y="502678"/>
                </a:lnTo>
                <a:lnTo>
                  <a:pt x="750227" y="464616"/>
                </a:lnTo>
                <a:lnTo>
                  <a:pt x="767384" y="424116"/>
                </a:lnTo>
                <a:lnTo>
                  <a:pt x="780008" y="381469"/>
                </a:lnTo>
                <a:lnTo>
                  <a:pt x="787793" y="336981"/>
                </a:lnTo>
                <a:lnTo>
                  <a:pt x="790460" y="290957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748582" y="1294351"/>
            <a:ext cx="661035" cy="842010"/>
          </a:xfrm>
          <a:custGeom>
            <a:avLst/>
            <a:gdLst/>
            <a:ahLst/>
            <a:cxnLst/>
            <a:rect l="l" t="t" r="r" b="b"/>
            <a:pathLst>
              <a:path w="661034" h="842010">
                <a:moveTo>
                  <a:pt x="431609" y="782942"/>
                </a:moveTo>
                <a:lnTo>
                  <a:pt x="12" y="782942"/>
                </a:lnTo>
                <a:lnTo>
                  <a:pt x="12" y="831278"/>
                </a:lnTo>
                <a:lnTo>
                  <a:pt x="431609" y="831278"/>
                </a:lnTo>
                <a:lnTo>
                  <a:pt x="431609" y="782942"/>
                </a:lnTo>
                <a:close/>
              </a:path>
              <a:path w="661034" h="842010">
                <a:moveTo>
                  <a:pt x="660971" y="567690"/>
                </a:moveTo>
                <a:lnTo>
                  <a:pt x="564426" y="567690"/>
                </a:lnTo>
                <a:lnTo>
                  <a:pt x="564426" y="0"/>
                </a:lnTo>
                <a:lnTo>
                  <a:pt x="425056" y="0"/>
                </a:lnTo>
                <a:lnTo>
                  <a:pt x="425056" y="567690"/>
                </a:lnTo>
                <a:lnTo>
                  <a:pt x="140665" y="567690"/>
                </a:lnTo>
                <a:lnTo>
                  <a:pt x="140665" y="0"/>
                </a:lnTo>
                <a:lnTo>
                  <a:pt x="0" y="0"/>
                </a:lnTo>
                <a:lnTo>
                  <a:pt x="0" y="567690"/>
                </a:lnTo>
                <a:lnTo>
                  <a:pt x="0" y="683260"/>
                </a:lnTo>
                <a:lnTo>
                  <a:pt x="536905" y="683260"/>
                </a:lnTo>
                <a:lnTo>
                  <a:pt x="536905" y="842010"/>
                </a:lnTo>
                <a:lnTo>
                  <a:pt x="660971" y="842010"/>
                </a:lnTo>
                <a:lnTo>
                  <a:pt x="660971" y="683260"/>
                </a:lnTo>
                <a:lnTo>
                  <a:pt x="660971" y="56769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497359" y="1294469"/>
            <a:ext cx="480695" cy="683895"/>
          </a:xfrm>
          <a:custGeom>
            <a:avLst/>
            <a:gdLst/>
            <a:ahLst/>
            <a:cxnLst/>
            <a:rect l="l" t="t" r="r" b="b"/>
            <a:pathLst>
              <a:path w="480694" h="683894">
                <a:moveTo>
                  <a:pt x="248222" y="0"/>
                </a:moveTo>
                <a:lnTo>
                  <a:pt x="0" y="0"/>
                </a:lnTo>
                <a:lnTo>
                  <a:pt x="0" y="683553"/>
                </a:lnTo>
                <a:lnTo>
                  <a:pt x="140676" y="683553"/>
                </a:lnTo>
                <a:lnTo>
                  <a:pt x="140676" y="435424"/>
                </a:lnTo>
                <a:lnTo>
                  <a:pt x="250756" y="435424"/>
                </a:lnTo>
                <a:lnTo>
                  <a:pt x="289425" y="432796"/>
                </a:lnTo>
                <a:lnTo>
                  <a:pt x="333759" y="423844"/>
                </a:lnTo>
                <a:lnTo>
                  <a:pt x="379412" y="406588"/>
                </a:lnTo>
                <a:lnTo>
                  <a:pt x="422008" y="379070"/>
                </a:lnTo>
                <a:lnTo>
                  <a:pt x="446046" y="343193"/>
                </a:lnTo>
                <a:lnTo>
                  <a:pt x="455308" y="325334"/>
                </a:lnTo>
                <a:lnTo>
                  <a:pt x="140676" y="325334"/>
                </a:lnTo>
                <a:lnTo>
                  <a:pt x="140676" y="111770"/>
                </a:lnTo>
                <a:lnTo>
                  <a:pt x="458473" y="111770"/>
                </a:lnTo>
                <a:lnTo>
                  <a:pt x="455804" y="106391"/>
                </a:lnTo>
                <a:lnTo>
                  <a:pt x="425872" y="65583"/>
                </a:lnTo>
                <a:lnTo>
                  <a:pt x="395247" y="40016"/>
                </a:lnTo>
                <a:lnTo>
                  <a:pt x="351071" y="17296"/>
                </a:lnTo>
                <a:lnTo>
                  <a:pt x="305312" y="4846"/>
                </a:lnTo>
                <a:lnTo>
                  <a:pt x="259388" y="367"/>
                </a:lnTo>
                <a:lnTo>
                  <a:pt x="248222" y="0"/>
                </a:lnTo>
                <a:close/>
              </a:path>
              <a:path w="480694" h="683894">
                <a:moveTo>
                  <a:pt x="458473" y="111770"/>
                </a:moveTo>
                <a:lnTo>
                  <a:pt x="213201" y="111770"/>
                </a:lnTo>
                <a:lnTo>
                  <a:pt x="219796" y="111932"/>
                </a:lnTo>
                <a:lnTo>
                  <a:pt x="226419" y="112203"/>
                </a:lnTo>
                <a:lnTo>
                  <a:pt x="265323" y="117888"/>
                </a:lnTo>
                <a:lnTo>
                  <a:pt x="304053" y="139234"/>
                </a:lnTo>
                <a:lnTo>
                  <a:pt x="303624" y="139234"/>
                </a:lnTo>
                <a:lnTo>
                  <a:pt x="310321" y="146077"/>
                </a:lnTo>
                <a:lnTo>
                  <a:pt x="331104" y="183208"/>
                </a:lnTo>
                <a:lnTo>
                  <a:pt x="336387" y="216991"/>
                </a:lnTo>
                <a:lnTo>
                  <a:pt x="335800" y="229880"/>
                </a:lnTo>
                <a:lnTo>
                  <a:pt x="322088" y="272716"/>
                </a:lnTo>
                <a:lnTo>
                  <a:pt x="293898" y="305402"/>
                </a:lnTo>
                <a:lnTo>
                  <a:pt x="256222" y="321187"/>
                </a:lnTo>
                <a:lnTo>
                  <a:pt x="216244" y="325334"/>
                </a:lnTo>
                <a:lnTo>
                  <a:pt x="455308" y="325334"/>
                </a:lnTo>
                <a:lnTo>
                  <a:pt x="471521" y="281962"/>
                </a:lnTo>
                <a:lnTo>
                  <a:pt x="480181" y="231618"/>
                </a:lnTo>
                <a:lnTo>
                  <a:pt x="480550" y="217871"/>
                </a:lnTo>
                <a:lnTo>
                  <a:pt x="480536" y="216991"/>
                </a:lnTo>
                <a:lnTo>
                  <a:pt x="476982" y="170279"/>
                </a:lnTo>
                <a:lnTo>
                  <a:pt x="465636" y="127795"/>
                </a:lnTo>
                <a:lnTo>
                  <a:pt x="458553" y="111932"/>
                </a:lnTo>
                <a:lnTo>
                  <a:pt x="458473" y="11177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911904" y="1294345"/>
            <a:ext cx="591820" cy="683895"/>
          </a:xfrm>
          <a:custGeom>
            <a:avLst/>
            <a:gdLst/>
            <a:ahLst/>
            <a:cxnLst/>
            <a:rect l="l" t="t" r="r" b="b"/>
            <a:pathLst>
              <a:path w="591819" h="683894">
                <a:moveTo>
                  <a:pt x="569658" y="0"/>
                </a:moveTo>
                <a:lnTo>
                  <a:pt x="398417" y="0"/>
                </a:lnTo>
                <a:lnTo>
                  <a:pt x="142854" y="313226"/>
                </a:lnTo>
                <a:lnTo>
                  <a:pt x="142854" y="0"/>
                </a:lnTo>
                <a:lnTo>
                  <a:pt x="0" y="0"/>
                </a:lnTo>
                <a:lnTo>
                  <a:pt x="0" y="683675"/>
                </a:lnTo>
                <a:lnTo>
                  <a:pt x="142854" y="683675"/>
                </a:lnTo>
                <a:lnTo>
                  <a:pt x="142854" y="349926"/>
                </a:lnTo>
                <a:lnTo>
                  <a:pt x="409767" y="683675"/>
                </a:lnTo>
                <a:lnTo>
                  <a:pt x="591500" y="683675"/>
                </a:lnTo>
                <a:lnTo>
                  <a:pt x="437295" y="496267"/>
                </a:lnTo>
                <a:lnTo>
                  <a:pt x="406280" y="460006"/>
                </a:lnTo>
                <a:lnTo>
                  <a:pt x="377444" y="424625"/>
                </a:lnTo>
                <a:lnTo>
                  <a:pt x="292263" y="323267"/>
                </a:lnTo>
                <a:lnTo>
                  <a:pt x="569658" y="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97362" y="2077298"/>
            <a:ext cx="2006600" cy="48895"/>
          </a:xfrm>
          <a:custGeom>
            <a:avLst/>
            <a:gdLst/>
            <a:ahLst/>
            <a:cxnLst/>
            <a:rect l="l" t="t" r="r" b="b"/>
            <a:pathLst>
              <a:path w="2006600" h="48894">
                <a:moveTo>
                  <a:pt x="2006043" y="0"/>
                </a:moveTo>
                <a:lnTo>
                  <a:pt x="0" y="0"/>
                </a:lnTo>
                <a:lnTo>
                  <a:pt x="0" y="48333"/>
                </a:lnTo>
                <a:lnTo>
                  <a:pt x="2006043" y="48333"/>
                </a:lnTo>
                <a:lnTo>
                  <a:pt x="2006043" y="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57108" y="2230999"/>
            <a:ext cx="464644" cy="1397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7273176" y="2230650"/>
            <a:ext cx="928369" cy="117475"/>
            <a:chOff x="17273176" y="2230650"/>
            <a:chExt cx="928369" cy="1174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73176" y="2230823"/>
              <a:ext cx="260256" cy="11658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553280" y="2230659"/>
              <a:ext cx="647700" cy="117475"/>
            </a:xfrm>
            <a:custGeom>
              <a:avLst/>
              <a:gdLst/>
              <a:ahLst/>
              <a:cxnLst/>
              <a:rect l="l" t="t" r="r" b="b"/>
              <a:pathLst>
                <a:path w="647700" h="117475">
                  <a:moveTo>
                    <a:pt x="80200" y="29540"/>
                  </a:moveTo>
                  <a:lnTo>
                    <a:pt x="64985" y="6400"/>
                  </a:lnTo>
                  <a:lnTo>
                    <a:pt x="64985" y="28168"/>
                  </a:lnTo>
                  <a:lnTo>
                    <a:pt x="64985" y="37757"/>
                  </a:lnTo>
                  <a:lnTo>
                    <a:pt x="46786" y="56222"/>
                  </a:lnTo>
                  <a:lnTo>
                    <a:pt x="14541" y="56222"/>
                  </a:lnTo>
                  <a:lnTo>
                    <a:pt x="14541" y="14224"/>
                  </a:lnTo>
                  <a:lnTo>
                    <a:pt x="48996" y="14224"/>
                  </a:lnTo>
                  <a:lnTo>
                    <a:pt x="54368" y="15951"/>
                  </a:lnTo>
                  <a:lnTo>
                    <a:pt x="62852" y="22910"/>
                  </a:lnTo>
                  <a:lnTo>
                    <a:pt x="64985" y="28168"/>
                  </a:lnTo>
                  <a:lnTo>
                    <a:pt x="64985" y="6400"/>
                  </a:lnTo>
                  <a:lnTo>
                    <a:pt x="64757" y="6210"/>
                  </a:lnTo>
                  <a:lnTo>
                    <a:pt x="60706" y="4127"/>
                  </a:lnTo>
                  <a:lnTo>
                    <a:pt x="51562" y="1498"/>
                  </a:lnTo>
                  <a:lnTo>
                    <a:pt x="46901" y="838"/>
                  </a:lnTo>
                  <a:lnTo>
                    <a:pt x="0" y="838"/>
                  </a:lnTo>
                  <a:lnTo>
                    <a:pt x="0" y="115912"/>
                  </a:lnTo>
                  <a:lnTo>
                    <a:pt x="14541" y="115912"/>
                  </a:lnTo>
                  <a:lnTo>
                    <a:pt x="14541" y="69608"/>
                  </a:lnTo>
                  <a:lnTo>
                    <a:pt x="50101" y="69608"/>
                  </a:lnTo>
                  <a:lnTo>
                    <a:pt x="55143" y="68592"/>
                  </a:lnTo>
                  <a:lnTo>
                    <a:pt x="64071" y="64516"/>
                  </a:lnTo>
                  <a:lnTo>
                    <a:pt x="67818" y="61887"/>
                  </a:lnTo>
                  <a:lnTo>
                    <a:pt x="73190" y="56222"/>
                  </a:lnTo>
                  <a:lnTo>
                    <a:pt x="73799" y="55587"/>
                  </a:lnTo>
                  <a:lnTo>
                    <a:pt x="76200" y="51879"/>
                  </a:lnTo>
                  <a:lnTo>
                    <a:pt x="79387" y="43700"/>
                  </a:lnTo>
                  <a:lnTo>
                    <a:pt x="80086" y="40259"/>
                  </a:lnTo>
                  <a:lnTo>
                    <a:pt x="80200" y="29540"/>
                  </a:lnTo>
                  <a:close/>
                </a:path>
                <a:path w="647700" h="117475">
                  <a:moveTo>
                    <a:pt x="174929" y="115912"/>
                  </a:moveTo>
                  <a:lnTo>
                    <a:pt x="165252" y="89471"/>
                  </a:lnTo>
                  <a:lnTo>
                    <a:pt x="160705" y="77063"/>
                  </a:lnTo>
                  <a:lnTo>
                    <a:pt x="146177" y="37414"/>
                  </a:lnTo>
                  <a:lnTo>
                    <a:pt x="146177" y="77063"/>
                  </a:lnTo>
                  <a:lnTo>
                    <a:pt x="106654" y="77063"/>
                  </a:lnTo>
                  <a:lnTo>
                    <a:pt x="118059" y="44056"/>
                  </a:lnTo>
                  <a:lnTo>
                    <a:pt x="126161" y="20180"/>
                  </a:lnTo>
                  <a:lnTo>
                    <a:pt x="126669" y="20180"/>
                  </a:lnTo>
                  <a:lnTo>
                    <a:pt x="146177" y="77063"/>
                  </a:lnTo>
                  <a:lnTo>
                    <a:pt x="146177" y="37414"/>
                  </a:lnTo>
                  <a:lnTo>
                    <a:pt x="139865" y="20180"/>
                  </a:lnTo>
                  <a:lnTo>
                    <a:pt x="132778" y="825"/>
                  </a:lnTo>
                  <a:lnTo>
                    <a:pt x="120205" y="825"/>
                  </a:lnTo>
                  <a:lnTo>
                    <a:pt x="78041" y="115912"/>
                  </a:lnTo>
                  <a:lnTo>
                    <a:pt x="93256" y="115912"/>
                  </a:lnTo>
                  <a:lnTo>
                    <a:pt x="102514" y="89471"/>
                  </a:lnTo>
                  <a:lnTo>
                    <a:pt x="150291" y="89471"/>
                  </a:lnTo>
                  <a:lnTo>
                    <a:pt x="159562" y="115912"/>
                  </a:lnTo>
                  <a:lnTo>
                    <a:pt x="174929" y="115912"/>
                  </a:lnTo>
                  <a:close/>
                </a:path>
                <a:path w="647700" h="117475">
                  <a:moveTo>
                    <a:pt x="268693" y="77889"/>
                  </a:moveTo>
                  <a:lnTo>
                    <a:pt x="267868" y="73723"/>
                  </a:lnTo>
                  <a:lnTo>
                    <a:pt x="267017" y="71716"/>
                  </a:lnTo>
                  <a:lnTo>
                    <a:pt x="264426" y="65786"/>
                  </a:lnTo>
                  <a:lnTo>
                    <a:pt x="263118" y="63995"/>
                  </a:lnTo>
                  <a:lnTo>
                    <a:pt x="261975" y="62420"/>
                  </a:lnTo>
                  <a:lnTo>
                    <a:pt x="255574" y="56807"/>
                  </a:lnTo>
                  <a:lnTo>
                    <a:pt x="253479" y="55638"/>
                  </a:lnTo>
                  <a:lnTo>
                    <a:pt x="253479" y="80581"/>
                  </a:lnTo>
                  <a:lnTo>
                    <a:pt x="253479" y="89725"/>
                  </a:lnTo>
                  <a:lnTo>
                    <a:pt x="251358" y="94665"/>
                  </a:lnTo>
                  <a:lnTo>
                    <a:pt x="242874" y="100952"/>
                  </a:lnTo>
                  <a:lnTo>
                    <a:pt x="237490" y="102527"/>
                  </a:lnTo>
                  <a:lnTo>
                    <a:pt x="203047" y="102527"/>
                  </a:lnTo>
                  <a:lnTo>
                    <a:pt x="203047" y="63995"/>
                  </a:lnTo>
                  <a:lnTo>
                    <a:pt x="234848" y="63995"/>
                  </a:lnTo>
                  <a:lnTo>
                    <a:pt x="253479" y="80581"/>
                  </a:lnTo>
                  <a:lnTo>
                    <a:pt x="253479" y="55638"/>
                  </a:lnTo>
                  <a:lnTo>
                    <a:pt x="251650" y="54597"/>
                  </a:lnTo>
                  <a:lnTo>
                    <a:pt x="242404" y="51396"/>
                  </a:lnTo>
                  <a:lnTo>
                    <a:pt x="237109" y="50596"/>
                  </a:lnTo>
                  <a:lnTo>
                    <a:pt x="203047" y="50596"/>
                  </a:lnTo>
                  <a:lnTo>
                    <a:pt x="203047" y="14224"/>
                  </a:lnTo>
                  <a:lnTo>
                    <a:pt x="258102" y="14224"/>
                  </a:lnTo>
                  <a:lnTo>
                    <a:pt x="258102" y="825"/>
                  </a:lnTo>
                  <a:lnTo>
                    <a:pt x="188493" y="825"/>
                  </a:lnTo>
                  <a:lnTo>
                    <a:pt x="188493" y="115912"/>
                  </a:lnTo>
                  <a:lnTo>
                    <a:pt x="235724" y="115912"/>
                  </a:lnTo>
                  <a:lnTo>
                    <a:pt x="267627" y="93408"/>
                  </a:lnTo>
                  <a:lnTo>
                    <a:pt x="268693" y="88353"/>
                  </a:lnTo>
                  <a:lnTo>
                    <a:pt x="268693" y="77889"/>
                  </a:lnTo>
                  <a:close/>
                </a:path>
                <a:path w="647700" h="117475">
                  <a:moveTo>
                    <a:pt x="364604" y="36423"/>
                  </a:moveTo>
                  <a:lnTo>
                    <a:pt x="363778" y="31496"/>
                  </a:lnTo>
                  <a:lnTo>
                    <a:pt x="363664" y="30797"/>
                  </a:lnTo>
                  <a:lnTo>
                    <a:pt x="359905" y="20320"/>
                  </a:lnTo>
                  <a:lnTo>
                    <a:pt x="357187" y="15824"/>
                  </a:lnTo>
                  <a:lnTo>
                    <a:pt x="355168" y="13716"/>
                  </a:lnTo>
                  <a:lnTo>
                    <a:pt x="350050" y="8356"/>
                  </a:lnTo>
                  <a:lnTo>
                    <a:pt x="350050" y="38912"/>
                  </a:lnTo>
                  <a:lnTo>
                    <a:pt x="350050" y="77838"/>
                  </a:lnTo>
                  <a:lnTo>
                    <a:pt x="349719" y="79984"/>
                  </a:lnTo>
                  <a:lnTo>
                    <a:pt x="349605" y="80746"/>
                  </a:lnTo>
                  <a:lnTo>
                    <a:pt x="349542" y="81127"/>
                  </a:lnTo>
                  <a:lnTo>
                    <a:pt x="349440" y="81813"/>
                  </a:lnTo>
                  <a:lnTo>
                    <a:pt x="327901" y="103517"/>
                  </a:lnTo>
                  <a:lnTo>
                    <a:pt x="319328" y="103517"/>
                  </a:lnTo>
                  <a:lnTo>
                    <a:pt x="315810" y="102743"/>
                  </a:lnTo>
                  <a:lnTo>
                    <a:pt x="315595" y="102743"/>
                  </a:lnTo>
                  <a:lnTo>
                    <a:pt x="297357" y="38912"/>
                  </a:lnTo>
                  <a:lnTo>
                    <a:pt x="297662" y="36880"/>
                  </a:lnTo>
                  <a:lnTo>
                    <a:pt x="297726" y="36423"/>
                  </a:lnTo>
                  <a:lnTo>
                    <a:pt x="319328" y="13716"/>
                  </a:lnTo>
                  <a:lnTo>
                    <a:pt x="327901" y="13716"/>
                  </a:lnTo>
                  <a:lnTo>
                    <a:pt x="331800" y="14554"/>
                  </a:lnTo>
                  <a:lnTo>
                    <a:pt x="331660" y="14554"/>
                  </a:lnTo>
                  <a:lnTo>
                    <a:pt x="338048" y="17589"/>
                  </a:lnTo>
                  <a:lnTo>
                    <a:pt x="350050" y="38912"/>
                  </a:lnTo>
                  <a:lnTo>
                    <a:pt x="350050" y="8356"/>
                  </a:lnTo>
                  <a:lnTo>
                    <a:pt x="345694" y="5384"/>
                  </a:lnTo>
                  <a:lnTo>
                    <a:pt x="335749" y="1155"/>
                  </a:lnTo>
                  <a:lnTo>
                    <a:pt x="335991" y="1155"/>
                  </a:lnTo>
                  <a:lnTo>
                    <a:pt x="329882" y="0"/>
                  </a:lnTo>
                  <a:lnTo>
                    <a:pt x="316763" y="0"/>
                  </a:lnTo>
                  <a:lnTo>
                    <a:pt x="283578" y="31496"/>
                  </a:lnTo>
                  <a:lnTo>
                    <a:pt x="283006" y="35153"/>
                  </a:lnTo>
                  <a:lnTo>
                    <a:pt x="283032" y="81813"/>
                  </a:lnTo>
                  <a:lnTo>
                    <a:pt x="310781" y="115747"/>
                  </a:lnTo>
                  <a:lnTo>
                    <a:pt x="316763" y="116903"/>
                  </a:lnTo>
                  <a:lnTo>
                    <a:pt x="329882" y="116903"/>
                  </a:lnTo>
                  <a:lnTo>
                    <a:pt x="363639" y="86652"/>
                  </a:lnTo>
                  <a:lnTo>
                    <a:pt x="364426" y="81813"/>
                  </a:lnTo>
                  <a:lnTo>
                    <a:pt x="364540" y="81127"/>
                  </a:lnTo>
                  <a:lnTo>
                    <a:pt x="364604" y="36423"/>
                  </a:lnTo>
                  <a:close/>
                </a:path>
                <a:path w="647700" h="117475">
                  <a:moveTo>
                    <a:pt x="453059" y="863"/>
                  </a:moveTo>
                  <a:lnTo>
                    <a:pt x="373037" y="863"/>
                  </a:lnTo>
                  <a:lnTo>
                    <a:pt x="373037" y="13563"/>
                  </a:lnTo>
                  <a:lnTo>
                    <a:pt x="405765" y="13563"/>
                  </a:lnTo>
                  <a:lnTo>
                    <a:pt x="405765" y="116433"/>
                  </a:lnTo>
                  <a:lnTo>
                    <a:pt x="420319" y="116433"/>
                  </a:lnTo>
                  <a:lnTo>
                    <a:pt x="420319" y="13563"/>
                  </a:lnTo>
                  <a:lnTo>
                    <a:pt x="453059" y="13563"/>
                  </a:lnTo>
                  <a:lnTo>
                    <a:pt x="453059" y="863"/>
                  </a:lnTo>
                  <a:close/>
                </a:path>
                <a:path w="647700" h="117475">
                  <a:moveTo>
                    <a:pt x="546150" y="115912"/>
                  </a:moveTo>
                  <a:lnTo>
                    <a:pt x="533412" y="73431"/>
                  </a:lnTo>
                  <a:lnTo>
                    <a:pt x="517385" y="56375"/>
                  </a:lnTo>
                  <a:lnTo>
                    <a:pt x="521017" y="55181"/>
                  </a:lnTo>
                  <a:lnTo>
                    <a:pt x="524205" y="52666"/>
                  </a:lnTo>
                  <a:lnTo>
                    <a:pt x="529729" y="45059"/>
                  </a:lnTo>
                  <a:lnTo>
                    <a:pt x="531990" y="40347"/>
                  </a:lnTo>
                  <a:lnTo>
                    <a:pt x="544169" y="1155"/>
                  </a:lnTo>
                  <a:lnTo>
                    <a:pt x="529780" y="1155"/>
                  </a:lnTo>
                  <a:lnTo>
                    <a:pt x="517994" y="37985"/>
                  </a:lnTo>
                  <a:lnTo>
                    <a:pt x="516559" y="40970"/>
                  </a:lnTo>
                  <a:lnTo>
                    <a:pt x="499960" y="51104"/>
                  </a:lnTo>
                  <a:lnTo>
                    <a:pt x="479513" y="51104"/>
                  </a:lnTo>
                  <a:lnTo>
                    <a:pt x="479513" y="1155"/>
                  </a:lnTo>
                  <a:lnTo>
                    <a:pt x="464959" y="1155"/>
                  </a:lnTo>
                  <a:lnTo>
                    <a:pt x="464959" y="115912"/>
                  </a:lnTo>
                  <a:lnTo>
                    <a:pt x="479513" y="115912"/>
                  </a:lnTo>
                  <a:lnTo>
                    <a:pt x="479513" y="63487"/>
                  </a:lnTo>
                  <a:lnTo>
                    <a:pt x="501230" y="63487"/>
                  </a:lnTo>
                  <a:lnTo>
                    <a:pt x="530440" y="115912"/>
                  </a:lnTo>
                  <a:lnTo>
                    <a:pt x="546150" y="115912"/>
                  </a:lnTo>
                  <a:close/>
                </a:path>
                <a:path w="647700" h="117475">
                  <a:moveTo>
                    <a:pt x="647687" y="825"/>
                  </a:moveTo>
                  <a:lnTo>
                    <a:pt x="635469" y="825"/>
                  </a:lnTo>
                  <a:lnTo>
                    <a:pt x="576237" y="91782"/>
                  </a:lnTo>
                  <a:lnTo>
                    <a:pt x="575754" y="91440"/>
                  </a:lnTo>
                  <a:lnTo>
                    <a:pt x="575754" y="825"/>
                  </a:lnTo>
                  <a:lnTo>
                    <a:pt x="561200" y="825"/>
                  </a:lnTo>
                  <a:lnTo>
                    <a:pt x="561200" y="115912"/>
                  </a:lnTo>
                  <a:lnTo>
                    <a:pt x="575411" y="115912"/>
                  </a:lnTo>
                  <a:lnTo>
                    <a:pt x="632625" y="29260"/>
                  </a:lnTo>
                  <a:lnTo>
                    <a:pt x="633133" y="29438"/>
                  </a:lnTo>
                  <a:lnTo>
                    <a:pt x="633133" y="115912"/>
                  </a:lnTo>
                  <a:lnTo>
                    <a:pt x="647687" y="115912"/>
                  </a:lnTo>
                  <a:lnTo>
                    <a:pt x="647687" y="825"/>
                  </a:lnTo>
                  <a:close/>
                </a:path>
              </a:pathLst>
            </a:custGeom>
            <a:solidFill>
              <a:srgbClr val="FFC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8258933" y="2206343"/>
            <a:ext cx="1244600" cy="142875"/>
            <a:chOff x="18258933" y="2206343"/>
            <a:chExt cx="1244600" cy="14287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58933" y="2230650"/>
              <a:ext cx="81586" cy="1169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61360" y="2206343"/>
              <a:ext cx="398006" cy="1423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784328" y="2231002"/>
              <a:ext cx="149225" cy="115570"/>
            </a:xfrm>
            <a:custGeom>
              <a:avLst/>
              <a:gdLst/>
              <a:ahLst/>
              <a:cxnLst/>
              <a:rect l="l" t="t" r="r" b="b"/>
              <a:pathLst>
                <a:path w="149225" h="115569">
                  <a:moveTo>
                    <a:pt x="80010" y="0"/>
                  </a:moveTo>
                  <a:lnTo>
                    <a:pt x="65468" y="0"/>
                  </a:lnTo>
                  <a:lnTo>
                    <a:pt x="65468" y="50800"/>
                  </a:lnTo>
                  <a:lnTo>
                    <a:pt x="14541" y="50800"/>
                  </a:lnTo>
                  <a:lnTo>
                    <a:pt x="14541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63500"/>
                  </a:lnTo>
                  <a:lnTo>
                    <a:pt x="0" y="115570"/>
                  </a:lnTo>
                  <a:lnTo>
                    <a:pt x="14541" y="115570"/>
                  </a:lnTo>
                  <a:lnTo>
                    <a:pt x="14541" y="63500"/>
                  </a:lnTo>
                  <a:lnTo>
                    <a:pt x="65468" y="63500"/>
                  </a:lnTo>
                  <a:lnTo>
                    <a:pt x="65468" y="115570"/>
                  </a:lnTo>
                  <a:lnTo>
                    <a:pt x="80010" y="115570"/>
                  </a:lnTo>
                  <a:lnTo>
                    <a:pt x="80010" y="63500"/>
                  </a:lnTo>
                  <a:lnTo>
                    <a:pt x="80010" y="50800"/>
                  </a:lnTo>
                  <a:lnTo>
                    <a:pt x="80010" y="0"/>
                  </a:lnTo>
                  <a:close/>
                </a:path>
                <a:path w="149225" h="115569">
                  <a:moveTo>
                    <a:pt x="148805" y="60185"/>
                  </a:moveTo>
                  <a:lnTo>
                    <a:pt x="101180" y="60185"/>
                  </a:lnTo>
                  <a:lnTo>
                    <a:pt x="101180" y="72580"/>
                  </a:lnTo>
                  <a:lnTo>
                    <a:pt x="148805" y="72580"/>
                  </a:lnTo>
                  <a:lnTo>
                    <a:pt x="148805" y="60185"/>
                  </a:lnTo>
                  <a:close/>
                </a:path>
              </a:pathLst>
            </a:custGeom>
            <a:solidFill>
              <a:srgbClr val="FFC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53477" y="2230647"/>
              <a:ext cx="448767" cy="1177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23078" y="2231481"/>
              <a:ext cx="80028" cy="115085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5004498" y="3682907"/>
            <a:ext cx="2219325" cy="1156335"/>
          </a:xfrm>
          <a:custGeom>
            <a:avLst/>
            <a:gdLst/>
            <a:ahLst/>
            <a:cxnLst/>
            <a:rect l="l" t="t" r="r" b="b"/>
            <a:pathLst>
              <a:path w="2219325" h="1156335">
                <a:moveTo>
                  <a:pt x="0" y="0"/>
                </a:moveTo>
                <a:lnTo>
                  <a:pt x="2219297" y="0"/>
                </a:lnTo>
                <a:lnTo>
                  <a:pt x="2219297" y="1155711"/>
                </a:lnTo>
                <a:lnTo>
                  <a:pt x="0" y="1155711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67577" y="470034"/>
            <a:ext cx="18432145" cy="9792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988040">
              <a:lnSpc>
                <a:spcPct val="100000"/>
              </a:lnSpc>
              <a:spcBef>
                <a:spcPts val="105"/>
              </a:spcBef>
            </a:pPr>
            <a:r>
              <a:rPr sz="2600" b="1" spc="90" dirty="0">
                <a:solidFill>
                  <a:srgbClr val="2E3B44"/>
                </a:solidFill>
                <a:latin typeface="Calibri"/>
                <a:cs typeface="Calibri"/>
              </a:rPr>
              <a:t>ПЕНЗЕНСКИЙ </a:t>
            </a:r>
            <a:r>
              <a:rPr sz="2600" b="1" spc="75" dirty="0">
                <a:solidFill>
                  <a:srgbClr val="2E3B44"/>
                </a:solidFill>
                <a:latin typeface="Calibri"/>
                <a:cs typeface="Calibri"/>
              </a:rPr>
              <a:t>ГОСУДАРСТВЕННЫЙ</a:t>
            </a:r>
            <a:r>
              <a:rPr sz="2600" b="1" spc="105" dirty="0">
                <a:solidFill>
                  <a:srgbClr val="2E3B44"/>
                </a:solidFill>
                <a:latin typeface="Calibri"/>
                <a:cs typeface="Calibri"/>
              </a:rPr>
              <a:t> </a:t>
            </a:r>
            <a:r>
              <a:rPr sz="2600" b="1" spc="80" dirty="0">
                <a:solidFill>
                  <a:srgbClr val="2E3B44"/>
                </a:solidFill>
                <a:latin typeface="Calibri"/>
                <a:cs typeface="Calibri"/>
              </a:rPr>
              <a:t>УНИВЕРСИТЕТ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90"/>
              </a:spcBef>
            </a:pPr>
            <a:endParaRPr sz="2600">
              <a:latin typeface="Calibri"/>
              <a:cs typeface="Calibri"/>
            </a:endParaRPr>
          </a:p>
          <a:p>
            <a:pPr marL="71120">
              <a:lnSpc>
                <a:spcPct val="100000"/>
              </a:lnSpc>
            </a:pP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ЗАКОНЫ</a:t>
            </a:r>
            <a:r>
              <a:rPr sz="3300" b="1" spc="3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КИРХГОФА</a:t>
            </a:r>
            <a:r>
              <a:rPr sz="3300" b="1" spc="3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В</a:t>
            </a:r>
            <a:r>
              <a:rPr sz="3300" b="1" spc="30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5B5C57"/>
                </a:solidFill>
                <a:latin typeface="Calibri"/>
                <a:cs typeface="Calibri"/>
              </a:rPr>
              <a:t>КОМПЛЕКСНОЙ</a:t>
            </a:r>
            <a:r>
              <a:rPr sz="3300" b="1" spc="31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B5C57"/>
                </a:solidFill>
                <a:latin typeface="Calibri"/>
                <a:cs typeface="Calibri"/>
              </a:rPr>
              <a:t>ФОРМЕ</a:t>
            </a:r>
            <a:endParaRPr sz="3300">
              <a:latin typeface="Calibri"/>
              <a:cs typeface="Calibri"/>
            </a:endParaRPr>
          </a:p>
          <a:p>
            <a:pPr marL="63500" marR="8257540" indent="7620">
              <a:lnSpc>
                <a:spcPct val="100000"/>
              </a:lnSpc>
              <a:spcBef>
                <a:spcPts val="1935"/>
              </a:spcBef>
            </a:pPr>
            <a:r>
              <a:rPr sz="3300" b="1" spc="80" dirty="0">
                <a:solidFill>
                  <a:srgbClr val="5F5B5A"/>
                </a:solidFill>
                <a:latin typeface="Calibri"/>
                <a:cs typeface="Calibri"/>
              </a:rPr>
              <a:t>ПЕРВЫЙ</a:t>
            </a:r>
            <a:r>
              <a:rPr sz="3300" b="1" spc="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F5B5A"/>
                </a:solidFill>
                <a:latin typeface="Calibri"/>
                <a:cs typeface="Calibri"/>
              </a:rPr>
              <a:t>ЗАКОН</a:t>
            </a:r>
            <a:r>
              <a:rPr sz="3300" b="1" spc="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КИРХГОФА:</a:t>
            </a:r>
            <a:r>
              <a:rPr sz="3300" b="1" spc="3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5" dirty="0">
                <a:solidFill>
                  <a:srgbClr val="5F5B5A"/>
                </a:solidFill>
                <a:latin typeface="Calibri"/>
                <a:cs typeface="Calibri"/>
              </a:rPr>
              <a:t>сумма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комплексных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ампли- 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туд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5" dirty="0">
                <a:solidFill>
                  <a:srgbClr val="5F5B5A"/>
                </a:solidFill>
                <a:latin typeface="Calibri"/>
                <a:cs typeface="Calibri"/>
              </a:rPr>
              <a:t>токов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85" dirty="0">
                <a:solidFill>
                  <a:srgbClr val="5F5B5A"/>
                </a:solidFill>
                <a:latin typeface="Calibri"/>
                <a:cs typeface="Calibri"/>
              </a:rPr>
              <a:t>всех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0" dirty="0">
                <a:solidFill>
                  <a:srgbClr val="5F5B5A"/>
                </a:solidFill>
                <a:latin typeface="Calibri"/>
                <a:cs typeface="Calibri"/>
              </a:rPr>
              <a:t>ветвей,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подключенных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</a:t>
            </a:r>
            <a:r>
              <a:rPr sz="3300" spc="-16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узлу,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80" dirty="0">
                <a:solidFill>
                  <a:srgbClr val="5F5B5A"/>
                </a:solidFill>
                <a:latin typeface="Calibri"/>
                <a:cs typeface="Calibri"/>
              </a:rPr>
              <a:t>равна</a:t>
            </a:r>
            <a:r>
              <a:rPr sz="3300" spc="-1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нулю.</a:t>
            </a:r>
            <a:endParaRPr sz="3300">
              <a:latin typeface="Calibri"/>
              <a:cs typeface="Calibri"/>
            </a:endParaRPr>
          </a:p>
          <a:p>
            <a:pPr marL="4009390">
              <a:lnSpc>
                <a:spcPct val="100000"/>
              </a:lnSpc>
              <a:spcBef>
                <a:spcPts val="2170"/>
              </a:spcBef>
              <a:tabLst>
                <a:tab pos="5471160" algn="l"/>
              </a:tabLst>
            </a:pPr>
            <a:r>
              <a:rPr sz="8100" spc="-127" baseline="-7716" dirty="0">
                <a:latin typeface="Symbol"/>
                <a:cs typeface="Symbol"/>
              </a:rPr>
              <a:t></a:t>
            </a:r>
            <a:r>
              <a:rPr sz="8100" spc="-1155" baseline="-7716" dirty="0">
                <a:latin typeface="Times New Roman"/>
                <a:cs typeface="Times New Roman"/>
              </a:rPr>
              <a:t> </a:t>
            </a:r>
            <a:r>
              <a:rPr sz="375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750" i="1" spc="-365" dirty="0">
                <a:latin typeface="Times New Roman"/>
                <a:cs typeface="Times New Roman"/>
              </a:rPr>
              <a:t> </a:t>
            </a:r>
            <a:r>
              <a:rPr sz="4800" i="1" spc="-37" baseline="-17361" dirty="0">
                <a:latin typeface="Times New Roman"/>
                <a:cs typeface="Times New Roman"/>
              </a:rPr>
              <a:t>m</a:t>
            </a:r>
            <a:r>
              <a:rPr sz="4050" i="1" spc="-37" baseline="-38065" dirty="0">
                <a:latin typeface="Times New Roman"/>
                <a:cs typeface="Times New Roman"/>
              </a:rPr>
              <a:t>k</a:t>
            </a:r>
            <a:r>
              <a:rPr sz="4050" i="1" baseline="-38065" dirty="0">
                <a:latin typeface="Times New Roman"/>
                <a:cs typeface="Times New Roman"/>
              </a:rPr>
              <a:t>	</a:t>
            </a:r>
            <a:r>
              <a:rPr sz="3750" dirty="0">
                <a:latin typeface="Symbol"/>
                <a:cs typeface="Symbol"/>
              </a:rPr>
              <a:t></a:t>
            </a:r>
            <a:r>
              <a:rPr sz="3750" spc="-160" dirty="0">
                <a:latin typeface="Times New Roman"/>
                <a:cs typeface="Times New Roman"/>
              </a:rPr>
              <a:t> </a:t>
            </a:r>
            <a:r>
              <a:rPr sz="3750" spc="-50" dirty="0">
                <a:latin typeface="Times New Roman"/>
                <a:cs typeface="Times New Roman"/>
              </a:rPr>
              <a:t>0</a:t>
            </a:r>
            <a:endParaRPr sz="3750">
              <a:latin typeface="Times New Roman"/>
              <a:cs typeface="Times New Roman"/>
            </a:endParaRPr>
          </a:p>
          <a:p>
            <a:pPr marL="4137025">
              <a:lnSpc>
                <a:spcPct val="100000"/>
              </a:lnSpc>
              <a:spcBef>
                <a:spcPts val="260"/>
              </a:spcBef>
            </a:pPr>
            <a:r>
              <a:rPr sz="3200" i="1" spc="-50" dirty="0">
                <a:latin typeface="Times New Roman"/>
                <a:cs typeface="Times New Roman"/>
              </a:rPr>
              <a:t>k</a:t>
            </a:r>
            <a:endParaRPr sz="3200">
              <a:latin typeface="Times New Roman"/>
              <a:cs typeface="Times New Roman"/>
            </a:endParaRPr>
          </a:p>
          <a:p>
            <a:pPr marL="63500" marR="8159115" indent="7620">
              <a:lnSpc>
                <a:spcPct val="100000"/>
              </a:lnSpc>
              <a:spcBef>
                <a:spcPts val="3075"/>
              </a:spcBef>
            </a:pPr>
            <a:r>
              <a:rPr sz="3300" b="1" spc="60" dirty="0">
                <a:solidFill>
                  <a:srgbClr val="5F5B5A"/>
                </a:solidFill>
                <a:latin typeface="Calibri"/>
                <a:cs typeface="Calibri"/>
              </a:rPr>
              <a:t>ВТОРОЙ</a:t>
            </a:r>
            <a:r>
              <a:rPr sz="3300" b="1" spc="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60" dirty="0">
                <a:solidFill>
                  <a:srgbClr val="5F5B5A"/>
                </a:solidFill>
                <a:latin typeface="Calibri"/>
                <a:cs typeface="Calibri"/>
              </a:rPr>
              <a:t>ЗАКОН</a:t>
            </a:r>
            <a:r>
              <a:rPr sz="3300" b="1" spc="8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b="1" spc="55" dirty="0">
                <a:solidFill>
                  <a:srgbClr val="5F5B5A"/>
                </a:solidFill>
                <a:latin typeface="Calibri"/>
                <a:cs typeface="Calibri"/>
              </a:rPr>
              <a:t>КИРХГОФА:</a:t>
            </a:r>
            <a:r>
              <a:rPr sz="3300" b="1" spc="-3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сумма</a:t>
            </a:r>
            <a:r>
              <a:rPr sz="3300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комплексных</a:t>
            </a:r>
            <a:r>
              <a:rPr sz="3300" spc="-4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5F5B5A"/>
                </a:solidFill>
                <a:latin typeface="Calibri"/>
                <a:cs typeface="Calibri"/>
              </a:rPr>
              <a:t>ам-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плитуд</a:t>
            </a:r>
            <a:r>
              <a:rPr sz="3300" spc="-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напряжений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на</a:t>
            </a:r>
            <a:r>
              <a:rPr sz="3300" spc="-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всех</a:t>
            </a:r>
            <a:r>
              <a:rPr sz="3300" spc="-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пассивных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элементах,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входя-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щих</a:t>
            </a:r>
            <a:r>
              <a:rPr sz="3300" spc="-8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3300" spc="-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контур,</a:t>
            </a:r>
            <a:r>
              <a:rPr sz="3300" spc="-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20" dirty="0">
                <a:solidFill>
                  <a:srgbClr val="5F5B5A"/>
                </a:solidFill>
                <a:latin typeface="Calibri"/>
                <a:cs typeface="Calibri"/>
              </a:rPr>
              <a:t>будет</a:t>
            </a:r>
            <a:r>
              <a:rPr sz="3300" spc="-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равна</a:t>
            </a:r>
            <a:r>
              <a:rPr sz="3300" spc="-8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сумме</a:t>
            </a:r>
            <a:r>
              <a:rPr sz="3300" spc="-7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комплексных</a:t>
            </a:r>
            <a:r>
              <a:rPr sz="3300" spc="-7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амплитуд ЭДС,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действующих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в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этом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контуре:</a:t>
            </a:r>
            <a:endParaRPr sz="3300">
              <a:latin typeface="Calibri"/>
              <a:cs typeface="Calibri"/>
            </a:endParaRPr>
          </a:p>
          <a:p>
            <a:pPr marL="3503295" marR="11843385" indent="-124460">
              <a:lnSpc>
                <a:spcPct val="103699"/>
              </a:lnSpc>
              <a:spcBef>
                <a:spcPts val="1850"/>
              </a:spcBef>
              <a:tabLst>
                <a:tab pos="4918710" algn="l"/>
                <a:tab pos="5407025" algn="l"/>
              </a:tabLst>
            </a:pPr>
            <a:r>
              <a:rPr sz="7875" spc="-37" baseline="-7936" dirty="0">
                <a:latin typeface="Symbol"/>
                <a:cs typeface="Symbol"/>
              </a:rPr>
              <a:t></a:t>
            </a:r>
            <a:r>
              <a:rPr sz="36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650" i="1" spc="-355" dirty="0">
                <a:latin typeface="Times New Roman"/>
                <a:cs typeface="Times New Roman"/>
              </a:rPr>
              <a:t> </a:t>
            </a:r>
            <a:r>
              <a:rPr sz="4725" i="1" spc="-37" baseline="-18518" dirty="0">
                <a:latin typeface="Times New Roman"/>
                <a:cs typeface="Times New Roman"/>
              </a:rPr>
              <a:t>m</a:t>
            </a:r>
            <a:r>
              <a:rPr sz="3900" i="1" spc="-37" baseline="-39529" dirty="0">
                <a:latin typeface="Times New Roman"/>
                <a:cs typeface="Times New Roman"/>
              </a:rPr>
              <a:t>k</a:t>
            </a:r>
            <a:r>
              <a:rPr sz="3900" i="1" baseline="-39529" dirty="0">
                <a:latin typeface="Times New Roman"/>
                <a:cs typeface="Times New Roman"/>
              </a:rPr>
              <a:t>	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-55" dirty="0">
                <a:latin typeface="Times New Roman"/>
                <a:cs typeface="Times New Roman"/>
              </a:rPr>
              <a:t> </a:t>
            </a:r>
            <a:r>
              <a:rPr sz="7875" spc="-120" baseline="-7936" dirty="0">
                <a:latin typeface="Symbol"/>
                <a:cs typeface="Symbol"/>
              </a:rPr>
              <a:t></a:t>
            </a:r>
            <a:r>
              <a:rPr sz="7875" spc="-1200" baseline="-7936" dirty="0">
                <a:latin typeface="Times New Roman"/>
                <a:cs typeface="Times New Roman"/>
              </a:rPr>
              <a:t> </a:t>
            </a:r>
            <a:r>
              <a:rPr sz="3650" i="1" u="sng" spc="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4725" i="1" spc="120" baseline="-17636" dirty="0">
                <a:latin typeface="Times New Roman"/>
                <a:cs typeface="Times New Roman"/>
              </a:rPr>
              <a:t>m</a:t>
            </a:r>
            <a:r>
              <a:rPr sz="3900" i="1" spc="120" baseline="-38461" dirty="0">
                <a:latin typeface="Times New Roman"/>
                <a:cs typeface="Times New Roman"/>
              </a:rPr>
              <a:t>k </a:t>
            </a:r>
            <a:r>
              <a:rPr sz="3150" i="1" spc="-50" dirty="0">
                <a:latin typeface="Times New Roman"/>
                <a:cs typeface="Times New Roman"/>
              </a:rPr>
              <a:t>k</a:t>
            </a:r>
            <a:r>
              <a:rPr sz="3150" i="1" dirty="0">
                <a:latin typeface="Times New Roman"/>
                <a:cs typeface="Times New Roman"/>
              </a:rPr>
              <a:t>		</a:t>
            </a:r>
            <a:r>
              <a:rPr sz="3150" i="1" spc="-50" dirty="0">
                <a:latin typeface="Times New Roman"/>
                <a:cs typeface="Times New Roman"/>
              </a:rPr>
              <a:t>k</a:t>
            </a:r>
            <a:endParaRPr sz="3150">
              <a:latin typeface="Times New Roman"/>
              <a:cs typeface="Times New Roman"/>
            </a:endParaRPr>
          </a:p>
          <a:p>
            <a:pPr marL="63500" marR="8127365">
              <a:lnSpc>
                <a:spcPct val="100000"/>
              </a:lnSpc>
              <a:spcBef>
                <a:spcPts val="3420"/>
              </a:spcBef>
            </a:pP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Для</a:t>
            </a:r>
            <a:r>
              <a:rPr sz="3300" spc="-12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5F5B5A"/>
                </a:solidFill>
                <a:latin typeface="Calibri"/>
                <a:cs typeface="Calibri"/>
              </a:rPr>
              <a:t>модулей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комплексов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действующих</a:t>
            </a:r>
            <a:r>
              <a:rPr sz="3300" spc="-12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значений</a:t>
            </a:r>
            <a:r>
              <a:rPr sz="3300" spc="-11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токов</a:t>
            </a:r>
            <a:r>
              <a:rPr sz="3300" spc="-114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50" dirty="0">
                <a:solidFill>
                  <a:srgbClr val="5F5B5A"/>
                </a:solidFill>
                <a:latin typeface="Calibri"/>
                <a:cs typeface="Calibri"/>
              </a:rPr>
              <a:t>и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напряжений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законы</a:t>
            </a:r>
            <a:r>
              <a:rPr sz="3300" spc="-95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Кирхгофа</a:t>
            </a:r>
            <a:r>
              <a:rPr sz="3300" spc="-10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F5B5A"/>
                </a:solidFill>
                <a:latin typeface="Calibri"/>
                <a:cs typeface="Calibri"/>
              </a:rPr>
              <a:t>не</a:t>
            </a:r>
            <a:r>
              <a:rPr sz="3300" spc="-90" dirty="0">
                <a:solidFill>
                  <a:srgbClr val="5F5B5A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F5B5A"/>
                </a:solidFill>
                <a:latin typeface="Calibri"/>
                <a:cs typeface="Calibri"/>
              </a:rPr>
              <a:t>выполняются!!!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75070" y="7685423"/>
            <a:ext cx="3478529" cy="1130300"/>
          </a:xfrm>
          <a:custGeom>
            <a:avLst/>
            <a:gdLst/>
            <a:ahLst/>
            <a:cxnLst/>
            <a:rect l="l" t="t" r="r" b="b"/>
            <a:pathLst>
              <a:path w="3478529" h="1130300">
                <a:moveTo>
                  <a:pt x="0" y="0"/>
                </a:moveTo>
                <a:lnTo>
                  <a:pt x="3478196" y="0"/>
                </a:lnTo>
                <a:lnTo>
                  <a:pt x="3478196" y="1129740"/>
                </a:lnTo>
                <a:lnTo>
                  <a:pt x="0" y="1129740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2810" y="2328328"/>
            <a:ext cx="332105" cy="332105"/>
          </a:xfrm>
          <a:custGeom>
            <a:avLst/>
            <a:gdLst/>
            <a:ahLst/>
            <a:cxnLst/>
            <a:rect l="l" t="t" r="r" b="b"/>
            <a:pathLst>
              <a:path w="332105" h="332105">
                <a:moveTo>
                  <a:pt x="257939" y="0"/>
                </a:moveTo>
                <a:lnTo>
                  <a:pt x="165984" y="91944"/>
                </a:lnTo>
                <a:lnTo>
                  <a:pt x="74039" y="0"/>
                </a:lnTo>
                <a:lnTo>
                  <a:pt x="0" y="74039"/>
                </a:lnTo>
                <a:lnTo>
                  <a:pt x="91944" y="165994"/>
                </a:lnTo>
                <a:lnTo>
                  <a:pt x="0" y="257939"/>
                </a:lnTo>
                <a:lnTo>
                  <a:pt x="74039" y="331979"/>
                </a:lnTo>
                <a:lnTo>
                  <a:pt x="165984" y="240034"/>
                </a:lnTo>
                <a:lnTo>
                  <a:pt x="257939" y="331979"/>
                </a:lnTo>
                <a:lnTo>
                  <a:pt x="331979" y="257939"/>
                </a:lnTo>
                <a:lnTo>
                  <a:pt x="240034" y="165994"/>
                </a:lnTo>
                <a:lnTo>
                  <a:pt x="331979" y="74039"/>
                </a:lnTo>
                <a:lnTo>
                  <a:pt x="257939" y="0"/>
                </a:lnTo>
                <a:close/>
              </a:path>
            </a:pathLst>
          </a:custGeom>
          <a:solidFill>
            <a:srgbClr val="FFCF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2810" y="5334791"/>
            <a:ext cx="332105" cy="332105"/>
          </a:xfrm>
          <a:custGeom>
            <a:avLst/>
            <a:gdLst/>
            <a:ahLst/>
            <a:cxnLst/>
            <a:rect l="l" t="t" r="r" b="b"/>
            <a:pathLst>
              <a:path w="332105" h="332104">
                <a:moveTo>
                  <a:pt x="257939" y="0"/>
                </a:moveTo>
                <a:lnTo>
                  <a:pt x="165984" y="91944"/>
                </a:lnTo>
                <a:lnTo>
                  <a:pt x="74039" y="0"/>
                </a:lnTo>
                <a:lnTo>
                  <a:pt x="0" y="74039"/>
                </a:lnTo>
                <a:lnTo>
                  <a:pt x="91944" y="165994"/>
                </a:lnTo>
                <a:lnTo>
                  <a:pt x="0" y="257939"/>
                </a:lnTo>
                <a:lnTo>
                  <a:pt x="74039" y="331979"/>
                </a:lnTo>
                <a:lnTo>
                  <a:pt x="165984" y="240034"/>
                </a:lnTo>
                <a:lnTo>
                  <a:pt x="257939" y="331979"/>
                </a:lnTo>
                <a:lnTo>
                  <a:pt x="331979" y="257939"/>
                </a:lnTo>
                <a:lnTo>
                  <a:pt x="240034" y="165994"/>
                </a:lnTo>
                <a:lnTo>
                  <a:pt x="331979" y="74039"/>
                </a:lnTo>
                <a:lnTo>
                  <a:pt x="257939" y="0"/>
                </a:lnTo>
                <a:close/>
              </a:path>
            </a:pathLst>
          </a:custGeom>
          <a:solidFill>
            <a:srgbClr val="FFCF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3699" y="5976646"/>
            <a:ext cx="6030595" cy="253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8250" spc="190" dirty="0">
                <a:solidFill>
                  <a:srgbClr val="FDC41F"/>
                </a:solidFill>
              </a:rPr>
              <a:t>СПАСИБО</a:t>
            </a:r>
            <a:r>
              <a:rPr sz="8250" spc="90" dirty="0">
                <a:solidFill>
                  <a:srgbClr val="FDC41F"/>
                </a:solidFill>
              </a:rPr>
              <a:t> </a:t>
            </a:r>
            <a:r>
              <a:rPr sz="8250" spc="55" dirty="0">
                <a:solidFill>
                  <a:srgbClr val="FDC41F"/>
                </a:solidFill>
              </a:rPr>
              <a:t>ЗА </a:t>
            </a:r>
            <a:r>
              <a:rPr sz="8250" spc="204" dirty="0">
                <a:solidFill>
                  <a:srgbClr val="FDC41F"/>
                </a:solidFill>
              </a:rPr>
              <a:t>ВНИМАНИЕ!</a:t>
            </a:r>
            <a:endParaRPr sz="82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478</Words>
  <Application>Microsoft Office PowerPoint</Application>
  <PresentationFormat>Произвольный</PresentationFormat>
  <Paragraphs>155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Symbol</vt:lpstr>
      <vt:lpstr>Times New Roman</vt:lpstr>
      <vt:lpstr>Office Theme</vt:lpstr>
      <vt:lpstr>МЕТОД КОМПЛЕКСНЫХ АМПЛИТУД</vt:lpstr>
      <vt:lpstr>Презентация PowerPoint</vt:lpstr>
      <vt:lpstr>Презентация PowerPoint</vt:lpstr>
      <vt:lpstr>Презентация PowerPoint</vt:lpstr>
      <vt:lpstr>Презентация PowerPoint</vt:lpstr>
      <vt:lpstr>u(t)  uR  uL  uC  i  R  L di   1   idt dt C</vt:lpstr>
      <vt:lpstr>Презентация PowerPoint</vt:lpstr>
      <vt:lpstr>ВЕКТОРНАЯ ДИАГРАММА</vt:lpstr>
      <vt:lpstr>ВЕКТОРНАЯ ДИАГРАММА</vt:lpstr>
      <vt:lpstr>Презентация PowerPoint</vt:lpstr>
      <vt:lpstr>Презентация PowerPoint</vt:lpstr>
      <vt:lpstr>ВЕКТОРНАЯ ДИАГРАММА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КОМПЛЕКСНЫХ АМПЛИТУД</dc:title>
  <cp:lastModifiedBy>Блащук Михаил Юрьевич</cp:lastModifiedBy>
  <cp:revision>1</cp:revision>
  <dcterms:created xsi:type="dcterms:W3CDTF">2025-01-22T03:18:06Z</dcterms:created>
  <dcterms:modified xsi:type="dcterms:W3CDTF">2025-01-22T03:24:06Z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2021-11-25T00:00:00Z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2025-01-22T00:00:00Z</vt:filetime>
  </property>
  <property fmtid="{D5CDD505-2E9C-101B-9397-08002B2CF9AE}" pid="5" name="Producer">
    <vt:lpwstr>Adobe PDF Library 15.0</vt:lpwstr>
  </property>
</Properties>
</file>