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632" y="6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2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53552" y="4286645"/>
            <a:ext cx="990600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53552" y="4286645"/>
            <a:ext cx="990600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175" dirty="0"/>
              <a:t>ЛИНЕЙНЫЕ</a:t>
            </a:r>
            <a:r>
              <a:rPr spc="245" dirty="0"/>
              <a:t> </a:t>
            </a:r>
            <a:r>
              <a:rPr spc="170" dirty="0"/>
              <a:t>ЭЛЕКТРИЧЕСКИЕ</a:t>
            </a:r>
          </a:p>
          <a:p>
            <a:pPr marL="12700" marR="5080">
              <a:lnSpc>
                <a:spcPct val="100499"/>
              </a:lnSpc>
            </a:pPr>
            <a:r>
              <a:rPr spc="150" dirty="0"/>
              <a:t>ЦЕПИ</a:t>
            </a:r>
            <a:r>
              <a:rPr spc="220" dirty="0"/>
              <a:t> </a:t>
            </a:r>
            <a:r>
              <a:rPr spc="130" dirty="0"/>
              <a:t>ГАРМОНИЧЕСКОГО</a:t>
            </a:r>
            <a:r>
              <a:rPr spc="229" dirty="0"/>
              <a:t> </a:t>
            </a:r>
            <a:r>
              <a:rPr spc="155" dirty="0"/>
              <a:t>ТОКА </a:t>
            </a:r>
            <a:r>
              <a:rPr dirty="0"/>
              <a:t>В</a:t>
            </a:r>
            <a:r>
              <a:rPr spc="225" dirty="0"/>
              <a:t> </a:t>
            </a:r>
            <a:r>
              <a:rPr spc="140" dirty="0"/>
              <a:t>УСТАНОВИВШИХСЯ</a:t>
            </a:r>
            <a:r>
              <a:rPr spc="220" dirty="0"/>
              <a:t> </a:t>
            </a:r>
            <a:r>
              <a:rPr spc="195" dirty="0"/>
              <a:t>РЕЖИМАХ</a:t>
            </a:r>
          </a:p>
        </p:txBody>
      </p:sp>
      <p:sp>
        <p:nvSpPr>
          <p:cNvPr id="21" name="object 19"/>
          <p:cNvSpPr txBox="1"/>
          <p:nvPr/>
        </p:nvSpPr>
        <p:spPr>
          <a:xfrm>
            <a:off x="7877565" y="8437880"/>
            <a:ext cx="8514715" cy="1407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300" dirty="0" smtClean="0">
                <a:solidFill>
                  <a:srgbClr val="4A4947"/>
                </a:solidFill>
                <a:latin typeface="Calibri"/>
                <a:cs typeface="Calibri"/>
              </a:rPr>
              <a:t>Отделение промышленных технологий</a:t>
            </a:r>
            <a:endParaRPr sz="3300" dirty="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965"/>
              </a:spcBef>
            </a:pPr>
            <a:r>
              <a:rPr lang="ru-RU" sz="3300" spc="90" dirty="0" smtClean="0">
                <a:solidFill>
                  <a:srgbClr val="4A4947"/>
                </a:solidFill>
                <a:latin typeface="Calibri"/>
                <a:cs typeface="Calibri"/>
              </a:rPr>
              <a:t>Электротехника 1.3</a:t>
            </a:r>
            <a:endParaRPr sz="3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093649" cy="11308556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068418" y="4418578"/>
            <a:ext cx="9906000" cy="24384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175" dirty="0">
                <a:solidFill>
                  <a:srgbClr val="4A4947"/>
                </a:solidFill>
              </a:rPr>
              <a:t>ЛИНЕЙНЫЕ</a:t>
            </a:r>
            <a:r>
              <a:rPr spc="245" dirty="0">
                <a:solidFill>
                  <a:srgbClr val="4A4947"/>
                </a:solidFill>
              </a:rPr>
              <a:t> </a:t>
            </a:r>
            <a:r>
              <a:rPr spc="170" dirty="0">
                <a:solidFill>
                  <a:srgbClr val="4A4947"/>
                </a:solidFill>
              </a:rPr>
              <a:t>ЭЛЕКТРИЧЕСКИЕ</a:t>
            </a:r>
          </a:p>
          <a:p>
            <a:pPr marL="12700" marR="5080">
              <a:lnSpc>
                <a:spcPct val="100499"/>
              </a:lnSpc>
            </a:pPr>
            <a:r>
              <a:rPr spc="150" dirty="0">
                <a:solidFill>
                  <a:srgbClr val="4A4947"/>
                </a:solidFill>
              </a:rPr>
              <a:t>ЦЕПИ</a:t>
            </a:r>
            <a:r>
              <a:rPr spc="220" dirty="0">
                <a:solidFill>
                  <a:srgbClr val="4A4947"/>
                </a:solidFill>
              </a:rPr>
              <a:t> </a:t>
            </a:r>
            <a:r>
              <a:rPr spc="130" dirty="0">
                <a:solidFill>
                  <a:srgbClr val="4A4947"/>
                </a:solidFill>
              </a:rPr>
              <a:t>ГАРМОНИЧЕСКОГО</a:t>
            </a:r>
            <a:r>
              <a:rPr spc="229" dirty="0">
                <a:solidFill>
                  <a:srgbClr val="4A4947"/>
                </a:solidFill>
              </a:rPr>
              <a:t> </a:t>
            </a:r>
            <a:r>
              <a:rPr spc="155" dirty="0">
                <a:solidFill>
                  <a:srgbClr val="4A4947"/>
                </a:solidFill>
              </a:rPr>
              <a:t>ТОКА </a:t>
            </a:r>
            <a:r>
              <a:rPr dirty="0">
                <a:solidFill>
                  <a:srgbClr val="4A4947"/>
                </a:solidFill>
              </a:rPr>
              <a:t>В</a:t>
            </a:r>
            <a:r>
              <a:rPr spc="225" dirty="0">
                <a:solidFill>
                  <a:srgbClr val="4A4947"/>
                </a:solidFill>
              </a:rPr>
              <a:t> </a:t>
            </a:r>
            <a:r>
              <a:rPr spc="140" dirty="0">
                <a:solidFill>
                  <a:srgbClr val="4A4947"/>
                </a:solidFill>
              </a:rPr>
              <a:t>УСТАНОВИВШИХСЯ</a:t>
            </a:r>
            <a:r>
              <a:rPr spc="220" dirty="0">
                <a:solidFill>
                  <a:srgbClr val="4A4947"/>
                </a:solidFill>
              </a:rPr>
              <a:t> </a:t>
            </a:r>
            <a:r>
              <a:rPr spc="195" dirty="0">
                <a:solidFill>
                  <a:srgbClr val="4A4947"/>
                </a:solidFill>
              </a:rPr>
              <a:t>РЕЖИМАХ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832743" y="1030247"/>
            <a:ext cx="9828908" cy="8906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275"/>
              </a:spcBef>
            </a:pPr>
            <a:endParaRPr sz="2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100" b="1" spc="50" dirty="0">
                <a:solidFill>
                  <a:srgbClr val="5B5C57"/>
                </a:solidFill>
                <a:latin typeface="Calibri"/>
                <a:cs typeface="Calibri"/>
              </a:rPr>
              <a:t>ОСНОВНЫЕ</a:t>
            </a:r>
            <a:r>
              <a:rPr sz="3100" b="1" spc="16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ПАРАМЕТРЫ</a:t>
            </a:r>
            <a:r>
              <a:rPr sz="3100" b="1" spc="16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ГАРМОНИЧЕСКОГО</a:t>
            </a:r>
            <a:r>
              <a:rPr sz="3100" b="1" spc="16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45" dirty="0">
                <a:solidFill>
                  <a:srgbClr val="5B5C57"/>
                </a:solidFill>
                <a:latin typeface="Calibri"/>
                <a:cs typeface="Calibri"/>
              </a:rPr>
              <a:t>СИГНАЛА</a:t>
            </a:r>
            <a:endParaRPr sz="31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6522" y="2390784"/>
            <a:ext cx="10356850" cy="766445"/>
          </a:xfrm>
          <a:prstGeom prst="rect">
            <a:avLst/>
          </a:prstGeom>
          <a:ln w="25971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5405">
              <a:lnSpc>
                <a:spcPts val="4950"/>
              </a:lnSpc>
            </a:pPr>
            <a:r>
              <a:rPr sz="4300" i="1" spc="160" dirty="0">
                <a:latin typeface="Times New Roman"/>
                <a:cs typeface="Times New Roman"/>
              </a:rPr>
              <a:t>i</a:t>
            </a:r>
            <a:r>
              <a:rPr sz="4300" spc="160" dirty="0">
                <a:latin typeface="Times New Roman"/>
                <a:cs typeface="Times New Roman"/>
              </a:rPr>
              <a:t>(</a:t>
            </a:r>
            <a:r>
              <a:rPr sz="4300" i="1" spc="160" dirty="0">
                <a:latin typeface="Times New Roman"/>
                <a:cs typeface="Times New Roman"/>
              </a:rPr>
              <a:t>t</a:t>
            </a:r>
            <a:r>
              <a:rPr sz="4300" spc="160" dirty="0">
                <a:latin typeface="Times New Roman"/>
                <a:cs typeface="Times New Roman"/>
              </a:rPr>
              <a:t>)</a:t>
            </a:r>
            <a:r>
              <a:rPr sz="4300" spc="-35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</a:t>
            </a:r>
            <a:r>
              <a:rPr sz="4300" spc="165" dirty="0">
                <a:latin typeface="Times New Roman"/>
                <a:cs typeface="Times New Roman"/>
              </a:rPr>
              <a:t> </a:t>
            </a:r>
            <a:r>
              <a:rPr sz="4300" i="1" spc="190" dirty="0">
                <a:latin typeface="Times New Roman"/>
                <a:cs typeface="Times New Roman"/>
              </a:rPr>
              <a:t>I</a:t>
            </a:r>
            <a:r>
              <a:rPr sz="5475" i="1" spc="284" baseline="-15981" dirty="0">
                <a:latin typeface="Times New Roman"/>
                <a:cs typeface="Times New Roman"/>
              </a:rPr>
              <a:t>m</a:t>
            </a:r>
            <a:r>
              <a:rPr sz="5475" i="1" spc="30" baseline="-15981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Times New Roman"/>
                <a:cs typeface="Times New Roman"/>
              </a:rPr>
              <a:t>sin(</a:t>
            </a:r>
            <a:r>
              <a:rPr sz="4300" dirty="0">
                <a:latin typeface="Symbol"/>
                <a:cs typeface="Symbol"/>
              </a:rPr>
              <a:t></a:t>
            </a:r>
            <a:r>
              <a:rPr sz="4300" i="1" dirty="0">
                <a:latin typeface="Times New Roman"/>
                <a:cs typeface="Times New Roman"/>
              </a:rPr>
              <a:t>t</a:t>
            </a:r>
            <a:r>
              <a:rPr sz="4300" i="1" spc="-50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</a:t>
            </a:r>
            <a:r>
              <a:rPr sz="4300" spc="-270" dirty="0">
                <a:latin typeface="Times New Roman"/>
                <a:cs typeface="Times New Roman"/>
              </a:rPr>
              <a:t> </a:t>
            </a:r>
            <a:r>
              <a:rPr sz="4300" spc="85" dirty="0">
                <a:latin typeface="Symbol"/>
                <a:cs typeface="Symbol"/>
              </a:rPr>
              <a:t></a:t>
            </a:r>
            <a:r>
              <a:rPr sz="5475" i="1" spc="127" baseline="-15981" dirty="0">
                <a:latin typeface="Times New Roman"/>
                <a:cs typeface="Times New Roman"/>
              </a:rPr>
              <a:t>i</a:t>
            </a:r>
            <a:r>
              <a:rPr sz="5475" i="1" spc="-382" baseline="-15981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Times New Roman"/>
                <a:cs typeface="Times New Roman"/>
              </a:rPr>
              <a:t>)</a:t>
            </a:r>
            <a:r>
              <a:rPr sz="4300" spc="-40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</a:t>
            </a:r>
            <a:r>
              <a:rPr sz="4300" spc="175" dirty="0">
                <a:latin typeface="Times New Roman"/>
                <a:cs typeface="Times New Roman"/>
              </a:rPr>
              <a:t> </a:t>
            </a:r>
            <a:r>
              <a:rPr sz="4300" i="1" spc="190" dirty="0">
                <a:latin typeface="Times New Roman"/>
                <a:cs typeface="Times New Roman"/>
              </a:rPr>
              <a:t>I</a:t>
            </a:r>
            <a:r>
              <a:rPr sz="5475" i="1" spc="284" baseline="-15981" dirty="0">
                <a:latin typeface="Times New Roman"/>
                <a:cs typeface="Times New Roman"/>
              </a:rPr>
              <a:t>m</a:t>
            </a:r>
            <a:r>
              <a:rPr sz="5475" i="1" spc="120" baseline="-15981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Times New Roman"/>
                <a:cs typeface="Times New Roman"/>
              </a:rPr>
              <a:t>cos(</a:t>
            </a:r>
            <a:r>
              <a:rPr sz="4300" dirty="0">
                <a:latin typeface="Symbol"/>
                <a:cs typeface="Symbol"/>
              </a:rPr>
              <a:t></a:t>
            </a:r>
            <a:r>
              <a:rPr sz="4300" i="1" dirty="0">
                <a:latin typeface="Times New Roman"/>
                <a:cs typeface="Times New Roman"/>
              </a:rPr>
              <a:t>t</a:t>
            </a:r>
            <a:r>
              <a:rPr sz="4300" i="1" spc="-55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</a:t>
            </a:r>
            <a:r>
              <a:rPr sz="4300" spc="-265" dirty="0">
                <a:latin typeface="Times New Roman"/>
                <a:cs typeface="Times New Roman"/>
              </a:rPr>
              <a:t> </a:t>
            </a:r>
            <a:r>
              <a:rPr sz="4300" spc="90" dirty="0">
                <a:latin typeface="Symbol"/>
                <a:cs typeface="Symbol"/>
              </a:rPr>
              <a:t></a:t>
            </a:r>
            <a:r>
              <a:rPr sz="5475" i="1" spc="135" baseline="-15981" dirty="0">
                <a:latin typeface="Times New Roman"/>
                <a:cs typeface="Times New Roman"/>
              </a:rPr>
              <a:t>i</a:t>
            </a:r>
            <a:r>
              <a:rPr sz="5475" i="1" spc="719" baseline="-15981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</a:t>
            </a:r>
            <a:r>
              <a:rPr sz="4300" spc="-200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</a:t>
            </a:r>
            <a:r>
              <a:rPr sz="4300" spc="-420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Times New Roman"/>
                <a:cs typeface="Times New Roman"/>
              </a:rPr>
              <a:t>/</a:t>
            </a:r>
            <a:r>
              <a:rPr sz="4300" spc="-370" dirty="0">
                <a:latin typeface="Times New Roman"/>
                <a:cs typeface="Times New Roman"/>
              </a:rPr>
              <a:t> </a:t>
            </a:r>
            <a:r>
              <a:rPr sz="4300" spc="40" dirty="0">
                <a:latin typeface="Times New Roman"/>
                <a:cs typeface="Times New Roman"/>
              </a:rPr>
              <a:t>2)</a:t>
            </a:r>
            <a:endParaRPr sz="43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1660" y="4014926"/>
            <a:ext cx="5697679" cy="6037123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002957" y="4233479"/>
            <a:ext cx="516890" cy="6337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950" spc="-25" dirty="0">
                <a:latin typeface="Symbol"/>
                <a:cs typeface="Symbol"/>
              </a:rPr>
              <a:t></a:t>
            </a:r>
            <a:r>
              <a:rPr sz="3825" i="1" spc="-37" baseline="-17429" dirty="0">
                <a:latin typeface="Times New Roman"/>
                <a:cs typeface="Times New Roman"/>
              </a:rPr>
              <a:t>i</a:t>
            </a:r>
            <a:endParaRPr sz="3825" baseline="-17429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28357" y="4843789"/>
            <a:ext cx="318770" cy="6019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750" b="1" i="1" spc="-50" dirty="0">
                <a:latin typeface="Times New Roman"/>
                <a:cs typeface="Times New Roman"/>
              </a:rPr>
              <a:t>Т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8357" y="5986527"/>
            <a:ext cx="1548130" cy="6337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950" dirty="0">
                <a:latin typeface="Symbol"/>
                <a:cs typeface="Symbol"/>
              </a:rPr>
              <a:t></a:t>
            </a:r>
            <a:r>
              <a:rPr sz="3950" spc="-110" dirty="0">
                <a:latin typeface="Times New Roman"/>
                <a:cs typeface="Times New Roman"/>
              </a:rPr>
              <a:t> </a:t>
            </a:r>
            <a:r>
              <a:rPr sz="3750" b="1" i="1" dirty="0">
                <a:latin typeface="Times New Roman"/>
                <a:cs typeface="Times New Roman"/>
              </a:rPr>
              <a:t>=2</a:t>
            </a:r>
            <a:r>
              <a:rPr sz="3950" dirty="0">
                <a:latin typeface="Symbol"/>
                <a:cs typeface="Symbol"/>
              </a:rPr>
              <a:t></a:t>
            </a:r>
            <a:r>
              <a:rPr sz="3950" spc="-100" dirty="0">
                <a:latin typeface="Times New Roman"/>
                <a:cs typeface="Times New Roman"/>
              </a:rPr>
              <a:t> </a:t>
            </a:r>
            <a:r>
              <a:rPr sz="3750" b="1" i="1" spc="-50" dirty="0">
                <a:latin typeface="Times New Roman"/>
                <a:cs typeface="Times New Roman"/>
              </a:rPr>
              <a:t>f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02957" y="3456347"/>
            <a:ext cx="327342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704850" algn="l"/>
              </a:tabLst>
            </a:pPr>
            <a:r>
              <a:rPr sz="6600" b="1" i="1" spc="-37" baseline="-12626" dirty="0">
                <a:latin typeface="Times New Roman"/>
                <a:cs typeface="Times New Roman"/>
              </a:rPr>
              <a:t>I</a:t>
            </a:r>
            <a:r>
              <a:rPr sz="4275" b="1" i="1" spc="-37" baseline="-39961" dirty="0">
                <a:latin typeface="Times New Roman"/>
                <a:cs typeface="Times New Roman"/>
              </a:rPr>
              <a:t>m</a:t>
            </a:r>
            <a:r>
              <a:rPr sz="4275" b="1" i="1" baseline="-39961" dirty="0">
                <a:latin typeface="Times New Roman"/>
                <a:cs typeface="Times New Roman"/>
              </a:rPr>
              <a:t>	</a:t>
            </a:r>
            <a:r>
              <a:rPr sz="2950" dirty="0">
                <a:solidFill>
                  <a:srgbClr val="5C5B59"/>
                </a:solidFill>
                <a:latin typeface="Calibri"/>
                <a:cs typeface="Calibri"/>
              </a:rPr>
              <a:t>–</a:t>
            </a:r>
            <a:r>
              <a:rPr sz="2950" spc="-6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5C5B59"/>
                </a:solidFill>
                <a:latin typeface="Calibri"/>
                <a:cs typeface="Calibri"/>
              </a:rPr>
              <a:t>амплитуда</a:t>
            </a:r>
            <a:r>
              <a:rPr sz="2950" spc="-5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2950" spc="-25" dirty="0">
                <a:solidFill>
                  <a:srgbClr val="5C5B59"/>
                </a:solidFill>
                <a:latin typeface="Calibri"/>
                <a:cs typeface="Calibri"/>
              </a:rPr>
              <a:t>[А]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02957" y="5371147"/>
            <a:ext cx="3607435" cy="6019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4875" b="1" i="1" baseline="-7692" dirty="0">
                <a:latin typeface="Times New Roman"/>
                <a:cs typeface="Times New Roman"/>
              </a:rPr>
              <a:t>f</a:t>
            </a:r>
            <a:r>
              <a:rPr sz="4875" b="1" i="1" spc="179" baseline="-7692" dirty="0">
                <a:latin typeface="Times New Roman"/>
                <a:cs typeface="Times New Roman"/>
              </a:rPr>
              <a:t> </a:t>
            </a:r>
            <a:r>
              <a:rPr sz="5625" b="1" baseline="-6666" dirty="0">
                <a:latin typeface="Times New Roman"/>
                <a:cs typeface="Times New Roman"/>
              </a:rPr>
              <a:t>=</a:t>
            </a:r>
            <a:r>
              <a:rPr sz="5625" b="1" spc="97" baseline="-6666" dirty="0">
                <a:latin typeface="Times New Roman"/>
                <a:cs typeface="Times New Roman"/>
              </a:rPr>
              <a:t> </a:t>
            </a:r>
            <a:r>
              <a:rPr sz="5625" b="1" baseline="-6666" dirty="0">
                <a:latin typeface="Times New Roman"/>
                <a:cs typeface="Times New Roman"/>
              </a:rPr>
              <a:t>1/</a:t>
            </a:r>
            <a:r>
              <a:rPr sz="5625" b="1" i="1" baseline="-6666" dirty="0">
                <a:latin typeface="Times New Roman"/>
                <a:cs typeface="Times New Roman"/>
              </a:rPr>
              <a:t>T</a:t>
            </a:r>
            <a:r>
              <a:rPr sz="5625" b="1" i="1" spc="-352" baseline="-6666" dirty="0"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5C5B59"/>
                </a:solidFill>
                <a:latin typeface="Calibri"/>
                <a:cs typeface="Calibri"/>
              </a:rPr>
              <a:t>–</a:t>
            </a:r>
            <a:r>
              <a:rPr sz="2950" spc="-1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5C5B59"/>
                </a:solidFill>
                <a:latin typeface="Calibri"/>
                <a:cs typeface="Calibri"/>
              </a:rPr>
              <a:t>частота</a:t>
            </a:r>
            <a:r>
              <a:rPr sz="2950" spc="-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2950" spc="-20" dirty="0">
                <a:solidFill>
                  <a:srgbClr val="5C5B59"/>
                </a:solidFill>
                <a:latin typeface="Calibri"/>
                <a:cs typeface="Calibri"/>
              </a:rPr>
              <a:t>[Гц]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95694" y="4393939"/>
            <a:ext cx="5085080" cy="9493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84480" indent="-271780">
              <a:lnSpc>
                <a:spcPts val="3265"/>
              </a:lnSpc>
              <a:spcBef>
                <a:spcPts val="114"/>
              </a:spcBef>
              <a:buChar char="–"/>
              <a:tabLst>
                <a:tab pos="284480" algn="l"/>
              </a:tabLst>
            </a:pPr>
            <a:r>
              <a:rPr sz="2950" dirty="0">
                <a:solidFill>
                  <a:srgbClr val="5C5B59"/>
                </a:solidFill>
                <a:latin typeface="Calibri"/>
                <a:cs typeface="Calibri"/>
              </a:rPr>
              <a:t>начальная</a:t>
            </a:r>
            <a:r>
              <a:rPr sz="2950" spc="-4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2950" spc="-20" dirty="0">
                <a:solidFill>
                  <a:srgbClr val="5C5B59"/>
                </a:solidFill>
                <a:latin typeface="Calibri"/>
                <a:cs typeface="Calibri"/>
              </a:rPr>
              <a:t>фаза</a:t>
            </a:r>
            <a:endParaRPr sz="2950">
              <a:latin typeface="Calibri"/>
              <a:cs typeface="Calibri"/>
            </a:endParaRPr>
          </a:p>
          <a:p>
            <a:pPr marL="284480" indent="-271780">
              <a:lnSpc>
                <a:spcPts val="3985"/>
              </a:lnSpc>
              <a:buChar char="–"/>
              <a:tabLst>
                <a:tab pos="284480" algn="l"/>
              </a:tabLst>
            </a:pPr>
            <a:r>
              <a:rPr sz="2950" dirty="0">
                <a:solidFill>
                  <a:srgbClr val="5C5B59"/>
                </a:solidFill>
                <a:latin typeface="Calibri"/>
                <a:cs typeface="Calibri"/>
              </a:rPr>
              <a:t>период</a:t>
            </a:r>
            <a:r>
              <a:rPr sz="2950" spc="-10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5C5B59"/>
                </a:solidFill>
                <a:latin typeface="Calibri"/>
                <a:cs typeface="Calibri"/>
              </a:rPr>
              <a:t>[</a:t>
            </a:r>
            <a:r>
              <a:rPr sz="2950" spc="-31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400" spc="-10" dirty="0">
                <a:latin typeface="Times New Roman"/>
                <a:cs typeface="Times New Roman"/>
              </a:rPr>
              <a:t>2</a:t>
            </a:r>
            <a:r>
              <a:rPr sz="3550" spc="-10" dirty="0">
                <a:latin typeface="Symbol"/>
                <a:cs typeface="Symbol"/>
              </a:rPr>
              <a:t></a:t>
            </a:r>
            <a:r>
              <a:rPr sz="3550" spc="-75" dirty="0"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5C5B59"/>
                </a:solidFill>
                <a:latin typeface="Calibri"/>
                <a:cs typeface="Calibri"/>
              </a:rPr>
              <a:t>радиан</a:t>
            </a:r>
            <a:r>
              <a:rPr sz="2950" spc="-6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5C5B59"/>
                </a:solidFill>
                <a:latin typeface="Calibri"/>
                <a:cs typeface="Calibri"/>
              </a:rPr>
              <a:t>или</a:t>
            </a:r>
            <a:r>
              <a:rPr sz="2950" spc="-6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2950" spc="-10" dirty="0">
                <a:solidFill>
                  <a:srgbClr val="5C5B59"/>
                </a:solidFill>
                <a:latin typeface="Calibri"/>
                <a:cs typeface="Calibri"/>
              </a:rPr>
              <a:t>360</a:t>
            </a:r>
            <a:r>
              <a:rPr sz="3300" spc="-10" dirty="0">
                <a:latin typeface="Symbol"/>
                <a:cs typeface="Symbol"/>
              </a:rPr>
              <a:t></a:t>
            </a:r>
            <a:r>
              <a:rPr sz="2950" spc="-10" dirty="0">
                <a:solidFill>
                  <a:srgbClr val="5C5B59"/>
                </a:solidFill>
                <a:latin typeface="Calibri"/>
                <a:cs typeface="Calibri"/>
              </a:rPr>
              <a:t>]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26550" y="6081930"/>
            <a:ext cx="3615054" cy="96393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3475"/>
              </a:lnSpc>
              <a:spcBef>
                <a:spcPts val="114"/>
              </a:spcBef>
            </a:pPr>
            <a:r>
              <a:rPr sz="2950" dirty="0">
                <a:solidFill>
                  <a:srgbClr val="5C5B59"/>
                </a:solidFill>
                <a:latin typeface="Calibri"/>
                <a:cs typeface="Calibri"/>
              </a:rPr>
              <a:t>–</a:t>
            </a:r>
            <a:r>
              <a:rPr sz="2950" spc="-7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5C5B59"/>
                </a:solidFill>
                <a:latin typeface="Calibri"/>
                <a:cs typeface="Calibri"/>
              </a:rPr>
              <a:t>угловая</a:t>
            </a:r>
            <a:r>
              <a:rPr sz="2950" spc="-7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2950" spc="-10" dirty="0">
                <a:solidFill>
                  <a:srgbClr val="5C5B59"/>
                </a:solidFill>
                <a:latin typeface="Calibri"/>
                <a:cs typeface="Calibri"/>
              </a:rPr>
              <a:t>частота</a:t>
            </a:r>
            <a:endParaRPr sz="2950">
              <a:latin typeface="Calibri"/>
              <a:cs typeface="Calibri"/>
            </a:endParaRPr>
          </a:p>
          <a:p>
            <a:pPr marL="1028065" algn="ctr">
              <a:lnSpc>
                <a:spcPts val="3895"/>
              </a:lnSpc>
            </a:pPr>
            <a:r>
              <a:rPr sz="3100" spc="-70" dirty="0">
                <a:solidFill>
                  <a:srgbClr val="5B5C57"/>
                </a:solidFill>
                <a:latin typeface="Calibri"/>
                <a:cs typeface="Calibri"/>
              </a:rPr>
              <a:t>[радиан/с</a:t>
            </a:r>
            <a:r>
              <a:rPr sz="3100" spc="-9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spc="-20" dirty="0">
                <a:solidFill>
                  <a:srgbClr val="5B5C57"/>
                </a:solidFill>
                <a:latin typeface="Calibri"/>
                <a:cs typeface="Calibri"/>
              </a:rPr>
              <a:t>или</a:t>
            </a:r>
            <a:r>
              <a:rPr sz="3300" spc="-20" dirty="0">
                <a:latin typeface="Symbol"/>
                <a:cs typeface="Symbol"/>
              </a:rPr>
              <a:t></a:t>
            </a:r>
            <a:r>
              <a:rPr sz="3100" spc="-20" dirty="0">
                <a:solidFill>
                  <a:srgbClr val="5B5C57"/>
                </a:solidFill>
                <a:latin typeface="Calibri"/>
                <a:cs typeface="Calibri"/>
              </a:rPr>
              <a:t>]</a:t>
            </a:r>
            <a:endParaRPr sz="3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1027455" y="2662738"/>
            <a:ext cx="806450" cy="419100"/>
          </a:xfrm>
          <a:custGeom>
            <a:avLst/>
            <a:gdLst/>
            <a:ahLst/>
            <a:cxnLst/>
            <a:rect l="l" t="t" r="r" b="b"/>
            <a:pathLst>
              <a:path w="806450" h="419100">
                <a:moveTo>
                  <a:pt x="387057" y="209423"/>
                </a:moveTo>
                <a:lnTo>
                  <a:pt x="177634" y="0"/>
                </a:lnTo>
                <a:lnTo>
                  <a:pt x="0" y="0"/>
                </a:lnTo>
                <a:lnTo>
                  <a:pt x="209410" y="209423"/>
                </a:lnTo>
                <a:lnTo>
                  <a:pt x="0" y="418846"/>
                </a:lnTo>
                <a:lnTo>
                  <a:pt x="177634" y="418846"/>
                </a:lnTo>
                <a:lnTo>
                  <a:pt x="387057" y="209423"/>
                </a:lnTo>
                <a:close/>
              </a:path>
              <a:path w="806450" h="419100">
                <a:moveTo>
                  <a:pt x="805891" y="209423"/>
                </a:moveTo>
                <a:lnTo>
                  <a:pt x="596468" y="0"/>
                </a:lnTo>
                <a:lnTo>
                  <a:pt x="418846" y="0"/>
                </a:lnTo>
                <a:lnTo>
                  <a:pt x="628243" y="209423"/>
                </a:lnTo>
                <a:lnTo>
                  <a:pt x="418846" y="418846"/>
                </a:lnTo>
                <a:lnTo>
                  <a:pt x="596468" y="418846"/>
                </a:lnTo>
                <a:lnTo>
                  <a:pt x="805891" y="209423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187505" y="1329099"/>
            <a:ext cx="6464935" cy="2254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9270" marR="241935" indent="-128905">
              <a:lnSpc>
                <a:spcPct val="100000"/>
              </a:lnSpc>
              <a:spcBef>
                <a:spcPts val="95"/>
              </a:spcBef>
            </a:pPr>
            <a:r>
              <a:rPr sz="3300" b="1" spc="85" dirty="0">
                <a:solidFill>
                  <a:srgbClr val="5C5B59"/>
                </a:solidFill>
                <a:latin typeface="Calibri"/>
                <a:cs typeface="Calibri"/>
              </a:rPr>
              <a:t>ОСНОВНЫЕ</a:t>
            </a:r>
            <a:r>
              <a:rPr sz="3300" b="1" spc="15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80" dirty="0">
                <a:solidFill>
                  <a:srgbClr val="5C5B59"/>
                </a:solidFill>
                <a:latin typeface="Calibri"/>
                <a:cs typeface="Calibri"/>
              </a:rPr>
              <a:t>ХАРАКТЕРИСТИКИ </a:t>
            </a:r>
            <a:r>
              <a:rPr sz="3300" b="1" spc="60" dirty="0">
                <a:solidFill>
                  <a:srgbClr val="5C5B59"/>
                </a:solidFill>
                <a:latin typeface="Calibri"/>
                <a:cs typeface="Calibri"/>
              </a:rPr>
              <a:t>ГАРМОНИЧЕСКОГО</a:t>
            </a:r>
            <a:r>
              <a:rPr sz="3300" b="1" spc="14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95" dirty="0">
                <a:solidFill>
                  <a:srgbClr val="5C5B59"/>
                </a:solidFill>
                <a:latin typeface="Calibri"/>
                <a:cs typeface="Calibri"/>
              </a:rPr>
              <a:t>СИГНАЛА</a:t>
            </a:r>
            <a:endParaRPr sz="3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714"/>
              </a:spcBef>
            </a:pPr>
            <a:r>
              <a:rPr sz="3300" b="1" spc="-10" dirty="0">
                <a:solidFill>
                  <a:srgbClr val="5C5B59"/>
                </a:solidFill>
                <a:latin typeface="Calibri"/>
                <a:cs typeface="Calibri"/>
              </a:rPr>
              <a:t>Среднее</a:t>
            </a:r>
            <a:r>
              <a:rPr sz="3300" b="1" spc="-114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C5B59"/>
                </a:solidFill>
                <a:latin typeface="Calibri"/>
                <a:cs typeface="Calibri"/>
              </a:rPr>
              <a:t>значение</a:t>
            </a:r>
            <a:r>
              <a:rPr sz="3300" b="1" spc="-114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C5B59"/>
                </a:solidFill>
                <a:latin typeface="Calibri"/>
                <a:cs typeface="Calibri"/>
              </a:rPr>
              <a:t>за</a:t>
            </a:r>
            <a:r>
              <a:rPr sz="3300" b="1" spc="-11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-20" dirty="0">
                <a:solidFill>
                  <a:srgbClr val="5C5B59"/>
                </a:solidFill>
                <a:latin typeface="Calibri"/>
                <a:cs typeface="Calibri"/>
              </a:rPr>
              <a:t>полпериода</a:t>
            </a:r>
            <a:r>
              <a:rPr sz="3300" b="1" spc="-11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-50" dirty="0">
                <a:solidFill>
                  <a:srgbClr val="5C5B59"/>
                </a:solidFill>
                <a:latin typeface="Calibri"/>
                <a:cs typeface="Calibri"/>
              </a:rPr>
              <a:t>– </a:t>
            </a:r>
            <a:r>
              <a:rPr sz="3300" b="1" spc="-10" dirty="0">
                <a:solidFill>
                  <a:srgbClr val="5C5B59"/>
                </a:solidFill>
                <a:latin typeface="Calibri"/>
                <a:cs typeface="Calibri"/>
              </a:rPr>
              <a:t>Средневыпрямленное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055652" y="3986736"/>
            <a:ext cx="395605" cy="558800"/>
          </a:xfrm>
          <a:custGeom>
            <a:avLst/>
            <a:gdLst/>
            <a:ahLst/>
            <a:cxnLst/>
            <a:rect l="l" t="t" r="r" b="b"/>
            <a:pathLst>
              <a:path w="395604" h="558800">
                <a:moveTo>
                  <a:pt x="395154" y="0"/>
                </a:moveTo>
                <a:lnTo>
                  <a:pt x="0" y="558610"/>
                </a:lnTo>
              </a:path>
            </a:pathLst>
          </a:custGeom>
          <a:ln w="7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655742" y="4718213"/>
            <a:ext cx="276225" cy="466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900" i="1" spc="-50" dirty="0">
                <a:latin typeface="Times New Roman"/>
                <a:cs typeface="Times New Roman"/>
              </a:rPr>
              <a:t>m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95839" y="4718213"/>
            <a:ext cx="276225" cy="466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900" i="1" spc="-50" dirty="0">
                <a:latin typeface="Times New Roman"/>
                <a:cs typeface="Times New Roman"/>
              </a:rPr>
              <a:t>m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83354" y="3885900"/>
            <a:ext cx="215900" cy="466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900" i="1" spc="-50" dirty="0">
                <a:latin typeface="Times New Roman"/>
                <a:cs typeface="Times New Roman"/>
              </a:rPr>
              <a:t>T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23505" y="4880684"/>
            <a:ext cx="249554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350" i="1" spc="-50" dirty="0">
                <a:latin typeface="Times New Roman"/>
                <a:cs typeface="Times New Roman"/>
              </a:rPr>
              <a:t>Т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97486" y="4549864"/>
            <a:ext cx="154940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350" i="1" spc="-50" dirty="0">
                <a:latin typeface="Times New Roman"/>
                <a:cs typeface="Times New Roman"/>
              </a:rPr>
              <a:t>I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41364" y="4283752"/>
            <a:ext cx="565150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33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3350" spc="60" dirty="0">
                <a:latin typeface="Times New Roman"/>
                <a:cs typeface="Times New Roman"/>
              </a:rPr>
              <a:t> </a:t>
            </a:r>
            <a:r>
              <a:rPr sz="5025" i="1" spc="-75" baseline="-34825" dirty="0">
                <a:latin typeface="Times New Roman"/>
                <a:cs typeface="Times New Roman"/>
              </a:rPr>
              <a:t>I</a:t>
            </a:r>
            <a:endParaRPr sz="5025" baseline="-34825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76025" y="4165341"/>
            <a:ext cx="195580" cy="466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900" spc="-50" dirty="0">
                <a:latin typeface="Times New Roman"/>
                <a:cs typeface="Times New Roman"/>
              </a:rPr>
              <a:t>2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42159" y="5181306"/>
            <a:ext cx="195580" cy="466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900" spc="-50" dirty="0">
                <a:latin typeface="Times New Roman"/>
                <a:cs typeface="Times New Roman"/>
              </a:rPr>
              <a:t>0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466323" y="4718502"/>
            <a:ext cx="704850" cy="466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900" i="1" spc="-10" dirty="0">
                <a:latin typeface="Times New Roman"/>
                <a:cs typeface="Times New Roman"/>
              </a:rPr>
              <a:t>ср</a:t>
            </a:r>
            <a:r>
              <a:rPr sz="2900" spc="-10" dirty="0">
                <a:latin typeface="Times New Roman"/>
                <a:cs typeface="Times New Roman"/>
              </a:rPr>
              <a:t>.</a:t>
            </a:r>
            <a:r>
              <a:rPr sz="2900" i="1" spc="-10" dirty="0">
                <a:latin typeface="Times New Roman"/>
                <a:cs typeface="Times New Roman"/>
              </a:rPr>
              <a:t>в</a:t>
            </a:r>
            <a:r>
              <a:rPr sz="2900" spc="-10" dirty="0">
                <a:latin typeface="Times New Roman"/>
                <a:cs typeface="Times New Roman"/>
              </a:rPr>
              <a:t>.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98606" y="4549862"/>
            <a:ext cx="1442720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350" dirty="0">
                <a:latin typeface="Symbol"/>
                <a:cs typeface="Symbol"/>
              </a:rPr>
              <a:t></a:t>
            </a:r>
            <a:r>
              <a:rPr sz="3350" spc="-190" dirty="0">
                <a:latin typeface="Times New Roman"/>
                <a:cs typeface="Times New Roman"/>
              </a:rPr>
              <a:t> </a:t>
            </a:r>
            <a:r>
              <a:rPr sz="3350" spc="-10" dirty="0">
                <a:latin typeface="Times New Roman"/>
                <a:cs typeface="Times New Roman"/>
              </a:rPr>
              <a:t>0,637</a:t>
            </a:r>
            <a:r>
              <a:rPr sz="3350" i="1" spc="-10" dirty="0">
                <a:latin typeface="Times New Roman"/>
                <a:cs typeface="Times New Roman"/>
              </a:rPr>
              <a:t>I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56903" y="4283752"/>
            <a:ext cx="664845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5025" baseline="-34825" dirty="0">
                <a:latin typeface="Symbol"/>
                <a:cs typeface="Symbol"/>
              </a:rPr>
              <a:t></a:t>
            </a:r>
            <a:r>
              <a:rPr sz="5025" spc="-37" baseline="-34825" dirty="0">
                <a:latin typeface="Times New Roman"/>
                <a:cs typeface="Times New Roman"/>
              </a:rPr>
              <a:t> </a:t>
            </a:r>
            <a:r>
              <a:rPr sz="3350" u="sng" spc="-4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35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121440" y="4366211"/>
            <a:ext cx="1443355" cy="7600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7200" spc="-30" baseline="-12731" dirty="0">
                <a:latin typeface="Symbol"/>
                <a:cs typeface="Symbol"/>
              </a:rPr>
              <a:t></a:t>
            </a:r>
            <a:r>
              <a:rPr sz="7200" spc="-1147" baseline="-12731" dirty="0">
                <a:latin typeface="Times New Roman"/>
                <a:cs typeface="Times New Roman"/>
              </a:rPr>
              <a:t> </a:t>
            </a:r>
            <a:r>
              <a:rPr sz="3350" i="1" dirty="0">
                <a:latin typeface="Times New Roman"/>
                <a:cs typeface="Times New Roman"/>
              </a:rPr>
              <a:t>idt</a:t>
            </a:r>
            <a:r>
              <a:rPr sz="3350" i="1" spc="40" dirty="0">
                <a:latin typeface="Times New Roman"/>
                <a:cs typeface="Times New Roman"/>
              </a:rPr>
              <a:t> </a:t>
            </a:r>
            <a:r>
              <a:rPr sz="3350" dirty="0">
                <a:latin typeface="Symbol"/>
                <a:cs typeface="Symbol"/>
              </a:rPr>
              <a:t></a:t>
            </a:r>
            <a:r>
              <a:rPr sz="3350" spc="180" dirty="0">
                <a:latin typeface="Times New Roman"/>
                <a:cs typeface="Times New Roman"/>
              </a:rPr>
              <a:t> </a:t>
            </a:r>
            <a:r>
              <a:rPr sz="5025" spc="-75" baseline="-43117" dirty="0">
                <a:latin typeface="Symbol"/>
                <a:cs typeface="Symbol"/>
              </a:rPr>
              <a:t></a:t>
            </a:r>
            <a:endParaRPr sz="5025" baseline="-43117">
              <a:latin typeface="Symbol"/>
              <a:cs typeface="Symbo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213183" y="3906794"/>
            <a:ext cx="5801360" cy="1740535"/>
          </a:xfrm>
          <a:custGeom>
            <a:avLst/>
            <a:gdLst/>
            <a:ahLst/>
            <a:cxnLst/>
            <a:rect l="l" t="t" r="r" b="b"/>
            <a:pathLst>
              <a:path w="5801359" h="1740535">
                <a:moveTo>
                  <a:pt x="0" y="0"/>
                </a:moveTo>
                <a:lnTo>
                  <a:pt x="5801315" y="0"/>
                </a:lnTo>
                <a:lnTo>
                  <a:pt x="5801315" y="1740059"/>
                </a:lnTo>
                <a:lnTo>
                  <a:pt x="0" y="1740059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27455" y="6011449"/>
            <a:ext cx="806450" cy="419100"/>
          </a:xfrm>
          <a:custGeom>
            <a:avLst/>
            <a:gdLst/>
            <a:ahLst/>
            <a:cxnLst/>
            <a:rect l="l" t="t" r="r" b="b"/>
            <a:pathLst>
              <a:path w="806450" h="419100">
                <a:moveTo>
                  <a:pt x="387057" y="209410"/>
                </a:moveTo>
                <a:lnTo>
                  <a:pt x="177634" y="0"/>
                </a:lnTo>
                <a:lnTo>
                  <a:pt x="0" y="0"/>
                </a:lnTo>
                <a:lnTo>
                  <a:pt x="209410" y="209410"/>
                </a:lnTo>
                <a:lnTo>
                  <a:pt x="0" y="418833"/>
                </a:lnTo>
                <a:lnTo>
                  <a:pt x="177634" y="418833"/>
                </a:lnTo>
                <a:lnTo>
                  <a:pt x="387057" y="209410"/>
                </a:lnTo>
                <a:close/>
              </a:path>
              <a:path w="806450" h="419100">
                <a:moveTo>
                  <a:pt x="805891" y="209410"/>
                </a:moveTo>
                <a:lnTo>
                  <a:pt x="596468" y="0"/>
                </a:lnTo>
                <a:lnTo>
                  <a:pt x="418846" y="0"/>
                </a:lnTo>
                <a:lnTo>
                  <a:pt x="628243" y="209410"/>
                </a:lnTo>
                <a:lnTo>
                  <a:pt x="418846" y="418833"/>
                </a:lnTo>
                <a:lnTo>
                  <a:pt x="596468" y="418833"/>
                </a:lnTo>
                <a:lnTo>
                  <a:pt x="805891" y="20941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187505" y="5901454"/>
            <a:ext cx="6028055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b="1" spc="-20" dirty="0">
                <a:solidFill>
                  <a:srgbClr val="5C5B59"/>
                </a:solidFill>
                <a:latin typeface="Calibri"/>
                <a:cs typeface="Calibri"/>
              </a:rPr>
              <a:t>Действующее</a:t>
            </a:r>
            <a:r>
              <a:rPr sz="3300" b="1" spc="-8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-25" dirty="0">
                <a:solidFill>
                  <a:srgbClr val="5C5B59"/>
                </a:solidFill>
                <a:latin typeface="Calibri"/>
                <a:cs typeface="Calibri"/>
              </a:rPr>
              <a:t>или </a:t>
            </a:r>
            <a:r>
              <a:rPr sz="3300" b="1" spc="-20" dirty="0">
                <a:solidFill>
                  <a:srgbClr val="5C5B59"/>
                </a:solidFill>
                <a:latin typeface="Calibri"/>
                <a:cs typeface="Calibri"/>
              </a:rPr>
              <a:t>среднеквадратическое</a:t>
            </a:r>
            <a:r>
              <a:rPr sz="3300" b="1" spc="-7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C5B59"/>
                </a:solidFill>
                <a:latin typeface="Calibri"/>
                <a:cs typeface="Calibri"/>
              </a:rPr>
              <a:t>значение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975599" y="7425308"/>
            <a:ext cx="2864485" cy="1565910"/>
            <a:chOff x="2975599" y="7425308"/>
            <a:chExt cx="2864485" cy="1565910"/>
          </a:xfrm>
        </p:grpSpPr>
        <p:sp>
          <p:nvSpPr>
            <p:cNvPr id="37" name="object 37"/>
            <p:cNvSpPr/>
            <p:nvPr/>
          </p:nvSpPr>
          <p:spPr>
            <a:xfrm>
              <a:off x="3287137" y="8231929"/>
              <a:ext cx="336550" cy="0"/>
            </a:xfrm>
            <a:custGeom>
              <a:avLst/>
              <a:gdLst/>
              <a:ahLst/>
              <a:cxnLst/>
              <a:rect l="l" t="t" r="r" b="b"/>
              <a:pathLst>
                <a:path w="336550">
                  <a:moveTo>
                    <a:pt x="0" y="0"/>
                  </a:moveTo>
                  <a:lnTo>
                    <a:pt x="336181" y="0"/>
                  </a:lnTo>
                </a:path>
              </a:pathLst>
            </a:custGeom>
            <a:ln w="162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83854" y="8380604"/>
              <a:ext cx="60960" cy="33655"/>
            </a:xfrm>
            <a:custGeom>
              <a:avLst/>
              <a:gdLst/>
              <a:ahLst/>
              <a:cxnLst/>
              <a:rect l="l" t="t" r="r" b="b"/>
              <a:pathLst>
                <a:path w="60960" h="33654">
                  <a:moveTo>
                    <a:pt x="0" y="33604"/>
                  </a:moveTo>
                  <a:lnTo>
                    <a:pt x="60656" y="0"/>
                  </a:lnTo>
                </a:path>
              </a:pathLst>
            </a:custGeom>
            <a:ln w="16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44511" y="8388750"/>
              <a:ext cx="87630" cy="586105"/>
            </a:xfrm>
            <a:custGeom>
              <a:avLst/>
              <a:gdLst/>
              <a:ahLst/>
              <a:cxnLst/>
              <a:rect l="l" t="t" r="r" b="b"/>
              <a:pathLst>
                <a:path w="87630" h="586104">
                  <a:moveTo>
                    <a:pt x="0" y="0"/>
                  </a:moveTo>
                  <a:lnTo>
                    <a:pt x="87386" y="585536"/>
                  </a:lnTo>
                </a:path>
              </a:pathLst>
            </a:custGeom>
            <a:ln w="328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40122" y="7433563"/>
              <a:ext cx="111125" cy="1541145"/>
            </a:xfrm>
            <a:custGeom>
              <a:avLst/>
              <a:gdLst/>
              <a:ahLst/>
              <a:cxnLst/>
              <a:rect l="l" t="t" r="r" b="b"/>
              <a:pathLst>
                <a:path w="111125" h="1541145">
                  <a:moveTo>
                    <a:pt x="0" y="1540724"/>
                  </a:moveTo>
                  <a:lnTo>
                    <a:pt x="111032" y="0"/>
                  </a:lnTo>
                </a:path>
              </a:pathLst>
            </a:custGeom>
            <a:ln w="164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251154" y="7433563"/>
              <a:ext cx="1485900" cy="0"/>
            </a:xfrm>
            <a:custGeom>
              <a:avLst/>
              <a:gdLst/>
              <a:ahLst/>
              <a:cxnLst/>
              <a:rect l="l" t="t" r="r" b="b"/>
              <a:pathLst>
                <a:path w="1485900">
                  <a:moveTo>
                    <a:pt x="0" y="0"/>
                  </a:moveTo>
                  <a:lnTo>
                    <a:pt x="1485572" y="0"/>
                  </a:lnTo>
                </a:path>
              </a:pathLst>
            </a:custGeom>
            <a:ln w="162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61046" y="8571030"/>
              <a:ext cx="60960" cy="33655"/>
            </a:xfrm>
            <a:custGeom>
              <a:avLst/>
              <a:gdLst/>
              <a:ahLst/>
              <a:cxnLst/>
              <a:rect l="l" t="t" r="r" b="b"/>
              <a:pathLst>
                <a:path w="60960" h="33654">
                  <a:moveTo>
                    <a:pt x="0" y="33604"/>
                  </a:moveTo>
                  <a:lnTo>
                    <a:pt x="60656" y="0"/>
                  </a:lnTo>
                </a:path>
              </a:pathLst>
            </a:custGeom>
            <a:ln w="16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21703" y="8579177"/>
              <a:ext cx="87630" cy="149225"/>
            </a:xfrm>
            <a:custGeom>
              <a:avLst/>
              <a:gdLst/>
              <a:ahLst/>
              <a:cxnLst/>
              <a:rect l="l" t="t" r="r" b="b"/>
              <a:pathLst>
                <a:path w="87629" h="149225">
                  <a:moveTo>
                    <a:pt x="0" y="0"/>
                  </a:moveTo>
                  <a:lnTo>
                    <a:pt x="87386" y="148675"/>
                  </a:lnTo>
                </a:path>
              </a:pathLst>
            </a:custGeom>
            <a:ln w="328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417314" y="8290991"/>
              <a:ext cx="111125" cy="436880"/>
            </a:xfrm>
            <a:custGeom>
              <a:avLst/>
              <a:gdLst/>
              <a:ahLst/>
              <a:cxnLst/>
              <a:rect l="l" t="t" r="r" b="b"/>
              <a:pathLst>
                <a:path w="111125" h="436879">
                  <a:moveTo>
                    <a:pt x="0" y="436860"/>
                  </a:moveTo>
                  <a:lnTo>
                    <a:pt x="111032" y="0"/>
                  </a:lnTo>
                </a:path>
              </a:pathLst>
            </a:custGeom>
            <a:ln w="164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528346" y="8290991"/>
              <a:ext cx="270510" cy="0"/>
            </a:xfrm>
            <a:custGeom>
              <a:avLst/>
              <a:gdLst/>
              <a:ahLst/>
              <a:cxnLst/>
              <a:rect l="l" t="t" r="r" b="b"/>
              <a:pathLst>
                <a:path w="270510">
                  <a:moveTo>
                    <a:pt x="0" y="0"/>
                  </a:moveTo>
                  <a:lnTo>
                    <a:pt x="270384" y="0"/>
                  </a:lnTo>
                </a:path>
              </a:pathLst>
            </a:custGeom>
            <a:ln w="162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19923" y="8231929"/>
              <a:ext cx="612140" cy="0"/>
            </a:xfrm>
            <a:custGeom>
              <a:avLst/>
              <a:gdLst/>
              <a:ahLst/>
              <a:cxnLst/>
              <a:rect l="l" t="t" r="r" b="b"/>
              <a:pathLst>
                <a:path w="612139">
                  <a:moveTo>
                    <a:pt x="0" y="0"/>
                  </a:moveTo>
                  <a:lnTo>
                    <a:pt x="611706" y="0"/>
                  </a:lnTo>
                </a:path>
              </a:pathLst>
            </a:custGeom>
            <a:ln w="162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5255140" y="7490662"/>
            <a:ext cx="565785" cy="132524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894"/>
              </a:spcBef>
            </a:pPr>
            <a:r>
              <a:rPr sz="3600" i="1" spc="110" dirty="0">
                <a:latin typeface="Times New Roman"/>
                <a:cs typeface="Times New Roman"/>
              </a:rPr>
              <a:t>I</a:t>
            </a:r>
            <a:r>
              <a:rPr sz="4575" i="1" spc="165" baseline="-16393" dirty="0">
                <a:latin typeface="Times New Roman"/>
                <a:cs typeface="Times New Roman"/>
              </a:rPr>
              <a:t>m</a:t>
            </a:r>
            <a:endParaRPr sz="4575" baseline="-16393">
              <a:latin typeface="Times New Roman"/>
              <a:cs typeface="Times New Roman"/>
            </a:endParaRPr>
          </a:p>
          <a:p>
            <a:pPr marL="296545">
              <a:lnSpc>
                <a:spcPct val="100000"/>
              </a:lnSpc>
              <a:spcBef>
                <a:spcPts val="795"/>
              </a:spcBef>
            </a:pPr>
            <a:r>
              <a:rPr sz="3600" spc="-50" dirty="0">
                <a:latin typeface="Times New Roman"/>
                <a:cs typeface="Times New Roman"/>
              </a:rPr>
              <a:t>2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65440" y="8229265"/>
            <a:ext cx="696595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460375" algn="l"/>
              </a:tabLst>
            </a:pPr>
            <a:r>
              <a:rPr sz="3600" i="1" spc="-50" dirty="0">
                <a:latin typeface="Times New Roman"/>
                <a:cs typeface="Times New Roman"/>
              </a:rPr>
              <a:t>T</a:t>
            </a:r>
            <a:r>
              <a:rPr sz="3600" i="1" dirty="0">
                <a:latin typeface="Times New Roman"/>
                <a:cs typeface="Times New Roman"/>
              </a:rPr>
              <a:t>	</a:t>
            </a:r>
            <a:r>
              <a:rPr sz="4575" spc="-75" baseline="-36429" dirty="0">
                <a:latin typeface="Times New Roman"/>
                <a:cs typeface="Times New Roman"/>
              </a:rPr>
              <a:t>0</a:t>
            </a:r>
            <a:endParaRPr sz="4575" baseline="-36429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314261" y="7334965"/>
            <a:ext cx="1050925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814705" algn="l"/>
              </a:tabLst>
            </a:pPr>
            <a:r>
              <a:rPr sz="5400" baseline="-31635" dirty="0">
                <a:latin typeface="Times New Roman"/>
                <a:cs typeface="Times New Roman"/>
              </a:rPr>
              <a:t>1</a:t>
            </a:r>
            <a:r>
              <a:rPr sz="5400" spc="-44" baseline="-31635" dirty="0">
                <a:latin typeface="Times New Roman"/>
                <a:cs typeface="Times New Roman"/>
              </a:rPr>
              <a:t> </a:t>
            </a:r>
            <a:r>
              <a:rPr sz="3050" i="1" spc="-50" dirty="0">
                <a:latin typeface="Times New Roman"/>
                <a:cs typeface="Times New Roman"/>
              </a:rPr>
              <a:t>T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4575" spc="-75" baseline="-48269" dirty="0">
                <a:latin typeface="Times New Roman"/>
                <a:cs typeface="Times New Roman"/>
              </a:rPr>
              <a:t>2</a:t>
            </a:r>
            <a:endParaRPr sz="4575" baseline="-48269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24461" y="7877071"/>
            <a:ext cx="1925955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3600" dirty="0">
                <a:latin typeface="Symbol"/>
                <a:cs typeface="Symbol"/>
              </a:rPr>
              <a:t></a:t>
            </a:r>
            <a:r>
              <a:rPr sz="3600" spc="-204" dirty="0">
                <a:latin typeface="Times New Roman"/>
                <a:cs typeface="Times New Roman"/>
              </a:rPr>
              <a:t> </a:t>
            </a:r>
            <a:r>
              <a:rPr sz="3600" spc="45" dirty="0">
                <a:latin typeface="Times New Roman"/>
                <a:cs typeface="Times New Roman"/>
              </a:rPr>
              <a:t>0,707</a:t>
            </a:r>
            <a:r>
              <a:rPr sz="3600" i="1" spc="45" dirty="0">
                <a:latin typeface="Times New Roman"/>
                <a:cs typeface="Times New Roman"/>
              </a:rPr>
              <a:t>I</a:t>
            </a:r>
            <a:r>
              <a:rPr sz="4575" i="1" spc="67" baseline="-16393" dirty="0">
                <a:latin typeface="Times New Roman"/>
                <a:cs typeface="Times New Roman"/>
              </a:rPr>
              <a:t>m</a:t>
            </a:r>
            <a:endParaRPr sz="4575" baseline="-16393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302899" y="7877072"/>
            <a:ext cx="573405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600" i="1" dirty="0">
                <a:latin typeface="Times New Roman"/>
                <a:cs typeface="Times New Roman"/>
              </a:rPr>
              <a:t>I</a:t>
            </a:r>
            <a:r>
              <a:rPr sz="3600" i="1" spc="315" dirty="0">
                <a:latin typeface="Times New Roman"/>
                <a:cs typeface="Times New Roman"/>
              </a:rPr>
              <a:t> </a:t>
            </a:r>
            <a:r>
              <a:rPr sz="3600" spc="-50" dirty="0">
                <a:latin typeface="Symbol"/>
                <a:cs typeface="Symbol"/>
              </a:rPr>
              <a:t></a:t>
            </a:r>
            <a:endParaRPr sz="360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705870" y="7681553"/>
            <a:ext cx="1440180" cy="8077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635635" algn="l"/>
              </a:tabLst>
            </a:pPr>
            <a:r>
              <a:rPr sz="7650" baseline="-13071" dirty="0">
                <a:latin typeface="Symbol"/>
                <a:cs typeface="Symbol"/>
              </a:rPr>
              <a:t></a:t>
            </a:r>
            <a:r>
              <a:rPr sz="7650" spc="-1192" baseline="-13071" dirty="0">
                <a:latin typeface="Times New Roman"/>
                <a:cs typeface="Times New Roman"/>
              </a:rPr>
              <a:t> </a:t>
            </a:r>
            <a:r>
              <a:rPr sz="3600" i="1" spc="-50" dirty="0">
                <a:latin typeface="Times New Roman"/>
                <a:cs typeface="Times New Roman"/>
              </a:rPr>
              <a:t>i</a:t>
            </a:r>
            <a:r>
              <a:rPr sz="3600" i="1" dirty="0">
                <a:latin typeface="Times New Roman"/>
                <a:cs typeface="Times New Roman"/>
              </a:rPr>
              <a:t>	dt</a:t>
            </a:r>
            <a:r>
              <a:rPr sz="3600" i="1" spc="315" dirty="0">
                <a:latin typeface="Times New Roman"/>
                <a:cs typeface="Times New Roman"/>
              </a:rPr>
              <a:t> </a:t>
            </a:r>
            <a:r>
              <a:rPr sz="3600" spc="-50" dirty="0">
                <a:latin typeface="Symbol"/>
                <a:cs typeface="Symbol"/>
              </a:rPr>
              <a:t></a:t>
            </a:r>
            <a:endParaRPr sz="3600">
              <a:latin typeface="Symbol"/>
              <a:cs typeface="Symbo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213183" y="7322818"/>
            <a:ext cx="5684520" cy="1753235"/>
          </a:xfrm>
          <a:custGeom>
            <a:avLst/>
            <a:gdLst/>
            <a:ahLst/>
            <a:cxnLst/>
            <a:rect l="l" t="t" r="r" b="b"/>
            <a:pathLst>
              <a:path w="5684520" h="1753234">
                <a:moveTo>
                  <a:pt x="0" y="0"/>
                </a:moveTo>
                <a:lnTo>
                  <a:pt x="5684495" y="0"/>
                </a:lnTo>
                <a:lnTo>
                  <a:pt x="5684495" y="1753045"/>
                </a:lnTo>
                <a:lnTo>
                  <a:pt x="0" y="1753045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4199800" y="9250314"/>
            <a:ext cx="3723640" cy="16440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607060" algn="ctr">
              <a:lnSpc>
                <a:spcPts val="2940"/>
              </a:lnSpc>
              <a:spcBef>
                <a:spcPts val="130"/>
              </a:spcBef>
            </a:pPr>
            <a:r>
              <a:rPr sz="3050" i="1" spc="-50" dirty="0">
                <a:latin typeface="Times New Roman"/>
                <a:cs typeface="Times New Roman"/>
              </a:rPr>
              <a:t>T</a:t>
            </a:r>
            <a:endParaRPr sz="3050">
              <a:latin typeface="Times New Roman"/>
              <a:cs typeface="Times New Roman"/>
            </a:endParaRPr>
          </a:p>
          <a:p>
            <a:pPr marL="95250">
              <a:lnSpc>
                <a:spcPts val="5400"/>
              </a:lnSpc>
            </a:pP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3600" i="1" spc="-36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</a:t>
            </a:r>
            <a:r>
              <a:rPr sz="3600" spc="-285" dirty="0">
                <a:latin typeface="Times New Roman"/>
                <a:cs typeface="Times New Roman"/>
              </a:rPr>
              <a:t> </a:t>
            </a:r>
            <a:r>
              <a:rPr sz="3600" i="1" spc="-20" dirty="0">
                <a:latin typeface="Times New Roman"/>
                <a:cs typeface="Times New Roman"/>
              </a:rPr>
              <a:t>I</a:t>
            </a:r>
            <a:r>
              <a:rPr sz="3600" i="1" spc="-375" dirty="0">
                <a:latin typeface="Times New Roman"/>
                <a:cs typeface="Times New Roman"/>
              </a:rPr>
              <a:t> </a:t>
            </a:r>
            <a:r>
              <a:rPr sz="4575" baseline="29143" dirty="0">
                <a:latin typeface="Times New Roman"/>
                <a:cs typeface="Times New Roman"/>
              </a:rPr>
              <a:t>2</a:t>
            </a:r>
            <a:r>
              <a:rPr sz="4575" spc="30" baseline="29143" dirty="0">
                <a:latin typeface="Times New Roman"/>
                <a:cs typeface="Times New Roman"/>
              </a:rPr>
              <a:t> </a:t>
            </a:r>
            <a:r>
              <a:rPr sz="3600" spc="150" dirty="0">
                <a:latin typeface="Symbol"/>
                <a:cs typeface="Symbol"/>
              </a:rPr>
              <a:t></a:t>
            </a:r>
            <a:r>
              <a:rPr sz="3600" i="1" spc="150" dirty="0">
                <a:latin typeface="Times New Roman"/>
                <a:cs typeface="Times New Roman"/>
              </a:rPr>
              <a:t>T</a:t>
            </a:r>
            <a:r>
              <a:rPr sz="3600" i="1" spc="36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</a:t>
            </a:r>
            <a:r>
              <a:rPr sz="3600" spc="180" dirty="0">
                <a:latin typeface="Times New Roman"/>
                <a:cs typeface="Times New Roman"/>
              </a:rPr>
              <a:t> </a:t>
            </a:r>
            <a:r>
              <a:rPr sz="7650" baseline="-13071" dirty="0">
                <a:latin typeface="Symbol"/>
                <a:cs typeface="Symbol"/>
              </a:rPr>
              <a:t></a:t>
            </a:r>
            <a:r>
              <a:rPr sz="7650" spc="-877" baseline="-13071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3600" i="1" spc="-37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</a:t>
            </a:r>
            <a:r>
              <a:rPr sz="3600" spc="-550" dirty="0">
                <a:latin typeface="Times New Roman"/>
                <a:cs typeface="Times New Roman"/>
              </a:rPr>
              <a:t> </a:t>
            </a:r>
            <a:r>
              <a:rPr sz="3600" i="1" spc="70" dirty="0">
                <a:latin typeface="Times New Roman"/>
                <a:cs typeface="Times New Roman"/>
              </a:rPr>
              <a:t>i</a:t>
            </a:r>
            <a:r>
              <a:rPr sz="4575" spc="104" baseline="29143" dirty="0">
                <a:latin typeface="Times New Roman"/>
                <a:cs typeface="Times New Roman"/>
              </a:rPr>
              <a:t>2</a:t>
            </a:r>
            <a:r>
              <a:rPr sz="3600" i="1" spc="70" dirty="0">
                <a:latin typeface="Times New Roman"/>
                <a:cs typeface="Times New Roman"/>
              </a:rPr>
              <a:t>dt</a:t>
            </a:r>
            <a:endParaRPr sz="3600">
              <a:latin typeface="Times New Roman"/>
              <a:cs typeface="Times New Roman"/>
            </a:endParaRPr>
          </a:p>
          <a:p>
            <a:pPr marL="675005" algn="ctr">
              <a:lnSpc>
                <a:spcPct val="100000"/>
              </a:lnSpc>
              <a:spcBef>
                <a:spcPts val="710"/>
              </a:spcBef>
            </a:pPr>
            <a:r>
              <a:rPr sz="3050" spc="-50" dirty="0">
                <a:latin typeface="Times New Roman"/>
                <a:cs typeface="Times New Roman"/>
              </a:rPr>
              <a:t>0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212215" y="9270402"/>
            <a:ext cx="3686175" cy="1623695"/>
          </a:xfrm>
          <a:custGeom>
            <a:avLst/>
            <a:gdLst/>
            <a:ahLst/>
            <a:cxnLst/>
            <a:rect l="l" t="t" r="r" b="b"/>
            <a:pathLst>
              <a:path w="3686175" h="1623695">
                <a:moveTo>
                  <a:pt x="0" y="0"/>
                </a:moveTo>
                <a:lnTo>
                  <a:pt x="3685833" y="0"/>
                </a:lnTo>
                <a:lnTo>
                  <a:pt x="3685833" y="1623190"/>
                </a:lnTo>
                <a:lnTo>
                  <a:pt x="0" y="1623190"/>
                </a:lnTo>
                <a:lnTo>
                  <a:pt x="0" y="0"/>
                </a:lnTo>
                <a:close/>
              </a:path>
            </a:pathLst>
          </a:custGeom>
          <a:ln w="2596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25040" y="1501208"/>
            <a:ext cx="728853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3960"/>
              </a:lnSpc>
              <a:spcBef>
                <a:spcPts val="95"/>
              </a:spcBef>
            </a:pPr>
            <a:r>
              <a:rPr sz="3300" b="1" spc="60" dirty="0">
                <a:solidFill>
                  <a:srgbClr val="5B5C57"/>
                </a:solidFill>
                <a:latin typeface="Calibri"/>
                <a:cs typeface="Calibri"/>
              </a:rPr>
              <a:t>ЛИНЕЙНЫЕ</a:t>
            </a:r>
            <a:r>
              <a:rPr sz="3300" b="1" spc="8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B5C57"/>
                </a:solidFill>
                <a:latin typeface="Calibri"/>
                <a:cs typeface="Calibri"/>
              </a:rPr>
              <a:t>ОПЕРАЦИИ</a:t>
            </a:r>
            <a:endParaRPr sz="3300">
              <a:latin typeface="Calibri"/>
              <a:cs typeface="Calibri"/>
            </a:endParaRPr>
          </a:p>
          <a:p>
            <a:pPr algn="ctr">
              <a:lnSpc>
                <a:spcPts val="3960"/>
              </a:lnSpc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НАД</a:t>
            </a:r>
            <a:r>
              <a:rPr sz="3300" b="1" spc="434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ГАРМОНИЧЕСКИМИ</a:t>
            </a:r>
            <a:r>
              <a:rPr sz="3300" b="1" spc="434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B5C57"/>
                </a:solidFill>
                <a:latin typeface="Calibri"/>
                <a:cs typeface="Calibri"/>
              </a:rPr>
              <a:t>СИГНАЛАМИ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40613" y="2756357"/>
            <a:ext cx="4062729" cy="675640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9055">
              <a:lnSpc>
                <a:spcPts val="4350"/>
              </a:lnSpc>
            </a:pPr>
            <a:r>
              <a:rPr sz="3750" i="1" spc="135" dirty="0">
                <a:latin typeface="Times New Roman"/>
                <a:cs typeface="Times New Roman"/>
              </a:rPr>
              <a:t>i</a:t>
            </a:r>
            <a:r>
              <a:rPr sz="3750" spc="135" dirty="0">
                <a:latin typeface="Times New Roman"/>
                <a:cs typeface="Times New Roman"/>
              </a:rPr>
              <a:t>(</a:t>
            </a:r>
            <a:r>
              <a:rPr sz="3750" i="1" spc="135" dirty="0">
                <a:latin typeface="Times New Roman"/>
                <a:cs typeface="Times New Roman"/>
              </a:rPr>
              <a:t>t</a:t>
            </a:r>
            <a:r>
              <a:rPr sz="3750" spc="135" dirty="0">
                <a:latin typeface="Times New Roman"/>
                <a:cs typeface="Times New Roman"/>
              </a:rPr>
              <a:t>)</a:t>
            </a:r>
            <a:r>
              <a:rPr sz="3750" spc="-35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</a:t>
            </a:r>
            <a:r>
              <a:rPr sz="3750" spc="160" dirty="0">
                <a:latin typeface="Times New Roman"/>
                <a:cs typeface="Times New Roman"/>
              </a:rPr>
              <a:t> </a:t>
            </a:r>
            <a:r>
              <a:rPr sz="3750" i="1" spc="155" dirty="0">
                <a:latin typeface="Times New Roman"/>
                <a:cs typeface="Times New Roman"/>
              </a:rPr>
              <a:t>I</a:t>
            </a:r>
            <a:r>
              <a:rPr sz="4800" i="1" spc="232" baseline="-16493" dirty="0">
                <a:latin typeface="Times New Roman"/>
                <a:cs typeface="Times New Roman"/>
              </a:rPr>
              <a:t>m</a:t>
            </a:r>
            <a:r>
              <a:rPr sz="4800" i="1" spc="22" baseline="-16493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Times New Roman"/>
                <a:cs typeface="Times New Roman"/>
              </a:rPr>
              <a:t>sin(</a:t>
            </a:r>
            <a:r>
              <a:rPr sz="3750" dirty="0">
                <a:latin typeface="Symbol"/>
                <a:cs typeface="Symbol"/>
              </a:rPr>
              <a:t></a:t>
            </a:r>
            <a:r>
              <a:rPr sz="3750" i="1" dirty="0">
                <a:latin typeface="Times New Roman"/>
                <a:cs typeface="Times New Roman"/>
              </a:rPr>
              <a:t>t</a:t>
            </a:r>
            <a:r>
              <a:rPr sz="3750" i="1" spc="-40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</a:t>
            </a:r>
            <a:r>
              <a:rPr sz="3750" spc="-225" dirty="0">
                <a:latin typeface="Times New Roman"/>
                <a:cs typeface="Times New Roman"/>
              </a:rPr>
              <a:t> </a:t>
            </a:r>
            <a:r>
              <a:rPr sz="3750" spc="65" dirty="0">
                <a:latin typeface="Symbol"/>
                <a:cs typeface="Symbol"/>
              </a:rPr>
              <a:t></a:t>
            </a:r>
            <a:r>
              <a:rPr sz="3750" spc="65" dirty="0">
                <a:latin typeface="Times New Roman"/>
                <a:cs typeface="Times New Roman"/>
              </a:rPr>
              <a:t>)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14902" y="3811077"/>
            <a:ext cx="5100955" cy="675640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0485">
              <a:lnSpc>
                <a:spcPts val="4350"/>
              </a:lnSpc>
            </a:pPr>
            <a:r>
              <a:rPr sz="3750" i="1" dirty="0">
                <a:latin typeface="Times New Roman"/>
                <a:cs typeface="Times New Roman"/>
              </a:rPr>
              <a:t>а</a:t>
            </a:r>
            <a:r>
              <a:rPr sz="3750" i="1" spc="-280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</a:t>
            </a:r>
            <a:r>
              <a:rPr sz="3750" spc="-535" dirty="0">
                <a:latin typeface="Times New Roman"/>
                <a:cs typeface="Times New Roman"/>
              </a:rPr>
              <a:t> </a:t>
            </a:r>
            <a:r>
              <a:rPr sz="3750" i="1" spc="140" dirty="0">
                <a:latin typeface="Times New Roman"/>
                <a:cs typeface="Times New Roman"/>
              </a:rPr>
              <a:t>i</a:t>
            </a:r>
            <a:r>
              <a:rPr sz="3750" spc="140" dirty="0">
                <a:latin typeface="Times New Roman"/>
                <a:cs typeface="Times New Roman"/>
              </a:rPr>
              <a:t>(</a:t>
            </a:r>
            <a:r>
              <a:rPr sz="3750" i="1" spc="140" dirty="0">
                <a:latin typeface="Times New Roman"/>
                <a:cs typeface="Times New Roman"/>
              </a:rPr>
              <a:t>t</a:t>
            </a:r>
            <a:r>
              <a:rPr sz="3750" spc="140" dirty="0">
                <a:latin typeface="Times New Roman"/>
                <a:cs typeface="Times New Roman"/>
              </a:rPr>
              <a:t>)</a:t>
            </a:r>
            <a:r>
              <a:rPr sz="3750" spc="-25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</a:t>
            </a:r>
            <a:r>
              <a:rPr sz="3750" spc="-40" dirty="0">
                <a:latin typeface="Times New Roman"/>
                <a:cs typeface="Times New Roman"/>
              </a:rPr>
              <a:t> </a:t>
            </a:r>
            <a:r>
              <a:rPr sz="3750" i="1" dirty="0">
                <a:latin typeface="Times New Roman"/>
                <a:cs typeface="Times New Roman"/>
              </a:rPr>
              <a:t>а</a:t>
            </a:r>
            <a:r>
              <a:rPr sz="3750" i="1" spc="-275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</a:t>
            </a:r>
            <a:r>
              <a:rPr sz="3750" spc="-235" dirty="0">
                <a:latin typeface="Times New Roman"/>
                <a:cs typeface="Times New Roman"/>
              </a:rPr>
              <a:t> </a:t>
            </a:r>
            <a:r>
              <a:rPr sz="3750" i="1" spc="165" dirty="0">
                <a:latin typeface="Times New Roman"/>
                <a:cs typeface="Times New Roman"/>
              </a:rPr>
              <a:t>I</a:t>
            </a:r>
            <a:r>
              <a:rPr sz="4800" i="1" spc="247" baseline="-16493" dirty="0">
                <a:latin typeface="Times New Roman"/>
                <a:cs typeface="Times New Roman"/>
              </a:rPr>
              <a:t>m</a:t>
            </a:r>
            <a:r>
              <a:rPr sz="4800" i="1" spc="37" baseline="-16493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Times New Roman"/>
                <a:cs typeface="Times New Roman"/>
              </a:rPr>
              <a:t>sin(</a:t>
            </a:r>
            <a:r>
              <a:rPr sz="3750" dirty="0">
                <a:latin typeface="Symbol"/>
                <a:cs typeface="Symbol"/>
              </a:rPr>
              <a:t></a:t>
            </a:r>
            <a:r>
              <a:rPr sz="3750" i="1" dirty="0">
                <a:latin typeface="Times New Roman"/>
                <a:cs typeface="Times New Roman"/>
              </a:rPr>
              <a:t>t</a:t>
            </a:r>
            <a:r>
              <a:rPr sz="3750" i="1" spc="-35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</a:t>
            </a:r>
            <a:r>
              <a:rPr sz="3750" spc="-220" dirty="0">
                <a:latin typeface="Times New Roman"/>
                <a:cs typeface="Times New Roman"/>
              </a:rPr>
              <a:t> </a:t>
            </a:r>
            <a:r>
              <a:rPr sz="3750" spc="65" dirty="0">
                <a:latin typeface="Symbol"/>
                <a:cs typeface="Symbol"/>
              </a:rPr>
              <a:t></a:t>
            </a:r>
            <a:r>
              <a:rPr sz="3750" spc="65" dirty="0">
                <a:latin typeface="Times New Roman"/>
                <a:cs typeface="Times New Roman"/>
              </a:rPr>
              <a:t>)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18686" y="4898266"/>
            <a:ext cx="2543810" cy="649605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5880">
              <a:lnSpc>
                <a:spcPts val="4180"/>
              </a:lnSpc>
            </a:pPr>
            <a:r>
              <a:rPr sz="3600" i="1" spc="-350" dirty="0">
                <a:latin typeface="Times New Roman"/>
                <a:cs typeface="Times New Roman"/>
              </a:rPr>
              <a:t>i</a:t>
            </a:r>
            <a:r>
              <a:rPr sz="4650" spc="157" baseline="-16129" dirty="0">
                <a:latin typeface="Times New Roman"/>
                <a:cs typeface="Times New Roman"/>
              </a:rPr>
              <a:t>1</a:t>
            </a:r>
            <a:r>
              <a:rPr sz="3600" spc="55" dirty="0">
                <a:latin typeface="Times New Roman"/>
                <a:cs typeface="Times New Roman"/>
              </a:rPr>
              <a:t>(</a:t>
            </a:r>
            <a:r>
              <a:rPr sz="3600" i="1" spc="195" dirty="0">
                <a:latin typeface="Times New Roman"/>
                <a:cs typeface="Times New Roman"/>
              </a:rPr>
              <a:t>t</a:t>
            </a:r>
            <a:r>
              <a:rPr sz="3600" spc="-25" dirty="0">
                <a:latin typeface="Times New Roman"/>
                <a:cs typeface="Times New Roman"/>
              </a:rPr>
              <a:t>)</a:t>
            </a:r>
            <a:r>
              <a:rPr sz="3600" spc="-19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265" dirty="0">
                <a:latin typeface="Times New Roman"/>
                <a:cs typeface="Times New Roman"/>
              </a:rPr>
              <a:t> </a:t>
            </a:r>
            <a:r>
              <a:rPr sz="3600" i="1" spc="-30" dirty="0">
                <a:latin typeface="Times New Roman"/>
                <a:cs typeface="Times New Roman"/>
              </a:rPr>
              <a:t>i</a:t>
            </a:r>
            <a:r>
              <a:rPr sz="4650" spc="-44" baseline="-16129" dirty="0">
                <a:latin typeface="Times New Roman"/>
                <a:cs typeface="Times New Roman"/>
              </a:rPr>
              <a:t>2</a:t>
            </a:r>
            <a:r>
              <a:rPr sz="4650" spc="-569" baseline="-16129" dirty="0">
                <a:latin typeface="Times New Roman"/>
                <a:cs typeface="Times New Roman"/>
              </a:rPr>
              <a:t> </a:t>
            </a:r>
            <a:r>
              <a:rPr sz="3600" spc="110" dirty="0">
                <a:latin typeface="Times New Roman"/>
                <a:cs typeface="Times New Roman"/>
              </a:rPr>
              <a:t>(</a:t>
            </a:r>
            <a:r>
              <a:rPr sz="3600" i="1" spc="110" dirty="0">
                <a:latin typeface="Times New Roman"/>
                <a:cs typeface="Times New Roman"/>
              </a:rPr>
              <a:t>t</a:t>
            </a:r>
            <a:r>
              <a:rPr sz="3600" spc="110" dirty="0">
                <a:latin typeface="Times New Roman"/>
                <a:cs typeface="Times New Roman"/>
              </a:rPr>
              <a:t>)</a:t>
            </a:r>
            <a:r>
              <a:rPr sz="3600" spc="-20" dirty="0">
                <a:latin typeface="Times New Roman"/>
                <a:cs typeface="Times New Roman"/>
              </a:rPr>
              <a:t> </a:t>
            </a:r>
            <a:r>
              <a:rPr sz="3600" spc="-50" dirty="0">
                <a:latin typeface="Symbol"/>
                <a:cs typeface="Symbol"/>
              </a:rPr>
              <a:t></a:t>
            </a:r>
            <a:endParaRPr sz="36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1250" y="5855391"/>
            <a:ext cx="10581005" cy="588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700" spc="60" dirty="0">
                <a:latin typeface="Symbol"/>
                <a:cs typeface="Symbol"/>
              </a:rPr>
              <a:t></a:t>
            </a:r>
            <a:r>
              <a:rPr sz="3700" spc="135" dirty="0">
                <a:latin typeface="Times New Roman"/>
                <a:cs typeface="Times New Roman"/>
              </a:rPr>
              <a:t> </a:t>
            </a:r>
            <a:r>
              <a:rPr sz="3700" i="1" spc="80" dirty="0">
                <a:latin typeface="Times New Roman"/>
                <a:cs typeface="Times New Roman"/>
              </a:rPr>
              <a:t>I</a:t>
            </a:r>
            <a:r>
              <a:rPr sz="4725" i="1" spc="120" baseline="-15873" dirty="0">
                <a:latin typeface="Times New Roman"/>
                <a:cs typeface="Times New Roman"/>
              </a:rPr>
              <a:t>m</a:t>
            </a:r>
            <a:r>
              <a:rPr sz="4725" spc="120" baseline="-15873" dirty="0">
                <a:latin typeface="Times New Roman"/>
                <a:cs typeface="Times New Roman"/>
              </a:rPr>
              <a:t>1</a:t>
            </a:r>
            <a:r>
              <a:rPr sz="4725" spc="-465" baseline="-15873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Times New Roman"/>
                <a:cs typeface="Times New Roman"/>
              </a:rPr>
              <a:t>sin(</a:t>
            </a:r>
            <a:r>
              <a:rPr sz="3700" dirty="0">
                <a:latin typeface="Symbol"/>
                <a:cs typeface="Symbol"/>
              </a:rPr>
              <a:t></a:t>
            </a:r>
            <a:r>
              <a:rPr sz="3700" i="1" dirty="0">
                <a:latin typeface="Times New Roman"/>
                <a:cs typeface="Times New Roman"/>
              </a:rPr>
              <a:t>t</a:t>
            </a:r>
            <a:r>
              <a:rPr sz="3700" i="1" spc="-55" dirty="0">
                <a:latin typeface="Times New Roman"/>
                <a:cs typeface="Times New Roman"/>
              </a:rPr>
              <a:t> </a:t>
            </a:r>
            <a:r>
              <a:rPr sz="3700" spc="60" dirty="0">
                <a:latin typeface="Symbol"/>
                <a:cs typeface="Symbol"/>
              </a:rPr>
              <a:t></a:t>
            </a:r>
            <a:r>
              <a:rPr sz="3700" spc="-240" dirty="0">
                <a:latin typeface="Times New Roman"/>
                <a:cs typeface="Times New Roman"/>
              </a:rPr>
              <a:t> </a:t>
            </a:r>
            <a:r>
              <a:rPr sz="3700" spc="55" dirty="0">
                <a:latin typeface="Symbol"/>
                <a:cs typeface="Symbol"/>
              </a:rPr>
              <a:t></a:t>
            </a:r>
            <a:r>
              <a:rPr sz="4725" spc="82" baseline="-15873" dirty="0">
                <a:latin typeface="Times New Roman"/>
                <a:cs typeface="Times New Roman"/>
              </a:rPr>
              <a:t>1</a:t>
            </a:r>
            <a:r>
              <a:rPr sz="3700" spc="55" dirty="0">
                <a:latin typeface="Times New Roman"/>
                <a:cs typeface="Times New Roman"/>
              </a:rPr>
              <a:t>)</a:t>
            </a:r>
            <a:r>
              <a:rPr sz="3700" spc="-225" dirty="0">
                <a:latin typeface="Times New Roman"/>
                <a:cs typeface="Times New Roman"/>
              </a:rPr>
              <a:t> </a:t>
            </a:r>
            <a:r>
              <a:rPr sz="3700" spc="60" dirty="0">
                <a:latin typeface="Symbol"/>
                <a:cs typeface="Symbol"/>
              </a:rPr>
              <a:t></a:t>
            </a:r>
            <a:r>
              <a:rPr sz="3700" dirty="0">
                <a:latin typeface="Times New Roman"/>
                <a:cs typeface="Times New Roman"/>
              </a:rPr>
              <a:t> </a:t>
            </a:r>
            <a:r>
              <a:rPr sz="3700" i="1" spc="170" dirty="0">
                <a:latin typeface="Times New Roman"/>
                <a:cs typeface="Times New Roman"/>
              </a:rPr>
              <a:t>I</a:t>
            </a:r>
            <a:r>
              <a:rPr sz="4725" i="1" spc="254" baseline="-15873" dirty="0">
                <a:latin typeface="Times New Roman"/>
                <a:cs typeface="Times New Roman"/>
              </a:rPr>
              <a:t>m</a:t>
            </a:r>
            <a:r>
              <a:rPr sz="4725" spc="254" baseline="-15873" dirty="0">
                <a:latin typeface="Times New Roman"/>
                <a:cs typeface="Times New Roman"/>
              </a:rPr>
              <a:t>2</a:t>
            </a:r>
            <a:r>
              <a:rPr sz="4725" spc="-67" baseline="-15873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Times New Roman"/>
                <a:cs typeface="Times New Roman"/>
              </a:rPr>
              <a:t>sin(</a:t>
            </a:r>
            <a:r>
              <a:rPr sz="3700" dirty="0">
                <a:latin typeface="Symbol"/>
                <a:cs typeface="Symbol"/>
              </a:rPr>
              <a:t></a:t>
            </a:r>
            <a:r>
              <a:rPr sz="3700" i="1" dirty="0">
                <a:latin typeface="Times New Roman"/>
                <a:cs typeface="Times New Roman"/>
              </a:rPr>
              <a:t>t</a:t>
            </a:r>
            <a:r>
              <a:rPr sz="3700" i="1" spc="-60" dirty="0">
                <a:latin typeface="Times New Roman"/>
                <a:cs typeface="Times New Roman"/>
              </a:rPr>
              <a:t> </a:t>
            </a:r>
            <a:r>
              <a:rPr sz="3700" spc="60" dirty="0">
                <a:latin typeface="Symbol"/>
                <a:cs typeface="Symbol"/>
              </a:rPr>
              <a:t></a:t>
            </a:r>
            <a:r>
              <a:rPr sz="3700" spc="-235" dirty="0">
                <a:latin typeface="Times New Roman"/>
                <a:cs typeface="Times New Roman"/>
              </a:rPr>
              <a:t> </a:t>
            </a:r>
            <a:r>
              <a:rPr sz="3700" spc="125" dirty="0">
                <a:latin typeface="Symbol"/>
                <a:cs typeface="Symbol"/>
              </a:rPr>
              <a:t></a:t>
            </a:r>
            <a:r>
              <a:rPr sz="4725" spc="187" baseline="-15873" dirty="0">
                <a:latin typeface="Times New Roman"/>
                <a:cs typeface="Times New Roman"/>
              </a:rPr>
              <a:t>2</a:t>
            </a:r>
            <a:r>
              <a:rPr sz="4725" spc="-525" baseline="-15873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Times New Roman"/>
                <a:cs typeface="Times New Roman"/>
              </a:rPr>
              <a:t>)</a:t>
            </a:r>
            <a:r>
              <a:rPr sz="3700" spc="-45" dirty="0">
                <a:latin typeface="Times New Roman"/>
                <a:cs typeface="Times New Roman"/>
              </a:rPr>
              <a:t> </a:t>
            </a:r>
            <a:r>
              <a:rPr sz="3700" spc="60" dirty="0">
                <a:latin typeface="Symbol"/>
                <a:cs typeface="Symbol"/>
              </a:rPr>
              <a:t></a:t>
            </a:r>
            <a:r>
              <a:rPr sz="3700" spc="135" dirty="0">
                <a:latin typeface="Times New Roman"/>
                <a:cs typeface="Times New Roman"/>
              </a:rPr>
              <a:t> </a:t>
            </a:r>
            <a:r>
              <a:rPr sz="3700" i="1" spc="165" dirty="0">
                <a:latin typeface="Times New Roman"/>
                <a:cs typeface="Times New Roman"/>
              </a:rPr>
              <a:t>I</a:t>
            </a:r>
            <a:r>
              <a:rPr sz="4725" i="1" spc="247" baseline="-15873" dirty="0">
                <a:latin typeface="Times New Roman"/>
                <a:cs typeface="Times New Roman"/>
              </a:rPr>
              <a:t>m</a:t>
            </a:r>
            <a:r>
              <a:rPr sz="4725" i="1" baseline="-15873" dirty="0">
                <a:latin typeface="Times New Roman"/>
                <a:cs typeface="Times New Roman"/>
              </a:rPr>
              <a:t> </a:t>
            </a:r>
            <a:r>
              <a:rPr sz="3700" spc="50" dirty="0">
                <a:latin typeface="Times New Roman"/>
                <a:cs typeface="Times New Roman"/>
              </a:rPr>
              <a:t>sin(</a:t>
            </a:r>
            <a:r>
              <a:rPr sz="3700" spc="50" dirty="0">
                <a:latin typeface="Symbol"/>
                <a:cs typeface="Symbol"/>
              </a:rPr>
              <a:t></a:t>
            </a:r>
            <a:r>
              <a:rPr sz="3700" spc="-360" dirty="0">
                <a:latin typeface="Times New Roman"/>
                <a:cs typeface="Times New Roman"/>
              </a:rPr>
              <a:t> </a:t>
            </a:r>
            <a:r>
              <a:rPr sz="3700" i="1" dirty="0">
                <a:latin typeface="Times New Roman"/>
                <a:cs typeface="Times New Roman"/>
              </a:rPr>
              <a:t>t</a:t>
            </a:r>
            <a:r>
              <a:rPr sz="3700" i="1" spc="-55" dirty="0">
                <a:latin typeface="Times New Roman"/>
                <a:cs typeface="Times New Roman"/>
              </a:rPr>
              <a:t> </a:t>
            </a:r>
            <a:r>
              <a:rPr sz="3700" spc="60" dirty="0">
                <a:latin typeface="Symbol"/>
                <a:cs typeface="Symbol"/>
              </a:rPr>
              <a:t></a:t>
            </a:r>
            <a:r>
              <a:rPr sz="3700" spc="-240" dirty="0">
                <a:latin typeface="Times New Roman"/>
                <a:cs typeface="Times New Roman"/>
              </a:rPr>
              <a:t> </a:t>
            </a:r>
            <a:r>
              <a:rPr sz="3700" spc="65" dirty="0">
                <a:latin typeface="Symbol"/>
                <a:cs typeface="Symbol"/>
              </a:rPr>
              <a:t></a:t>
            </a:r>
            <a:r>
              <a:rPr sz="3700" spc="65" dirty="0">
                <a:latin typeface="Times New Roman"/>
                <a:cs typeface="Times New Roman"/>
              </a:rPr>
              <a:t>)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02738" y="5888595"/>
            <a:ext cx="10655300" cy="662305"/>
          </a:xfrm>
          <a:custGeom>
            <a:avLst/>
            <a:gdLst/>
            <a:ahLst/>
            <a:cxnLst/>
            <a:rect l="l" t="t" r="r" b="b"/>
            <a:pathLst>
              <a:path w="10655300" h="662304">
                <a:moveTo>
                  <a:pt x="0" y="0"/>
                </a:moveTo>
                <a:lnTo>
                  <a:pt x="10655175" y="0"/>
                </a:lnTo>
                <a:lnTo>
                  <a:pt x="10655175" y="662263"/>
                </a:lnTo>
                <a:lnTo>
                  <a:pt x="0" y="662263"/>
                </a:lnTo>
                <a:lnTo>
                  <a:pt x="0" y="0"/>
                </a:lnTo>
                <a:close/>
              </a:path>
            </a:pathLst>
          </a:custGeom>
          <a:ln w="25971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338724" y="7748311"/>
            <a:ext cx="916305" cy="0"/>
          </a:xfrm>
          <a:custGeom>
            <a:avLst/>
            <a:gdLst/>
            <a:ahLst/>
            <a:cxnLst/>
            <a:rect l="l" t="t" r="r" b="b"/>
            <a:pathLst>
              <a:path w="916304">
                <a:moveTo>
                  <a:pt x="0" y="0"/>
                </a:moveTo>
                <a:lnTo>
                  <a:pt x="916166" y="0"/>
                </a:lnTo>
              </a:path>
            </a:pathLst>
          </a:custGeom>
          <a:ln w="165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604489" y="7745782"/>
            <a:ext cx="382905" cy="5803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650" i="1" spc="-25" dirty="0">
                <a:latin typeface="Times New Roman"/>
                <a:cs typeface="Times New Roman"/>
              </a:rPr>
              <a:t>dt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34913" y="7388897"/>
            <a:ext cx="5988050" cy="5803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5475" i="1" spc="172" baseline="34246" dirty="0">
                <a:latin typeface="Times New Roman"/>
                <a:cs typeface="Times New Roman"/>
              </a:rPr>
              <a:t>di</a:t>
            </a:r>
            <a:r>
              <a:rPr sz="5475" spc="172" baseline="34246" dirty="0">
                <a:latin typeface="Times New Roman"/>
                <a:cs typeface="Times New Roman"/>
              </a:rPr>
              <a:t>(</a:t>
            </a:r>
            <a:r>
              <a:rPr sz="5475" i="1" spc="172" baseline="34246" dirty="0">
                <a:latin typeface="Times New Roman"/>
                <a:cs typeface="Times New Roman"/>
              </a:rPr>
              <a:t>t</a:t>
            </a:r>
            <a:r>
              <a:rPr sz="5475" spc="172" baseline="34246" dirty="0">
                <a:latin typeface="Times New Roman"/>
                <a:cs typeface="Times New Roman"/>
              </a:rPr>
              <a:t>)</a:t>
            </a:r>
            <a:r>
              <a:rPr sz="5475" spc="322" baseline="34246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</a:t>
            </a:r>
            <a:r>
              <a:rPr sz="3650" spc="-75" dirty="0">
                <a:latin typeface="Times New Roman"/>
                <a:cs typeface="Times New Roman"/>
              </a:rPr>
              <a:t> </a:t>
            </a:r>
            <a:r>
              <a:rPr sz="3650" spc="165" dirty="0">
                <a:latin typeface="Symbol"/>
                <a:cs typeface="Symbol"/>
              </a:rPr>
              <a:t></a:t>
            </a:r>
            <a:r>
              <a:rPr sz="3650" spc="-254" dirty="0">
                <a:latin typeface="Times New Roman"/>
                <a:cs typeface="Times New Roman"/>
              </a:rPr>
              <a:t> </a:t>
            </a:r>
            <a:r>
              <a:rPr sz="3650" i="1" spc="165" dirty="0">
                <a:latin typeface="Times New Roman"/>
                <a:cs typeface="Times New Roman"/>
              </a:rPr>
              <a:t>I</a:t>
            </a:r>
            <a:r>
              <a:rPr sz="4650" i="1" spc="247" baseline="-16129" dirty="0">
                <a:latin typeface="Times New Roman"/>
                <a:cs typeface="Times New Roman"/>
              </a:rPr>
              <a:t>m</a:t>
            </a:r>
            <a:r>
              <a:rPr sz="4650" i="1" spc="-15" baseline="-16129" dirty="0">
                <a:latin typeface="Times New Roman"/>
                <a:cs typeface="Times New Roman"/>
              </a:rPr>
              <a:t> </a:t>
            </a:r>
            <a:r>
              <a:rPr sz="3650" spc="50" dirty="0">
                <a:latin typeface="Times New Roman"/>
                <a:cs typeface="Times New Roman"/>
              </a:rPr>
              <a:t>sin(</a:t>
            </a:r>
            <a:r>
              <a:rPr sz="3650" spc="50" dirty="0">
                <a:latin typeface="Symbol"/>
                <a:cs typeface="Symbol"/>
              </a:rPr>
              <a:t></a:t>
            </a:r>
            <a:r>
              <a:rPr sz="3650" spc="-360" dirty="0">
                <a:latin typeface="Times New Roman"/>
                <a:cs typeface="Times New Roman"/>
              </a:rPr>
              <a:t> </a:t>
            </a:r>
            <a:r>
              <a:rPr sz="3650" i="1" dirty="0">
                <a:latin typeface="Times New Roman"/>
                <a:cs typeface="Times New Roman"/>
              </a:rPr>
              <a:t>t</a:t>
            </a:r>
            <a:r>
              <a:rPr sz="3650" i="1" spc="-65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</a:t>
            </a:r>
            <a:r>
              <a:rPr sz="3650" spc="-250" dirty="0">
                <a:latin typeface="Times New Roman"/>
                <a:cs typeface="Times New Roman"/>
              </a:rPr>
              <a:t> </a:t>
            </a:r>
            <a:r>
              <a:rPr sz="3650" spc="50" dirty="0">
                <a:latin typeface="Symbol"/>
                <a:cs typeface="Symbol"/>
              </a:rPr>
              <a:t></a:t>
            </a:r>
            <a:r>
              <a:rPr sz="3650" spc="-195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</a:t>
            </a:r>
            <a:r>
              <a:rPr sz="3650" spc="-150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</a:t>
            </a:r>
            <a:r>
              <a:rPr sz="3650" spc="-375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Times New Roman"/>
                <a:cs typeface="Times New Roman"/>
              </a:rPr>
              <a:t>/</a:t>
            </a:r>
            <a:r>
              <a:rPr sz="3650" spc="-330" dirty="0">
                <a:latin typeface="Times New Roman"/>
                <a:cs typeface="Times New Roman"/>
              </a:rPr>
              <a:t> </a:t>
            </a:r>
            <a:r>
              <a:rPr sz="3650" spc="30" dirty="0">
                <a:latin typeface="Times New Roman"/>
                <a:cs typeface="Times New Roman"/>
              </a:rPr>
              <a:t>2)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57882" y="7124448"/>
            <a:ext cx="6099810" cy="1181735"/>
          </a:xfrm>
          <a:custGeom>
            <a:avLst/>
            <a:gdLst/>
            <a:ahLst/>
            <a:cxnLst/>
            <a:rect l="l" t="t" r="r" b="b"/>
            <a:pathLst>
              <a:path w="6099809" h="1181734">
                <a:moveTo>
                  <a:pt x="0" y="0"/>
                </a:moveTo>
                <a:lnTo>
                  <a:pt x="6099813" y="0"/>
                </a:lnTo>
                <a:lnTo>
                  <a:pt x="6099813" y="1181682"/>
                </a:lnTo>
                <a:lnTo>
                  <a:pt x="0" y="1181682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89685" y="9620869"/>
            <a:ext cx="628650" cy="0"/>
          </a:xfrm>
          <a:custGeom>
            <a:avLst/>
            <a:gdLst/>
            <a:ahLst/>
            <a:cxnLst/>
            <a:rect l="l" t="t" r="r" b="b"/>
            <a:pathLst>
              <a:path w="628650">
                <a:moveTo>
                  <a:pt x="0" y="0"/>
                </a:moveTo>
                <a:lnTo>
                  <a:pt x="628458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248477" y="9619067"/>
            <a:ext cx="356870" cy="611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3850" dirty="0">
                <a:latin typeface="Symbol"/>
                <a:cs typeface="Symbol"/>
              </a:rPr>
              <a:t></a:t>
            </a:r>
            <a:endParaRPr sz="38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00157" y="9032723"/>
            <a:ext cx="6120765" cy="862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8250" baseline="-12626" dirty="0">
                <a:latin typeface="Symbol"/>
                <a:cs typeface="Symbol"/>
              </a:rPr>
              <a:t></a:t>
            </a:r>
            <a:r>
              <a:rPr sz="8250" spc="-1252" baseline="-12626" dirty="0">
                <a:latin typeface="Times New Roman"/>
                <a:cs typeface="Times New Roman"/>
              </a:rPr>
              <a:t> </a:t>
            </a:r>
            <a:r>
              <a:rPr sz="3850" i="1" spc="110" dirty="0">
                <a:latin typeface="Times New Roman"/>
                <a:cs typeface="Times New Roman"/>
              </a:rPr>
              <a:t>i</a:t>
            </a:r>
            <a:r>
              <a:rPr sz="3850" spc="110" dirty="0">
                <a:latin typeface="Times New Roman"/>
                <a:cs typeface="Times New Roman"/>
              </a:rPr>
              <a:t>(</a:t>
            </a:r>
            <a:r>
              <a:rPr sz="3850" i="1" spc="110" dirty="0">
                <a:latin typeface="Times New Roman"/>
                <a:cs typeface="Times New Roman"/>
              </a:rPr>
              <a:t>t</a:t>
            </a:r>
            <a:r>
              <a:rPr sz="3850" spc="110" dirty="0">
                <a:latin typeface="Times New Roman"/>
                <a:cs typeface="Times New Roman"/>
              </a:rPr>
              <a:t>)</a:t>
            </a:r>
            <a:r>
              <a:rPr sz="3850" i="1" spc="110" dirty="0">
                <a:latin typeface="Times New Roman"/>
                <a:cs typeface="Times New Roman"/>
              </a:rPr>
              <a:t>dt</a:t>
            </a:r>
            <a:r>
              <a:rPr sz="3850" i="1" spc="135" dirty="0">
                <a:latin typeface="Times New Roman"/>
                <a:cs typeface="Times New Roman"/>
              </a:rPr>
              <a:t> </a:t>
            </a:r>
            <a:r>
              <a:rPr sz="3850" dirty="0">
                <a:latin typeface="Symbol"/>
                <a:cs typeface="Symbol"/>
              </a:rPr>
              <a:t></a:t>
            </a:r>
            <a:r>
              <a:rPr sz="3850" spc="445" dirty="0">
                <a:latin typeface="Times New Roman"/>
                <a:cs typeface="Times New Roman"/>
              </a:rPr>
              <a:t> </a:t>
            </a:r>
            <a:r>
              <a:rPr sz="5775" i="1" spc="240" baseline="34632" dirty="0">
                <a:latin typeface="Times New Roman"/>
                <a:cs typeface="Times New Roman"/>
              </a:rPr>
              <a:t>I</a:t>
            </a:r>
            <a:r>
              <a:rPr sz="4950" i="1" spc="240" baseline="24410" dirty="0">
                <a:latin typeface="Times New Roman"/>
                <a:cs typeface="Times New Roman"/>
              </a:rPr>
              <a:t>m</a:t>
            </a:r>
            <a:r>
              <a:rPr sz="4950" i="1" spc="442" baseline="24410" dirty="0">
                <a:latin typeface="Times New Roman"/>
                <a:cs typeface="Times New Roman"/>
              </a:rPr>
              <a:t> </a:t>
            </a:r>
            <a:r>
              <a:rPr sz="3850" dirty="0">
                <a:latin typeface="Times New Roman"/>
                <a:cs typeface="Times New Roman"/>
              </a:rPr>
              <a:t>sin(</a:t>
            </a:r>
            <a:r>
              <a:rPr sz="3850" dirty="0">
                <a:latin typeface="Symbol"/>
                <a:cs typeface="Symbol"/>
              </a:rPr>
              <a:t></a:t>
            </a:r>
            <a:r>
              <a:rPr sz="3850" i="1" dirty="0">
                <a:latin typeface="Times New Roman"/>
                <a:cs typeface="Times New Roman"/>
              </a:rPr>
              <a:t>t</a:t>
            </a:r>
            <a:r>
              <a:rPr sz="3850" i="1" spc="-50" dirty="0">
                <a:latin typeface="Times New Roman"/>
                <a:cs typeface="Times New Roman"/>
              </a:rPr>
              <a:t> </a:t>
            </a:r>
            <a:r>
              <a:rPr sz="3850" dirty="0">
                <a:latin typeface="Symbol"/>
                <a:cs typeface="Symbol"/>
              </a:rPr>
              <a:t></a:t>
            </a:r>
            <a:r>
              <a:rPr sz="3850" spc="-240" dirty="0">
                <a:latin typeface="Times New Roman"/>
                <a:cs typeface="Times New Roman"/>
              </a:rPr>
              <a:t> </a:t>
            </a:r>
            <a:r>
              <a:rPr sz="3850" spc="50" dirty="0">
                <a:latin typeface="Symbol"/>
                <a:cs typeface="Symbol"/>
              </a:rPr>
              <a:t></a:t>
            </a:r>
            <a:r>
              <a:rPr sz="3850" spc="-190" dirty="0">
                <a:latin typeface="Times New Roman"/>
                <a:cs typeface="Times New Roman"/>
              </a:rPr>
              <a:t> </a:t>
            </a:r>
            <a:r>
              <a:rPr sz="3850" dirty="0">
                <a:latin typeface="Symbol"/>
                <a:cs typeface="Symbol"/>
              </a:rPr>
              <a:t></a:t>
            </a:r>
            <a:r>
              <a:rPr sz="3850" spc="-190" dirty="0">
                <a:latin typeface="Times New Roman"/>
                <a:cs typeface="Times New Roman"/>
              </a:rPr>
              <a:t> </a:t>
            </a:r>
            <a:r>
              <a:rPr sz="3850" dirty="0">
                <a:latin typeface="Symbol"/>
                <a:cs typeface="Symbol"/>
              </a:rPr>
              <a:t></a:t>
            </a:r>
            <a:r>
              <a:rPr sz="3850" spc="-380" dirty="0">
                <a:latin typeface="Times New Roman"/>
                <a:cs typeface="Times New Roman"/>
              </a:rPr>
              <a:t> </a:t>
            </a:r>
            <a:r>
              <a:rPr sz="3850" dirty="0">
                <a:latin typeface="Times New Roman"/>
                <a:cs typeface="Times New Roman"/>
              </a:rPr>
              <a:t>/</a:t>
            </a:r>
            <a:r>
              <a:rPr sz="3850" spc="-340" dirty="0">
                <a:latin typeface="Times New Roman"/>
                <a:cs typeface="Times New Roman"/>
              </a:rPr>
              <a:t> </a:t>
            </a:r>
            <a:r>
              <a:rPr sz="3850" spc="35" dirty="0">
                <a:latin typeface="Times New Roman"/>
                <a:cs typeface="Times New Roman"/>
              </a:rPr>
              <a:t>2)</a:t>
            </a:r>
            <a:endParaRPr sz="38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141012" y="8962686"/>
            <a:ext cx="6216650" cy="1247140"/>
          </a:xfrm>
          <a:custGeom>
            <a:avLst/>
            <a:gdLst/>
            <a:ahLst/>
            <a:cxnLst/>
            <a:rect l="l" t="t" r="r" b="b"/>
            <a:pathLst>
              <a:path w="6216650" h="1247140">
                <a:moveTo>
                  <a:pt x="0" y="0"/>
                </a:moveTo>
                <a:lnTo>
                  <a:pt x="6216589" y="0"/>
                </a:lnTo>
                <a:lnTo>
                  <a:pt x="6216589" y="1246610"/>
                </a:lnTo>
                <a:lnTo>
                  <a:pt x="0" y="1246610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065801" y="3809173"/>
            <a:ext cx="424878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70" dirty="0">
                <a:solidFill>
                  <a:srgbClr val="5B5C57"/>
                </a:solidFill>
                <a:latin typeface="Calibri"/>
                <a:cs typeface="Calibri"/>
              </a:rPr>
              <a:t>Умножение</a:t>
            </a:r>
            <a:r>
              <a:rPr sz="3300" b="1" spc="-10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на</a:t>
            </a:r>
            <a:r>
              <a:rPr sz="3300" b="1" spc="-10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50" dirty="0">
                <a:solidFill>
                  <a:srgbClr val="5B5C57"/>
                </a:solidFill>
                <a:latin typeface="Calibri"/>
                <a:cs typeface="Calibri"/>
              </a:rPr>
              <a:t>скаляр</a:t>
            </a:r>
            <a:r>
              <a:rPr sz="3300" b="1" spc="-11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50" dirty="0">
                <a:solidFill>
                  <a:srgbClr val="5B5C57"/>
                </a:solidFill>
                <a:latin typeface="Calibri"/>
                <a:cs typeface="Calibri"/>
              </a:rPr>
              <a:t>a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65801" y="4883486"/>
            <a:ext cx="183896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50" dirty="0">
                <a:solidFill>
                  <a:srgbClr val="5B5C57"/>
                </a:solidFill>
                <a:latin typeface="Calibri"/>
                <a:cs typeface="Calibri"/>
              </a:rPr>
              <a:t>Сложение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65801" y="7421209"/>
            <a:ext cx="391604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40" dirty="0">
                <a:solidFill>
                  <a:srgbClr val="5B5C57"/>
                </a:solidFill>
                <a:latin typeface="Calibri"/>
                <a:cs typeface="Calibri"/>
              </a:rPr>
              <a:t>Дифференцирование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65801" y="9243562"/>
            <a:ext cx="298069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40" dirty="0">
                <a:solidFill>
                  <a:srgbClr val="5B5C57"/>
                </a:solidFill>
                <a:latin typeface="Calibri"/>
                <a:cs typeface="Calibri"/>
              </a:rPr>
              <a:t>Интегрирование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937859" y="470034"/>
            <a:ext cx="18510885" cy="1861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2600" dirty="0">
              <a:latin typeface="Calibri"/>
              <a:cs typeface="Calibri"/>
            </a:endParaRPr>
          </a:p>
          <a:p>
            <a:pPr marL="12700">
              <a:lnSpc>
                <a:spcPts val="3960"/>
              </a:lnSpc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ПРЕДСТАВЛЕНИЕ</a:t>
            </a:r>
            <a:r>
              <a:rPr sz="3300" b="1" spc="63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ГАРМОНИЧЕСКИХ</a:t>
            </a:r>
            <a:r>
              <a:rPr sz="3300" b="1" spc="63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45" dirty="0">
                <a:solidFill>
                  <a:srgbClr val="5B5C57"/>
                </a:solidFill>
                <a:latin typeface="Calibri"/>
                <a:cs typeface="Calibri"/>
              </a:rPr>
              <a:t>ФУНКЦИЙ</a:t>
            </a:r>
            <a:endParaRPr sz="3300" dirty="0">
              <a:latin typeface="Calibri"/>
              <a:cs typeface="Calibri"/>
            </a:endParaRPr>
          </a:p>
          <a:p>
            <a:pPr marL="12700">
              <a:lnSpc>
                <a:spcPts val="3960"/>
              </a:lnSpc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С</a:t>
            </a:r>
            <a:r>
              <a:rPr sz="3300" b="1" spc="18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B5C57"/>
                </a:solidFill>
                <a:latin typeface="Calibri"/>
                <a:cs typeface="Calibri"/>
              </a:rPr>
              <a:t>ПОМОЩЬЮ</a:t>
            </a:r>
            <a:r>
              <a:rPr sz="3300" b="1" spc="19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B5C57"/>
                </a:solidFill>
                <a:latin typeface="Calibri"/>
                <a:cs typeface="Calibri"/>
              </a:rPr>
              <a:t>ПРОЕКЦИЙ</a:t>
            </a:r>
            <a:r>
              <a:rPr sz="3300" b="1" spc="18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ВРАЩАЮЩЕГОСЯ</a:t>
            </a:r>
            <a:r>
              <a:rPr sz="3300" b="1" spc="19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B5C57"/>
                </a:solidFill>
                <a:latin typeface="Calibri"/>
                <a:cs typeface="Calibri"/>
              </a:rPr>
              <a:t>ВЕКТОРА</a:t>
            </a:r>
            <a:endParaRPr sz="33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5357" y="3177007"/>
            <a:ext cx="4685665" cy="766445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4769">
              <a:lnSpc>
                <a:spcPts val="4950"/>
              </a:lnSpc>
            </a:pPr>
            <a:r>
              <a:rPr sz="4300" i="1" spc="130" dirty="0">
                <a:latin typeface="Times New Roman"/>
                <a:cs typeface="Times New Roman"/>
              </a:rPr>
              <a:t>i</a:t>
            </a:r>
            <a:r>
              <a:rPr sz="4300" spc="130" dirty="0">
                <a:latin typeface="Times New Roman"/>
                <a:cs typeface="Times New Roman"/>
              </a:rPr>
              <a:t>(</a:t>
            </a:r>
            <a:r>
              <a:rPr sz="4300" i="1" spc="130" dirty="0">
                <a:latin typeface="Times New Roman"/>
                <a:cs typeface="Times New Roman"/>
              </a:rPr>
              <a:t>t</a:t>
            </a:r>
            <a:r>
              <a:rPr sz="4300" spc="130" dirty="0">
                <a:latin typeface="Times New Roman"/>
                <a:cs typeface="Times New Roman"/>
              </a:rPr>
              <a:t>)</a:t>
            </a:r>
            <a:r>
              <a:rPr sz="4300" spc="35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</a:t>
            </a:r>
            <a:r>
              <a:rPr sz="4300" spc="245" dirty="0">
                <a:latin typeface="Times New Roman"/>
                <a:cs typeface="Times New Roman"/>
              </a:rPr>
              <a:t> </a:t>
            </a:r>
            <a:r>
              <a:rPr sz="4300" i="1" spc="185" dirty="0">
                <a:latin typeface="Times New Roman"/>
                <a:cs typeface="Times New Roman"/>
              </a:rPr>
              <a:t>I</a:t>
            </a:r>
            <a:r>
              <a:rPr sz="5475" i="1" spc="277" baseline="-15981" dirty="0">
                <a:latin typeface="Times New Roman"/>
                <a:cs typeface="Times New Roman"/>
              </a:rPr>
              <a:t>m</a:t>
            </a:r>
            <a:r>
              <a:rPr sz="5475" i="1" spc="135" baseline="-15981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Times New Roman"/>
                <a:cs typeface="Times New Roman"/>
              </a:rPr>
              <a:t>sin(</a:t>
            </a:r>
            <a:r>
              <a:rPr sz="4300" dirty="0">
                <a:latin typeface="Symbol"/>
                <a:cs typeface="Symbol"/>
              </a:rPr>
              <a:t></a:t>
            </a:r>
            <a:r>
              <a:rPr sz="4300" i="1" dirty="0">
                <a:latin typeface="Times New Roman"/>
                <a:cs typeface="Times New Roman"/>
              </a:rPr>
              <a:t>t</a:t>
            </a:r>
            <a:r>
              <a:rPr sz="4300" i="1" spc="5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</a:t>
            </a:r>
            <a:r>
              <a:rPr sz="4300" spc="-200" dirty="0">
                <a:latin typeface="Times New Roman"/>
                <a:cs typeface="Times New Roman"/>
              </a:rPr>
              <a:t> </a:t>
            </a:r>
            <a:r>
              <a:rPr sz="4300" spc="45" dirty="0">
                <a:latin typeface="Symbol"/>
                <a:cs typeface="Symbol"/>
              </a:rPr>
              <a:t></a:t>
            </a:r>
            <a:r>
              <a:rPr sz="4300" spc="45" dirty="0">
                <a:latin typeface="Times New Roman"/>
                <a:cs typeface="Times New Roman"/>
              </a:rPr>
              <a:t>)</a:t>
            </a:r>
            <a:endParaRPr sz="4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35994" y="3186275"/>
            <a:ext cx="4504055" cy="622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3900" i="1" dirty="0">
                <a:latin typeface="Times New Roman"/>
                <a:cs typeface="Times New Roman"/>
              </a:rPr>
              <a:t>i</a:t>
            </a:r>
            <a:r>
              <a:rPr sz="3900" dirty="0">
                <a:latin typeface="Times New Roman"/>
                <a:cs typeface="Times New Roman"/>
              </a:rPr>
              <a:t>(</a:t>
            </a:r>
            <a:r>
              <a:rPr sz="3900" i="1" dirty="0">
                <a:latin typeface="Times New Roman"/>
                <a:cs typeface="Times New Roman"/>
              </a:rPr>
              <a:t>t</a:t>
            </a:r>
            <a:r>
              <a:rPr sz="5025" baseline="-16583" dirty="0">
                <a:latin typeface="Times New Roman"/>
                <a:cs typeface="Times New Roman"/>
              </a:rPr>
              <a:t>1</a:t>
            </a:r>
            <a:r>
              <a:rPr sz="3900" dirty="0">
                <a:latin typeface="Times New Roman"/>
                <a:cs typeface="Times New Roman"/>
              </a:rPr>
              <a:t>)</a:t>
            </a:r>
            <a:r>
              <a:rPr sz="3900" spc="-35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</a:t>
            </a:r>
            <a:r>
              <a:rPr sz="3900" spc="150" dirty="0">
                <a:latin typeface="Times New Roman"/>
                <a:cs typeface="Times New Roman"/>
              </a:rPr>
              <a:t> </a:t>
            </a:r>
            <a:r>
              <a:rPr sz="3900" i="1" spc="150" dirty="0">
                <a:latin typeface="Times New Roman"/>
                <a:cs typeface="Times New Roman"/>
              </a:rPr>
              <a:t>I</a:t>
            </a:r>
            <a:r>
              <a:rPr sz="5025" i="1" spc="225" baseline="-16583" dirty="0">
                <a:latin typeface="Times New Roman"/>
                <a:cs typeface="Times New Roman"/>
              </a:rPr>
              <a:t>m</a:t>
            </a:r>
            <a:r>
              <a:rPr sz="5025" i="1" spc="15" baseline="-16583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sin(</a:t>
            </a:r>
            <a:r>
              <a:rPr sz="3900" dirty="0">
                <a:latin typeface="Symbol"/>
                <a:cs typeface="Symbol"/>
              </a:rPr>
              <a:t></a:t>
            </a:r>
            <a:r>
              <a:rPr sz="3900" i="1" dirty="0">
                <a:latin typeface="Times New Roman"/>
                <a:cs typeface="Times New Roman"/>
              </a:rPr>
              <a:t>t</a:t>
            </a:r>
            <a:r>
              <a:rPr sz="5025" baseline="-16583" dirty="0">
                <a:latin typeface="Times New Roman"/>
                <a:cs typeface="Times New Roman"/>
              </a:rPr>
              <a:t>1</a:t>
            </a:r>
            <a:r>
              <a:rPr sz="5025" spc="44" baseline="-16583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</a:t>
            </a:r>
            <a:r>
              <a:rPr sz="3900" spc="-250" dirty="0">
                <a:latin typeface="Times New Roman"/>
                <a:cs typeface="Times New Roman"/>
              </a:rPr>
              <a:t> </a:t>
            </a:r>
            <a:r>
              <a:rPr sz="3900" spc="65" dirty="0">
                <a:latin typeface="Symbol"/>
                <a:cs typeface="Symbol"/>
              </a:rPr>
              <a:t></a:t>
            </a:r>
            <a:r>
              <a:rPr sz="3900" spc="65" dirty="0">
                <a:latin typeface="Times New Roman"/>
                <a:cs typeface="Times New Roman"/>
              </a:rPr>
              <a:t>)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113217" y="3221528"/>
            <a:ext cx="4581525" cy="701675"/>
          </a:xfrm>
          <a:custGeom>
            <a:avLst/>
            <a:gdLst/>
            <a:ahLst/>
            <a:cxnLst/>
            <a:rect l="l" t="t" r="r" b="b"/>
            <a:pathLst>
              <a:path w="4581525" h="701675">
                <a:moveTo>
                  <a:pt x="0" y="0"/>
                </a:moveTo>
                <a:lnTo>
                  <a:pt x="4581349" y="0"/>
                </a:lnTo>
                <a:lnTo>
                  <a:pt x="4581349" y="701218"/>
                </a:lnTo>
                <a:lnTo>
                  <a:pt x="0" y="701218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100802" y="4233528"/>
            <a:ext cx="4749165" cy="622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114"/>
              </a:spcBef>
            </a:pPr>
            <a:r>
              <a:rPr sz="3900" i="1" spc="75" dirty="0">
                <a:latin typeface="Times New Roman"/>
                <a:cs typeface="Times New Roman"/>
              </a:rPr>
              <a:t>i</a:t>
            </a:r>
            <a:r>
              <a:rPr sz="3900" spc="75" dirty="0">
                <a:latin typeface="Times New Roman"/>
                <a:cs typeface="Times New Roman"/>
              </a:rPr>
              <a:t>(</a:t>
            </a:r>
            <a:r>
              <a:rPr sz="3900" i="1" spc="75" dirty="0">
                <a:latin typeface="Times New Roman"/>
                <a:cs typeface="Times New Roman"/>
              </a:rPr>
              <a:t>t</a:t>
            </a:r>
            <a:r>
              <a:rPr sz="5025" spc="112" baseline="-16583" dirty="0">
                <a:latin typeface="Times New Roman"/>
                <a:cs typeface="Times New Roman"/>
              </a:rPr>
              <a:t>2</a:t>
            </a:r>
            <a:r>
              <a:rPr sz="5025" spc="-547" baseline="-16583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)</a:t>
            </a:r>
            <a:r>
              <a:rPr sz="3900" spc="-30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</a:t>
            </a:r>
            <a:r>
              <a:rPr sz="3900" spc="165" dirty="0">
                <a:latin typeface="Times New Roman"/>
                <a:cs typeface="Times New Roman"/>
              </a:rPr>
              <a:t> </a:t>
            </a:r>
            <a:r>
              <a:rPr sz="3900" i="1" spc="150" dirty="0">
                <a:latin typeface="Times New Roman"/>
                <a:cs typeface="Times New Roman"/>
              </a:rPr>
              <a:t>I</a:t>
            </a:r>
            <a:r>
              <a:rPr sz="5025" i="1" spc="225" baseline="-16583" dirty="0">
                <a:latin typeface="Times New Roman"/>
                <a:cs typeface="Times New Roman"/>
              </a:rPr>
              <a:t>m</a:t>
            </a:r>
            <a:r>
              <a:rPr sz="5025" i="1" spc="30" baseline="-16583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sin(</a:t>
            </a:r>
            <a:r>
              <a:rPr sz="3900" dirty="0">
                <a:latin typeface="Symbol"/>
                <a:cs typeface="Symbol"/>
              </a:rPr>
              <a:t></a:t>
            </a:r>
            <a:r>
              <a:rPr sz="3900" i="1" dirty="0">
                <a:latin typeface="Times New Roman"/>
                <a:cs typeface="Times New Roman"/>
              </a:rPr>
              <a:t>t</a:t>
            </a:r>
            <a:r>
              <a:rPr sz="5025" baseline="-16583" dirty="0">
                <a:latin typeface="Times New Roman"/>
                <a:cs typeface="Times New Roman"/>
              </a:rPr>
              <a:t>2</a:t>
            </a:r>
            <a:r>
              <a:rPr sz="5025" spc="465" baseline="-16583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</a:t>
            </a:r>
            <a:r>
              <a:rPr sz="3900" spc="-240" dirty="0">
                <a:latin typeface="Times New Roman"/>
                <a:cs typeface="Times New Roman"/>
              </a:rPr>
              <a:t> </a:t>
            </a:r>
            <a:r>
              <a:rPr sz="3900" spc="65" dirty="0">
                <a:latin typeface="Symbol"/>
                <a:cs typeface="Symbol"/>
              </a:rPr>
              <a:t></a:t>
            </a:r>
            <a:r>
              <a:rPr sz="3900" spc="65" dirty="0">
                <a:latin typeface="Times New Roman"/>
                <a:cs typeface="Times New Roman"/>
              </a:rPr>
              <a:t>)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13217" y="4268782"/>
            <a:ext cx="4724400" cy="701675"/>
          </a:xfrm>
          <a:custGeom>
            <a:avLst/>
            <a:gdLst/>
            <a:ahLst/>
            <a:cxnLst/>
            <a:rect l="l" t="t" r="r" b="b"/>
            <a:pathLst>
              <a:path w="4724400" h="701675">
                <a:moveTo>
                  <a:pt x="0" y="0"/>
                </a:moveTo>
                <a:lnTo>
                  <a:pt x="4724116" y="0"/>
                </a:lnTo>
                <a:lnTo>
                  <a:pt x="4724116" y="701218"/>
                </a:lnTo>
                <a:lnTo>
                  <a:pt x="0" y="701218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9819" y="5570511"/>
            <a:ext cx="9707546" cy="42384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904374" y="1626817"/>
            <a:ext cx="500951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60" dirty="0">
                <a:solidFill>
                  <a:srgbClr val="5B5C57"/>
                </a:solidFill>
                <a:latin typeface="Calibri"/>
                <a:cs typeface="Calibri"/>
              </a:rPr>
              <a:t>ВРЕМЕННАЯ</a:t>
            </a:r>
            <a:r>
              <a:rPr sz="3300" b="1" spc="-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40" dirty="0">
                <a:solidFill>
                  <a:srgbClr val="5B5C57"/>
                </a:solidFill>
                <a:latin typeface="Calibri"/>
                <a:cs typeface="Calibri"/>
              </a:rPr>
              <a:t>ДИАГРАММА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39744" y="1626817"/>
            <a:ext cx="489775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50" dirty="0">
                <a:solidFill>
                  <a:srgbClr val="5B5C57"/>
                </a:solidFill>
                <a:latin typeface="Calibri"/>
                <a:cs typeface="Calibri"/>
              </a:rPr>
              <a:t>ВЕКТОРНАЯ</a:t>
            </a:r>
            <a:r>
              <a:rPr sz="3300" b="1" spc="8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40" dirty="0">
                <a:solidFill>
                  <a:srgbClr val="5B5C57"/>
                </a:solidFill>
                <a:latin typeface="Calibri"/>
                <a:cs typeface="Calibri"/>
              </a:rPr>
              <a:t>ДИАГРАММА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894" y="2630078"/>
            <a:ext cx="5818439" cy="462558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36931" y="2729210"/>
            <a:ext cx="6766988" cy="4526443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196903" y="7811321"/>
            <a:ext cx="255587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114"/>
              </a:spcBef>
            </a:pPr>
            <a:r>
              <a:rPr sz="3750" spc="65" dirty="0">
                <a:latin typeface="Symbol"/>
                <a:cs typeface="Symbol"/>
              </a:rPr>
              <a:t></a:t>
            </a:r>
            <a:r>
              <a:rPr sz="3750" spc="20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</a:t>
            </a:r>
            <a:r>
              <a:rPr sz="3750" spc="-5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</a:t>
            </a:r>
            <a:r>
              <a:rPr sz="4800" baseline="-16493" dirty="0">
                <a:latin typeface="Times New Roman"/>
                <a:cs typeface="Times New Roman"/>
              </a:rPr>
              <a:t>1</a:t>
            </a:r>
            <a:r>
              <a:rPr sz="4800" spc="202" baseline="-16493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</a:t>
            </a:r>
            <a:r>
              <a:rPr sz="3750" spc="-200" dirty="0">
                <a:latin typeface="Times New Roman"/>
                <a:cs typeface="Times New Roman"/>
              </a:rPr>
              <a:t> </a:t>
            </a:r>
            <a:r>
              <a:rPr sz="3750" spc="135" dirty="0">
                <a:latin typeface="Symbol"/>
                <a:cs typeface="Symbol"/>
              </a:rPr>
              <a:t></a:t>
            </a:r>
            <a:r>
              <a:rPr sz="4800" spc="202" baseline="-16493" dirty="0">
                <a:latin typeface="Times New Roman"/>
                <a:cs typeface="Times New Roman"/>
              </a:rPr>
              <a:t>2</a:t>
            </a:r>
            <a:endParaRPr sz="4800" baseline="-16493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09318" y="7845207"/>
            <a:ext cx="2517775" cy="675640"/>
          </a:xfrm>
          <a:custGeom>
            <a:avLst/>
            <a:gdLst/>
            <a:ahLst/>
            <a:cxnLst/>
            <a:rect l="l" t="t" r="r" b="b"/>
            <a:pathLst>
              <a:path w="2517775" h="675640">
                <a:moveTo>
                  <a:pt x="0" y="0"/>
                </a:moveTo>
                <a:lnTo>
                  <a:pt x="2517780" y="0"/>
                </a:lnTo>
                <a:lnTo>
                  <a:pt x="2517780" y="675247"/>
                </a:lnTo>
                <a:lnTo>
                  <a:pt x="0" y="675247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6579289" y="7925144"/>
            <a:ext cx="7412355" cy="728345"/>
            <a:chOff x="6579289" y="7925144"/>
            <a:chExt cx="7412355" cy="728345"/>
          </a:xfrm>
        </p:grpSpPr>
        <p:sp>
          <p:nvSpPr>
            <p:cNvPr id="25" name="object 25"/>
            <p:cNvSpPr/>
            <p:nvPr/>
          </p:nvSpPr>
          <p:spPr>
            <a:xfrm>
              <a:off x="6587544" y="8373768"/>
              <a:ext cx="61594" cy="33655"/>
            </a:xfrm>
            <a:custGeom>
              <a:avLst/>
              <a:gdLst/>
              <a:ahLst/>
              <a:cxnLst/>
              <a:rect l="l" t="t" r="r" b="b"/>
              <a:pathLst>
                <a:path w="61595" h="33654">
                  <a:moveTo>
                    <a:pt x="0" y="33230"/>
                  </a:moveTo>
                  <a:lnTo>
                    <a:pt x="60976" y="0"/>
                  </a:lnTo>
                </a:path>
              </a:pathLst>
            </a:custGeom>
            <a:ln w="16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648520" y="8381823"/>
              <a:ext cx="88265" cy="255270"/>
            </a:xfrm>
            <a:custGeom>
              <a:avLst/>
              <a:gdLst/>
              <a:ahLst/>
              <a:cxnLst/>
              <a:rect l="l" t="t" r="r" b="b"/>
              <a:pathLst>
                <a:path w="88265" h="255270">
                  <a:moveTo>
                    <a:pt x="0" y="0"/>
                  </a:moveTo>
                  <a:lnTo>
                    <a:pt x="87847" y="254766"/>
                  </a:lnTo>
                </a:path>
              </a:pathLst>
            </a:custGeom>
            <a:ln w="329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744636" y="7933717"/>
              <a:ext cx="111760" cy="702945"/>
            </a:xfrm>
            <a:custGeom>
              <a:avLst/>
              <a:gdLst/>
              <a:ahLst/>
              <a:cxnLst/>
              <a:rect l="l" t="t" r="r" b="b"/>
              <a:pathLst>
                <a:path w="111759" h="702945">
                  <a:moveTo>
                    <a:pt x="0" y="702872"/>
                  </a:moveTo>
                  <a:lnTo>
                    <a:pt x="111618" y="0"/>
                  </a:lnTo>
                </a:path>
              </a:pathLst>
            </a:custGeom>
            <a:ln w="16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56255" y="7933717"/>
              <a:ext cx="7127240" cy="0"/>
            </a:xfrm>
            <a:custGeom>
              <a:avLst/>
              <a:gdLst/>
              <a:ahLst/>
              <a:cxnLst/>
              <a:rect l="l" t="t" r="r" b="b"/>
              <a:pathLst>
                <a:path w="7127240">
                  <a:moveTo>
                    <a:pt x="0" y="0"/>
                  </a:moveTo>
                  <a:lnTo>
                    <a:pt x="7127040" y="0"/>
                  </a:lnTo>
                </a:path>
              </a:pathLst>
            </a:custGeom>
            <a:ln w="161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041128" y="8216062"/>
            <a:ext cx="1666239" cy="4895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56335" algn="l"/>
              </a:tabLst>
            </a:pPr>
            <a:r>
              <a:rPr sz="3050" spc="-25" dirty="0">
                <a:latin typeface="Times New Roman"/>
                <a:cs typeface="Times New Roman"/>
              </a:rPr>
              <a:t>1</a:t>
            </a:r>
            <a:r>
              <a:rPr sz="3050" i="1" spc="-25" dirty="0">
                <a:latin typeface="Times New Roman"/>
                <a:cs typeface="Times New Roman"/>
              </a:rPr>
              <a:t>m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spc="50" dirty="0">
                <a:latin typeface="Times New Roman"/>
                <a:cs typeface="Times New Roman"/>
              </a:rPr>
              <a:t>2</a:t>
            </a:r>
            <a:r>
              <a:rPr sz="3050" i="1" spc="50" dirty="0">
                <a:latin typeface="Times New Roman"/>
                <a:cs typeface="Times New Roman"/>
              </a:rPr>
              <a:t>m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00191" y="8038834"/>
            <a:ext cx="6429375" cy="56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224915" algn="l"/>
              </a:tabLst>
            </a:pPr>
            <a:r>
              <a:rPr sz="3550" dirty="0">
                <a:latin typeface="Symbol"/>
                <a:cs typeface="Symbol"/>
              </a:rPr>
              <a:t></a:t>
            </a:r>
            <a:r>
              <a:rPr sz="3550" spc="10" dirty="0">
                <a:latin typeface="Times New Roman"/>
                <a:cs typeface="Times New Roman"/>
              </a:rPr>
              <a:t> </a:t>
            </a:r>
            <a:r>
              <a:rPr sz="3550" i="1" dirty="0">
                <a:latin typeface="Times New Roman"/>
                <a:cs typeface="Times New Roman"/>
              </a:rPr>
              <a:t>I</a:t>
            </a:r>
            <a:r>
              <a:rPr sz="3550" i="1" spc="-340" dirty="0">
                <a:latin typeface="Times New Roman"/>
                <a:cs typeface="Times New Roman"/>
              </a:rPr>
              <a:t> </a:t>
            </a:r>
            <a:r>
              <a:rPr sz="4575" spc="-75" baseline="29143" dirty="0">
                <a:latin typeface="Times New Roman"/>
                <a:cs typeface="Times New Roman"/>
              </a:rPr>
              <a:t>2</a:t>
            </a:r>
            <a:r>
              <a:rPr sz="4575" baseline="29143" dirty="0">
                <a:latin typeface="Times New Roman"/>
                <a:cs typeface="Times New Roman"/>
              </a:rPr>
              <a:t>	</a:t>
            </a:r>
            <a:r>
              <a:rPr sz="3550" dirty="0">
                <a:latin typeface="Symbol"/>
                <a:cs typeface="Symbol"/>
              </a:rPr>
              <a:t></a:t>
            </a:r>
            <a:r>
              <a:rPr sz="3550" spc="-195" dirty="0">
                <a:latin typeface="Times New Roman"/>
                <a:cs typeface="Times New Roman"/>
              </a:rPr>
              <a:t> </a:t>
            </a:r>
            <a:r>
              <a:rPr sz="3550" dirty="0">
                <a:latin typeface="Times New Roman"/>
                <a:cs typeface="Times New Roman"/>
              </a:rPr>
              <a:t>2</a:t>
            </a:r>
            <a:r>
              <a:rPr sz="3550" spc="-425" dirty="0">
                <a:latin typeface="Times New Roman"/>
                <a:cs typeface="Times New Roman"/>
              </a:rPr>
              <a:t> </a:t>
            </a:r>
            <a:r>
              <a:rPr sz="3550" dirty="0">
                <a:latin typeface="Symbol"/>
                <a:cs typeface="Symbol"/>
              </a:rPr>
              <a:t></a:t>
            </a:r>
            <a:r>
              <a:rPr sz="3550" spc="-240" dirty="0">
                <a:latin typeface="Times New Roman"/>
                <a:cs typeface="Times New Roman"/>
              </a:rPr>
              <a:t> </a:t>
            </a:r>
            <a:r>
              <a:rPr sz="3550" i="1" dirty="0">
                <a:latin typeface="Times New Roman"/>
                <a:cs typeface="Times New Roman"/>
              </a:rPr>
              <a:t>I</a:t>
            </a:r>
            <a:r>
              <a:rPr sz="4575" baseline="-16393" dirty="0">
                <a:latin typeface="Times New Roman"/>
                <a:cs typeface="Times New Roman"/>
              </a:rPr>
              <a:t>1</a:t>
            </a:r>
            <a:r>
              <a:rPr sz="4575" i="1" baseline="-16393" dirty="0">
                <a:latin typeface="Times New Roman"/>
                <a:cs typeface="Times New Roman"/>
              </a:rPr>
              <a:t>m</a:t>
            </a:r>
            <a:r>
              <a:rPr sz="4575" i="1" spc="165" baseline="-16393" dirty="0">
                <a:latin typeface="Times New Roman"/>
                <a:cs typeface="Times New Roman"/>
              </a:rPr>
              <a:t> </a:t>
            </a:r>
            <a:r>
              <a:rPr sz="3550" dirty="0">
                <a:latin typeface="Symbol"/>
                <a:cs typeface="Symbol"/>
              </a:rPr>
              <a:t></a:t>
            </a:r>
            <a:r>
              <a:rPr sz="3550" spc="-245" dirty="0">
                <a:latin typeface="Times New Roman"/>
                <a:cs typeface="Times New Roman"/>
              </a:rPr>
              <a:t> </a:t>
            </a:r>
            <a:r>
              <a:rPr sz="3550" i="1" spc="135" dirty="0">
                <a:latin typeface="Times New Roman"/>
                <a:cs typeface="Times New Roman"/>
              </a:rPr>
              <a:t>I</a:t>
            </a:r>
            <a:r>
              <a:rPr sz="4575" spc="202" baseline="-16393" dirty="0">
                <a:latin typeface="Times New Roman"/>
                <a:cs typeface="Times New Roman"/>
              </a:rPr>
              <a:t>2</a:t>
            </a:r>
            <a:r>
              <a:rPr sz="4575" i="1" spc="202" baseline="-16393" dirty="0">
                <a:latin typeface="Times New Roman"/>
                <a:cs typeface="Times New Roman"/>
              </a:rPr>
              <a:t>m</a:t>
            </a:r>
            <a:r>
              <a:rPr sz="4575" i="1" spc="165" baseline="-16393" dirty="0">
                <a:latin typeface="Times New Roman"/>
                <a:cs typeface="Times New Roman"/>
              </a:rPr>
              <a:t> </a:t>
            </a:r>
            <a:r>
              <a:rPr sz="3550" dirty="0">
                <a:latin typeface="Symbol"/>
                <a:cs typeface="Symbol"/>
              </a:rPr>
              <a:t></a:t>
            </a:r>
            <a:r>
              <a:rPr sz="3550" spc="-475" dirty="0">
                <a:latin typeface="Times New Roman"/>
                <a:cs typeface="Times New Roman"/>
              </a:rPr>
              <a:t> </a:t>
            </a:r>
            <a:r>
              <a:rPr sz="3550" dirty="0">
                <a:latin typeface="Times New Roman"/>
                <a:cs typeface="Times New Roman"/>
              </a:rPr>
              <a:t>cos(</a:t>
            </a:r>
            <a:r>
              <a:rPr sz="3550" dirty="0">
                <a:latin typeface="Symbol"/>
                <a:cs typeface="Symbol"/>
              </a:rPr>
              <a:t></a:t>
            </a:r>
            <a:r>
              <a:rPr sz="4575" baseline="-16393" dirty="0">
                <a:latin typeface="Times New Roman"/>
                <a:cs typeface="Times New Roman"/>
              </a:rPr>
              <a:t>1</a:t>
            </a:r>
            <a:r>
              <a:rPr sz="4575" spc="22" baseline="-16393" dirty="0">
                <a:latin typeface="Times New Roman"/>
                <a:cs typeface="Times New Roman"/>
              </a:rPr>
              <a:t> </a:t>
            </a:r>
            <a:r>
              <a:rPr sz="3550" dirty="0">
                <a:latin typeface="Symbol"/>
                <a:cs typeface="Symbol"/>
              </a:rPr>
              <a:t></a:t>
            </a:r>
            <a:r>
              <a:rPr sz="3550" spc="-280" dirty="0">
                <a:latin typeface="Times New Roman"/>
                <a:cs typeface="Times New Roman"/>
              </a:rPr>
              <a:t> </a:t>
            </a:r>
            <a:r>
              <a:rPr sz="3550" spc="110" dirty="0">
                <a:latin typeface="Symbol"/>
                <a:cs typeface="Symbol"/>
              </a:rPr>
              <a:t></a:t>
            </a:r>
            <a:r>
              <a:rPr sz="4575" spc="165" baseline="-16393" dirty="0">
                <a:latin typeface="Times New Roman"/>
                <a:cs typeface="Times New Roman"/>
              </a:rPr>
              <a:t>2</a:t>
            </a:r>
            <a:r>
              <a:rPr sz="4575" spc="-517" baseline="-16393" dirty="0">
                <a:latin typeface="Times New Roman"/>
                <a:cs typeface="Times New Roman"/>
              </a:rPr>
              <a:t> </a:t>
            </a:r>
            <a:r>
              <a:rPr sz="3550" spc="-50" dirty="0">
                <a:latin typeface="Times New Roman"/>
                <a:cs typeface="Times New Roman"/>
              </a:rPr>
              <a:t>)</a:t>
            </a:r>
            <a:endParaRPr sz="35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66132" y="7836471"/>
            <a:ext cx="495934" cy="56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5325" i="1" baseline="-25039" dirty="0">
                <a:latin typeface="Times New Roman"/>
                <a:cs typeface="Times New Roman"/>
              </a:rPr>
              <a:t>I</a:t>
            </a:r>
            <a:r>
              <a:rPr sz="5325" i="1" spc="-517" baseline="-25039" dirty="0">
                <a:latin typeface="Times New Roman"/>
                <a:cs typeface="Times New Roman"/>
              </a:rPr>
              <a:t> </a:t>
            </a:r>
            <a:r>
              <a:rPr sz="3050" spc="-50" dirty="0">
                <a:latin typeface="Times New Roman"/>
                <a:cs typeface="Times New Roman"/>
              </a:rPr>
              <a:t>2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52573" y="8038834"/>
            <a:ext cx="952500" cy="56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59765" algn="l"/>
              </a:tabLst>
            </a:pPr>
            <a:r>
              <a:rPr sz="3550" i="1" spc="120" dirty="0">
                <a:latin typeface="Times New Roman"/>
                <a:cs typeface="Times New Roman"/>
              </a:rPr>
              <a:t>I</a:t>
            </a:r>
            <a:r>
              <a:rPr sz="4575" i="1" spc="179" baseline="-16393" dirty="0">
                <a:latin typeface="Times New Roman"/>
                <a:cs typeface="Times New Roman"/>
              </a:rPr>
              <a:t>m</a:t>
            </a:r>
            <a:r>
              <a:rPr sz="4575" i="1" baseline="-16393" dirty="0">
                <a:latin typeface="Times New Roman"/>
                <a:cs typeface="Times New Roman"/>
              </a:rPr>
              <a:t>	</a:t>
            </a:r>
            <a:r>
              <a:rPr sz="3550" spc="-50" dirty="0">
                <a:latin typeface="Symbol"/>
                <a:cs typeface="Symbol"/>
              </a:rPr>
              <a:t></a:t>
            </a:r>
            <a:endParaRPr sz="3550">
              <a:latin typeface="Symbol"/>
              <a:cs typeface="Symbo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499722" y="7845207"/>
            <a:ext cx="8592185" cy="896619"/>
          </a:xfrm>
          <a:custGeom>
            <a:avLst/>
            <a:gdLst/>
            <a:ahLst/>
            <a:cxnLst/>
            <a:rect l="l" t="t" r="r" b="b"/>
            <a:pathLst>
              <a:path w="8592185" h="896620">
                <a:moveTo>
                  <a:pt x="0" y="0"/>
                </a:moveTo>
                <a:lnTo>
                  <a:pt x="8591649" y="0"/>
                </a:lnTo>
                <a:lnTo>
                  <a:pt x="8591649" y="896004"/>
                </a:lnTo>
                <a:lnTo>
                  <a:pt x="0" y="896004"/>
                </a:lnTo>
                <a:lnTo>
                  <a:pt x="0" y="0"/>
                </a:lnTo>
                <a:close/>
              </a:path>
            </a:pathLst>
          </a:custGeom>
          <a:ln w="25971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39210" y="9578541"/>
            <a:ext cx="4850765" cy="0"/>
          </a:xfrm>
          <a:custGeom>
            <a:avLst/>
            <a:gdLst/>
            <a:ahLst/>
            <a:cxnLst/>
            <a:rect l="l" t="t" r="r" b="b"/>
            <a:pathLst>
              <a:path w="4850765">
                <a:moveTo>
                  <a:pt x="0" y="0"/>
                </a:moveTo>
                <a:lnTo>
                  <a:pt x="4850239" y="0"/>
                </a:lnTo>
              </a:path>
            </a:pathLst>
          </a:custGeom>
          <a:ln w="156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509759" y="8865096"/>
            <a:ext cx="6167755" cy="126428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835"/>
              </a:spcBef>
              <a:tabLst>
                <a:tab pos="1438910" algn="l"/>
              </a:tabLst>
            </a:pPr>
            <a:r>
              <a:rPr sz="5175" i="1" baseline="-35426" dirty="0">
                <a:latin typeface="Times New Roman"/>
                <a:cs typeface="Times New Roman"/>
              </a:rPr>
              <a:t>tg</a:t>
            </a:r>
            <a:r>
              <a:rPr sz="5175" i="1" spc="300" baseline="-35426" dirty="0">
                <a:latin typeface="Times New Roman"/>
                <a:cs typeface="Times New Roman"/>
              </a:rPr>
              <a:t> </a:t>
            </a:r>
            <a:r>
              <a:rPr sz="5175" baseline="-35426" dirty="0">
                <a:latin typeface="Symbol"/>
                <a:cs typeface="Symbol"/>
              </a:rPr>
              <a:t></a:t>
            </a:r>
            <a:r>
              <a:rPr sz="5175" spc="187" baseline="-35426" dirty="0">
                <a:latin typeface="Times New Roman"/>
                <a:cs typeface="Times New Roman"/>
              </a:rPr>
              <a:t> </a:t>
            </a:r>
            <a:r>
              <a:rPr sz="5175" spc="-75" baseline="-35426" dirty="0">
                <a:latin typeface="Symbol"/>
                <a:cs typeface="Symbol"/>
              </a:rPr>
              <a:t></a:t>
            </a:r>
            <a:r>
              <a:rPr sz="5175" baseline="-35426" dirty="0">
                <a:latin typeface="Times New Roman"/>
                <a:cs typeface="Times New Roman"/>
              </a:rPr>
              <a:t>	</a:t>
            </a:r>
            <a:r>
              <a:rPr sz="3450" i="1" dirty="0">
                <a:latin typeface="Times New Roman"/>
                <a:cs typeface="Times New Roman"/>
              </a:rPr>
              <a:t>I</a:t>
            </a:r>
            <a:r>
              <a:rPr sz="4425" baseline="-16007" dirty="0">
                <a:latin typeface="Times New Roman"/>
                <a:cs typeface="Times New Roman"/>
              </a:rPr>
              <a:t>1</a:t>
            </a:r>
            <a:r>
              <a:rPr sz="4425" i="1" baseline="-16007" dirty="0">
                <a:latin typeface="Times New Roman"/>
                <a:cs typeface="Times New Roman"/>
              </a:rPr>
              <a:t>m</a:t>
            </a:r>
            <a:r>
              <a:rPr sz="4425" i="1" spc="397" baseline="-16007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</a:t>
            </a:r>
            <a:r>
              <a:rPr sz="3450" spc="-400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Times New Roman"/>
                <a:cs typeface="Times New Roman"/>
              </a:rPr>
              <a:t>sin</a:t>
            </a:r>
            <a:r>
              <a:rPr sz="3450" spc="55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</a:t>
            </a:r>
            <a:r>
              <a:rPr sz="4425" baseline="-16007" dirty="0">
                <a:latin typeface="Times New Roman"/>
                <a:cs typeface="Times New Roman"/>
              </a:rPr>
              <a:t>1</a:t>
            </a:r>
            <a:r>
              <a:rPr sz="4425" spc="254" baseline="-16007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</a:t>
            </a:r>
            <a:r>
              <a:rPr sz="3450" spc="95" dirty="0">
                <a:latin typeface="Times New Roman"/>
                <a:cs typeface="Times New Roman"/>
              </a:rPr>
              <a:t> </a:t>
            </a:r>
            <a:r>
              <a:rPr sz="3450" i="1" spc="145" dirty="0">
                <a:latin typeface="Times New Roman"/>
                <a:cs typeface="Times New Roman"/>
              </a:rPr>
              <a:t>I</a:t>
            </a:r>
            <a:r>
              <a:rPr sz="4425" spc="217" baseline="-16007" dirty="0">
                <a:latin typeface="Times New Roman"/>
                <a:cs typeface="Times New Roman"/>
              </a:rPr>
              <a:t>2</a:t>
            </a:r>
            <a:r>
              <a:rPr sz="4425" i="1" spc="217" baseline="-16007" dirty="0">
                <a:latin typeface="Times New Roman"/>
                <a:cs typeface="Times New Roman"/>
              </a:rPr>
              <a:t>m</a:t>
            </a:r>
            <a:r>
              <a:rPr sz="4425" i="1" spc="397" baseline="-16007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</a:t>
            </a:r>
            <a:r>
              <a:rPr sz="3450" spc="-400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Times New Roman"/>
                <a:cs typeface="Times New Roman"/>
              </a:rPr>
              <a:t>sin</a:t>
            </a:r>
            <a:r>
              <a:rPr sz="3450" spc="50" dirty="0">
                <a:latin typeface="Times New Roman"/>
                <a:cs typeface="Times New Roman"/>
              </a:rPr>
              <a:t> </a:t>
            </a:r>
            <a:r>
              <a:rPr sz="3450" spc="110" dirty="0">
                <a:latin typeface="Symbol"/>
                <a:cs typeface="Symbol"/>
              </a:rPr>
              <a:t></a:t>
            </a:r>
            <a:r>
              <a:rPr sz="4425" spc="165" baseline="-16007" dirty="0">
                <a:latin typeface="Times New Roman"/>
                <a:cs typeface="Times New Roman"/>
              </a:rPr>
              <a:t>2</a:t>
            </a:r>
            <a:endParaRPr sz="4425" baseline="-16007">
              <a:latin typeface="Times New Roman"/>
              <a:cs typeface="Times New Roman"/>
            </a:endParaRPr>
          </a:p>
          <a:p>
            <a:pPr marL="1372235">
              <a:lnSpc>
                <a:spcPct val="100000"/>
              </a:lnSpc>
              <a:spcBef>
                <a:spcPts val="735"/>
              </a:spcBef>
            </a:pPr>
            <a:r>
              <a:rPr sz="3450" i="1" dirty="0">
                <a:latin typeface="Times New Roman"/>
                <a:cs typeface="Times New Roman"/>
              </a:rPr>
              <a:t>I</a:t>
            </a:r>
            <a:r>
              <a:rPr sz="4425" baseline="-16007" dirty="0">
                <a:latin typeface="Times New Roman"/>
                <a:cs typeface="Times New Roman"/>
              </a:rPr>
              <a:t>1</a:t>
            </a:r>
            <a:r>
              <a:rPr sz="4425" i="1" baseline="-16007" dirty="0">
                <a:latin typeface="Times New Roman"/>
                <a:cs typeface="Times New Roman"/>
              </a:rPr>
              <a:t>m</a:t>
            </a:r>
            <a:r>
              <a:rPr sz="4425" i="1" spc="375" baseline="-16007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</a:t>
            </a:r>
            <a:r>
              <a:rPr sz="3450" spc="-355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Times New Roman"/>
                <a:cs typeface="Times New Roman"/>
              </a:rPr>
              <a:t>cos</a:t>
            </a:r>
            <a:r>
              <a:rPr sz="3450" spc="-65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</a:t>
            </a:r>
            <a:r>
              <a:rPr sz="4425" baseline="-16007" dirty="0">
                <a:latin typeface="Times New Roman"/>
                <a:cs typeface="Times New Roman"/>
              </a:rPr>
              <a:t>1</a:t>
            </a:r>
            <a:r>
              <a:rPr sz="4425" spc="240" baseline="-16007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</a:t>
            </a:r>
            <a:r>
              <a:rPr sz="3450" spc="85" dirty="0">
                <a:latin typeface="Times New Roman"/>
                <a:cs typeface="Times New Roman"/>
              </a:rPr>
              <a:t> </a:t>
            </a:r>
            <a:r>
              <a:rPr sz="3450" i="1" spc="145" dirty="0">
                <a:latin typeface="Times New Roman"/>
                <a:cs typeface="Times New Roman"/>
              </a:rPr>
              <a:t>I</a:t>
            </a:r>
            <a:r>
              <a:rPr sz="4425" spc="217" baseline="-16007" dirty="0">
                <a:latin typeface="Times New Roman"/>
                <a:cs typeface="Times New Roman"/>
              </a:rPr>
              <a:t>2</a:t>
            </a:r>
            <a:r>
              <a:rPr sz="4425" i="1" spc="217" baseline="-16007" dirty="0">
                <a:latin typeface="Times New Roman"/>
                <a:cs typeface="Times New Roman"/>
              </a:rPr>
              <a:t>m</a:t>
            </a:r>
            <a:r>
              <a:rPr sz="4425" i="1" spc="375" baseline="-16007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</a:t>
            </a:r>
            <a:r>
              <a:rPr sz="3450" spc="-355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Times New Roman"/>
                <a:cs typeface="Times New Roman"/>
              </a:rPr>
              <a:t>cos</a:t>
            </a:r>
            <a:r>
              <a:rPr sz="3450" spc="-60" dirty="0">
                <a:latin typeface="Times New Roman"/>
                <a:cs typeface="Times New Roman"/>
              </a:rPr>
              <a:t> </a:t>
            </a:r>
            <a:r>
              <a:rPr sz="3450" spc="110" dirty="0">
                <a:latin typeface="Symbol"/>
                <a:cs typeface="Symbol"/>
              </a:rPr>
              <a:t></a:t>
            </a:r>
            <a:r>
              <a:rPr sz="4425" spc="165" baseline="-16007" dirty="0">
                <a:latin typeface="Times New Roman"/>
                <a:cs typeface="Times New Roman"/>
              </a:rPr>
              <a:t>2</a:t>
            </a:r>
            <a:endParaRPr sz="4425" baseline="-16007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499722" y="8986534"/>
            <a:ext cx="6282055" cy="1247140"/>
          </a:xfrm>
          <a:custGeom>
            <a:avLst/>
            <a:gdLst/>
            <a:ahLst/>
            <a:cxnLst/>
            <a:rect l="l" t="t" r="r" b="b"/>
            <a:pathLst>
              <a:path w="6282055" h="1247140">
                <a:moveTo>
                  <a:pt x="0" y="0"/>
                </a:moveTo>
                <a:lnTo>
                  <a:pt x="6281505" y="0"/>
                </a:lnTo>
                <a:lnTo>
                  <a:pt x="6281505" y="1246610"/>
                </a:lnTo>
                <a:lnTo>
                  <a:pt x="0" y="1246610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961" y="1539272"/>
            <a:ext cx="6917590" cy="158442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730929" y="3424840"/>
            <a:ext cx="3975735" cy="5422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90"/>
              </a:spcBef>
            </a:pPr>
            <a:r>
              <a:rPr sz="3400" i="1" spc="114" dirty="0">
                <a:latin typeface="Times New Roman"/>
                <a:cs typeface="Times New Roman"/>
              </a:rPr>
              <a:t>i</a:t>
            </a:r>
            <a:r>
              <a:rPr sz="3400" spc="114" dirty="0">
                <a:latin typeface="Times New Roman"/>
                <a:cs typeface="Times New Roman"/>
              </a:rPr>
              <a:t>(</a:t>
            </a:r>
            <a:r>
              <a:rPr sz="3400" i="1" spc="114" dirty="0">
                <a:latin typeface="Times New Roman"/>
                <a:cs typeface="Times New Roman"/>
              </a:rPr>
              <a:t>t</a:t>
            </a:r>
            <a:r>
              <a:rPr sz="3400" spc="114" dirty="0">
                <a:latin typeface="Times New Roman"/>
                <a:cs typeface="Times New Roman"/>
              </a:rPr>
              <a:t>)</a:t>
            </a:r>
            <a:r>
              <a:rPr sz="3400" spc="10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</a:t>
            </a:r>
            <a:r>
              <a:rPr sz="3400" spc="270" dirty="0">
                <a:latin typeface="Times New Roman"/>
                <a:cs typeface="Times New Roman"/>
              </a:rPr>
              <a:t> </a:t>
            </a:r>
            <a:r>
              <a:rPr sz="3400" i="1" spc="160" dirty="0">
                <a:latin typeface="Times New Roman"/>
                <a:cs typeface="Times New Roman"/>
              </a:rPr>
              <a:t>I</a:t>
            </a:r>
            <a:r>
              <a:rPr sz="4350" i="1" spc="240" baseline="-16283" dirty="0">
                <a:latin typeface="Times New Roman"/>
                <a:cs typeface="Times New Roman"/>
              </a:rPr>
              <a:t>m</a:t>
            </a:r>
            <a:r>
              <a:rPr sz="4350" i="1" spc="202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sin(</a:t>
            </a:r>
            <a:r>
              <a:rPr sz="3400" dirty="0">
                <a:latin typeface="Symbol"/>
                <a:cs typeface="Symbol"/>
              </a:rPr>
              <a:t></a:t>
            </a:r>
            <a:r>
              <a:rPr sz="3400" i="1" dirty="0">
                <a:latin typeface="Times New Roman"/>
                <a:cs typeface="Times New Roman"/>
              </a:rPr>
              <a:t>t</a:t>
            </a:r>
            <a:r>
              <a:rPr sz="3400" i="1" spc="7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95" dirty="0">
                <a:latin typeface="Times New Roman"/>
                <a:cs typeface="Times New Roman"/>
              </a:rPr>
              <a:t> </a:t>
            </a:r>
            <a:r>
              <a:rPr sz="3400" spc="95" dirty="0">
                <a:latin typeface="Symbol"/>
                <a:cs typeface="Symbol"/>
              </a:rPr>
              <a:t></a:t>
            </a:r>
            <a:r>
              <a:rPr sz="4350" i="1" spc="142" baseline="-16283" dirty="0">
                <a:latin typeface="Times New Roman"/>
                <a:cs typeface="Times New Roman"/>
              </a:rPr>
              <a:t>i</a:t>
            </a:r>
            <a:r>
              <a:rPr sz="4350" i="1" spc="-254" baseline="-16283" dirty="0">
                <a:latin typeface="Times New Roman"/>
                <a:cs typeface="Times New Roman"/>
              </a:rPr>
              <a:t> </a:t>
            </a:r>
            <a:r>
              <a:rPr sz="3400" spc="-50" dirty="0">
                <a:latin typeface="Times New Roman"/>
                <a:cs typeface="Times New Roman"/>
              </a:rPr>
              <a:t>)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44642" y="3456608"/>
            <a:ext cx="3936365" cy="608330"/>
          </a:xfrm>
          <a:custGeom>
            <a:avLst/>
            <a:gdLst/>
            <a:ahLst/>
            <a:cxnLst/>
            <a:rect l="l" t="t" r="r" b="b"/>
            <a:pathLst>
              <a:path w="3936365" h="608329">
                <a:moveTo>
                  <a:pt x="0" y="0"/>
                </a:moveTo>
                <a:lnTo>
                  <a:pt x="3936323" y="0"/>
                </a:lnTo>
                <a:lnTo>
                  <a:pt x="3936323" y="607722"/>
                </a:lnTo>
                <a:lnTo>
                  <a:pt x="0" y="607722"/>
                </a:lnTo>
                <a:lnTo>
                  <a:pt x="0" y="0"/>
                </a:lnTo>
                <a:close/>
              </a:path>
            </a:pathLst>
          </a:custGeom>
          <a:ln w="2337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886836" y="4395970"/>
            <a:ext cx="6833234" cy="7550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  <a:tabLst>
                <a:tab pos="3364229" algn="l"/>
              </a:tabLst>
            </a:pPr>
            <a:r>
              <a:rPr sz="3350" b="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3350" b="0" spc="55" dirty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3350" b="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3350" b="0" spc="55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3350" b="0" spc="-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spc="-6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3350" b="0" spc="-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i="1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4275" b="0" i="1" baseline="-16569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4275" b="0" i="1" spc="390" baseline="-165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spc="-65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350" b="0" spc="-2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i="1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4275" b="0" i="1" baseline="-16569" dirty="0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4275" b="0" i="1" spc="300" baseline="-165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spc="-65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350" b="0" spc="-2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4275" b="0" i="1" spc="-37" baseline="-16569" dirty="0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4275" b="0" i="1" baseline="-16569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3350" b="0" spc="-6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3350" b="0" spc="-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3350" b="0" i="1" spc="-3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spc="-35" dirty="0">
                <a:solidFill>
                  <a:srgbClr val="000000"/>
                </a:solidFill>
                <a:latin typeface="Symbol"/>
                <a:cs typeface="Symbol"/>
              </a:rPr>
              <a:t></a:t>
            </a:r>
            <a:r>
              <a:rPr sz="3350" b="0" spc="-3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i="1" spc="-70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3350" b="0" i="1" spc="-1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350" b="0" spc="-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i="1" spc="-65" dirty="0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3350" b="0" i="1" spc="-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025" b="0" i="1" u="sng" baseline="348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</a:t>
            </a:r>
            <a:r>
              <a:rPr sz="5025" b="0" i="1" spc="120" baseline="348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350" b="0" spc="-1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025" b="0" u="sng" spc="-577" baseline="348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025" b="0" u="sng" spc="-89" baseline="348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5025" b="0" u="sng" spc="-577" baseline="348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025" b="0" spc="-382" baseline="348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7125" b="0" spc="-52" baseline="-12865" dirty="0">
                <a:solidFill>
                  <a:srgbClr val="000000"/>
                </a:solidFill>
                <a:latin typeface="Symbol"/>
                <a:cs typeface="Symbol"/>
              </a:rPr>
              <a:t></a:t>
            </a:r>
            <a:r>
              <a:rPr sz="7125" b="0" spc="-1139" baseline="-128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35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idt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44642" y="4336212"/>
            <a:ext cx="7031990" cy="1087120"/>
          </a:xfrm>
          <a:custGeom>
            <a:avLst/>
            <a:gdLst/>
            <a:ahLst/>
            <a:cxnLst/>
            <a:rect l="l" t="t" r="r" b="b"/>
            <a:pathLst>
              <a:path w="7031990" h="1087120">
                <a:moveTo>
                  <a:pt x="0" y="0"/>
                </a:moveTo>
                <a:lnTo>
                  <a:pt x="7031628" y="0"/>
                </a:lnTo>
                <a:lnTo>
                  <a:pt x="7031628" y="1086891"/>
                </a:lnTo>
                <a:lnTo>
                  <a:pt x="0" y="1086891"/>
                </a:lnTo>
                <a:lnTo>
                  <a:pt x="0" y="0"/>
                </a:lnTo>
                <a:close/>
              </a:path>
            </a:pathLst>
          </a:custGeom>
          <a:ln w="2337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15166" y="8124024"/>
            <a:ext cx="58928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400" spc="-25" dirty="0">
                <a:latin typeface="Symbol"/>
                <a:cs typeface="Symbol"/>
              </a:rPr>
              <a:t></a:t>
            </a:r>
            <a:r>
              <a:rPr sz="3400" i="1" spc="-25" dirty="0">
                <a:latin typeface="Times New Roman"/>
                <a:cs typeface="Times New Roman"/>
              </a:rPr>
              <a:t>C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8147" y="7788085"/>
            <a:ext cx="928052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  <a:tabLst>
                <a:tab pos="5542915" algn="l"/>
              </a:tabLst>
            </a:pPr>
            <a:r>
              <a:rPr sz="3400" dirty="0">
                <a:latin typeface="Symbol"/>
                <a:cs typeface="Symbol"/>
              </a:rPr>
              <a:t></a:t>
            </a:r>
            <a:r>
              <a:rPr sz="3400" spc="-80" dirty="0">
                <a:latin typeface="Times New Roman"/>
                <a:cs typeface="Times New Roman"/>
              </a:rPr>
              <a:t> </a:t>
            </a:r>
            <a:r>
              <a:rPr sz="3400" i="1" dirty="0">
                <a:latin typeface="Times New Roman"/>
                <a:cs typeface="Times New Roman"/>
              </a:rPr>
              <a:t>L</a:t>
            </a:r>
            <a:r>
              <a:rPr sz="3400" dirty="0">
                <a:latin typeface="Symbol"/>
                <a:cs typeface="Symbol"/>
              </a:rPr>
              <a:t></a:t>
            </a:r>
            <a:r>
              <a:rPr sz="3400" i="1" dirty="0">
                <a:latin typeface="Times New Roman"/>
                <a:cs typeface="Times New Roman"/>
              </a:rPr>
              <a:t>I</a:t>
            </a:r>
            <a:r>
              <a:rPr sz="4350" i="1" baseline="-16283" dirty="0">
                <a:latin typeface="Times New Roman"/>
                <a:cs typeface="Times New Roman"/>
              </a:rPr>
              <a:t>m</a:t>
            </a:r>
            <a:r>
              <a:rPr sz="4350" i="1" spc="-37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sin(</a:t>
            </a:r>
            <a:r>
              <a:rPr sz="3400" dirty="0">
                <a:latin typeface="Symbol"/>
                <a:cs typeface="Symbol"/>
              </a:rPr>
              <a:t></a:t>
            </a:r>
            <a:r>
              <a:rPr sz="3400" i="1" dirty="0">
                <a:latin typeface="Times New Roman"/>
                <a:cs typeface="Times New Roman"/>
              </a:rPr>
              <a:t>t</a:t>
            </a:r>
            <a:r>
              <a:rPr sz="3400" i="1" spc="-8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24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</a:t>
            </a:r>
            <a:r>
              <a:rPr sz="4350" i="1" baseline="-16283" dirty="0">
                <a:latin typeface="Times New Roman"/>
                <a:cs typeface="Times New Roman"/>
              </a:rPr>
              <a:t>i</a:t>
            </a:r>
            <a:r>
              <a:rPr sz="4350" i="1" spc="480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24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90</a:t>
            </a:r>
            <a:r>
              <a:rPr sz="3400" dirty="0">
                <a:latin typeface="Symbol"/>
                <a:cs typeface="Symbol"/>
              </a:rPr>
              <a:t></a:t>
            </a:r>
            <a:r>
              <a:rPr sz="3400" dirty="0">
                <a:latin typeface="Times New Roman"/>
                <a:cs typeface="Times New Roman"/>
              </a:rPr>
              <a:t>)</a:t>
            </a:r>
            <a:r>
              <a:rPr sz="3400" spc="-23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114" dirty="0">
                <a:latin typeface="Times New Roman"/>
                <a:cs typeface="Times New Roman"/>
              </a:rPr>
              <a:t> </a:t>
            </a:r>
            <a:r>
              <a:rPr sz="5100" u="sng" spc="1252" baseline="35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100" u="sng" spc="-75" baseline="35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5100" u="sng" baseline="35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5100" spc="-165" baseline="35130" dirty="0">
                <a:latin typeface="Times New Roman"/>
                <a:cs typeface="Times New Roman"/>
              </a:rPr>
              <a:t> </a:t>
            </a:r>
            <a:r>
              <a:rPr sz="3400" i="1" spc="105" dirty="0">
                <a:latin typeface="Times New Roman"/>
                <a:cs typeface="Times New Roman"/>
              </a:rPr>
              <a:t>I</a:t>
            </a:r>
            <a:r>
              <a:rPr sz="4350" i="1" spc="157" baseline="-16283" dirty="0">
                <a:latin typeface="Times New Roman"/>
                <a:cs typeface="Times New Roman"/>
              </a:rPr>
              <a:t>m</a:t>
            </a:r>
            <a:r>
              <a:rPr sz="4350" i="1" spc="7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sin(</a:t>
            </a:r>
            <a:r>
              <a:rPr sz="3400" dirty="0">
                <a:latin typeface="Symbol"/>
                <a:cs typeface="Symbol"/>
              </a:rPr>
              <a:t></a:t>
            </a:r>
            <a:r>
              <a:rPr sz="3400" i="1" dirty="0">
                <a:latin typeface="Times New Roman"/>
                <a:cs typeface="Times New Roman"/>
              </a:rPr>
              <a:t>t</a:t>
            </a:r>
            <a:r>
              <a:rPr sz="3400" i="1" spc="-5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21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</a:t>
            </a:r>
            <a:r>
              <a:rPr sz="4350" i="1" baseline="-16283" dirty="0">
                <a:latin typeface="Times New Roman"/>
                <a:cs typeface="Times New Roman"/>
              </a:rPr>
              <a:t>i</a:t>
            </a:r>
            <a:r>
              <a:rPr sz="4350" i="1" spc="555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</a:t>
            </a:r>
            <a:r>
              <a:rPr sz="3400" spc="-254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90</a:t>
            </a:r>
            <a:r>
              <a:rPr sz="3400" dirty="0">
                <a:latin typeface="Symbol"/>
                <a:cs typeface="Symbol"/>
              </a:rPr>
              <a:t></a:t>
            </a:r>
            <a:r>
              <a:rPr sz="3400" dirty="0">
                <a:latin typeface="Times New Roman"/>
                <a:cs typeface="Times New Roman"/>
              </a:rPr>
              <a:t>)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9015" y="6627528"/>
            <a:ext cx="746252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  <a:tabLst>
                <a:tab pos="985519" algn="l"/>
              </a:tabLst>
            </a:pPr>
            <a:r>
              <a:rPr sz="3400" dirty="0">
                <a:latin typeface="Symbol"/>
                <a:cs typeface="Symbol"/>
              </a:rPr>
              <a:t></a:t>
            </a:r>
            <a:r>
              <a:rPr sz="3400" spc="-180" dirty="0">
                <a:latin typeface="Times New Roman"/>
                <a:cs typeface="Times New Roman"/>
              </a:rPr>
              <a:t> </a:t>
            </a:r>
            <a:r>
              <a:rPr sz="5100" u="sng" spc="1200" baseline="35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100" u="sng" spc="-75" baseline="35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5100" u="sng" baseline="35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5100" spc="-187" baseline="35130" dirty="0">
                <a:latin typeface="Times New Roman"/>
                <a:cs typeface="Times New Roman"/>
              </a:rPr>
              <a:t> </a:t>
            </a:r>
            <a:r>
              <a:rPr sz="3400" i="1" spc="105" dirty="0">
                <a:latin typeface="Times New Roman"/>
                <a:cs typeface="Times New Roman"/>
              </a:rPr>
              <a:t>I</a:t>
            </a:r>
            <a:r>
              <a:rPr sz="4350" i="1" spc="157" baseline="-16283" dirty="0">
                <a:latin typeface="Times New Roman"/>
                <a:cs typeface="Times New Roman"/>
              </a:rPr>
              <a:t>m</a:t>
            </a:r>
            <a:r>
              <a:rPr sz="4350" i="1" spc="67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cos(</a:t>
            </a:r>
            <a:r>
              <a:rPr sz="3400" dirty="0">
                <a:latin typeface="Symbol"/>
                <a:cs typeface="Symbol"/>
              </a:rPr>
              <a:t></a:t>
            </a:r>
            <a:r>
              <a:rPr sz="3400" i="1" dirty="0">
                <a:latin typeface="Times New Roman"/>
                <a:cs typeface="Times New Roman"/>
              </a:rPr>
              <a:t>t</a:t>
            </a:r>
            <a:r>
              <a:rPr sz="3400" i="1" spc="-5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22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</a:t>
            </a:r>
            <a:r>
              <a:rPr sz="4350" i="1" baseline="-16283" dirty="0">
                <a:latin typeface="Times New Roman"/>
                <a:cs typeface="Times New Roman"/>
              </a:rPr>
              <a:t>i</a:t>
            </a:r>
            <a:r>
              <a:rPr sz="4350" i="1" spc="-322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)</a:t>
            </a:r>
            <a:r>
              <a:rPr sz="3400" spc="-4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</a:t>
            </a:r>
            <a:r>
              <a:rPr sz="3400" spc="55" dirty="0">
                <a:latin typeface="Times New Roman"/>
                <a:cs typeface="Times New Roman"/>
              </a:rPr>
              <a:t> </a:t>
            </a:r>
            <a:r>
              <a:rPr sz="3400" i="1" spc="70" dirty="0">
                <a:latin typeface="Times New Roman"/>
                <a:cs typeface="Times New Roman"/>
              </a:rPr>
              <a:t>RI</a:t>
            </a:r>
            <a:r>
              <a:rPr sz="4350" i="1" spc="104" baseline="-16283" dirty="0">
                <a:latin typeface="Times New Roman"/>
                <a:cs typeface="Times New Roman"/>
              </a:rPr>
              <a:t>m</a:t>
            </a:r>
            <a:r>
              <a:rPr sz="4350" i="1" spc="-7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sin(</a:t>
            </a:r>
            <a:r>
              <a:rPr sz="3400" dirty="0">
                <a:latin typeface="Symbol"/>
                <a:cs typeface="Symbol"/>
              </a:rPr>
              <a:t></a:t>
            </a:r>
            <a:r>
              <a:rPr sz="3400" i="1" dirty="0">
                <a:latin typeface="Times New Roman"/>
                <a:cs typeface="Times New Roman"/>
              </a:rPr>
              <a:t>t</a:t>
            </a:r>
            <a:r>
              <a:rPr sz="3400" i="1" spc="-5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22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</a:t>
            </a:r>
            <a:r>
              <a:rPr sz="4350" i="1" baseline="-16283" dirty="0">
                <a:latin typeface="Times New Roman"/>
                <a:cs typeface="Times New Roman"/>
              </a:rPr>
              <a:t>i</a:t>
            </a:r>
            <a:r>
              <a:rPr sz="4350" i="1" spc="-330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)</a:t>
            </a:r>
            <a:r>
              <a:rPr sz="3400" spc="-204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59508" y="6963467"/>
            <a:ext cx="58801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400" spc="-25" dirty="0">
                <a:latin typeface="Symbol"/>
                <a:cs typeface="Symbol"/>
              </a:rPr>
              <a:t></a:t>
            </a:r>
            <a:r>
              <a:rPr sz="3400" i="1" spc="-25" dirty="0">
                <a:latin typeface="Times New Roman"/>
                <a:cs typeface="Times New Roman"/>
              </a:rPr>
              <a:t>C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42196" y="4636239"/>
            <a:ext cx="8014970" cy="1605915"/>
          </a:xfrm>
          <a:prstGeom prst="rect">
            <a:avLst/>
          </a:prstGeom>
        </p:spPr>
        <p:txBody>
          <a:bodyPr vert="horz" wrap="square" lIns="0" tIns="283210" rIns="0" bIns="0" rtlCol="0">
            <a:spAutoFit/>
          </a:bodyPr>
          <a:lstStyle/>
          <a:p>
            <a:pPr marL="4637405">
              <a:lnSpc>
                <a:spcPct val="100000"/>
              </a:lnSpc>
              <a:spcBef>
                <a:spcPts val="2230"/>
              </a:spcBef>
              <a:tabLst>
                <a:tab pos="5406390" algn="l"/>
              </a:tabLst>
            </a:pPr>
            <a:r>
              <a:rPr sz="3350" i="1" spc="-25" dirty="0">
                <a:latin typeface="Times New Roman"/>
                <a:cs typeface="Times New Roman"/>
              </a:rPr>
              <a:t>dt</a:t>
            </a:r>
            <a:r>
              <a:rPr sz="3350" i="1" dirty="0">
                <a:latin typeface="Times New Roman"/>
                <a:cs typeface="Times New Roman"/>
              </a:rPr>
              <a:t>	</a:t>
            </a:r>
            <a:r>
              <a:rPr sz="3350" i="1" spc="-50" dirty="0">
                <a:latin typeface="Times New Roman"/>
                <a:cs typeface="Times New Roman"/>
              </a:rPr>
              <a:t>C</a:t>
            </a:r>
            <a:endParaRPr sz="33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2205"/>
              </a:spcBef>
            </a:pPr>
            <a:r>
              <a:rPr sz="3400" i="1" spc="90" dirty="0">
                <a:latin typeface="Times New Roman"/>
                <a:cs typeface="Times New Roman"/>
              </a:rPr>
              <a:t>u</a:t>
            </a:r>
            <a:r>
              <a:rPr sz="3400" spc="90" dirty="0">
                <a:latin typeface="Times New Roman"/>
                <a:cs typeface="Times New Roman"/>
              </a:rPr>
              <a:t>(</a:t>
            </a:r>
            <a:r>
              <a:rPr sz="3400" i="1" spc="90" dirty="0">
                <a:latin typeface="Times New Roman"/>
                <a:cs typeface="Times New Roman"/>
              </a:rPr>
              <a:t>t</a:t>
            </a:r>
            <a:r>
              <a:rPr sz="3400" spc="90" dirty="0">
                <a:latin typeface="Times New Roman"/>
                <a:cs typeface="Times New Roman"/>
              </a:rPr>
              <a:t>)</a:t>
            </a:r>
            <a:r>
              <a:rPr sz="3400" spc="-5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</a:t>
            </a:r>
            <a:r>
              <a:rPr sz="3400" spc="20" dirty="0">
                <a:latin typeface="Times New Roman"/>
                <a:cs typeface="Times New Roman"/>
              </a:rPr>
              <a:t> </a:t>
            </a:r>
            <a:r>
              <a:rPr sz="3400" i="1" spc="70" dirty="0">
                <a:latin typeface="Times New Roman"/>
                <a:cs typeface="Times New Roman"/>
              </a:rPr>
              <a:t>RI</a:t>
            </a:r>
            <a:r>
              <a:rPr sz="4350" i="1" spc="104" baseline="-16283" dirty="0">
                <a:latin typeface="Times New Roman"/>
                <a:cs typeface="Times New Roman"/>
              </a:rPr>
              <a:t>m</a:t>
            </a:r>
            <a:r>
              <a:rPr sz="4350" i="1" spc="-37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sin(</a:t>
            </a:r>
            <a:r>
              <a:rPr sz="3400" dirty="0">
                <a:latin typeface="Symbol"/>
                <a:cs typeface="Symbol"/>
              </a:rPr>
              <a:t></a:t>
            </a:r>
            <a:r>
              <a:rPr sz="3400" i="1" dirty="0">
                <a:latin typeface="Times New Roman"/>
                <a:cs typeface="Times New Roman"/>
              </a:rPr>
              <a:t>t</a:t>
            </a:r>
            <a:r>
              <a:rPr sz="3400" i="1" spc="-7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24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</a:t>
            </a:r>
            <a:r>
              <a:rPr sz="4350" i="1" baseline="-16283" dirty="0">
                <a:latin typeface="Times New Roman"/>
                <a:cs typeface="Times New Roman"/>
              </a:rPr>
              <a:t>i</a:t>
            </a:r>
            <a:r>
              <a:rPr sz="4350" i="1" spc="-345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)</a:t>
            </a:r>
            <a:r>
              <a:rPr sz="3400" spc="-21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95" dirty="0">
                <a:latin typeface="Times New Roman"/>
                <a:cs typeface="Times New Roman"/>
              </a:rPr>
              <a:t> </a:t>
            </a:r>
            <a:r>
              <a:rPr sz="3400" i="1" dirty="0">
                <a:latin typeface="Times New Roman"/>
                <a:cs typeface="Times New Roman"/>
              </a:rPr>
              <a:t>L</a:t>
            </a:r>
            <a:r>
              <a:rPr sz="3400" dirty="0">
                <a:latin typeface="Symbol"/>
                <a:cs typeface="Symbol"/>
              </a:rPr>
              <a:t></a:t>
            </a:r>
            <a:r>
              <a:rPr sz="3400" i="1" dirty="0">
                <a:latin typeface="Times New Roman"/>
                <a:cs typeface="Times New Roman"/>
              </a:rPr>
              <a:t>I</a:t>
            </a:r>
            <a:r>
              <a:rPr sz="4350" i="1" baseline="-16283" dirty="0">
                <a:latin typeface="Times New Roman"/>
                <a:cs typeface="Times New Roman"/>
              </a:rPr>
              <a:t>m</a:t>
            </a:r>
            <a:r>
              <a:rPr sz="4350" i="1" spc="30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cos(</a:t>
            </a:r>
            <a:r>
              <a:rPr sz="3400" dirty="0">
                <a:latin typeface="Symbol"/>
                <a:cs typeface="Symbol"/>
              </a:rPr>
              <a:t></a:t>
            </a:r>
            <a:r>
              <a:rPr sz="3400" i="1" dirty="0">
                <a:latin typeface="Times New Roman"/>
                <a:cs typeface="Times New Roman"/>
              </a:rPr>
              <a:t>t</a:t>
            </a:r>
            <a:r>
              <a:rPr sz="3400" i="1" spc="-7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24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</a:t>
            </a:r>
            <a:r>
              <a:rPr sz="4350" i="1" baseline="-16283" dirty="0">
                <a:latin typeface="Times New Roman"/>
                <a:cs typeface="Times New Roman"/>
              </a:rPr>
              <a:t>i</a:t>
            </a:r>
            <a:r>
              <a:rPr sz="4350" i="1" spc="-352" baseline="-16283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)</a:t>
            </a:r>
            <a:r>
              <a:rPr sz="3400" spc="-220" dirty="0">
                <a:latin typeface="Times New Roman"/>
                <a:cs typeface="Times New Roman"/>
              </a:rPr>
              <a:t> </a:t>
            </a:r>
            <a:r>
              <a:rPr sz="3400" spc="-50" dirty="0">
                <a:latin typeface="Symbol"/>
                <a:cs typeface="Symbol"/>
              </a:rPr>
              <a:t>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44642" y="5726927"/>
            <a:ext cx="9356090" cy="2945130"/>
          </a:xfrm>
          <a:custGeom>
            <a:avLst/>
            <a:gdLst/>
            <a:ahLst/>
            <a:cxnLst/>
            <a:rect l="l" t="t" r="r" b="b"/>
            <a:pathLst>
              <a:path w="9356090" h="2945129">
                <a:moveTo>
                  <a:pt x="0" y="0"/>
                </a:moveTo>
                <a:lnTo>
                  <a:pt x="9356044" y="0"/>
                </a:lnTo>
                <a:lnTo>
                  <a:pt x="9356044" y="2945126"/>
                </a:lnTo>
                <a:lnTo>
                  <a:pt x="0" y="2945126"/>
                </a:lnTo>
                <a:lnTo>
                  <a:pt x="0" y="0"/>
                </a:lnTo>
                <a:close/>
              </a:path>
            </a:pathLst>
          </a:custGeom>
          <a:ln w="23372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582301" y="8918411"/>
            <a:ext cx="2306955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35" dirty="0">
                <a:solidFill>
                  <a:srgbClr val="5B5C57"/>
                </a:solidFill>
                <a:latin typeface="Calibri"/>
                <a:cs typeface="Calibri"/>
              </a:rPr>
              <a:t>Напряжение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195525" y="8918411"/>
            <a:ext cx="5697220" cy="1580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на</a:t>
            </a:r>
            <a:r>
              <a:rPr sz="3400" spc="-12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R</a:t>
            </a:r>
            <a:r>
              <a:rPr sz="3400" spc="-114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spc="-25" dirty="0">
                <a:solidFill>
                  <a:srgbClr val="5B5C57"/>
                </a:solidFill>
                <a:latin typeface="Calibri"/>
                <a:cs typeface="Calibri"/>
              </a:rPr>
              <a:t>совпадает</a:t>
            </a:r>
            <a:r>
              <a:rPr sz="3400" spc="-12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по</a:t>
            </a:r>
            <a:r>
              <a:rPr sz="3400" spc="-114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фазе</a:t>
            </a:r>
            <a:r>
              <a:rPr sz="3400" spc="-114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с</a:t>
            </a:r>
            <a:r>
              <a:rPr sz="3400" spc="-12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spc="-35" dirty="0">
                <a:solidFill>
                  <a:srgbClr val="5B5C57"/>
                </a:solidFill>
                <a:latin typeface="Calibri"/>
                <a:cs typeface="Calibri"/>
              </a:rPr>
              <a:t>током </a:t>
            </a: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на</a:t>
            </a:r>
            <a:r>
              <a:rPr sz="3400" spc="-13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L</a:t>
            </a:r>
            <a:r>
              <a:rPr sz="3400" spc="-10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spc="-40" dirty="0">
                <a:solidFill>
                  <a:srgbClr val="5B5C57"/>
                </a:solidFill>
                <a:latin typeface="Calibri"/>
                <a:cs typeface="Calibri"/>
              </a:rPr>
              <a:t>опережает</a:t>
            </a:r>
            <a:r>
              <a:rPr sz="3400" spc="-11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ток</a:t>
            </a:r>
            <a:r>
              <a:rPr sz="3400" spc="-10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на</a:t>
            </a:r>
            <a:r>
              <a:rPr sz="3400" spc="-10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spc="-40" dirty="0">
                <a:solidFill>
                  <a:srgbClr val="5B5C57"/>
                </a:solidFill>
                <a:latin typeface="Calibri"/>
                <a:cs typeface="Calibri"/>
              </a:rPr>
              <a:t>90</a:t>
            </a:r>
            <a:r>
              <a:rPr sz="3400" spc="-38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4425" spc="-75" baseline="12241" dirty="0">
                <a:latin typeface="Symbol"/>
                <a:cs typeface="Symbol"/>
              </a:rPr>
              <a:t></a:t>
            </a:r>
            <a:endParaRPr sz="4425" baseline="12241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</a:pP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на</a:t>
            </a:r>
            <a:r>
              <a:rPr sz="3400" spc="-12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С</a:t>
            </a:r>
            <a:r>
              <a:rPr sz="3400" spc="-12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spc="-30" dirty="0">
                <a:solidFill>
                  <a:srgbClr val="5B5C57"/>
                </a:solidFill>
                <a:latin typeface="Calibri"/>
                <a:cs typeface="Calibri"/>
              </a:rPr>
              <a:t>отстает</a:t>
            </a:r>
            <a:r>
              <a:rPr sz="3400" spc="-12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от</a:t>
            </a:r>
            <a:r>
              <a:rPr sz="3400" spc="-12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spc="-25" dirty="0">
                <a:solidFill>
                  <a:srgbClr val="5B5C57"/>
                </a:solidFill>
                <a:latin typeface="Calibri"/>
                <a:cs typeface="Calibri"/>
              </a:rPr>
              <a:t>тока</a:t>
            </a:r>
            <a:r>
              <a:rPr sz="3400" spc="-12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dirty="0">
                <a:solidFill>
                  <a:srgbClr val="5B5C57"/>
                </a:solidFill>
                <a:latin typeface="Calibri"/>
                <a:cs typeface="Calibri"/>
              </a:rPr>
              <a:t>на</a:t>
            </a:r>
            <a:r>
              <a:rPr sz="3400" spc="-12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400" spc="30" dirty="0">
                <a:solidFill>
                  <a:srgbClr val="5B5C57"/>
                </a:solidFill>
                <a:latin typeface="Calibri"/>
                <a:cs typeface="Calibri"/>
              </a:rPr>
              <a:t>90</a:t>
            </a:r>
            <a:r>
              <a:rPr sz="4425" spc="44" baseline="13182" dirty="0">
                <a:latin typeface="Symbol"/>
                <a:cs typeface="Symbol"/>
              </a:rPr>
              <a:t></a:t>
            </a:r>
            <a:endParaRPr sz="4425" baseline="13182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9525" y="1361215"/>
            <a:ext cx="6593129" cy="1519304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6169214" y="3773992"/>
            <a:ext cx="579120" cy="0"/>
          </a:xfrm>
          <a:custGeom>
            <a:avLst/>
            <a:gdLst/>
            <a:ahLst/>
            <a:cxnLst/>
            <a:rect l="l" t="t" r="r" b="b"/>
            <a:pathLst>
              <a:path w="579120">
                <a:moveTo>
                  <a:pt x="0" y="0"/>
                </a:moveTo>
                <a:lnTo>
                  <a:pt x="578978" y="0"/>
                </a:lnTo>
              </a:path>
            </a:pathLst>
          </a:custGeom>
          <a:ln w="166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797847" y="3821501"/>
            <a:ext cx="165100" cy="5041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3100" spc="-50" dirty="0">
                <a:latin typeface="Symbol"/>
                <a:cs typeface="Symbol"/>
              </a:rPr>
              <a:t></a:t>
            </a:r>
            <a:endParaRPr sz="31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87661" y="3495737"/>
            <a:ext cx="165100" cy="5041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3100" spc="-50" dirty="0">
                <a:latin typeface="Symbol"/>
                <a:cs typeface="Symbol"/>
              </a:rPr>
              <a:t></a:t>
            </a:r>
            <a:endParaRPr sz="31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87661" y="3821900"/>
            <a:ext cx="165100" cy="5041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3100" spc="-50" dirty="0">
                <a:latin typeface="Symbol"/>
                <a:cs typeface="Symbol"/>
              </a:rPr>
              <a:t></a:t>
            </a:r>
            <a:endParaRPr sz="31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85814" y="3728064"/>
            <a:ext cx="76835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800" i="1" spc="-50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31363" y="3728064"/>
            <a:ext cx="179705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800" i="1" spc="-50" dirty="0">
                <a:latin typeface="Times New Roman"/>
                <a:cs typeface="Times New Roman"/>
              </a:rPr>
              <a:t>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40621" y="3728064"/>
            <a:ext cx="1931670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1854200" algn="l"/>
              </a:tabLst>
            </a:pPr>
            <a:r>
              <a:rPr sz="1800" i="1" spc="-50" dirty="0">
                <a:latin typeface="Times New Roman"/>
                <a:cs typeface="Times New Roman"/>
              </a:rPr>
              <a:t>m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i="1" spc="-50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45691" y="3752413"/>
            <a:ext cx="842644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3300" spc="-10" dirty="0">
                <a:latin typeface="Symbol"/>
                <a:cs typeface="Symbol"/>
              </a:rPr>
              <a:t></a:t>
            </a:r>
            <a:r>
              <a:rPr sz="3100" i="1" spc="-10" dirty="0">
                <a:latin typeface="Times New Roman"/>
                <a:cs typeface="Times New Roman"/>
              </a:rPr>
              <a:t>C</a:t>
            </a:r>
            <a:r>
              <a:rPr sz="3100" i="1" spc="-180" dirty="0">
                <a:latin typeface="Times New Roman"/>
                <a:cs typeface="Times New Roman"/>
              </a:rPr>
              <a:t> </a:t>
            </a:r>
            <a:r>
              <a:rPr sz="4650" spc="-75" baseline="39426" dirty="0">
                <a:latin typeface="Symbol"/>
                <a:cs typeface="Symbol"/>
              </a:rPr>
              <a:t></a:t>
            </a:r>
            <a:endParaRPr sz="4650" baseline="39426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5000" y="3441402"/>
            <a:ext cx="898779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716405" algn="l"/>
                <a:tab pos="3435985" algn="l"/>
                <a:tab pos="5184140" algn="l"/>
                <a:tab pos="5622290" algn="l"/>
                <a:tab pos="6207125" algn="l"/>
                <a:tab pos="7988300" algn="l"/>
              </a:tabLst>
            </a:pPr>
            <a:r>
              <a:rPr sz="3100" i="1" spc="75" dirty="0">
                <a:latin typeface="Times New Roman"/>
                <a:cs typeface="Times New Roman"/>
              </a:rPr>
              <a:t>u</a:t>
            </a:r>
            <a:r>
              <a:rPr sz="3100" spc="75" dirty="0">
                <a:latin typeface="Times New Roman"/>
                <a:cs typeface="Times New Roman"/>
              </a:rPr>
              <a:t>(</a:t>
            </a:r>
            <a:r>
              <a:rPr sz="3100" i="1" spc="75" dirty="0">
                <a:latin typeface="Times New Roman"/>
                <a:cs typeface="Times New Roman"/>
              </a:rPr>
              <a:t>t</a:t>
            </a:r>
            <a:r>
              <a:rPr sz="3100" spc="75" dirty="0">
                <a:latin typeface="Times New Roman"/>
                <a:cs typeface="Times New Roman"/>
              </a:rPr>
              <a:t>)</a:t>
            </a:r>
            <a:r>
              <a:rPr sz="3100" spc="-60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Symbol"/>
                <a:cs typeface="Symbol"/>
              </a:rPr>
              <a:t></a:t>
            </a:r>
            <a:r>
              <a:rPr sz="3100" spc="45" dirty="0">
                <a:latin typeface="Times New Roman"/>
                <a:cs typeface="Times New Roman"/>
              </a:rPr>
              <a:t> </a:t>
            </a:r>
            <a:r>
              <a:rPr sz="3100" i="1" spc="-25" dirty="0">
                <a:latin typeface="Times New Roman"/>
                <a:cs typeface="Times New Roman"/>
              </a:rPr>
              <a:t>RI</a:t>
            </a:r>
            <a:r>
              <a:rPr sz="3100" i="1" dirty="0">
                <a:latin typeface="Times New Roman"/>
                <a:cs typeface="Times New Roman"/>
              </a:rPr>
              <a:t>	</a:t>
            </a:r>
            <a:r>
              <a:rPr sz="3100" spc="-30" dirty="0">
                <a:latin typeface="Times New Roman"/>
                <a:cs typeface="Times New Roman"/>
              </a:rPr>
              <a:t>sin(</a:t>
            </a:r>
            <a:r>
              <a:rPr sz="3300" spc="-30" dirty="0">
                <a:latin typeface="Symbol"/>
                <a:cs typeface="Symbol"/>
              </a:rPr>
              <a:t></a:t>
            </a:r>
            <a:r>
              <a:rPr sz="3100" i="1" spc="-30" dirty="0">
                <a:latin typeface="Times New Roman"/>
                <a:cs typeface="Times New Roman"/>
              </a:rPr>
              <a:t>t</a:t>
            </a:r>
            <a:r>
              <a:rPr sz="3100" i="1" spc="-155" dirty="0">
                <a:latin typeface="Times New Roman"/>
                <a:cs typeface="Times New Roman"/>
              </a:rPr>
              <a:t> </a:t>
            </a:r>
            <a:r>
              <a:rPr sz="3100" spc="-25" dirty="0">
                <a:latin typeface="Symbol"/>
                <a:cs typeface="Symbol"/>
              </a:rPr>
              <a:t></a:t>
            </a:r>
            <a:r>
              <a:rPr sz="3300" spc="-25" dirty="0">
                <a:latin typeface="Symbol"/>
                <a:cs typeface="Symbol"/>
              </a:rPr>
              <a:t></a:t>
            </a:r>
            <a:r>
              <a:rPr sz="3300" dirty="0">
                <a:latin typeface="Times New Roman"/>
                <a:cs typeface="Times New Roman"/>
              </a:rPr>
              <a:t>	</a:t>
            </a:r>
            <a:r>
              <a:rPr sz="3100" spc="-20" dirty="0">
                <a:latin typeface="Times New Roman"/>
                <a:cs typeface="Times New Roman"/>
              </a:rPr>
              <a:t>)</a:t>
            </a:r>
            <a:r>
              <a:rPr sz="3100" spc="-254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Symbol"/>
                <a:cs typeface="Symbol"/>
              </a:rPr>
              <a:t></a:t>
            </a:r>
            <a:r>
              <a:rPr sz="3100" spc="-295" dirty="0">
                <a:latin typeface="Times New Roman"/>
                <a:cs typeface="Times New Roman"/>
              </a:rPr>
              <a:t> </a:t>
            </a:r>
            <a:r>
              <a:rPr sz="4650" baseline="31362" dirty="0">
                <a:latin typeface="Symbol"/>
                <a:cs typeface="Symbol"/>
              </a:rPr>
              <a:t></a:t>
            </a:r>
            <a:r>
              <a:rPr sz="4650" spc="-480" baseline="31362" dirty="0">
                <a:latin typeface="Times New Roman"/>
                <a:cs typeface="Times New Roman"/>
              </a:rPr>
              <a:t> </a:t>
            </a:r>
            <a:r>
              <a:rPr sz="3100" i="1" spc="-55" dirty="0">
                <a:latin typeface="Times New Roman"/>
                <a:cs typeface="Times New Roman"/>
              </a:rPr>
              <a:t>L</a:t>
            </a:r>
            <a:r>
              <a:rPr sz="3300" spc="-55" dirty="0">
                <a:latin typeface="Symbol"/>
                <a:cs typeface="Symbol"/>
              </a:rPr>
              <a:t></a:t>
            </a:r>
            <a:r>
              <a:rPr sz="3300" spc="-145" dirty="0">
                <a:latin typeface="Times New Roman"/>
                <a:cs typeface="Times New Roman"/>
              </a:rPr>
              <a:t> </a:t>
            </a:r>
            <a:r>
              <a:rPr sz="3100" spc="-50" dirty="0">
                <a:latin typeface="Symbol"/>
                <a:cs typeface="Symbol"/>
              </a:rPr>
              <a:t>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4650" spc="-75" baseline="35842" dirty="0">
                <a:latin typeface="Times New Roman"/>
                <a:cs typeface="Times New Roman"/>
              </a:rPr>
              <a:t>1</a:t>
            </a:r>
            <a:r>
              <a:rPr sz="4650" baseline="35842" dirty="0">
                <a:latin typeface="Times New Roman"/>
                <a:cs typeface="Times New Roman"/>
              </a:rPr>
              <a:t>	</a:t>
            </a:r>
            <a:r>
              <a:rPr sz="4650" spc="75" baseline="31362" dirty="0">
                <a:latin typeface="Symbol"/>
                <a:cs typeface="Symbol"/>
              </a:rPr>
              <a:t></a:t>
            </a:r>
            <a:r>
              <a:rPr sz="3100" i="1" spc="50" dirty="0">
                <a:latin typeface="Times New Roman"/>
                <a:cs typeface="Times New Roman"/>
              </a:rPr>
              <a:t>I</a:t>
            </a:r>
            <a:r>
              <a:rPr sz="3100" i="1" dirty="0">
                <a:latin typeface="Times New Roman"/>
                <a:cs typeface="Times New Roman"/>
              </a:rPr>
              <a:t>	</a:t>
            </a:r>
            <a:r>
              <a:rPr sz="3100" spc="-30" dirty="0">
                <a:latin typeface="Times New Roman"/>
                <a:cs typeface="Times New Roman"/>
              </a:rPr>
              <a:t>sin(</a:t>
            </a:r>
            <a:r>
              <a:rPr sz="3300" spc="-30" dirty="0">
                <a:latin typeface="Symbol"/>
                <a:cs typeface="Symbol"/>
              </a:rPr>
              <a:t></a:t>
            </a:r>
            <a:r>
              <a:rPr sz="3100" i="1" spc="-30" dirty="0">
                <a:latin typeface="Times New Roman"/>
                <a:cs typeface="Times New Roman"/>
              </a:rPr>
              <a:t>t</a:t>
            </a:r>
            <a:r>
              <a:rPr sz="3100" i="1" spc="-155" dirty="0">
                <a:latin typeface="Times New Roman"/>
                <a:cs typeface="Times New Roman"/>
              </a:rPr>
              <a:t> </a:t>
            </a:r>
            <a:r>
              <a:rPr sz="3100" spc="-25" dirty="0">
                <a:latin typeface="Symbol"/>
                <a:cs typeface="Symbol"/>
              </a:rPr>
              <a:t></a:t>
            </a:r>
            <a:r>
              <a:rPr sz="3300" spc="-25" dirty="0">
                <a:latin typeface="Symbol"/>
                <a:cs typeface="Symbol"/>
              </a:rPr>
              <a:t></a:t>
            </a:r>
            <a:r>
              <a:rPr sz="3300" dirty="0">
                <a:latin typeface="Times New Roman"/>
                <a:cs typeface="Times New Roman"/>
              </a:rPr>
              <a:t>	</a:t>
            </a:r>
            <a:r>
              <a:rPr sz="3100" dirty="0">
                <a:latin typeface="Symbol"/>
                <a:cs typeface="Symbol"/>
              </a:rPr>
              <a:t></a:t>
            </a:r>
            <a:r>
              <a:rPr sz="3100" spc="-295" dirty="0">
                <a:latin typeface="Times New Roman"/>
                <a:cs typeface="Times New Roman"/>
              </a:rPr>
              <a:t> </a:t>
            </a:r>
            <a:r>
              <a:rPr sz="3100" spc="-20" dirty="0">
                <a:latin typeface="Times New Roman"/>
                <a:cs typeface="Times New Roman"/>
              </a:rPr>
              <a:t>90</a:t>
            </a:r>
            <a:r>
              <a:rPr sz="3100" spc="-20" dirty="0">
                <a:latin typeface="Symbol"/>
                <a:cs typeface="Symbol"/>
              </a:rPr>
              <a:t></a:t>
            </a:r>
            <a:r>
              <a:rPr sz="3100" spc="-20" dirty="0">
                <a:latin typeface="Times New Roman"/>
                <a:cs typeface="Times New Roman"/>
              </a:rPr>
              <a:t>)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52498" y="3196135"/>
            <a:ext cx="9058910" cy="1156335"/>
          </a:xfrm>
          <a:custGeom>
            <a:avLst/>
            <a:gdLst/>
            <a:ahLst/>
            <a:cxnLst/>
            <a:rect l="l" t="t" r="r" b="b"/>
            <a:pathLst>
              <a:path w="9058910" h="1156335">
                <a:moveTo>
                  <a:pt x="0" y="0"/>
                </a:moveTo>
                <a:lnTo>
                  <a:pt x="9058867" y="0"/>
                </a:lnTo>
                <a:lnTo>
                  <a:pt x="9058867" y="1155715"/>
                </a:lnTo>
                <a:lnTo>
                  <a:pt x="0" y="1155715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126820" y="4636373"/>
            <a:ext cx="500507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R</a:t>
            </a:r>
            <a:r>
              <a:rPr sz="3300" b="1" spc="-9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B5C57"/>
                </a:solidFill>
                <a:latin typeface="Calibri"/>
                <a:cs typeface="Calibri"/>
              </a:rPr>
              <a:t>–</a:t>
            </a:r>
            <a:r>
              <a:rPr sz="3300" spc="-9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spc="-25" dirty="0">
                <a:solidFill>
                  <a:srgbClr val="5B5C57"/>
                </a:solidFill>
                <a:latin typeface="Calibri"/>
                <a:cs typeface="Calibri"/>
              </a:rPr>
              <a:t>активное</a:t>
            </a:r>
            <a:r>
              <a:rPr sz="3300" spc="-9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spc="-35" dirty="0">
                <a:solidFill>
                  <a:srgbClr val="5B5C57"/>
                </a:solidFill>
                <a:latin typeface="Calibri"/>
                <a:cs typeface="Calibri"/>
              </a:rPr>
              <a:t>сопротивление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62413" y="5395073"/>
            <a:ext cx="2429510" cy="135763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586105" algn="r">
              <a:lnSpc>
                <a:spcPts val="3460"/>
              </a:lnSpc>
              <a:spcBef>
                <a:spcPts val="300"/>
              </a:spcBef>
            </a:pPr>
            <a:r>
              <a:rPr sz="2950" spc="-30" dirty="0">
                <a:solidFill>
                  <a:srgbClr val="5B5C57"/>
                </a:solidFill>
                <a:latin typeface="Calibri"/>
                <a:cs typeface="Calibri"/>
              </a:rPr>
              <a:t>Реактивное </a:t>
            </a:r>
            <a:r>
              <a:rPr sz="2950" spc="-10" dirty="0">
                <a:solidFill>
                  <a:srgbClr val="5B5C57"/>
                </a:solidFill>
                <a:latin typeface="Calibri"/>
                <a:cs typeface="Calibri"/>
              </a:rPr>
              <a:t>индуктивное </a:t>
            </a:r>
            <a:r>
              <a:rPr sz="2950" spc="-30" dirty="0">
                <a:solidFill>
                  <a:srgbClr val="5B5C57"/>
                </a:solidFill>
                <a:latin typeface="Calibri"/>
                <a:cs typeface="Calibri"/>
              </a:rPr>
              <a:t>сопротивление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69772" y="5800569"/>
            <a:ext cx="1869439" cy="623570"/>
          </a:xfrm>
          <a:prstGeom prst="rect">
            <a:avLst/>
          </a:prstGeom>
          <a:ln w="25969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04139">
              <a:lnSpc>
                <a:spcPts val="4010"/>
              </a:lnSpc>
              <a:tabLst>
                <a:tab pos="795020" algn="l"/>
              </a:tabLst>
            </a:pPr>
            <a:r>
              <a:rPr sz="3450" i="1" dirty="0">
                <a:latin typeface="Times New Roman"/>
                <a:cs typeface="Times New Roman"/>
              </a:rPr>
              <a:t>X</a:t>
            </a:r>
            <a:r>
              <a:rPr sz="3450" i="1" spc="-335" dirty="0">
                <a:latin typeface="Times New Roman"/>
                <a:cs typeface="Times New Roman"/>
              </a:rPr>
              <a:t> </a:t>
            </a:r>
            <a:r>
              <a:rPr sz="4425" i="1" spc="-89" baseline="-16007" dirty="0">
                <a:latin typeface="Times New Roman"/>
                <a:cs typeface="Times New Roman"/>
              </a:rPr>
              <a:t>L</a:t>
            </a:r>
            <a:r>
              <a:rPr sz="4425" i="1" baseline="-16007" dirty="0">
                <a:latin typeface="Times New Roman"/>
                <a:cs typeface="Times New Roman"/>
              </a:rPr>
              <a:t>	</a:t>
            </a:r>
            <a:r>
              <a:rPr sz="3450" dirty="0">
                <a:latin typeface="Symbol"/>
                <a:cs typeface="Symbol"/>
              </a:rPr>
              <a:t></a:t>
            </a:r>
            <a:r>
              <a:rPr sz="3450" spc="-80" dirty="0">
                <a:latin typeface="Times New Roman"/>
                <a:cs typeface="Times New Roman"/>
              </a:rPr>
              <a:t> </a:t>
            </a:r>
            <a:r>
              <a:rPr sz="3450" spc="-25" dirty="0">
                <a:latin typeface="Symbol"/>
                <a:cs typeface="Symbol"/>
              </a:rPr>
              <a:t></a:t>
            </a:r>
            <a:r>
              <a:rPr sz="3450" i="1" spc="-25" dirty="0">
                <a:latin typeface="Times New Roman"/>
                <a:cs typeface="Times New Roman"/>
              </a:rPr>
              <a:t>L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23239" y="7473983"/>
            <a:ext cx="432498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30" dirty="0">
                <a:solidFill>
                  <a:srgbClr val="5B5C57"/>
                </a:solidFill>
                <a:latin typeface="Calibri"/>
                <a:cs typeface="Calibri"/>
              </a:rPr>
              <a:t>Реактивное</a:t>
            </a:r>
            <a:r>
              <a:rPr sz="2950" spc="-8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2950" spc="-10" dirty="0">
                <a:solidFill>
                  <a:srgbClr val="5B5C57"/>
                </a:solidFill>
                <a:latin typeface="Calibri"/>
                <a:cs typeface="Calibri"/>
              </a:rPr>
              <a:t>сопротивление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39600" y="8633863"/>
            <a:ext cx="8890635" cy="714375"/>
          </a:xfrm>
          <a:prstGeom prst="rect">
            <a:avLst/>
          </a:prstGeom>
          <a:ln w="25971">
            <a:solidFill>
              <a:srgbClr val="FFC000"/>
            </a:solidFill>
          </a:ln>
        </p:spPr>
        <p:txBody>
          <a:bodyPr vert="horz" wrap="square" lIns="0" tIns="19685" rIns="0" bIns="0" rtlCol="0">
            <a:spAutoFit/>
          </a:bodyPr>
          <a:lstStyle/>
          <a:p>
            <a:pPr marL="126364">
              <a:lnSpc>
                <a:spcPct val="100000"/>
              </a:lnSpc>
              <a:spcBef>
                <a:spcPts val="155"/>
              </a:spcBef>
              <a:tabLst>
                <a:tab pos="3202305" algn="l"/>
                <a:tab pos="6369050" algn="l"/>
              </a:tabLst>
            </a:pPr>
            <a:r>
              <a:rPr sz="3750" i="1" dirty="0">
                <a:latin typeface="Times New Roman"/>
                <a:cs typeface="Times New Roman"/>
              </a:rPr>
              <a:t>U</a:t>
            </a:r>
            <a:r>
              <a:rPr sz="3825" i="1" baseline="-21786" dirty="0">
                <a:latin typeface="Times New Roman"/>
                <a:cs typeface="Times New Roman"/>
              </a:rPr>
              <a:t>Rm</a:t>
            </a:r>
            <a:r>
              <a:rPr sz="3825" i="1" spc="-75" baseline="-21786" dirty="0">
                <a:latin typeface="Times New Roman"/>
                <a:cs typeface="Times New Roman"/>
              </a:rPr>
              <a:t> </a:t>
            </a:r>
            <a:r>
              <a:rPr sz="3750" i="1" dirty="0">
                <a:latin typeface="Times New Roman"/>
                <a:cs typeface="Times New Roman"/>
              </a:rPr>
              <a:t>=</a:t>
            </a:r>
            <a:r>
              <a:rPr sz="3750" i="1" spc="55" dirty="0">
                <a:latin typeface="Times New Roman"/>
                <a:cs typeface="Times New Roman"/>
              </a:rPr>
              <a:t> </a:t>
            </a:r>
            <a:r>
              <a:rPr sz="3750" i="1" dirty="0">
                <a:latin typeface="Times New Roman"/>
                <a:cs typeface="Times New Roman"/>
              </a:rPr>
              <a:t>I</a:t>
            </a:r>
            <a:r>
              <a:rPr sz="3825" i="1" baseline="-21786" dirty="0">
                <a:latin typeface="Times New Roman"/>
                <a:cs typeface="Times New Roman"/>
              </a:rPr>
              <a:t>m</a:t>
            </a:r>
            <a:r>
              <a:rPr sz="3950" dirty="0">
                <a:latin typeface="Symbol"/>
                <a:cs typeface="Symbol"/>
              </a:rPr>
              <a:t></a:t>
            </a:r>
            <a:r>
              <a:rPr sz="3950" spc="-120" dirty="0">
                <a:latin typeface="Times New Roman"/>
                <a:cs typeface="Times New Roman"/>
              </a:rPr>
              <a:t> </a:t>
            </a:r>
            <a:r>
              <a:rPr sz="3750" i="1" spc="-25" dirty="0">
                <a:latin typeface="Times New Roman"/>
                <a:cs typeface="Times New Roman"/>
              </a:rPr>
              <a:t>R,</a:t>
            </a:r>
            <a:r>
              <a:rPr sz="3750" i="1" dirty="0">
                <a:latin typeface="Times New Roman"/>
                <a:cs typeface="Times New Roman"/>
              </a:rPr>
              <a:t>	U</a:t>
            </a:r>
            <a:r>
              <a:rPr sz="3825" i="1" baseline="-21786" dirty="0">
                <a:latin typeface="Times New Roman"/>
                <a:cs typeface="Times New Roman"/>
              </a:rPr>
              <a:t>Lm</a:t>
            </a:r>
            <a:r>
              <a:rPr sz="3825" i="1" spc="412" baseline="-21786" dirty="0">
                <a:latin typeface="Times New Roman"/>
                <a:cs typeface="Times New Roman"/>
              </a:rPr>
              <a:t> </a:t>
            </a:r>
            <a:r>
              <a:rPr sz="3750" i="1" dirty="0">
                <a:latin typeface="Times New Roman"/>
                <a:cs typeface="Times New Roman"/>
              </a:rPr>
              <a:t>=</a:t>
            </a:r>
            <a:r>
              <a:rPr sz="3750" i="1" spc="85" dirty="0">
                <a:latin typeface="Times New Roman"/>
                <a:cs typeface="Times New Roman"/>
              </a:rPr>
              <a:t> </a:t>
            </a:r>
            <a:r>
              <a:rPr sz="3750" i="1" dirty="0">
                <a:latin typeface="Times New Roman"/>
                <a:cs typeface="Times New Roman"/>
              </a:rPr>
              <a:t>I</a:t>
            </a:r>
            <a:r>
              <a:rPr sz="3825" i="1" baseline="-21786" dirty="0">
                <a:latin typeface="Times New Roman"/>
                <a:cs typeface="Times New Roman"/>
              </a:rPr>
              <a:t>m</a:t>
            </a:r>
            <a:r>
              <a:rPr sz="3950" dirty="0">
                <a:latin typeface="Symbol"/>
                <a:cs typeface="Symbol"/>
              </a:rPr>
              <a:t></a:t>
            </a:r>
            <a:r>
              <a:rPr sz="3950" spc="-95" dirty="0">
                <a:latin typeface="Times New Roman"/>
                <a:cs typeface="Times New Roman"/>
              </a:rPr>
              <a:t> </a:t>
            </a:r>
            <a:r>
              <a:rPr sz="3750" i="1" dirty="0">
                <a:latin typeface="Times New Roman"/>
                <a:cs typeface="Times New Roman"/>
              </a:rPr>
              <a:t>Х</a:t>
            </a:r>
            <a:r>
              <a:rPr sz="3825" i="1" baseline="-21786" dirty="0">
                <a:latin typeface="Times New Roman"/>
                <a:cs typeface="Times New Roman"/>
              </a:rPr>
              <a:t>L</a:t>
            </a:r>
            <a:r>
              <a:rPr sz="3825" i="1" spc="434" baseline="-21786" dirty="0">
                <a:latin typeface="Times New Roman"/>
                <a:cs typeface="Times New Roman"/>
              </a:rPr>
              <a:t> </a:t>
            </a:r>
            <a:r>
              <a:rPr sz="3750" i="1" spc="-50" dirty="0">
                <a:latin typeface="Times New Roman"/>
                <a:cs typeface="Times New Roman"/>
              </a:rPr>
              <a:t>,</a:t>
            </a:r>
            <a:r>
              <a:rPr sz="3750" i="1" dirty="0">
                <a:latin typeface="Times New Roman"/>
                <a:cs typeface="Times New Roman"/>
              </a:rPr>
              <a:t>	U</a:t>
            </a:r>
            <a:r>
              <a:rPr sz="3825" i="1" baseline="-21786" dirty="0">
                <a:latin typeface="Times New Roman"/>
                <a:cs typeface="Times New Roman"/>
              </a:rPr>
              <a:t>Cm</a:t>
            </a:r>
            <a:r>
              <a:rPr sz="3825" i="1" spc="472" baseline="-21786" dirty="0">
                <a:latin typeface="Times New Roman"/>
                <a:cs typeface="Times New Roman"/>
              </a:rPr>
              <a:t> </a:t>
            </a:r>
            <a:r>
              <a:rPr sz="3750" i="1" dirty="0">
                <a:latin typeface="Times New Roman"/>
                <a:cs typeface="Times New Roman"/>
              </a:rPr>
              <a:t>=</a:t>
            </a:r>
            <a:r>
              <a:rPr sz="3750" i="1" spc="25" dirty="0">
                <a:latin typeface="Times New Roman"/>
                <a:cs typeface="Times New Roman"/>
              </a:rPr>
              <a:t> </a:t>
            </a:r>
            <a:r>
              <a:rPr sz="3750" i="1" spc="-10" dirty="0">
                <a:latin typeface="Times New Roman"/>
                <a:cs typeface="Times New Roman"/>
              </a:rPr>
              <a:t>I</a:t>
            </a:r>
            <a:r>
              <a:rPr sz="3825" i="1" spc="-15" baseline="-21786" dirty="0">
                <a:latin typeface="Times New Roman"/>
                <a:cs typeface="Times New Roman"/>
              </a:rPr>
              <a:t>m</a:t>
            </a:r>
            <a:r>
              <a:rPr sz="3950" spc="-10" dirty="0">
                <a:latin typeface="Symbol"/>
                <a:cs typeface="Symbol"/>
              </a:rPr>
              <a:t></a:t>
            </a:r>
            <a:r>
              <a:rPr sz="3750" i="1" spc="-10" dirty="0">
                <a:latin typeface="Times New Roman"/>
                <a:cs typeface="Times New Roman"/>
              </a:rPr>
              <a:t>Х</a:t>
            </a:r>
            <a:r>
              <a:rPr sz="3825" i="1" spc="-15" baseline="-21786" dirty="0">
                <a:latin typeface="Times New Roman"/>
                <a:cs typeface="Times New Roman"/>
              </a:rPr>
              <a:t>C</a:t>
            </a:r>
            <a:endParaRPr sz="3825" baseline="-21786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39600" y="9722794"/>
            <a:ext cx="7411084" cy="714375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260"/>
              </a:spcBef>
              <a:tabLst>
                <a:tab pos="2625090" algn="l"/>
                <a:tab pos="5311775" algn="l"/>
              </a:tabLst>
            </a:pPr>
            <a:r>
              <a:rPr sz="3750" i="1" dirty="0">
                <a:latin typeface="Times New Roman"/>
                <a:cs typeface="Times New Roman"/>
              </a:rPr>
              <a:t>U</a:t>
            </a:r>
            <a:r>
              <a:rPr sz="3825" i="1" baseline="-21786" dirty="0">
                <a:latin typeface="Times New Roman"/>
                <a:cs typeface="Times New Roman"/>
              </a:rPr>
              <a:t>R</a:t>
            </a:r>
            <a:r>
              <a:rPr sz="3825" i="1" spc="-82" baseline="-21786" dirty="0">
                <a:latin typeface="Times New Roman"/>
                <a:cs typeface="Times New Roman"/>
              </a:rPr>
              <a:t> </a:t>
            </a:r>
            <a:r>
              <a:rPr sz="3750" i="1" dirty="0">
                <a:latin typeface="Times New Roman"/>
                <a:cs typeface="Times New Roman"/>
              </a:rPr>
              <a:t>=</a:t>
            </a:r>
            <a:r>
              <a:rPr sz="3750" i="1" spc="110" dirty="0">
                <a:latin typeface="Times New Roman"/>
                <a:cs typeface="Times New Roman"/>
              </a:rPr>
              <a:t> </a:t>
            </a:r>
            <a:r>
              <a:rPr sz="3750" i="1" spc="-20" dirty="0">
                <a:latin typeface="Times New Roman"/>
                <a:cs typeface="Times New Roman"/>
              </a:rPr>
              <a:t>I</a:t>
            </a:r>
            <a:r>
              <a:rPr sz="3950" spc="-20" dirty="0">
                <a:latin typeface="Symbol"/>
                <a:cs typeface="Symbol"/>
              </a:rPr>
              <a:t></a:t>
            </a:r>
            <a:r>
              <a:rPr sz="3750" i="1" spc="-20" dirty="0">
                <a:latin typeface="Times New Roman"/>
                <a:cs typeface="Times New Roman"/>
              </a:rPr>
              <a:t>R,</a:t>
            </a:r>
            <a:r>
              <a:rPr sz="3750" i="1" dirty="0">
                <a:latin typeface="Times New Roman"/>
                <a:cs typeface="Times New Roman"/>
              </a:rPr>
              <a:t>	U</a:t>
            </a:r>
            <a:r>
              <a:rPr sz="3825" i="1" baseline="-21786" dirty="0">
                <a:latin typeface="Times New Roman"/>
                <a:cs typeface="Times New Roman"/>
              </a:rPr>
              <a:t>L</a:t>
            </a:r>
            <a:r>
              <a:rPr sz="3825" i="1" spc="419" baseline="-21786" dirty="0">
                <a:latin typeface="Times New Roman"/>
                <a:cs typeface="Times New Roman"/>
              </a:rPr>
              <a:t> </a:t>
            </a:r>
            <a:r>
              <a:rPr sz="3750" i="1" dirty="0">
                <a:latin typeface="Times New Roman"/>
                <a:cs typeface="Times New Roman"/>
              </a:rPr>
              <a:t>=</a:t>
            </a:r>
            <a:r>
              <a:rPr sz="3750" i="1" spc="-25" dirty="0">
                <a:latin typeface="Times New Roman"/>
                <a:cs typeface="Times New Roman"/>
              </a:rPr>
              <a:t> </a:t>
            </a:r>
            <a:r>
              <a:rPr sz="3750" i="1" dirty="0">
                <a:latin typeface="Times New Roman"/>
                <a:cs typeface="Times New Roman"/>
              </a:rPr>
              <a:t>I</a:t>
            </a:r>
            <a:r>
              <a:rPr sz="3950" dirty="0">
                <a:latin typeface="Symbol"/>
                <a:cs typeface="Symbol"/>
              </a:rPr>
              <a:t></a:t>
            </a:r>
            <a:r>
              <a:rPr sz="3750" i="1" dirty="0">
                <a:latin typeface="Times New Roman"/>
                <a:cs typeface="Times New Roman"/>
              </a:rPr>
              <a:t>Х</a:t>
            </a:r>
            <a:r>
              <a:rPr sz="3825" i="1" baseline="-21786" dirty="0">
                <a:latin typeface="Times New Roman"/>
                <a:cs typeface="Times New Roman"/>
              </a:rPr>
              <a:t>L</a:t>
            </a:r>
            <a:r>
              <a:rPr sz="3825" i="1" spc="427" baseline="-21786" dirty="0">
                <a:latin typeface="Times New Roman"/>
                <a:cs typeface="Times New Roman"/>
              </a:rPr>
              <a:t> </a:t>
            </a:r>
            <a:r>
              <a:rPr sz="3750" i="1" spc="-50" dirty="0">
                <a:latin typeface="Times New Roman"/>
                <a:cs typeface="Times New Roman"/>
              </a:rPr>
              <a:t>,</a:t>
            </a:r>
            <a:r>
              <a:rPr sz="3750" i="1" dirty="0">
                <a:latin typeface="Times New Roman"/>
                <a:cs typeface="Times New Roman"/>
              </a:rPr>
              <a:t>	U</a:t>
            </a:r>
            <a:r>
              <a:rPr sz="3825" i="1" baseline="-21786" dirty="0">
                <a:latin typeface="Times New Roman"/>
                <a:cs typeface="Times New Roman"/>
              </a:rPr>
              <a:t>C</a:t>
            </a:r>
            <a:r>
              <a:rPr sz="3825" i="1" spc="509" baseline="-21786" dirty="0">
                <a:latin typeface="Times New Roman"/>
                <a:cs typeface="Times New Roman"/>
              </a:rPr>
              <a:t> </a:t>
            </a:r>
            <a:r>
              <a:rPr sz="3750" i="1" dirty="0">
                <a:latin typeface="Times New Roman"/>
                <a:cs typeface="Times New Roman"/>
              </a:rPr>
              <a:t>=</a:t>
            </a:r>
            <a:r>
              <a:rPr sz="3750" i="1" spc="110" dirty="0">
                <a:latin typeface="Times New Roman"/>
                <a:cs typeface="Times New Roman"/>
              </a:rPr>
              <a:t> </a:t>
            </a:r>
            <a:r>
              <a:rPr sz="3750" i="1" spc="-20" dirty="0">
                <a:latin typeface="Times New Roman"/>
                <a:cs typeface="Times New Roman"/>
              </a:rPr>
              <a:t>I</a:t>
            </a:r>
            <a:r>
              <a:rPr sz="3950" spc="-20" dirty="0">
                <a:latin typeface="Symbol"/>
                <a:cs typeface="Symbol"/>
              </a:rPr>
              <a:t></a:t>
            </a:r>
            <a:r>
              <a:rPr sz="3750" i="1" spc="-20" dirty="0">
                <a:latin typeface="Times New Roman"/>
                <a:cs typeface="Times New Roman"/>
              </a:rPr>
              <a:t>Х</a:t>
            </a:r>
            <a:r>
              <a:rPr sz="3825" i="1" spc="-30" baseline="-21786" dirty="0">
                <a:latin typeface="Times New Roman"/>
                <a:cs typeface="Times New Roman"/>
              </a:rPr>
              <a:t>C</a:t>
            </a:r>
            <a:endParaRPr sz="3825" baseline="-21786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065805" y="7768485"/>
            <a:ext cx="631825" cy="0"/>
          </a:xfrm>
          <a:custGeom>
            <a:avLst/>
            <a:gdLst/>
            <a:ahLst/>
            <a:cxnLst/>
            <a:rect l="l" t="t" r="r" b="b"/>
            <a:pathLst>
              <a:path w="631825">
                <a:moveTo>
                  <a:pt x="0" y="0"/>
                </a:moveTo>
                <a:lnTo>
                  <a:pt x="631741" y="0"/>
                </a:lnTo>
              </a:path>
            </a:pathLst>
          </a:custGeom>
          <a:ln w="153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313418" y="7432584"/>
            <a:ext cx="3705225" cy="542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452755" algn="l"/>
                <a:tab pos="2498090" algn="l"/>
              </a:tabLst>
            </a:pPr>
            <a:r>
              <a:rPr sz="3400" i="1" spc="-50" dirty="0">
                <a:latin typeface="Times New Roman"/>
                <a:cs typeface="Times New Roman"/>
              </a:rPr>
              <a:t>X</a:t>
            </a:r>
            <a:r>
              <a:rPr sz="3400" i="1" dirty="0">
                <a:latin typeface="Times New Roman"/>
                <a:cs typeface="Times New Roman"/>
              </a:rPr>
              <a:t>	</a:t>
            </a:r>
            <a:r>
              <a:rPr sz="3400" dirty="0">
                <a:latin typeface="Symbol"/>
                <a:cs typeface="Symbol"/>
              </a:rPr>
              <a:t></a:t>
            </a:r>
            <a:r>
              <a:rPr sz="3400" spc="190" dirty="0">
                <a:latin typeface="Times New Roman"/>
                <a:cs typeface="Times New Roman"/>
              </a:rPr>
              <a:t> </a:t>
            </a:r>
            <a:r>
              <a:rPr sz="3400" i="1" spc="-30" dirty="0">
                <a:latin typeface="Times New Roman"/>
                <a:cs typeface="Times New Roman"/>
              </a:rPr>
              <a:t>X</a:t>
            </a:r>
            <a:r>
              <a:rPr sz="3400" i="1" spc="-360" dirty="0">
                <a:latin typeface="Times New Roman"/>
                <a:cs typeface="Times New Roman"/>
              </a:rPr>
              <a:t> </a:t>
            </a:r>
            <a:r>
              <a:rPr sz="4350" i="1" baseline="-16283" dirty="0">
                <a:latin typeface="Times New Roman"/>
                <a:cs typeface="Times New Roman"/>
              </a:rPr>
              <a:t>L</a:t>
            </a:r>
            <a:r>
              <a:rPr sz="4350" i="1" spc="307" baseline="-16283" dirty="0">
                <a:latin typeface="Times New Roman"/>
                <a:cs typeface="Times New Roman"/>
              </a:rPr>
              <a:t> </a:t>
            </a:r>
            <a:r>
              <a:rPr sz="3400" spc="-25" dirty="0">
                <a:latin typeface="Symbol"/>
                <a:cs typeface="Symbol"/>
              </a:rPr>
              <a:t></a:t>
            </a:r>
            <a:r>
              <a:rPr sz="3400" spc="-450" dirty="0">
                <a:latin typeface="Times New Roman"/>
                <a:cs typeface="Times New Roman"/>
              </a:rPr>
              <a:t> </a:t>
            </a:r>
            <a:r>
              <a:rPr sz="3400" i="1" spc="-30" dirty="0">
                <a:latin typeface="Times New Roman"/>
                <a:cs typeface="Times New Roman"/>
              </a:rPr>
              <a:t>X</a:t>
            </a:r>
            <a:r>
              <a:rPr sz="3400" i="1" spc="-265" dirty="0">
                <a:latin typeface="Times New Roman"/>
                <a:cs typeface="Times New Roman"/>
              </a:rPr>
              <a:t> </a:t>
            </a:r>
            <a:r>
              <a:rPr sz="4350" i="1" spc="-75" baseline="-16283" dirty="0">
                <a:latin typeface="Times New Roman"/>
                <a:cs typeface="Times New Roman"/>
              </a:rPr>
              <a:t>C</a:t>
            </a:r>
            <a:r>
              <a:rPr sz="4350" i="1" baseline="-16283" dirty="0">
                <a:latin typeface="Times New Roman"/>
                <a:cs typeface="Times New Roman"/>
              </a:rPr>
              <a:t>	</a:t>
            </a:r>
            <a:r>
              <a:rPr sz="3400" dirty="0">
                <a:latin typeface="Symbol"/>
                <a:cs typeface="Symbol"/>
              </a:rPr>
              <a:t></a:t>
            </a:r>
            <a:r>
              <a:rPr sz="3400" spc="-5" dirty="0">
                <a:latin typeface="Times New Roman"/>
                <a:cs typeface="Times New Roman"/>
              </a:rPr>
              <a:t> </a:t>
            </a:r>
            <a:r>
              <a:rPr sz="3400" i="1" spc="85" dirty="0">
                <a:latin typeface="Times New Roman"/>
                <a:cs typeface="Times New Roman"/>
              </a:rPr>
              <a:t>L</a:t>
            </a:r>
            <a:r>
              <a:rPr sz="3400" spc="85" dirty="0">
                <a:latin typeface="Symbol"/>
                <a:cs typeface="Symbol"/>
              </a:rPr>
              <a:t>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85996" y="7081652"/>
            <a:ext cx="584835" cy="122682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87960">
              <a:lnSpc>
                <a:spcPct val="100000"/>
              </a:lnSpc>
              <a:spcBef>
                <a:spcPts val="750"/>
              </a:spcBef>
            </a:pPr>
            <a:r>
              <a:rPr sz="3400" spc="-50" dirty="0">
                <a:latin typeface="Times New Roman"/>
                <a:cs typeface="Times New Roman"/>
              </a:rPr>
              <a:t>1</a:t>
            </a:r>
            <a:endParaRPr sz="3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r>
              <a:rPr sz="3400" spc="-25" dirty="0">
                <a:latin typeface="Symbol"/>
                <a:cs typeface="Symbol"/>
              </a:rPr>
              <a:t></a:t>
            </a:r>
            <a:r>
              <a:rPr sz="3400" i="1" spc="-25" dirty="0">
                <a:latin typeface="Times New Roman"/>
                <a:cs typeface="Times New Roman"/>
              </a:rPr>
              <a:t>C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237377" y="7185804"/>
            <a:ext cx="4672330" cy="1104265"/>
          </a:xfrm>
          <a:custGeom>
            <a:avLst/>
            <a:gdLst/>
            <a:ahLst/>
            <a:cxnLst/>
            <a:rect l="l" t="t" r="r" b="b"/>
            <a:pathLst>
              <a:path w="4672330" h="1104265">
                <a:moveTo>
                  <a:pt x="0" y="0"/>
                </a:moveTo>
                <a:lnTo>
                  <a:pt x="4672194" y="0"/>
                </a:lnTo>
                <a:lnTo>
                  <a:pt x="4672194" y="1103769"/>
                </a:lnTo>
                <a:lnTo>
                  <a:pt x="0" y="1103769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39989" y="6134078"/>
            <a:ext cx="687070" cy="0"/>
          </a:xfrm>
          <a:custGeom>
            <a:avLst/>
            <a:gdLst/>
            <a:ahLst/>
            <a:cxnLst/>
            <a:rect l="l" t="t" r="r" b="b"/>
            <a:pathLst>
              <a:path w="687070">
                <a:moveTo>
                  <a:pt x="0" y="0"/>
                </a:moveTo>
                <a:lnTo>
                  <a:pt x="686890" y="0"/>
                </a:lnTo>
              </a:path>
            </a:pathLst>
          </a:custGeom>
          <a:ln w="197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6509098" y="6081843"/>
            <a:ext cx="195580" cy="3575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150" i="1" spc="-50" dirty="0">
                <a:latin typeface="Times New Roman"/>
                <a:cs typeface="Times New Roman"/>
              </a:rPr>
              <a:t>C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242433" y="5359640"/>
            <a:ext cx="3529965" cy="1382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3520">
              <a:lnSpc>
                <a:spcPts val="3695"/>
              </a:lnSpc>
              <a:tabLst>
                <a:tab pos="1113155" algn="l"/>
              </a:tabLst>
            </a:pPr>
            <a:r>
              <a:rPr sz="5550" spc="-75" baseline="-24024" dirty="0">
                <a:latin typeface="Times New Roman"/>
                <a:cs typeface="Times New Roman"/>
              </a:rPr>
              <a:t>1</a:t>
            </a:r>
            <a:r>
              <a:rPr sz="5550" baseline="-24024" dirty="0">
                <a:latin typeface="Times New Roman"/>
                <a:cs typeface="Times New Roman"/>
              </a:rPr>
              <a:t>	</a:t>
            </a:r>
            <a:r>
              <a:rPr sz="2950" spc="-10" dirty="0">
                <a:solidFill>
                  <a:srgbClr val="5B5C57"/>
                </a:solidFill>
                <a:latin typeface="Calibri"/>
                <a:cs typeface="Calibri"/>
              </a:rPr>
              <a:t>Реактивное</a:t>
            </a:r>
            <a:endParaRPr sz="2950">
              <a:latin typeface="Calibri"/>
              <a:cs typeface="Calibri"/>
            </a:endParaRPr>
          </a:p>
          <a:p>
            <a:pPr marL="1113155">
              <a:lnSpc>
                <a:spcPts val="2915"/>
              </a:lnSpc>
            </a:pPr>
            <a:r>
              <a:rPr sz="2950" spc="-10" dirty="0">
                <a:solidFill>
                  <a:srgbClr val="5B5C57"/>
                </a:solidFill>
                <a:latin typeface="Calibri"/>
                <a:cs typeface="Calibri"/>
              </a:rPr>
              <a:t>емкостное</a:t>
            </a:r>
            <a:endParaRPr sz="2950">
              <a:latin typeface="Calibri"/>
              <a:cs typeface="Calibri"/>
            </a:endParaRPr>
          </a:p>
          <a:p>
            <a:pPr>
              <a:lnSpc>
                <a:spcPts val="4165"/>
              </a:lnSpc>
              <a:tabLst>
                <a:tab pos="1113155" algn="l"/>
              </a:tabLst>
            </a:pPr>
            <a:r>
              <a:rPr sz="3900" spc="-25" dirty="0">
                <a:latin typeface="Symbol"/>
                <a:cs typeface="Symbol"/>
              </a:rPr>
              <a:t></a:t>
            </a:r>
            <a:r>
              <a:rPr sz="3700" i="1" spc="-25" dirty="0">
                <a:latin typeface="Times New Roman"/>
                <a:cs typeface="Times New Roman"/>
              </a:rPr>
              <a:t>C</a:t>
            </a:r>
            <a:r>
              <a:rPr sz="3700" i="1" dirty="0">
                <a:latin typeface="Times New Roman"/>
                <a:cs typeface="Times New Roman"/>
              </a:rPr>
              <a:t>	</a:t>
            </a:r>
            <a:r>
              <a:rPr sz="2950" spc="-25" dirty="0">
                <a:solidFill>
                  <a:srgbClr val="5B5C57"/>
                </a:solidFill>
                <a:latin typeface="Calibri"/>
                <a:cs typeface="Calibri"/>
              </a:rPr>
              <a:t>сопротивление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173054" y="5765684"/>
            <a:ext cx="963294" cy="594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692150" algn="l"/>
              </a:tabLst>
            </a:pPr>
            <a:r>
              <a:rPr sz="3700" i="1" spc="-50" dirty="0">
                <a:latin typeface="Times New Roman"/>
                <a:cs typeface="Times New Roman"/>
              </a:rPr>
              <a:t>X</a:t>
            </a:r>
            <a:r>
              <a:rPr sz="3700" i="1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Symbol"/>
                <a:cs typeface="Symbol"/>
              </a:rPr>
              <a:t></a:t>
            </a:r>
            <a:endParaRPr sz="3700">
              <a:latin typeface="Symbol"/>
              <a:cs typeface="Symbo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049726" y="5485810"/>
            <a:ext cx="2104390" cy="1257300"/>
          </a:xfrm>
          <a:custGeom>
            <a:avLst/>
            <a:gdLst/>
            <a:ahLst/>
            <a:cxnLst/>
            <a:rect l="l" t="t" r="r" b="b"/>
            <a:pathLst>
              <a:path w="2104390" h="1257300">
                <a:moveTo>
                  <a:pt x="0" y="0"/>
                </a:moveTo>
                <a:lnTo>
                  <a:pt x="2104300" y="0"/>
                </a:lnTo>
                <a:lnTo>
                  <a:pt x="2104300" y="1256992"/>
                </a:lnTo>
                <a:lnTo>
                  <a:pt x="0" y="1256992"/>
                </a:lnTo>
                <a:lnTo>
                  <a:pt x="0" y="0"/>
                </a:lnTo>
                <a:close/>
              </a:path>
            </a:pathLst>
          </a:custGeom>
          <a:ln w="3142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140084" y="1740468"/>
            <a:ext cx="9693910" cy="622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114"/>
              </a:spcBef>
            </a:pPr>
            <a:r>
              <a:rPr sz="3900" b="0" i="1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3900" b="0" i="1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3900" b="0" spc="-4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i="1" spc="110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5025" b="0" i="1" spc="165" baseline="-16583" dirty="0">
                <a:solidFill>
                  <a:srgbClr val="000000"/>
                </a:solidFill>
                <a:latin typeface="Times New Roman"/>
                <a:cs typeface="Times New Roman"/>
              </a:rPr>
              <a:t>Rm</a:t>
            </a:r>
            <a:r>
              <a:rPr sz="5025" b="0" i="1" spc="-67" baseline="-1658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dirty="0">
                <a:solidFill>
                  <a:srgbClr val="000000"/>
                </a:solidFill>
                <a:latin typeface="Times New Roman"/>
                <a:cs typeface="Times New Roman"/>
              </a:rPr>
              <a:t>sin(</a:t>
            </a:r>
            <a:r>
              <a:rPr sz="3900" b="0" dirty="0">
                <a:solidFill>
                  <a:srgbClr val="000000"/>
                </a:solidFill>
                <a:latin typeface="Symbol"/>
                <a:cs typeface="Symbol"/>
              </a:rPr>
              <a:t></a:t>
            </a:r>
            <a:r>
              <a:rPr sz="3900" b="0" i="1" dirty="0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3900" b="0" i="1" spc="-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900" b="0" spc="-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dirty="0">
                <a:solidFill>
                  <a:srgbClr val="000000"/>
                </a:solidFill>
                <a:latin typeface="Symbol"/>
                <a:cs typeface="Symbol"/>
              </a:rPr>
              <a:t></a:t>
            </a:r>
            <a:r>
              <a:rPr sz="5025" b="0" i="1" baseline="-16583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5025" b="0" i="1" spc="-412" baseline="-1658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3900" b="0" spc="-2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900" b="0" spc="-5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i="1" spc="110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5025" b="0" i="1" spc="165" baseline="-16583" dirty="0">
                <a:solidFill>
                  <a:srgbClr val="000000"/>
                </a:solidFill>
                <a:latin typeface="Times New Roman"/>
                <a:cs typeface="Times New Roman"/>
              </a:rPr>
              <a:t>Lm</a:t>
            </a:r>
            <a:r>
              <a:rPr sz="5025" b="0" i="1" spc="-104" baseline="-1658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dirty="0">
                <a:solidFill>
                  <a:srgbClr val="000000"/>
                </a:solidFill>
                <a:latin typeface="Times New Roman"/>
                <a:cs typeface="Times New Roman"/>
              </a:rPr>
              <a:t>sin(</a:t>
            </a:r>
            <a:r>
              <a:rPr sz="3900" b="0" dirty="0">
                <a:solidFill>
                  <a:srgbClr val="000000"/>
                </a:solidFill>
                <a:latin typeface="Symbol"/>
                <a:cs typeface="Symbol"/>
              </a:rPr>
              <a:t></a:t>
            </a:r>
            <a:r>
              <a:rPr sz="3900" b="0" i="1" dirty="0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3900" b="0" i="1" spc="-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900" b="0" spc="-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dirty="0">
                <a:solidFill>
                  <a:srgbClr val="000000"/>
                </a:solidFill>
                <a:latin typeface="Symbol"/>
                <a:cs typeface="Symbol"/>
              </a:rPr>
              <a:t></a:t>
            </a:r>
            <a:r>
              <a:rPr sz="5025" b="0" i="1" baseline="-16583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5025" b="0" i="1" spc="525" baseline="-1658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900" b="0" spc="-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dirty="0">
                <a:solidFill>
                  <a:srgbClr val="000000"/>
                </a:solidFill>
                <a:latin typeface="Times New Roman"/>
                <a:cs typeface="Times New Roman"/>
              </a:rPr>
              <a:t>90</a:t>
            </a:r>
            <a:r>
              <a:rPr sz="3900" b="0" dirty="0">
                <a:solidFill>
                  <a:srgbClr val="000000"/>
                </a:solidFill>
                <a:latin typeface="Symbol"/>
                <a:cs typeface="Symbol"/>
              </a:rPr>
              <a:t></a:t>
            </a:r>
            <a:r>
              <a:rPr sz="3900" b="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3900" b="0" spc="-2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spc="-5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endParaRPr sz="3900">
              <a:latin typeface="Symbol"/>
              <a:cs typeface="Symbo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52498" y="1775722"/>
            <a:ext cx="9669145" cy="701675"/>
          </a:xfrm>
          <a:custGeom>
            <a:avLst/>
            <a:gdLst/>
            <a:ahLst/>
            <a:cxnLst/>
            <a:rect l="l" t="t" r="r" b="b"/>
            <a:pathLst>
              <a:path w="9669145" h="701675">
                <a:moveTo>
                  <a:pt x="0" y="0"/>
                </a:moveTo>
                <a:lnTo>
                  <a:pt x="9668827" y="0"/>
                </a:lnTo>
                <a:lnTo>
                  <a:pt x="9668827" y="701220"/>
                </a:lnTo>
                <a:lnTo>
                  <a:pt x="0" y="701220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140084" y="2767336"/>
            <a:ext cx="5060950" cy="622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114"/>
              </a:spcBef>
            </a:pPr>
            <a:r>
              <a:rPr sz="3900" spc="-30" dirty="0">
                <a:latin typeface="Symbol"/>
                <a:cs typeface="Symbol"/>
              </a:rPr>
              <a:t></a:t>
            </a:r>
            <a:r>
              <a:rPr sz="3900" spc="-590" dirty="0">
                <a:latin typeface="Times New Roman"/>
                <a:cs typeface="Times New Roman"/>
              </a:rPr>
              <a:t> </a:t>
            </a:r>
            <a:r>
              <a:rPr sz="3900" i="1" dirty="0">
                <a:latin typeface="Times New Roman"/>
                <a:cs typeface="Times New Roman"/>
              </a:rPr>
              <a:t>U</a:t>
            </a:r>
            <a:r>
              <a:rPr sz="5025" i="1" baseline="-16583" dirty="0">
                <a:latin typeface="Times New Roman"/>
                <a:cs typeface="Times New Roman"/>
              </a:rPr>
              <a:t>Cm</a:t>
            </a:r>
            <a:r>
              <a:rPr sz="5025" i="1" spc="-104" baseline="-16583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sin(</a:t>
            </a:r>
            <a:r>
              <a:rPr sz="3900" dirty="0">
                <a:latin typeface="Symbol"/>
                <a:cs typeface="Symbol"/>
              </a:rPr>
              <a:t></a:t>
            </a:r>
            <a:r>
              <a:rPr sz="3900" i="1" dirty="0">
                <a:latin typeface="Times New Roman"/>
                <a:cs typeface="Times New Roman"/>
              </a:rPr>
              <a:t>t</a:t>
            </a:r>
            <a:r>
              <a:rPr sz="3900" i="1" spc="-105" dirty="0">
                <a:latin typeface="Times New Roman"/>
                <a:cs typeface="Times New Roman"/>
              </a:rPr>
              <a:t> </a:t>
            </a:r>
            <a:r>
              <a:rPr sz="3900" spc="-30" dirty="0">
                <a:latin typeface="Symbol"/>
                <a:cs typeface="Symbol"/>
              </a:rPr>
              <a:t></a:t>
            </a:r>
            <a:r>
              <a:rPr sz="3900" spc="-290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</a:t>
            </a:r>
            <a:r>
              <a:rPr sz="5025" i="1" baseline="-16583" dirty="0">
                <a:latin typeface="Times New Roman"/>
                <a:cs typeface="Times New Roman"/>
              </a:rPr>
              <a:t>i</a:t>
            </a:r>
            <a:r>
              <a:rPr sz="5025" i="1" spc="517" baseline="-16583" dirty="0">
                <a:latin typeface="Times New Roman"/>
                <a:cs typeface="Times New Roman"/>
              </a:rPr>
              <a:t> </a:t>
            </a:r>
            <a:r>
              <a:rPr sz="3900" spc="-30" dirty="0">
                <a:latin typeface="Symbol"/>
                <a:cs typeface="Symbol"/>
              </a:rPr>
              <a:t></a:t>
            </a:r>
            <a:r>
              <a:rPr sz="3900" spc="-340" dirty="0">
                <a:latin typeface="Times New Roman"/>
                <a:cs typeface="Times New Roman"/>
              </a:rPr>
              <a:t> </a:t>
            </a:r>
            <a:r>
              <a:rPr sz="3900" spc="-20" dirty="0">
                <a:latin typeface="Times New Roman"/>
                <a:cs typeface="Times New Roman"/>
              </a:rPr>
              <a:t>90</a:t>
            </a:r>
            <a:r>
              <a:rPr sz="3900" spc="-20" dirty="0">
                <a:latin typeface="Symbol"/>
                <a:cs typeface="Symbol"/>
              </a:rPr>
              <a:t></a:t>
            </a:r>
            <a:r>
              <a:rPr sz="3900" spc="-20" dirty="0">
                <a:latin typeface="Times New Roman"/>
                <a:cs typeface="Times New Roman"/>
              </a:rPr>
              <a:t>)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52498" y="2802589"/>
            <a:ext cx="5036185" cy="701675"/>
          </a:xfrm>
          <a:custGeom>
            <a:avLst/>
            <a:gdLst/>
            <a:ahLst/>
            <a:cxnLst/>
            <a:rect l="l" t="t" r="r" b="b"/>
            <a:pathLst>
              <a:path w="5036185" h="701675">
                <a:moveTo>
                  <a:pt x="0" y="0"/>
                </a:moveTo>
                <a:lnTo>
                  <a:pt x="5035564" y="0"/>
                </a:lnTo>
                <a:lnTo>
                  <a:pt x="5035564" y="701218"/>
                </a:lnTo>
                <a:lnTo>
                  <a:pt x="0" y="701218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9525" y="3916121"/>
            <a:ext cx="8257853" cy="653284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object 18"/>
          <p:cNvGrpSpPr/>
          <p:nvPr/>
        </p:nvGrpSpPr>
        <p:grpSpPr>
          <a:xfrm>
            <a:off x="2014966" y="2134545"/>
            <a:ext cx="4975225" cy="2117725"/>
            <a:chOff x="2014966" y="2134545"/>
            <a:chExt cx="4975225" cy="2117725"/>
          </a:xfrm>
        </p:grpSpPr>
        <p:sp>
          <p:nvSpPr>
            <p:cNvPr id="19" name="object 19"/>
            <p:cNvSpPr/>
            <p:nvPr/>
          </p:nvSpPr>
          <p:spPr>
            <a:xfrm>
              <a:off x="2022904" y="2935250"/>
              <a:ext cx="57150" cy="32384"/>
            </a:xfrm>
            <a:custGeom>
              <a:avLst/>
              <a:gdLst/>
              <a:ahLst/>
              <a:cxnLst/>
              <a:rect l="l" t="t" r="r" b="b"/>
              <a:pathLst>
                <a:path w="57150" h="32385">
                  <a:moveTo>
                    <a:pt x="0" y="32139"/>
                  </a:moveTo>
                  <a:lnTo>
                    <a:pt x="57097" y="0"/>
                  </a:lnTo>
                </a:path>
              </a:pathLst>
            </a:custGeom>
            <a:ln w="15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80001" y="2943041"/>
              <a:ext cx="82550" cy="485140"/>
            </a:xfrm>
            <a:custGeom>
              <a:avLst/>
              <a:gdLst/>
              <a:ahLst/>
              <a:cxnLst/>
              <a:rect l="l" t="t" r="r" b="b"/>
              <a:pathLst>
                <a:path w="82550" h="485139">
                  <a:moveTo>
                    <a:pt x="0" y="0"/>
                  </a:moveTo>
                  <a:lnTo>
                    <a:pt x="82258" y="485010"/>
                  </a:lnTo>
                </a:path>
              </a:pathLst>
            </a:custGeom>
            <a:ln w="309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70002" y="2142482"/>
              <a:ext cx="104775" cy="1285875"/>
            </a:xfrm>
            <a:custGeom>
              <a:avLst/>
              <a:gdLst/>
              <a:ahLst/>
              <a:cxnLst/>
              <a:rect l="l" t="t" r="r" b="b"/>
              <a:pathLst>
                <a:path w="104775" h="1285875">
                  <a:moveTo>
                    <a:pt x="0" y="1285569"/>
                  </a:moveTo>
                  <a:lnTo>
                    <a:pt x="104517" y="0"/>
                  </a:lnTo>
                </a:path>
              </a:pathLst>
            </a:custGeom>
            <a:ln w="15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74519" y="2142483"/>
              <a:ext cx="4707255" cy="0"/>
            </a:xfrm>
            <a:custGeom>
              <a:avLst/>
              <a:gdLst/>
              <a:ahLst/>
              <a:cxnLst/>
              <a:rect l="l" t="t" r="r" b="b"/>
              <a:pathLst>
                <a:path w="4707255">
                  <a:moveTo>
                    <a:pt x="0" y="0"/>
                  </a:moveTo>
                  <a:lnTo>
                    <a:pt x="4707138" y="0"/>
                  </a:lnTo>
                </a:path>
              </a:pathLst>
            </a:custGeom>
            <a:ln w="15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50968" y="4027984"/>
              <a:ext cx="57150" cy="32384"/>
            </a:xfrm>
            <a:custGeom>
              <a:avLst/>
              <a:gdLst/>
              <a:ahLst/>
              <a:cxnLst/>
              <a:rect l="l" t="t" r="r" b="b"/>
              <a:pathLst>
                <a:path w="57150" h="32385">
                  <a:moveTo>
                    <a:pt x="0" y="32139"/>
                  </a:moveTo>
                  <a:lnTo>
                    <a:pt x="57097" y="0"/>
                  </a:lnTo>
                </a:path>
              </a:pathLst>
            </a:custGeom>
            <a:ln w="15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08066" y="4035775"/>
              <a:ext cx="82550" cy="200660"/>
            </a:xfrm>
            <a:custGeom>
              <a:avLst/>
              <a:gdLst/>
              <a:ahLst/>
              <a:cxnLst/>
              <a:rect l="l" t="t" r="r" b="b"/>
              <a:pathLst>
                <a:path w="82550" h="200660">
                  <a:moveTo>
                    <a:pt x="0" y="0"/>
                  </a:moveTo>
                  <a:lnTo>
                    <a:pt x="82258" y="200626"/>
                  </a:lnTo>
                </a:path>
              </a:pathLst>
            </a:custGeom>
            <a:ln w="309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198066" y="3670557"/>
              <a:ext cx="104775" cy="566420"/>
            </a:xfrm>
            <a:custGeom>
              <a:avLst/>
              <a:gdLst/>
              <a:ahLst/>
              <a:cxnLst/>
              <a:rect l="l" t="t" r="r" b="b"/>
              <a:pathLst>
                <a:path w="104775" h="566420">
                  <a:moveTo>
                    <a:pt x="0" y="565845"/>
                  </a:moveTo>
                  <a:lnTo>
                    <a:pt x="104517" y="0"/>
                  </a:lnTo>
                </a:path>
              </a:pathLst>
            </a:custGeom>
            <a:ln w="154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02583" y="3670557"/>
              <a:ext cx="1628775" cy="0"/>
            </a:xfrm>
            <a:custGeom>
              <a:avLst/>
              <a:gdLst/>
              <a:ahLst/>
              <a:cxnLst/>
              <a:rect l="l" t="t" r="r" b="b"/>
              <a:pathLst>
                <a:path w="1628775">
                  <a:moveTo>
                    <a:pt x="0" y="0"/>
                  </a:moveTo>
                  <a:lnTo>
                    <a:pt x="1628724" y="0"/>
                  </a:lnTo>
                </a:path>
              </a:pathLst>
            </a:custGeom>
            <a:ln w="15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836741" y="2931026"/>
            <a:ext cx="179705" cy="549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400" spc="-50" dirty="0">
                <a:latin typeface="Symbol"/>
                <a:cs typeface="Symbol"/>
              </a:rPr>
              <a:t>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80704" y="2602482"/>
            <a:ext cx="179705" cy="549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400" spc="-50" dirty="0">
                <a:latin typeface="Symbol"/>
                <a:cs typeface="Symbol"/>
              </a:rPr>
              <a:t>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47573" y="2885541"/>
            <a:ext cx="894080" cy="549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3400" spc="-45" dirty="0">
                <a:latin typeface="Symbol"/>
                <a:cs typeface="Symbol"/>
              </a:rPr>
              <a:t></a:t>
            </a:r>
            <a:r>
              <a:rPr sz="3400" i="1" spc="-45" dirty="0">
                <a:latin typeface="Times New Roman"/>
                <a:cs typeface="Times New Roman"/>
              </a:rPr>
              <a:t>C</a:t>
            </a:r>
            <a:r>
              <a:rPr sz="3400" i="1" spc="-160" dirty="0">
                <a:latin typeface="Times New Roman"/>
                <a:cs typeface="Times New Roman"/>
              </a:rPr>
              <a:t> </a:t>
            </a:r>
            <a:r>
              <a:rPr sz="5100" spc="-75" baseline="36764" dirty="0">
                <a:latin typeface="Symbol"/>
                <a:cs typeface="Symbol"/>
              </a:rPr>
              <a:t></a:t>
            </a:r>
            <a:endParaRPr sz="5100" baseline="36764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97478" y="2930590"/>
            <a:ext cx="3975735" cy="13906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1017269" algn="r">
              <a:lnSpc>
                <a:spcPct val="100000"/>
              </a:lnSpc>
              <a:spcBef>
                <a:spcPts val="135"/>
              </a:spcBef>
            </a:pPr>
            <a:r>
              <a:rPr sz="3400" spc="-50" dirty="0">
                <a:latin typeface="Symbol"/>
                <a:cs typeface="Symbol"/>
              </a:rPr>
              <a:t></a:t>
            </a:r>
            <a:endParaRPr sz="3400">
              <a:latin typeface="Symbol"/>
              <a:cs typeface="Symbol"/>
            </a:endParaRPr>
          </a:p>
          <a:p>
            <a:pPr marL="25400">
              <a:lnSpc>
                <a:spcPct val="100000"/>
              </a:lnSpc>
              <a:spcBef>
                <a:spcPts val="2545"/>
              </a:spcBef>
              <a:tabLst>
                <a:tab pos="1143635" algn="l"/>
                <a:tab pos="2861945" algn="l"/>
              </a:tabLst>
            </a:pPr>
            <a:r>
              <a:rPr sz="3400" dirty="0">
                <a:latin typeface="Symbol"/>
                <a:cs typeface="Symbol"/>
              </a:rPr>
              <a:t></a:t>
            </a:r>
            <a:r>
              <a:rPr sz="3400" spc="190" dirty="0">
                <a:latin typeface="Times New Roman"/>
                <a:cs typeface="Times New Roman"/>
              </a:rPr>
              <a:t> </a:t>
            </a:r>
            <a:r>
              <a:rPr sz="3400" i="1" dirty="0">
                <a:latin typeface="Times New Roman"/>
                <a:cs typeface="Times New Roman"/>
              </a:rPr>
              <a:t>I</a:t>
            </a:r>
            <a:r>
              <a:rPr sz="3400" i="1" spc="75" dirty="0">
                <a:latin typeface="Times New Roman"/>
                <a:cs typeface="Times New Roman"/>
              </a:rPr>
              <a:t> </a:t>
            </a:r>
            <a:r>
              <a:rPr sz="3400" spc="-60" dirty="0">
                <a:latin typeface="Symbol"/>
                <a:cs typeface="Symbol"/>
              </a:rPr>
              <a:t></a:t>
            </a:r>
            <a:r>
              <a:rPr sz="3400" dirty="0">
                <a:latin typeface="Times New Roman"/>
                <a:cs typeface="Times New Roman"/>
              </a:rPr>
              <a:t>	</a:t>
            </a:r>
            <a:r>
              <a:rPr sz="3400" i="1" spc="110" dirty="0">
                <a:latin typeface="Times New Roman"/>
                <a:cs typeface="Times New Roman"/>
              </a:rPr>
              <a:t>R</a:t>
            </a:r>
            <a:r>
              <a:rPr sz="4425" spc="165" baseline="29190" dirty="0">
                <a:latin typeface="Times New Roman"/>
                <a:cs typeface="Times New Roman"/>
              </a:rPr>
              <a:t>2</a:t>
            </a:r>
            <a:r>
              <a:rPr sz="4425" spc="502" baseline="2919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190" dirty="0">
                <a:latin typeface="Times New Roman"/>
                <a:cs typeface="Times New Roman"/>
              </a:rPr>
              <a:t> </a:t>
            </a:r>
            <a:r>
              <a:rPr sz="3400" i="1" dirty="0">
                <a:latin typeface="Times New Roman"/>
                <a:cs typeface="Times New Roman"/>
              </a:rPr>
              <a:t>X</a:t>
            </a:r>
            <a:r>
              <a:rPr sz="3400" i="1" spc="-140" dirty="0">
                <a:latin typeface="Times New Roman"/>
                <a:cs typeface="Times New Roman"/>
              </a:rPr>
              <a:t> </a:t>
            </a:r>
            <a:r>
              <a:rPr sz="4425" spc="-75" baseline="29190" dirty="0">
                <a:latin typeface="Times New Roman"/>
                <a:cs typeface="Times New Roman"/>
              </a:rPr>
              <a:t>2</a:t>
            </a:r>
            <a:r>
              <a:rPr sz="4425" baseline="29190" dirty="0">
                <a:latin typeface="Times New Roman"/>
                <a:cs typeface="Times New Roman"/>
              </a:rPr>
              <a:t>	</a:t>
            </a:r>
            <a:r>
              <a:rPr sz="3400" dirty="0">
                <a:latin typeface="Symbol"/>
                <a:cs typeface="Symbol"/>
              </a:rPr>
              <a:t></a:t>
            </a:r>
            <a:r>
              <a:rPr sz="3400" spc="190" dirty="0">
                <a:latin typeface="Times New Roman"/>
                <a:cs typeface="Times New Roman"/>
              </a:rPr>
              <a:t> </a:t>
            </a:r>
            <a:r>
              <a:rPr sz="3400" i="1" dirty="0">
                <a:latin typeface="Times New Roman"/>
                <a:cs typeface="Times New Roman"/>
              </a:rPr>
              <a:t>I</a:t>
            </a:r>
            <a:r>
              <a:rPr sz="3400" i="1" spc="7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</a:t>
            </a:r>
            <a:r>
              <a:rPr sz="3400" spc="-235" dirty="0">
                <a:latin typeface="Times New Roman"/>
                <a:cs typeface="Times New Roman"/>
              </a:rPr>
              <a:t> </a:t>
            </a:r>
            <a:r>
              <a:rPr sz="3400" i="1" spc="-50" dirty="0">
                <a:latin typeface="Times New Roman"/>
                <a:cs typeface="Times New Roman"/>
              </a:rPr>
              <a:t>Z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35001" y="1315878"/>
            <a:ext cx="5297170" cy="1268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60" dirty="0">
                <a:solidFill>
                  <a:srgbClr val="5B5C57"/>
                </a:solidFill>
                <a:latin typeface="Calibri"/>
                <a:cs typeface="Calibri"/>
              </a:rPr>
              <a:t>СУММАРНОЕ</a:t>
            </a:r>
            <a:r>
              <a:rPr sz="3300" b="1" spc="8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B5C57"/>
                </a:solidFill>
                <a:latin typeface="Calibri"/>
                <a:cs typeface="Calibri"/>
              </a:rPr>
              <a:t>НАПРЯЖЕНИЕ</a:t>
            </a:r>
            <a:endParaRPr sz="3300">
              <a:latin typeface="Calibri"/>
              <a:cs typeface="Calibri"/>
            </a:endParaRPr>
          </a:p>
          <a:p>
            <a:pPr marR="213995" algn="r">
              <a:lnSpc>
                <a:spcPct val="100000"/>
              </a:lnSpc>
              <a:spcBef>
                <a:spcPts val="2295"/>
              </a:spcBef>
            </a:pPr>
            <a:r>
              <a:rPr sz="2950" spc="-50" dirty="0">
                <a:latin typeface="Times New Roman"/>
                <a:cs typeface="Times New Roman"/>
              </a:rPr>
              <a:t>2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53626" y="2424879"/>
            <a:ext cx="624586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500380" algn="l"/>
                <a:tab pos="1141730" algn="l"/>
                <a:tab pos="4633595" algn="l"/>
                <a:tab pos="5169535" algn="l"/>
                <a:tab pos="5956300" algn="l"/>
              </a:tabLst>
            </a:pPr>
            <a:r>
              <a:rPr sz="3400" i="1" spc="-50" dirty="0">
                <a:latin typeface="Times New Roman"/>
                <a:cs typeface="Times New Roman"/>
              </a:rPr>
              <a:t>U</a:t>
            </a:r>
            <a:r>
              <a:rPr sz="3400" i="1" dirty="0">
                <a:latin typeface="Times New Roman"/>
                <a:cs typeface="Times New Roman"/>
              </a:rPr>
              <a:t>	</a:t>
            </a:r>
            <a:r>
              <a:rPr sz="3400" spc="-50" dirty="0">
                <a:latin typeface="Symbol"/>
                <a:cs typeface="Symbol"/>
              </a:rPr>
              <a:t></a:t>
            </a:r>
            <a:r>
              <a:rPr sz="3400" dirty="0">
                <a:latin typeface="Times New Roman"/>
                <a:cs typeface="Times New Roman"/>
              </a:rPr>
              <a:t>	</a:t>
            </a:r>
            <a:r>
              <a:rPr sz="4400" spc="-160" dirty="0">
                <a:latin typeface="Symbol"/>
                <a:cs typeface="Symbol"/>
              </a:rPr>
              <a:t></a:t>
            </a:r>
            <a:r>
              <a:rPr sz="3400" i="1" spc="-160" dirty="0">
                <a:latin typeface="Times New Roman"/>
                <a:cs typeface="Times New Roman"/>
              </a:rPr>
              <a:t>R</a:t>
            </a:r>
            <a:r>
              <a:rPr sz="3400" i="1" spc="-229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</a:t>
            </a:r>
            <a:r>
              <a:rPr sz="3400" spc="-215" dirty="0">
                <a:latin typeface="Times New Roman"/>
                <a:cs typeface="Times New Roman"/>
              </a:rPr>
              <a:t> </a:t>
            </a:r>
            <a:r>
              <a:rPr sz="3400" i="1" spc="-20" dirty="0">
                <a:latin typeface="Times New Roman"/>
                <a:cs typeface="Times New Roman"/>
              </a:rPr>
              <a:t>I</a:t>
            </a:r>
            <a:r>
              <a:rPr sz="3400" i="1" spc="-320" dirty="0">
                <a:latin typeface="Times New Roman"/>
                <a:cs typeface="Times New Roman"/>
              </a:rPr>
              <a:t> </a:t>
            </a:r>
            <a:r>
              <a:rPr sz="4400" spc="-40" dirty="0">
                <a:latin typeface="Symbol"/>
                <a:cs typeface="Symbol"/>
              </a:rPr>
              <a:t></a:t>
            </a:r>
            <a:r>
              <a:rPr sz="4425" spc="-60" baseline="29190" dirty="0">
                <a:latin typeface="Times New Roman"/>
                <a:cs typeface="Times New Roman"/>
              </a:rPr>
              <a:t>2</a:t>
            </a:r>
            <a:r>
              <a:rPr sz="4425" spc="382" baseline="2919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</a:t>
            </a:r>
            <a:r>
              <a:rPr sz="3400" spc="-180" dirty="0">
                <a:latin typeface="Times New Roman"/>
                <a:cs typeface="Times New Roman"/>
              </a:rPr>
              <a:t> </a:t>
            </a:r>
            <a:r>
              <a:rPr sz="5100" spc="135" baseline="29411" dirty="0">
                <a:latin typeface="Symbol"/>
                <a:cs typeface="Symbol"/>
              </a:rPr>
              <a:t></a:t>
            </a:r>
            <a:r>
              <a:rPr sz="3400" spc="90" dirty="0">
                <a:latin typeface="Symbol"/>
                <a:cs typeface="Symbol"/>
              </a:rPr>
              <a:t></a:t>
            </a:r>
            <a:r>
              <a:rPr sz="3400" i="1" spc="90" dirty="0">
                <a:latin typeface="Times New Roman"/>
                <a:cs typeface="Times New Roman"/>
              </a:rPr>
              <a:t>L</a:t>
            </a:r>
            <a:r>
              <a:rPr sz="3400" i="1" spc="-15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Symbol"/>
                <a:cs typeface="Symbol"/>
              </a:rPr>
              <a:t></a:t>
            </a:r>
            <a:r>
              <a:rPr sz="3400" spc="-95" dirty="0">
                <a:latin typeface="Times New Roman"/>
                <a:cs typeface="Times New Roman"/>
              </a:rPr>
              <a:t> </a:t>
            </a:r>
            <a:r>
              <a:rPr sz="5100" u="sng" spc="1080" baseline="35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100" u="sng" spc="-75" baseline="35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5100" u="sng" baseline="35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5100" spc="-427" baseline="35130" dirty="0">
                <a:latin typeface="Times New Roman"/>
                <a:cs typeface="Times New Roman"/>
              </a:rPr>
              <a:t> </a:t>
            </a:r>
            <a:r>
              <a:rPr sz="5100" baseline="29411" dirty="0">
                <a:latin typeface="Symbol"/>
                <a:cs typeface="Symbol"/>
              </a:rPr>
              <a:t></a:t>
            </a:r>
            <a:r>
              <a:rPr sz="5100" baseline="29411" dirty="0">
                <a:latin typeface="Times New Roman"/>
                <a:cs typeface="Times New Roman"/>
              </a:rPr>
              <a:t>	</a:t>
            </a:r>
            <a:r>
              <a:rPr sz="3400" dirty="0">
                <a:latin typeface="Symbol"/>
                <a:cs typeface="Symbol"/>
              </a:rPr>
              <a:t></a:t>
            </a:r>
            <a:r>
              <a:rPr sz="3400" spc="-150" dirty="0">
                <a:latin typeface="Times New Roman"/>
                <a:cs typeface="Times New Roman"/>
              </a:rPr>
              <a:t> </a:t>
            </a:r>
            <a:r>
              <a:rPr sz="3400" i="1" spc="-20" dirty="0">
                <a:latin typeface="Times New Roman"/>
                <a:cs typeface="Times New Roman"/>
              </a:rPr>
              <a:t>I</a:t>
            </a:r>
            <a:r>
              <a:rPr sz="3400" i="1" spc="-300" dirty="0">
                <a:latin typeface="Times New Roman"/>
                <a:cs typeface="Times New Roman"/>
              </a:rPr>
              <a:t> </a:t>
            </a:r>
            <a:r>
              <a:rPr sz="4425" spc="-75" baseline="29190" dirty="0">
                <a:latin typeface="Times New Roman"/>
                <a:cs typeface="Times New Roman"/>
              </a:rPr>
              <a:t>2</a:t>
            </a:r>
            <a:r>
              <a:rPr sz="4425" baseline="29190" dirty="0">
                <a:latin typeface="Times New Roman"/>
                <a:cs typeface="Times New Roman"/>
              </a:rPr>
              <a:t>	</a:t>
            </a:r>
            <a:r>
              <a:rPr sz="3400" spc="-50" dirty="0">
                <a:latin typeface="Symbol"/>
                <a:cs typeface="Symbol"/>
              </a:rPr>
              <a:t>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152498" y="2047689"/>
            <a:ext cx="6282055" cy="2363470"/>
          </a:xfrm>
          <a:custGeom>
            <a:avLst/>
            <a:gdLst/>
            <a:ahLst/>
            <a:cxnLst/>
            <a:rect l="l" t="t" r="r" b="b"/>
            <a:pathLst>
              <a:path w="6282055" h="2363470">
                <a:moveTo>
                  <a:pt x="0" y="0"/>
                </a:moveTo>
                <a:lnTo>
                  <a:pt x="6281507" y="0"/>
                </a:lnTo>
                <a:lnTo>
                  <a:pt x="6281507" y="2363364"/>
                </a:lnTo>
                <a:lnTo>
                  <a:pt x="0" y="2363364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135001" y="4809077"/>
            <a:ext cx="508889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ПОЛНОЕ</a:t>
            </a:r>
            <a:r>
              <a:rPr sz="3300" b="1" spc="31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B5C57"/>
                </a:solidFill>
                <a:latin typeface="Calibri"/>
                <a:cs typeface="Calibri"/>
              </a:rPr>
              <a:t>СОПРОТИВЛЕНИЕ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957902" y="5680740"/>
            <a:ext cx="5703570" cy="1264920"/>
            <a:chOff x="1957902" y="5680740"/>
            <a:chExt cx="5703570" cy="1264920"/>
          </a:xfrm>
        </p:grpSpPr>
        <p:sp>
          <p:nvSpPr>
            <p:cNvPr id="36" name="object 36"/>
            <p:cNvSpPr/>
            <p:nvPr/>
          </p:nvSpPr>
          <p:spPr>
            <a:xfrm>
              <a:off x="4285465" y="6407366"/>
              <a:ext cx="612140" cy="0"/>
            </a:xfrm>
            <a:custGeom>
              <a:avLst/>
              <a:gdLst/>
              <a:ahLst/>
              <a:cxnLst/>
              <a:rect l="l" t="t" r="r" b="b"/>
              <a:pathLst>
                <a:path w="612139">
                  <a:moveTo>
                    <a:pt x="0" y="0"/>
                  </a:moveTo>
                  <a:lnTo>
                    <a:pt x="611689" y="0"/>
                  </a:lnTo>
                </a:path>
              </a:pathLst>
            </a:custGeom>
            <a:ln w="15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965522" y="6454421"/>
              <a:ext cx="55244" cy="31115"/>
            </a:xfrm>
            <a:custGeom>
              <a:avLst/>
              <a:gdLst/>
              <a:ahLst/>
              <a:cxnLst/>
              <a:rect l="l" t="t" r="r" b="b"/>
              <a:pathLst>
                <a:path w="55244" h="31114">
                  <a:moveTo>
                    <a:pt x="0" y="31056"/>
                  </a:moveTo>
                  <a:lnTo>
                    <a:pt x="55014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20536" y="6461950"/>
              <a:ext cx="79375" cy="469265"/>
            </a:xfrm>
            <a:custGeom>
              <a:avLst/>
              <a:gdLst/>
              <a:ahLst/>
              <a:cxnLst/>
              <a:rect l="l" t="t" r="r" b="b"/>
              <a:pathLst>
                <a:path w="79375" h="469265">
                  <a:moveTo>
                    <a:pt x="0" y="0"/>
                  </a:moveTo>
                  <a:lnTo>
                    <a:pt x="79258" y="468671"/>
                  </a:lnTo>
                </a:path>
              </a:pathLst>
            </a:custGeom>
            <a:ln w="29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107254" y="5688360"/>
              <a:ext cx="100965" cy="1242695"/>
            </a:xfrm>
            <a:custGeom>
              <a:avLst/>
              <a:gdLst/>
              <a:ahLst/>
              <a:cxnLst/>
              <a:rect l="l" t="t" r="r" b="b"/>
              <a:pathLst>
                <a:path w="100964" h="1242695">
                  <a:moveTo>
                    <a:pt x="0" y="1242260"/>
                  </a:moveTo>
                  <a:lnTo>
                    <a:pt x="100704" y="0"/>
                  </a:lnTo>
                </a:path>
              </a:pathLst>
            </a:custGeom>
            <a:ln w="149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207959" y="5688360"/>
              <a:ext cx="3154680" cy="0"/>
            </a:xfrm>
            <a:custGeom>
              <a:avLst/>
              <a:gdLst/>
              <a:ahLst/>
              <a:cxnLst/>
              <a:rect l="l" t="t" r="r" b="b"/>
              <a:pathLst>
                <a:path w="3154679">
                  <a:moveTo>
                    <a:pt x="0" y="0"/>
                  </a:moveTo>
                  <a:lnTo>
                    <a:pt x="3154489" y="0"/>
                  </a:lnTo>
                </a:path>
              </a:pathLst>
            </a:custGeom>
            <a:ln w="15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41730" y="6326431"/>
              <a:ext cx="55244" cy="31115"/>
            </a:xfrm>
            <a:custGeom>
              <a:avLst/>
              <a:gdLst/>
              <a:ahLst/>
              <a:cxnLst/>
              <a:rect l="l" t="t" r="r" b="b"/>
              <a:pathLst>
                <a:path w="55245" h="31114">
                  <a:moveTo>
                    <a:pt x="0" y="31056"/>
                  </a:moveTo>
                  <a:lnTo>
                    <a:pt x="55014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896744" y="6333959"/>
              <a:ext cx="79375" cy="194310"/>
            </a:xfrm>
            <a:custGeom>
              <a:avLst/>
              <a:gdLst/>
              <a:ahLst/>
              <a:cxnLst/>
              <a:rect l="l" t="t" r="r" b="b"/>
              <a:pathLst>
                <a:path w="79375" h="194309">
                  <a:moveTo>
                    <a:pt x="0" y="0"/>
                  </a:moveTo>
                  <a:lnTo>
                    <a:pt x="79258" y="193867"/>
                  </a:lnTo>
                </a:path>
              </a:pathLst>
            </a:custGeom>
            <a:ln w="298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983463" y="5981044"/>
              <a:ext cx="100965" cy="547370"/>
            </a:xfrm>
            <a:custGeom>
              <a:avLst/>
              <a:gdLst/>
              <a:ahLst/>
              <a:cxnLst/>
              <a:rect l="l" t="t" r="r" b="b"/>
              <a:pathLst>
                <a:path w="100964" h="547370">
                  <a:moveTo>
                    <a:pt x="0" y="546782"/>
                  </a:moveTo>
                  <a:lnTo>
                    <a:pt x="100704" y="0"/>
                  </a:lnTo>
                </a:path>
              </a:pathLst>
            </a:custGeom>
            <a:ln w="149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084168" y="5981045"/>
              <a:ext cx="1569720" cy="0"/>
            </a:xfrm>
            <a:custGeom>
              <a:avLst/>
              <a:gdLst/>
              <a:ahLst/>
              <a:cxnLst/>
              <a:rect l="l" t="t" r="r" b="b"/>
              <a:pathLst>
                <a:path w="1569720">
                  <a:moveTo>
                    <a:pt x="0" y="0"/>
                  </a:moveTo>
                  <a:lnTo>
                    <a:pt x="1569318" y="0"/>
                  </a:lnTo>
                </a:path>
              </a:pathLst>
            </a:custGeom>
            <a:ln w="15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7415709" y="5949522"/>
            <a:ext cx="191770" cy="459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850" spc="-50" dirty="0">
                <a:latin typeface="Times New Roman"/>
                <a:cs typeface="Times New Roman"/>
              </a:rPr>
              <a:t>2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405863" y="5949522"/>
            <a:ext cx="191770" cy="459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850" spc="-50" dirty="0">
                <a:latin typeface="Times New Roman"/>
                <a:cs typeface="Times New Roman"/>
              </a:rPr>
              <a:t>2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529657" y="5949522"/>
            <a:ext cx="191770" cy="459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850" spc="-50" dirty="0">
                <a:latin typeface="Times New Roman"/>
                <a:cs typeface="Times New Roman"/>
              </a:rPr>
              <a:t>2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716369" y="6078453"/>
            <a:ext cx="625475" cy="5314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300" dirty="0">
                <a:latin typeface="Symbol"/>
                <a:cs typeface="Symbol"/>
              </a:rPr>
              <a:t></a:t>
            </a:r>
            <a:r>
              <a:rPr sz="3300" spc="160" dirty="0">
                <a:latin typeface="Times New Roman"/>
                <a:cs typeface="Times New Roman"/>
              </a:rPr>
              <a:t> </a:t>
            </a:r>
            <a:r>
              <a:rPr sz="3300" i="1" spc="-50" dirty="0">
                <a:latin typeface="Times New Roman"/>
                <a:cs typeface="Times New Roman"/>
              </a:rPr>
              <a:t>X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462407" y="5596606"/>
            <a:ext cx="879475" cy="5314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  <a:tabLst>
                <a:tab pos="481965" algn="l"/>
              </a:tabLst>
            </a:pPr>
            <a:r>
              <a:rPr sz="4950" spc="-75" baseline="-29461" dirty="0">
                <a:latin typeface="Times New Roman"/>
                <a:cs typeface="Times New Roman"/>
              </a:rPr>
              <a:t>1</a:t>
            </a:r>
            <a:r>
              <a:rPr sz="4950" baseline="-29461" dirty="0">
                <a:latin typeface="Times New Roman"/>
                <a:cs typeface="Times New Roman"/>
              </a:rPr>
              <a:t>	</a:t>
            </a:r>
            <a:r>
              <a:rPr sz="4950" spc="52" baseline="-34511" dirty="0">
                <a:latin typeface="Symbol"/>
                <a:cs typeface="Symbol"/>
              </a:rPr>
              <a:t></a:t>
            </a:r>
            <a:r>
              <a:rPr sz="2850" spc="35" dirty="0">
                <a:latin typeface="Times New Roman"/>
                <a:cs typeface="Times New Roman"/>
              </a:rPr>
              <a:t>2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156266" y="5860117"/>
            <a:ext cx="173355" cy="5314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300" spc="-50" dirty="0">
                <a:latin typeface="Symbol"/>
                <a:cs typeface="Symbol"/>
              </a:rPr>
              <a:t>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99754" y="6078453"/>
            <a:ext cx="5227955" cy="5314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  <a:tabLst>
                <a:tab pos="1045210" algn="l"/>
                <a:tab pos="1640205" algn="l"/>
                <a:tab pos="4286250" algn="l"/>
                <a:tab pos="4921250" algn="l"/>
              </a:tabLst>
            </a:pPr>
            <a:r>
              <a:rPr sz="3300" i="1" dirty="0">
                <a:latin typeface="Times New Roman"/>
                <a:cs typeface="Times New Roman"/>
              </a:rPr>
              <a:t>Z</a:t>
            </a:r>
            <a:r>
              <a:rPr sz="3300" i="1" spc="355" dirty="0">
                <a:latin typeface="Times New Roman"/>
                <a:cs typeface="Times New Roman"/>
              </a:rPr>
              <a:t> </a:t>
            </a:r>
            <a:r>
              <a:rPr sz="3300" spc="-50" dirty="0">
                <a:latin typeface="Symbol"/>
                <a:cs typeface="Symbol"/>
              </a:rPr>
              <a:t></a:t>
            </a:r>
            <a:r>
              <a:rPr sz="3300" dirty="0">
                <a:latin typeface="Times New Roman"/>
                <a:cs typeface="Times New Roman"/>
              </a:rPr>
              <a:t>	</a:t>
            </a:r>
            <a:r>
              <a:rPr sz="3300" i="1" spc="-50" dirty="0">
                <a:latin typeface="Times New Roman"/>
                <a:cs typeface="Times New Roman"/>
              </a:rPr>
              <a:t>R</a:t>
            </a:r>
            <a:r>
              <a:rPr sz="3300" i="1" dirty="0">
                <a:latin typeface="Times New Roman"/>
                <a:cs typeface="Times New Roman"/>
              </a:rPr>
              <a:t>	</a:t>
            </a:r>
            <a:r>
              <a:rPr sz="3300" dirty="0">
                <a:latin typeface="Symbol"/>
                <a:cs typeface="Symbol"/>
              </a:rPr>
              <a:t></a:t>
            </a:r>
            <a:r>
              <a:rPr sz="3300" spc="-155" dirty="0">
                <a:latin typeface="Times New Roman"/>
                <a:cs typeface="Times New Roman"/>
              </a:rPr>
              <a:t> </a:t>
            </a:r>
            <a:r>
              <a:rPr sz="4950" spc="104" baseline="-7575" dirty="0">
                <a:latin typeface="Symbol"/>
                <a:cs typeface="Symbol"/>
              </a:rPr>
              <a:t></a:t>
            </a:r>
            <a:r>
              <a:rPr sz="3300" spc="70" dirty="0">
                <a:latin typeface="Symbol"/>
                <a:cs typeface="Symbol"/>
              </a:rPr>
              <a:t></a:t>
            </a:r>
            <a:r>
              <a:rPr sz="3300" i="1" spc="70" dirty="0">
                <a:latin typeface="Times New Roman"/>
                <a:cs typeface="Times New Roman"/>
              </a:rPr>
              <a:t>L</a:t>
            </a:r>
            <a:r>
              <a:rPr sz="3300" i="1" spc="-12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</a:t>
            </a:r>
            <a:r>
              <a:rPr sz="3300" spc="85" dirty="0">
                <a:latin typeface="Times New Roman"/>
                <a:cs typeface="Times New Roman"/>
              </a:rPr>
              <a:t> </a:t>
            </a:r>
            <a:r>
              <a:rPr sz="4950" spc="-104" baseline="-43771" dirty="0">
                <a:latin typeface="Symbol"/>
                <a:cs typeface="Symbol"/>
              </a:rPr>
              <a:t></a:t>
            </a:r>
            <a:r>
              <a:rPr sz="4950" i="1" spc="-104" baseline="-43771" dirty="0">
                <a:latin typeface="Times New Roman"/>
                <a:cs typeface="Times New Roman"/>
              </a:rPr>
              <a:t>C</a:t>
            </a:r>
            <a:r>
              <a:rPr sz="4950" i="1" spc="-240" baseline="-43771" dirty="0">
                <a:latin typeface="Times New Roman"/>
                <a:cs typeface="Times New Roman"/>
              </a:rPr>
              <a:t> </a:t>
            </a:r>
            <a:r>
              <a:rPr sz="4950" spc="-75" baseline="-7575" dirty="0">
                <a:latin typeface="Symbol"/>
                <a:cs typeface="Symbol"/>
              </a:rPr>
              <a:t></a:t>
            </a:r>
            <a:r>
              <a:rPr sz="4950" baseline="-7575" dirty="0">
                <a:latin typeface="Times New Roman"/>
                <a:cs typeface="Times New Roman"/>
              </a:rPr>
              <a:t>	</a:t>
            </a:r>
            <a:r>
              <a:rPr sz="3300" spc="-50" dirty="0">
                <a:latin typeface="Symbol"/>
                <a:cs typeface="Symbol"/>
              </a:rPr>
              <a:t></a:t>
            </a:r>
            <a:r>
              <a:rPr sz="3300" dirty="0">
                <a:latin typeface="Times New Roman"/>
                <a:cs typeface="Times New Roman"/>
              </a:rPr>
              <a:t>	</a:t>
            </a:r>
            <a:r>
              <a:rPr sz="3300" i="1" spc="-50" dirty="0">
                <a:latin typeface="Times New Roman"/>
                <a:cs typeface="Times New Roman"/>
              </a:rPr>
              <a:t>R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152498" y="5596321"/>
            <a:ext cx="6710045" cy="1441450"/>
          </a:xfrm>
          <a:custGeom>
            <a:avLst/>
            <a:gdLst/>
            <a:ahLst/>
            <a:cxnLst/>
            <a:rect l="l" t="t" r="r" b="b"/>
            <a:pathLst>
              <a:path w="6710045" h="1441450">
                <a:moveTo>
                  <a:pt x="0" y="0"/>
                </a:moveTo>
                <a:lnTo>
                  <a:pt x="6709797" y="0"/>
                </a:lnTo>
                <a:lnTo>
                  <a:pt x="6709797" y="1441392"/>
                </a:lnTo>
                <a:lnTo>
                  <a:pt x="0" y="1441392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1135001" y="6450191"/>
            <a:ext cx="4754245" cy="151638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021205">
              <a:lnSpc>
                <a:spcPct val="100000"/>
              </a:lnSpc>
              <a:spcBef>
                <a:spcPts val="120"/>
              </a:spcBef>
              <a:tabLst>
                <a:tab pos="3809365" algn="l"/>
              </a:tabLst>
            </a:pPr>
            <a:r>
              <a:rPr sz="3300" spc="-50" dirty="0">
                <a:latin typeface="Symbol"/>
                <a:cs typeface="Symbol"/>
              </a:rPr>
              <a:t></a:t>
            </a:r>
            <a:r>
              <a:rPr sz="3300" dirty="0">
                <a:latin typeface="Times New Roman"/>
                <a:cs typeface="Times New Roman"/>
              </a:rPr>
              <a:t>	</a:t>
            </a:r>
            <a:r>
              <a:rPr sz="3300" spc="-50" dirty="0">
                <a:latin typeface="Symbol"/>
                <a:cs typeface="Symbol"/>
              </a:rPr>
              <a:t></a:t>
            </a:r>
            <a:endParaRPr sz="33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3795"/>
              </a:spcBef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УГОЛ</a:t>
            </a:r>
            <a:r>
              <a:rPr sz="3300" b="1" spc="20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ФАЗОВОГО</a:t>
            </a:r>
            <a:r>
              <a:rPr sz="3300" b="1" spc="204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B5C57"/>
                </a:solidFill>
                <a:latin typeface="Calibri"/>
                <a:cs typeface="Calibri"/>
              </a:rPr>
              <a:t>СДВИГА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3092239" y="8874485"/>
            <a:ext cx="3821429" cy="553085"/>
            <a:chOff x="3092239" y="8874485"/>
            <a:chExt cx="3821429" cy="553085"/>
          </a:xfrm>
        </p:grpSpPr>
        <p:sp>
          <p:nvSpPr>
            <p:cNvPr id="55" name="object 55"/>
            <p:cNvSpPr/>
            <p:nvPr/>
          </p:nvSpPr>
          <p:spPr>
            <a:xfrm>
              <a:off x="3100811" y="9418881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580" y="0"/>
                  </a:lnTo>
                </a:path>
              </a:pathLst>
            </a:custGeom>
            <a:ln w="16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99602" y="8878930"/>
              <a:ext cx="672465" cy="0"/>
            </a:xfrm>
            <a:custGeom>
              <a:avLst/>
              <a:gdLst/>
              <a:ahLst/>
              <a:cxnLst/>
              <a:rect l="l" t="t" r="r" b="b"/>
              <a:pathLst>
                <a:path w="672465">
                  <a:moveTo>
                    <a:pt x="0" y="0"/>
                  </a:moveTo>
                  <a:lnTo>
                    <a:pt x="672446" y="0"/>
                  </a:lnTo>
                </a:path>
              </a:pathLst>
            </a:custGeom>
            <a:ln w="82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162230" y="9418881"/>
              <a:ext cx="1743075" cy="0"/>
            </a:xfrm>
            <a:custGeom>
              <a:avLst/>
              <a:gdLst/>
              <a:ahLst/>
              <a:cxnLst/>
              <a:rect l="l" t="t" r="r" b="b"/>
              <a:pathLst>
                <a:path w="1743075">
                  <a:moveTo>
                    <a:pt x="0" y="0"/>
                  </a:moveTo>
                  <a:lnTo>
                    <a:pt x="1742621" y="0"/>
                  </a:lnTo>
                </a:path>
              </a:pathLst>
            </a:custGeom>
            <a:ln w="16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886559" y="9418594"/>
            <a:ext cx="306070" cy="58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50" i="1" spc="-50" dirty="0">
                <a:latin typeface="Times New Roman"/>
                <a:cs typeface="Times New Roman"/>
              </a:rPr>
              <a:t>R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170258" y="9418694"/>
            <a:ext cx="306070" cy="58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50" i="1" spc="-50" dirty="0">
                <a:latin typeface="Times New Roman"/>
                <a:cs typeface="Times New Roman"/>
              </a:rPr>
              <a:t>R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208537" y="8878826"/>
            <a:ext cx="635635" cy="58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50" spc="-50" dirty="0">
                <a:latin typeface="Symbol"/>
                <a:cs typeface="Symbol"/>
              </a:rPr>
              <a:t></a:t>
            </a:r>
            <a:r>
              <a:rPr sz="3650" i="1" spc="-50" dirty="0">
                <a:latin typeface="Times New Roman"/>
                <a:cs typeface="Times New Roman"/>
              </a:rPr>
              <a:t>C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171132" y="8518760"/>
            <a:ext cx="934719" cy="58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50" spc="-55" dirty="0">
                <a:latin typeface="Symbol"/>
                <a:cs typeface="Symbol"/>
              </a:rPr>
              <a:t></a:t>
            </a:r>
            <a:r>
              <a:rPr sz="3650" i="1" spc="-55" dirty="0">
                <a:latin typeface="Times New Roman"/>
                <a:cs typeface="Times New Roman"/>
              </a:rPr>
              <a:t>L</a:t>
            </a:r>
            <a:r>
              <a:rPr sz="3650" i="1" spc="-175" dirty="0">
                <a:latin typeface="Times New Roman"/>
                <a:cs typeface="Times New Roman"/>
              </a:rPr>
              <a:t> </a:t>
            </a:r>
            <a:r>
              <a:rPr sz="3650" spc="-50" dirty="0">
                <a:latin typeface="Symbol"/>
                <a:cs typeface="Symbol"/>
              </a:rPr>
              <a:t></a:t>
            </a:r>
            <a:endParaRPr sz="3650">
              <a:latin typeface="Symbol"/>
              <a:cs typeface="Symbo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76589" y="9058628"/>
            <a:ext cx="3870960" cy="58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985645" algn="l"/>
                <a:tab pos="2493010" algn="l"/>
              </a:tabLst>
            </a:pPr>
            <a:r>
              <a:rPr sz="3650" dirty="0">
                <a:latin typeface="Symbol"/>
                <a:cs typeface="Symbol"/>
              </a:rPr>
              <a:t></a:t>
            </a:r>
            <a:r>
              <a:rPr sz="3650" spc="-30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</a:t>
            </a:r>
            <a:r>
              <a:rPr sz="3650" spc="5" dirty="0">
                <a:latin typeface="Times New Roman"/>
                <a:cs typeface="Times New Roman"/>
              </a:rPr>
              <a:t> </a:t>
            </a:r>
            <a:r>
              <a:rPr sz="3650" i="1" spc="-20" dirty="0">
                <a:latin typeface="Times New Roman"/>
                <a:cs typeface="Times New Roman"/>
              </a:rPr>
              <a:t>arctg</a:t>
            </a:r>
            <a:r>
              <a:rPr sz="3650" i="1" dirty="0">
                <a:latin typeface="Times New Roman"/>
                <a:cs typeface="Times New Roman"/>
              </a:rPr>
              <a:t>	</a:t>
            </a:r>
            <a:r>
              <a:rPr sz="5475" i="1" spc="-75" baseline="34246" dirty="0">
                <a:latin typeface="Times New Roman"/>
                <a:cs typeface="Times New Roman"/>
              </a:rPr>
              <a:t>X</a:t>
            </a:r>
            <a:r>
              <a:rPr sz="5475" i="1" baseline="34246" dirty="0">
                <a:latin typeface="Times New Roman"/>
                <a:cs typeface="Times New Roman"/>
              </a:rPr>
              <a:t>	</a:t>
            </a:r>
            <a:r>
              <a:rPr sz="3650" dirty="0">
                <a:latin typeface="Symbol"/>
                <a:cs typeface="Symbol"/>
              </a:rPr>
              <a:t></a:t>
            </a:r>
            <a:r>
              <a:rPr sz="3650" dirty="0">
                <a:latin typeface="Times New Roman"/>
                <a:cs typeface="Times New Roman"/>
              </a:rPr>
              <a:t> </a:t>
            </a:r>
            <a:r>
              <a:rPr sz="3650" i="1" spc="-10" dirty="0">
                <a:latin typeface="Times New Roman"/>
                <a:cs typeface="Times New Roman"/>
              </a:rPr>
              <a:t>arctg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409221" y="8230058"/>
            <a:ext cx="255270" cy="58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50" spc="-50" dirty="0">
                <a:latin typeface="Times New Roman"/>
                <a:cs typeface="Times New Roman"/>
              </a:rPr>
              <a:t>1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152498" y="8263932"/>
            <a:ext cx="5996305" cy="1714500"/>
          </a:xfrm>
          <a:custGeom>
            <a:avLst/>
            <a:gdLst/>
            <a:ahLst/>
            <a:cxnLst/>
            <a:rect l="l" t="t" r="r" b="b"/>
            <a:pathLst>
              <a:path w="5996305" h="1714500">
                <a:moveTo>
                  <a:pt x="0" y="0"/>
                </a:moveTo>
                <a:lnTo>
                  <a:pt x="5995986" y="0"/>
                </a:lnTo>
                <a:lnTo>
                  <a:pt x="5995986" y="1714088"/>
                </a:lnTo>
                <a:lnTo>
                  <a:pt x="0" y="1714088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10303885" y="8845829"/>
            <a:ext cx="625475" cy="509270"/>
            <a:chOff x="10303885" y="8845829"/>
            <a:chExt cx="625475" cy="509270"/>
          </a:xfrm>
        </p:grpSpPr>
        <p:sp>
          <p:nvSpPr>
            <p:cNvPr id="66" name="object 66"/>
            <p:cNvSpPr/>
            <p:nvPr/>
          </p:nvSpPr>
          <p:spPr>
            <a:xfrm>
              <a:off x="10313093" y="9163567"/>
              <a:ext cx="68580" cy="37465"/>
            </a:xfrm>
            <a:custGeom>
              <a:avLst/>
              <a:gdLst/>
              <a:ahLst/>
              <a:cxnLst/>
              <a:rect l="l" t="t" r="r" b="b"/>
              <a:pathLst>
                <a:path w="68579" h="37465">
                  <a:moveTo>
                    <a:pt x="0" y="36985"/>
                  </a:moveTo>
                  <a:lnTo>
                    <a:pt x="68457" y="0"/>
                  </a:lnTo>
                </a:path>
              </a:pathLst>
            </a:custGeom>
            <a:ln w="180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0381550" y="9172533"/>
              <a:ext cx="99060" cy="163830"/>
            </a:xfrm>
            <a:custGeom>
              <a:avLst/>
              <a:gdLst/>
              <a:ahLst/>
              <a:cxnLst/>
              <a:rect l="l" t="t" r="r" b="b"/>
              <a:pathLst>
                <a:path w="99059" h="163829">
                  <a:moveTo>
                    <a:pt x="0" y="0"/>
                  </a:moveTo>
                  <a:lnTo>
                    <a:pt x="98624" y="163633"/>
                  </a:lnTo>
                </a:path>
              </a:pathLst>
            </a:custGeom>
            <a:ln w="367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0489457" y="8855354"/>
              <a:ext cx="125730" cy="481330"/>
            </a:xfrm>
            <a:custGeom>
              <a:avLst/>
              <a:gdLst/>
              <a:ahLst/>
              <a:cxnLst/>
              <a:rect l="l" t="t" r="r" b="b"/>
              <a:pathLst>
                <a:path w="125729" h="481329">
                  <a:moveTo>
                    <a:pt x="0" y="480813"/>
                  </a:moveTo>
                  <a:lnTo>
                    <a:pt x="125311" y="0"/>
                  </a:lnTo>
                </a:path>
              </a:pathLst>
            </a:custGeom>
            <a:ln w="1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0614768" y="8855354"/>
              <a:ext cx="305435" cy="0"/>
            </a:xfrm>
            <a:custGeom>
              <a:avLst/>
              <a:gdLst/>
              <a:ahLst/>
              <a:cxnLst/>
              <a:rect l="l" t="t" r="r" b="b"/>
              <a:pathLst>
                <a:path w="305434">
                  <a:moveTo>
                    <a:pt x="0" y="0"/>
                  </a:moveTo>
                  <a:lnTo>
                    <a:pt x="305155" y="0"/>
                  </a:lnTo>
                </a:path>
              </a:pathLst>
            </a:custGeom>
            <a:ln w="179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9094656" y="8803426"/>
            <a:ext cx="4170679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7495" algn="l"/>
              </a:tabLst>
            </a:pPr>
            <a:r>
              <a:rPr sz="3950" i="1" spc="55" dirty="0">
                <a:latin typeface="Times New Roman"/>
                <a:cs typeface="Times New Roman"/>
              </a:rPr>
              <a:t>u</a:t>
            </a:r>
            <a:r>
              <a:rPr sz="3950" i="1" spc="10" dirty="0">
                <a:latin typeface="Times New Roman"/>
                <a:cs typeface="Times New Roman"/>
              </a:rPr>
              <a:t> </a:t>
            </a:r>
            <a:r>
              <a:rPr sz="3950" spc="60" dirty="0">
                <a:latin typeface="Symbol"/>
                <a:cs typeface="Symbol"/>
              </a:rPr>
              <a:t></a:t>
            </a:r>
            <a:r>
              <a:rPr sz="3950" spc="-450" dirty="0">
                <a:latin typeface="Times New Roman"/>
                <a:cs typeface="Times New Roman"/>
              </a:rPr>
              <a:t> </a:t>
            </a:r>
            <a:r>
              <a:rPr sz="3950" i="1" spc="35" dirty="0">
                <a:latin typeface="Times New Roman"/>
                <a:cs typeface="Times New Roman"/>
              </a:rPr>
              <a:t>U</a:t>
            </a:r>
            <a:r>
              <a:rPr sz="3950" i="1" dirty="0">
                <a:latin typeface="Times New Roman"/>
                <a:cs typeface="Times New Roman"/>
              </a:rPr>
              <a:t>	</a:t>
            </a:r>
            <a:r>
              <a:rPr sz="3950" spc="55" dirty="0">
                <a:latin typeface="Times New Roman"/>
                <a:cs typeface="Times New Roman"/>
              </a:rPr>
              <a:t>2</a:t>
            </a:r>
            <a:r>
              <a:rPr sz="3950" spc="-240" dirty="0">
                <a:latin typeface="Times New Roman"/>
                <a:cs typeface="Times New Roman"/>
              </a:rPr>
              <a:t> </a:t>
            </a:r>
            <a:r>
              <a:rPr sz="3950" dirty="0">
                <a:latin typeface="Times New Roman"/>
                <a:cs typeface="Times New Roman"/>
              </a:rPr>
              <a:t>sin(</a:t>
            </a:r>
            <a:r>
              <a:rPr sz="3950" dirty="0">
                <a:latin typeface="Symbol"/>
                <a:cs typeface="Symbol"/>
              </a:rPr>
              <a:t></a:t>
            </a:r>
            <a:r>
              <a:rPr sz="3950" i="1" dirty="0">
                <a:latin typeface="Times New Roman"/>
                <a:cs typeface="Times New Roman"/>
              </a:rPr>
              <a:t>t</a:t>
            </a:r>
            <a:r>
              <a:rPr sz="3950" i="1" spc="25" dirty="0">
                <a:latin typeface="Times New Roman"/>
                <a:cs typeface="Times New Roman"/>
              </a:rPr>
              <a:t> </a:t>
            </a:r>
            <a:r>
              <a:rPr sz="3950" spc="60" dirty="0">
                <a:latin typeface="Symbol"/>
                <a:cs typeface="Symbol"/>
              </a:rPr>
              <a:t></a:t>
            </a:r>
            <a:r>
              <a:rPr sz="3950" spc="-180" dirty="0">
                <a:latin typeface="Times New Roman"/>
                <a:cs typeface="Times New Roman"/>
              </a:rPr>
              <a:t> </a:t>
            </a:r>
            <a:r>
              <a:rPr sz="3950" spc="55" dirty="0">
                <a:latin typeface="Symbol"/>
                <a:cs typeface="Symbol"/>
              </a:rPr>
              <a:t></a:t>
            </a:r>
            <a:r>
              <a:rPr sz="3950" spc="55" dirty="0">
                <a:latin typeface="Times New Roman"/>
                <a:cs typeface="Times New Roman"/>
              </a:rPr>
              <a:t>)</a:t>
            </a:r>
            <a:endParaRPr sz="39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9038881" y="8731411"/>
            <a:ext cx="4296410" cy="779145"/>
          </a:xfrm>
          <a:custGeom>
            <a:avLst/>
            <a:gdLst/>
            <a:ahLst/>
            <a:cxnLst/>
            <a:rect l="l" t="t" r="r" b="b"/>
            <a:pathLst>
              <a:path w="4296409" h="779145">
                <a:moveTo>
                  <a:pt x="0" y="0"/>
                </a:moveTo>
                <a:lnTo>
                  <a:pt x="4295815" y="0"/>
                </a:lnTo>
                <a:lnTo>
                  <a:pt x="4295815" y="779131"/>
                </a:lnTo>
                <a:lnTo>
                  <a:pt x="0" y="779131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2" name="object 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11995" y="2027561"/>
            <a:ext cx="6480849" cy="59887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0511" y="1291824"/>
            <a:ext cx="4776084" cy="2558330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787823" y="1891177"/>
            <a:ext cx="3517265" cy="714375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8580">
              <a:lnSpc>
                <a:spcPts val="4610"/>
              </a:lnSpc>
            </a:pPr>
            <a:r>
              <a:rPr sz="4000" b="0" i="1" spc="130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4000" b="0" spc="130" dirty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4000" b="0" i="1" spc="130" dirty="0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4000" b="0" spc="13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40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000" b="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4000" b="0" spc="-4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000" b="0" i="1" spc="190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5100" b="0" i="1" spc="284" baseline="-16339" dirty="0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5100" b="0" i="1" spc="15" baseline="-163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000" b="0" dirty="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40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000" b="0" spc="-25" dirty="0">
                <a:solidFill>
                  <a:srgbClr val="000000"/>
                </a:solidFill>
                <a:latin typeface="Symbol"/>
                <a:cs typeface="Symbol"/>
              </a:rPr>
              <a:t></a:t>
            </a:r>
            <a:r>
              <a:rPr sz="400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7823" y="2952726"/>
            <a:ext cx="3945890" cy="714375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20345">
              <a:lnSpc>
                <a:spcPts val="4610"/>
              </a:lnSpc>
              <a:tabLst>
                <a:tab pos="2063750" algn="l"/>
                <a:tab pos="3020060" algn="l"/>
              </a:tabLst>
            </a:pPr>
            <a:r>
              <a:rPr sz="4000" i="1" spc="135" dirty="0">
                <a:latin typeface="Times New Roman"/>
                <a:cs typeface="Times New Roman"/>
              </a:rPr>
              <a:t>i</a:t>
            </a:r>
            <a:r>
              <a:rPr sz="4000" spc="135" dirty="0">
                <a:latin typeface="Times New Roman"/>
                <a:cs typeface="Times New Roman"/>
              </a:rPr>
              <a:t>(</a:t>
            </a:r>
            <a:r>
              <a:rPr sz="4000" i="1" spc="135" dirty="0">
                <a:latin typeface="Times New Roman"/>
                <a:cs typeface="Times New Roman"/>
              </a:rPr>
              <a:t>t</a:t>
            </a:r>
            <a:r>
              <a:rPr sz="4000" spc="135" dirty="0">
                <a:latin typeface="Times New Roman"/>
                <a:cs typeface="Times New Roman"/>
              </a:rPr>
              <a:t>)</a:t>
            </a:r>
            <a:r>
              <a:rPr sz="4000" spc="8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Symbol"/>
                <a:cs typeface="Symbol"/>
              </a:rPr>
              <a:t></a:t>
            </a:r>
            <a:r>
              <a:rPr sz="4000" spc="-30" dirty="0">
                <a:latin typeface="Times New Roman"/>
                <a:cs typeface="Times New Roman"/>
              </a:rPr>
              <a:t> </a:t>
            </a:r>
            <a:r>
              <a:rPr sz="4000" i="1" spc="60" dirty="0">
                <a:latin typeface="Times New Roman"/>
                <a:cs typeface="Times New Roman"/>
              </a:rPr>
              <a:t>i</a:t>
            </a:r>
            <a:r>
              <a:rPr sz="5100" i="1" spc="89" baseline="-16339" dirty="0">
                <a:latin typeface="Times New Roman"/>
                <a:cs typeface="Times New Roman"/>
              </a:rPr>
              <a:t>R</a:t>
            </a:r>
            <a:r>
              <a:rPr sz="5100" i="1" baseline="-16339" dirty="0">
                <a:latin typeface="Times New Roman"/>
                <a:cs typeface="Times New Roman"/>
              </a:rPr>
              <a:t>	</a:t>
            </a:r>
            <a:r>
              <a:rPr sz="4000" dirty="0">
                <a:latin typeface="Symbol"/>
                <a:cs typeface="Symbol"/>
              </a:rPr>
              <a:t></a:t>
            </a:r>
            <a:r>
              <a:rPr sz="4000" spc="-190" dirty="0">
                <a:latin typeface="Times New Roman"/>
                <a:cs typeface="Times New Roman"/>
              </a:rPr>
              <a:t> </a:t>
            </a:r>
            <a:r>
              <a:rPr sz="4000" i="1" spc="55" dirty="0">
                <a:latin typeface="Times New Roman"/>
                <a:cs typeface="Times New Roman"/>
              </a:rPr>
              <a:t>i</a:t>
            </a:r>
            <a:r>
              <a:rPr sz="5100" i="1" spc="82" baseline="-16339" dirty="0">
                <a:latin typeface="Times New Roman"/>
                <a:cs typeface="Times New Roman"/>
              </a:rPr>
              <a:t>L</a:t>
            </a:r>
            <a:r>
              <a:rPr sz="5100" i="1" baseline="-16339" dirty="0">
                <a:latin typeface="Times New Roman"/>
                <a:cs typeface="Times New Roman"/>
              </a:rPr>
              <a:t>	</a:t>
            </a:r>
            <a:r>
              <a:rPr sz="4000" dirty="0">
                <a:latin typeface="Symbol"/>
                <a:cs typeface="Symbol"/>
              </a:rPr>
              <a:t></a:t>
            </a:r>
            <a:r>
              <a:rPr sz="4000" spc="-190" dirty="0">
                <a:latin typeface="Times New Roman"/>
                <a:cs typeface="Times New Roman"/>
              </a:rPr>
              <a:t> </a:t>
            </a:r>
            <a:r>
              <a:rPr sz="4000" i="1" spc="-25" dirty="0">
                <a:latin typeface="Times New Roman"/>
                <a:cs typeface="Times New Roman"/>
              </a:rPr>
              <a:t>i</a:t>
            </a:r>
            <a:r>
              <a:rPr sz="5100" i="1" spc="-37" baseline="-16339" dirty="0">
                <a:latin typeface="Times New Roman"/>
                <a:cs typeface="Times New Roman"/>
              </a:rPr>
              <a:t>C</a:t>
            </a:r>
            <a:endParaRPr sz="5100" baseline="-16339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180327" y="5413845"/>
            <a:ext cx="3863340" cy="1160145"/>
            <a:chOff x="1180327" y="5413845"/>
            <a:chExt cx="3863340" cy="1160145"/>
          </a:xfrm>
        </p:grpSpPr>
        <p:sp>
          <p:nvSpPr>
            <p:cNvPr id="22" name="object 22"/>
            <p:cNvSpPr/>
            <p:nvPr/>
          </p:nvSpPr>
          <p:spPr>
            <a:xfrm>
              <a:off x="1187947" y="5421465"/>
              <a:ext cx="631825" cy="0"/>
            </a:xfrm>
            <a:custGeom>
              <a:avLst/>
              <a:gdLst/>
              <a:ahLst/>
              <a:cxnLst/>
              <a:rect l="l" t="t" r="r" b="b"/>
              <a:pathLst>
                <a:path w="631825">
                  <a:moveTo>
                    <a:pt x="0" y="0"/>
                  </a:moveTo>
                  <a:lnTo>
                    <a:pt x="631214" y="0"/>
                  </a:lnTo>
                </a:path>
              </a:pathLst>
            </a:custGeom>
            <a:ln w="149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88847" y="5421465"/>
              <a:ext cx="631825" cy="0"/>
            </a:xfrm>
            <a:custGeom>
              <a:avLst/>
              <a:gdLst/>
              <a:ahLst/>
              <a:cxnLst/>
              <a:rect l="l" t="t" r="r" b="b"/>
              <a:pathLst>
                <a:path w="631825">
                  <a:moveTo>
                    <a:pt x="0" y="0"/>
                  </a:moveTo>
                  <a:lnTo>
                    <a:pt x="631214" y="0"/>
                  </a:lnTo>
                </a:path>
              </a:pathLst>
            </a:custGeom>
            <a:ln w="149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87947" y="6566156"/>
              <a:ext cx="631825" cy="0"/>
            </a:xfrm>
            <a:custGeom>
              <a:avLst/>
              <a:gdLst/>
              <a:ahLst/>
              <a:cxnLst/>
              <a:rect l="l" t="t" r="r" b="b"/>
              <a:pathLst>
                <a:path w="631825">
                  <a:moveTo>
                    <a:pt x="0" y="0"/>
                  </a:moveTo>
                  <a:lnTo>
                    <a:pt x="631214" y="0"/>
                  </a:lnTo>
                </a:path>
              </a:pathLst>
            </a:custGeom>
            <a:ln w="149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89901" y="6566156"/>
              <a:ext cx="546735" cy="0"/>
            </a:xfrm>
            <a:custGeom>
              <a:avLst/>
              <a:gdLst/>
              <a:ahLst/>
              <a:cxnLst/>
              <a:rect l="l" t="t" r="r" b="b"/>
              <a:pathLst>
                <a:path w="546735">
                  <a:moveTo>
                    <a:pt x="0" y="0"/>
                  </a:moveTo>
                  <a:lnTo>
                    <a:pt x="546117" y="0"/>
                  </a:lnTo>
                </a:path>
              </a:pathLst>
            </a:custGeom>
            <a:ln w="149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028332" y="6295099"/>
            <a:ext cx="186690" cy="527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spc="-50" dirty="0">
                <a:latin typeface="Symbol"/>
                <a:cs typeface="Symbol"/>
              </a:rPr>
              <a:t>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028332" y="6607723"/>
            <a:ext cx="186690" cy="527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spc="-50" dirty="0">
                <a:latin typeface="Symbol"/>
                <a:cs typeface="Symbol"/>
              </a:rPr>
              <a:t>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61666" y="6607723"/>
            <a:ext cx="186690" cy="527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spc="-50" dirty="0">
                <a:latin typeface="Symbol"/>
                <a:cs typeface="Symbol"/>
              </a:rPr>
              <a:t>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43910" y="6563003"/>
            <a:ext cx="3728085" cy="527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2929890" algn="l"/>
              </a:tabLst>
            </a:pPr>
            <a:r>
              <a:rPr sz="3300" i="1" spc="-50" dirty="0">
                <a:latin typeface="Times New Roman"/>
                <a:cs typeface="Times New Roman"/>
              </a:rPr>
              <a:t>R</a:t>
            </a:r>
            <a:r>
              <a:rPr sz="3300" i="1" dirty="0">
                <a:latin typeface="Times New Roman"/>
                <a:cs typeface="Times New Roman"/>
              </a:rPr>
              <a:t>	</a:t>
            </a:r>
            <a:r>
              <a:rPr sz="4950" baseline="35353" dirty="0">
                <a:latin typeface="Symbol"/>
                <a:cs typeface="Symbol"/>
              </a:rPr>
              <a:t></a:t>
            </a:r>
            <a:r>
              <a:rPr sz="4950" spc="-359" baseline="35353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</a:t>
            </a:r>
            <a:r>
              <a:rPr sz="3300" i="1" spc="-25" dirty="0">
                <a:latin typeface="Times New Roman"/>
                <a:cs typeface="Times New Roman"/>
              </a:rPr>
              <a:t>L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88677" y="6404187"/>
            <a:ext cx="285115" cy="4552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i="1" spc="-50" dirty="0">
                <a:latin typeface="Times New Roman"/>
                <a:cs typeface="Times New Roman"/>
              </a:rPr>
              <a:t>m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85071" y="6404187"/>
            <a:ext cx="125730" cy="4552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i="1" spc="-50" dirty="0">
                <a:latin typeface="Times New Roman"/>
                <a:cs typeface="Times New Roman"/>
              </a:rPr>
              <a:t>i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05861" y="6240348"/>
            <a:ext cx="8227059" cy="527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2950210" algn="l"/>
                <a:tab pos="3853179" algn="l"/>
                <a:tab pos="4319270" algn="l"/>
                <a:tab pos="6038215" algn="l"/>
              </a:tabLst>
            </a:pPr>
            <a:r>
              <a:rPr sz="3300" dirty="0">
                <a:latin typeface="Symbol"/>
                <a:cs typeface="Symbol"/>
              </a:rPr>
              <a:t></a:t>
            </a:r>
            <a:r>
              <a:rPr sz="3300" spc="-175" dirty="0">
                <a:latin typeface="Times New Roman"/>
                <a:cs typeface="Times New Roman"/>
              </a:rPr>
              <a:t> </a:t>
            </a:r>
            <a:r>
              <a:rPr sz="4950" i="1" spc="127" baseline="34511" dirty="0">
                <a:latin typeface="Times New Roman"/>
                <a:cs typeface="Times New Roman"/>
              </a:rPr>
              <a:t>U</a:t>
            </a:r>
            <a:r>
              <a:rPr sz="4200" i="1" spc="127" baseline="24801" dirty="0">
                <a:latin typeface="Times New Roman"/>
                <a:cs typeface="Times New Roman"/>
              </a:rPr>
              <a:t>m</a:t>
            </a:r>
            <a:r>
              <a:rPr sz="4200" i="1" spc="262" baseline="24801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sin(</a:t>
            </a:r>
            <a:r>
              <a:rPr sz="3300" dirty="0">
                <a:latin typeface="Symbol"/>
                <a:cs typeface="Symbol"/>
              </a:rPr>
              <a:t></a:t>
            </a:r>
            <a:r>
              <a:rPr sz="3300" i="1" dirty="0">
                <a:latin typeface="Times New Roman"/>
                <a:cs typeface="Times New Roman"/>
              </a:rPr>
              <a:t>t</a:t>
            </a:r>
            <a:r>
              <a:rPr sz="3300" i="1" spc="-120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</a:t>
            </a:r>
            <a:r>
              <a:rPr sz="3300" spc="-254" dirty="0">
                <a:latin typeface="Times New Roman"/>
                <a:cs typeface="Times New Roman"/>
              </a:rPr>
              <a:t> </a:t>
            </a:r>
            <a:r>
              <a:rPr sz="3300" spc="-50" dirty="0">
                <a:latin typeface="Symbol"/>
                <a:cs typeface="Symbol"/>
              </a:rPr>
              <a:t></a:t>
            </a:r>
            <a:r>
              <a:rPr sz="3300" dirty="0">
                <a:latin typeface="Times New Roman"/>
                <a:cs typeface="Times New Roman"/>
              </a:rPr>
              <a:t>	</a:t>
            </a:r>
            <a:r>
              <a:rPr sz="3300" spc="-20" dirty="0">
                <a:latin typeface="Times New Roman"/>
                <a:cs typeface="Times New Roman"/>
              </a:rPr>
              <a:t>)</a:t>
            </a:r>
            <a:r>
              <a:rPr sz="3300" spc="-235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</a:t>
            </a:r>
            <a:r>
              <a:rPr sz="3300" spc="-240" dirty="0">
                <a:latin typeface="Times New Roman"/>
                <a:cs typeface="Times New Roman"/>
              </a:rPr>
              <a:t> </a:t>
            </a:r>
            <a:r>
              <a:rPr sz="4950" spc="-75" baseline="28619" dirty="0">
                <a:latin typeface="Symbol"/>
                <a:cs typeface="Symbol"/>
              </a:rPr>
              <a:t></a:t>
            </a:r>
            <a:r>
              <a:rPr sz="4950" baseline="28619" dirty="0">
                <a:latin typeface="Times New Roman"/>
                <a:cs typeface="Times New Roman"/>
              </a:rPr>
              <a:t>	</a:t>
            </a:r>
            <a:r>
              <a:rPr sz="4950" spc="-75" baseline="34511" dirty="0">
                <a:latin typeface="Times New Roman"/>
                <a:cs typeface="Times New Roman"/>
              </a:rPr>
              <a:t>1</a:t>
            </a:r>
            <a:r>
              <a:rPr sz="4950" baseline="34511" dirty="0">
                <a:latin typeface="Times New Roman"/>
                <a:cs typeface="Times New Roman"/>
              </a:rPr>
              <a:t>	</a:t>
            </a:r>
            <a:r>
              <a:rPr sz="3300" spc="-25" dirty="0">
                <a:latin typeface="Symbol"/>
                <a:cs typeface="Symbol"/>
              </a:rPr>
              <a:t></a:t>
            </a:r>
            <a:r>
              <a:rPr sz="3300" spc="-245" dirty="0">
                <a:latin typeface="Times New Roman"/>
                <a:cs typeface="Times New Roman"/>
              </a:rPr>
              <a:t> </a:t>
            </a:r>
            <a:r>
              <a:rPr sz="3300" spc="-45" dirty="0">
                <a:latin typeface="Symbol"/>
                <a:cs typeface="Symbol"/>
              </a:rPr>
              <a:t></a:t>
            </a:r>
            <a:r>
              <a:rPr sz="3300" i="1" spc="-45" dirty="0">
                <a:latin typeface="Times New Roman"/>
                <a:cs typeface="Times New Roman"/>
              </a:rPr>
              <a:t>C</a:t>
            </a:r>
            <a:r>
              <a:rPr sz="3300" i="1" spc="-380" dirty="0">
                <a:latin typeface="Times New Roman"/>
                <a:cs typeface="Times New Roman"/>
              </a:rPr>
              <a:t> </a:t>
            </a:r>
            <a:r>
              <a:rPr sz="4950" spc="-37" baseline="28619" dirty="0">
                <a:latin typeface="Symbol"/>
                <a:cs typeface="Symbol"/>
              </a:rPr>
              <a:t></a:t>
            </a:r>
            <a:r>
              <a:rPr sz="3300" i="1" spc="-25" dirty="0">
                <a:latin typeface="Times New Roman"/>
                <a:cs typeface="Times New Roman"/>
              </a:rPr>
              <a:t>U</a:t>
            </a:r>
            <a:r>
              <a:rPr sz="3300" i="1" dirty="0">
                <a:latin typeface="Times New Roman"/>
                <a:cs typeface="Times New Roman"/>
              </a:rPr>
              <a:t>	</a:t>
            </a:r>
            <a:r>
              <a:rPr sz="3300" dirty="0">
                <a:latin typeface="Times New Roman"/>
                <a:cs typeface="Times New Roman"/>
              </a:rPr>
              <a:t>sin(</a:t>
            </a:r>
            <a:r>
              <a:rPr sz="3300" dirty="0">
                <a:latin typeface="Symbol"/>
                <a:cs typeface="Symbol"/>
              </a:rPr>
              <a:t></a:t>
            </a:r>
            <a:r>
              <a:rPr sz="3300" i="1" dirty="0">
                <a:latin typeface="Times New Roman"/>
                <a:cs typeface="Times New Roman"/>
              </a:rPr>
              <a:t>t</a:t>
            </a:r>
            <a:r>
              <a:rPr sz="3300" i="1" spc="-150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</a:t>
            </a:r>
            <a:r>
              <a:rPr sz="3300" spc="-290" dirty="0">
                <a:latin typeface="Times New Roman"/>
                <a:cs typeface="Times New Roman"/>
              </a:rPr>
              <a:t> </a:t>
            </a:r>
            <a:r>
              <a:rPr sz="3300" spc="-20" dirty="0">
                <a:latin typeface="Times New Roman"/>
                <a:cs typeface="Times New Roman"/>
              </a:rPr>
              <a:t>90</a:t>
            </a:r>
            <a:r>
              <a:rPr sz="3300" spc="-20" dirty="0">
                <a:latin typeface="Symbol"/>
                <a:cs typeface="Symbol"/>
              </a:rPr>
              <a:t></a:t>
            </a:r>
            <a:r>
              <a:rPr sz="3300" spc="-20" dirty="0">
                <a:latin typeface="Times New Roman"/>
                <a:cs typeface="Times New Roman"/>
              </a:rPr>
              <a:t>)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0360" y="4198256"/>
            <a:ext cx="10484485" cy="17475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</a:pPr>
            <a:r>
              <a:rPr sz="3300" i="1" dirty="0">
                <a:latin typeface="Times New Roman"/>
                <a:cs typeface="Times New Roman"/>
              </a:rPr>
              <a:t>i</a:t>
            </a:r>
            <a:r>
              <a:rPr sz="3300" i="1" spc="-90" dirty="0">
                <a:latin typeface="Times New Roman"/>
                <a:cs typeface="Times New Roman"/>
              </a:rPr>
              <a:t> </a:t>
            </a:r>
            <a:r>
              <a:rPr sz="3300" spc="80" dirty="0">
                <a:latin typeface="Times New Roman"/>
                <a:cs typeface="Times New Roman"/>
              </a:rPr>
              <a:t>(</a:t>
            </a:r>
            <a:r>
              <a:rPr sz="3300" i="1" spc="80" dirty="0">
                <a:latin typeface="Times New Roman"/>
                <a:cs typeface="Times New Roman"/>
              </a:rPr>
              <a:t>t</a:t>
            </a:r>
            <a:r>
              <a:rPr sz="3300" spc="80" dirty="0">
                <a:latin typeface="Times New Roman"/>
                <a:cs typeface="Times New Roman"/>
              </a:rPr>
              <a:t>)</a:t>
            </a:r>
            <a:r>
              <a:rPr sz="3300" spc="-8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</a:t>
            </a:r>
            <a:r>
              <a:rPr sz="3300" spc="50" dirty="0">
                <a:latin typeface="Times New Roman"/>
                <a:cs typeface="Times New Roman"/>
              </a:rPr>
              <a:t> </a:t>
            </a:r>
            <a:r>
              <a:rPr sz="3300" i="1" spc="95" dirty="0">
                <a:latin typeface="Times New Roman"/>
                <a:cs typeface="Times New Roman"/>
              </a:rPr>
              <a:t>I</a:t>
            </a:r>
            <a:r>
              <a:rPr sz="4200" i="1" spc="142" baseline="-15873" dirty="0">
                <a:latin typeface="Times New Roman"/>
                <a:cs typeface="Times New Roman"/>
              </a:rPr>
              <a:t>m</a:t>
            </a:r>
            <a:r>
              <a:rPr sz="4200" i="1" spc="-75" baseline="-15873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sin(</a:t>
            </a:r>
            <a:r>
              <a:rPr sz="3300" dirty="0">
                <a:latin typeface="Symbol"/>
                <a:cs typeface="Symbol"/>
              </a:rPr>
              <a:t></a:t>
            </a:r>
            <a:r>
              <a:rPr sz="3300" i="1" dirty="0">
                <a:latin typeface="Times New Roman"/>
                <a:cs typeface="Times New Roman"/>
              </a:rPr>
              <a:t>t</a:t>
            </a:r>
            <a:r>
              <a:rPr sz="3300" i="1" spc="-105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</a:t>
            </a:r>
            <a:r>
              <a:rPr sz="3300" spc="-29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</a:t>
            </a:r>
            <a:r>
              <a:rPr sz="3300" dirty="0">
                <a:latin typeface="Times New Roman"/>
                <a:cs typeface="Times New Roman"/>
              </a:rPr>
              <a:t>)</a:t>
            </a:r>
            <a:r>
              <a:rPr sz="3300" spc="-80" dirty="0">
                <a:latin typeface="Times New Roman"/>
                <a:cs typeface="Times New Roman"/>
              </a:rPr>
              <a:t> </a:t>
            </a:r>
            <a:r>
              <a:rPr sz="3300" spc="-50" dirty="0">
                <a:latin typeface="Symbol"/>
                <a:cs typeface="Symbol"/>
              </a:rPr>
              <a:t></a:t>
            </a:r>
            <a:endParaRPr sz="3300">
              <a:latin typeface="Symbol"/>
              <a:cs typeface="Symbol"/>
            </a:endParaRPr>
          </a:p>
          <a:p>
            <a:pPr marL="66675">
              <a:lnSpc>
                <a:spcPts val="3250"/>
              </a:lnSpc>
              <a:spcBef>
                <a:spcPts val="3105"/>
              </a:spcBef>
            </a:pPr>
            <a:r>
              <a:rPr sz="3300" dirty="0">
                <a:latin typeface="Symbol"/>
                <a:cs typeface="Symbol"/>
              </a:rPr>
              <a:t></a:t>
            </a:r>
            <a:r>
              <a:rPr sz="3300" spc="-160" dirty="0">
                <a:latin typeface="Times New Roman"/>
                <a:cs typeface="Times New Roman"/>
              </a:rPr>
              <a:t> </a:t>
            </a:r>
            <a:r>
              <a:rPr sz="4950" i="1" spc="127" baseline="34511" dirty="0">
                <a:latin typeface="Times New Roman"/>
                <a:cs typeface="Times New Roman"/>
              </a:rPr>
              <a:t>U</a:t>
            </a:r>
            <a:r>
              <a:rPr sz="4200" i="1" spc="127" baseline="24801" dirty="0">
                <a:latin typeface="Times New Roman"/>
                <a:cs typeface="Times New Roman"/>
              </a:rPr>
              <a:t>m</a:t>
            </a:r>
            <a:r>
              <a:rPr sz="4200" i="1" spc="284" baseline="24801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sin(</a:t>
            </a:r>
            <a:r>
              <a:rPr sz="3300" dirty="0">
                <a:latin typeface="Symbol"/>
                <a:cs typeface="Symbol"/>
              </a:rPr>
              <a:t></a:t>
            </a:r>
            <a:r>
              <a:rPr sz="3300" i="1" dirty="0">
                <a:latin typeface="Times New Roman"/>
                <a:cs typeface="Times New Roman"/>
              </a:rPr>
              <a:t>t</a:t>
            </a:r>
            <a:r>
              <a:rPr sz="3300" i="1" spc="-110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</a:t>
            </a:r>
            <a:r>
              <a:rPr sz="3300" spc="-254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</a:t>
            </a:r>
            <a:r>
              <a:rPr sz="4200" i="1" baseline="-15873" dirty="0">
                <a:latin typeface="Times New Roman"/>
                <a:cs typeface="Times New Roman"/>
              </a:rPr>
              <a:t>i</a:t>
            </a:r>
            <a:r>
              <a:rPr sz="4200" i="1" spc="-359" baseline="-15873" dirty="0">
                <a:latin typeface="Times New Roman"/>
                <a:cs typeface="Times New Roman"/>
              </a:rPr>
              <a:t> </a:t>
            </a:r>
            <a:r>
              <a:rPr sz="3300" spc="-20" dirty="0">
                <a:latin typeface="Times New Roman"/>
                <a:cs typeface="Times New Roman"/>
              </a:rPr>
              <a:t>)</a:t>
            </a:r>
            <a:r>
              <a:rPr sz="3300" spc="-229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</a:t>
            </a:r>
            <a:r>
              <a:rPr sz="3300" spc="-265" dirty="0">
                <a:latin typeface="Times New Roman"/>
                <a:cs typeface="Times New Roman"/>
              </a:rPr>
              <a:t> </a:t>
            </a:r>
            <a:r>
              <a:rPr sz="4950" i="1" spc="127" baseline="34511" dirty="0">
                <a:latin typeface="Times New Roman"/>
                <a:cs typeface="Times New Roman"/>
              </a:rPr>
              <a:t>U</a:t>
            </a:r>
            <a:r>
              <a:rPr sz="4200" i="1" spc="127" baseline="24801" dirty="0">
                <a:latin typeface="Times New Roman"/>
                <a:cs typeface="Times New Roman"/>
              </a:rPr>
              <a:t>m</a:t>
            </a:r>
            <a:r>
              <a:rPr sz="4200" i="1" spc="284" baseline="24801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sin(</a:t>
            </a:r>
            <a:r>
              <a:rPr sz="3300" dirty="0">
                <a:latin typeface="Symbol"/>
                <a:cs typeface="Symbol"/>
              </a:rPr>
              <a:t></a:t>
            </a:r>
            <a:r>
              <a:rPr sz="3300" i="1" dirty="0">
                <a:latin typeface="Times New Roman"/>
                <a:cs typeface="Times New Roman"/>
              </a:rPr>
              <a:t>t</a:t>
            </a:r>
            <a:r>
              <a:rPr sz="3300" i="1" spc="-110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</a:t>
            </a:r>
            <a:r>
              <a:rPr sz="3300" spc="-295" dirty="0">
                <a:latin typeface="Times New Roman"/>
                <a:cs typeface="Times New Roman"/>
              </a:rPr>
              <a:t> </a:t>
            </a:r>
            <a:r>
              <a:rPr sz="3300" spc="-20" dirty="0">
                <a:latin typeface="Times New Roman"/>
                <a:cs typeface="Times New Roman"/>
              </a:rPr>
              <a:t>90</a:t>
            </a:r>
            <a:r>
              <a:rPr sz="3300" spc="-20" dirty="0">
                <a:latin typeface="Symbol"/>
                <a:cs typeface="Symbol"/>
              </a:rPr>
              <a:t></a:t>
            </a:r>
            <a:r>
              <a:rPr sz="3300" spc="-20" dirty="0">
                <a:latin typeface="Times New Roman"/>
                <a:cs typeface="Times New Roman"/>
              </a:rPr>
              <a:t>)</a:t>
            </a:r>
            <a:r>
              <a:rPr sz="3300" spc="-235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</a:t>
            </a:r>
            <a:r>
              <a:rPr sz="3300" spc="-21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</a:t>
            </a:r>
            <a:r>
              <a:rPr sz="3300" i="1" dirty="0">
                <a:latin typeface="Times New Roman"/>
                <a:cs typeface="Times New Roman"/>
              </a:rPr>
              <a:t>CU</a:t>
            </a:r>
            <a:r>
              <a:rPr sz="4200" i="1" baseline="-15873" dirty="0">
                <a:latin typeface="Times New Roman"/>
                <a:cs typeface="Times New Roman"/>
              </a:rPr>
              <a:t>m</a:t>
            </a:r>
            <a:r>
              <a:rPr sz="4200" i="1" spc="-67" baseline="-15873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sin(</a:t>
            </a:r>
            <a:r>
              <a:rPr sz="3300" dirty="0">
                <a:latin typeface="Symbol"/>
                <a:cs typeface="Symbol"/>
              </a:rPr>
              <a:t></a:t>
            </a:r>
            <a:r>
              <a:rPr sz="3300" i="1" dirty="0">
                <a:latin typeface="Times New Roman"/>
                <a:cs typeface="Times New Roman"/>
              </a:rPr>
              <a:t>t</a:t>
            </a:r>
            <a:r>
              <a:rPr sz="3300" i="1" spc="-110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</a:t>
            </a:r>
            <a:r>
              <a:rPr sz="3300" spc="-254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90</a:t>
            </a:r>
            <a:r>
              <a:rPr sz="3300" dirty="0">
                <a:latin typeface="Symbol"/>
                <a:cs typeface="Symbol"/>
              </a:rPr>
              <a:t></a:t>
            </a:r>
            <a:r>
              <a:rPr sz="3300" dirty="0">
                <a:latin typeface="Times New Roman"/>
                <a:cs typeface="Times New Roman"/>
              </a:rPr>
              <a:t>)</a:t>
            </a:r>
            <a:r>
              <a:rPr sz="3300" spc="-90" dirty="0">
                <a:latin typeface="Times New Roman"/>
                <a:cs typeface="Times New Roman"/>
              </a:rPr>
              <a:t> </a:t>
            </a:r>
            <a:r>
              <a:rPr sz="3300" spc="-50" dirty="0">
                <a:latin typeface="Symbol"/>
                <a:cs typeface="Symbol"/>
              </a:rPr>
              <a:t></a:t>
            </a:r>
            <a:endParaRPr sz="3300">
              <a:latin typeface="Symbol"/>
              <a:cs typeface="Symbol"/>
            </a:endParaRPr>
          </a:p>
          <a:p>
            <a:pPr marL="591185">
              <a:lnSpc>
                <a:spcPts val="3250"/>
              </a:lnSpc>
              <a:tabLst>
                <a:tab pos="3560445" algn="l"/>
              </a:tabLst>
            </a:pPr>
            <a:r>
              <a:rPr sz="3300" i="1" spc="-50" dirty="0">
                <a:latin typeface="Times New Roman"/>
                <a:cs typeface="Times New Roman"/>
              </a:rPr>
              <a:t>R</a:t>
            </a:r>
            <a:r>
              <a:rPr sz="3300" i="1" dirty="0">
                <a:latin typeface="Times New Roman"/>
                <a:cs typeface="Times New Roman"/>
              </a:rPr>
              <a:t>	</a:t>
            </a:r>
            <a:r>
              <a:rPr sz="3300" spc="-25" dirty="0">
                <a:latin typeface="Symbol"/>
                <a:cs typeface="Symbol"/>
              </a:rPr>
              <a:t></a:t>
            </a:r>
            <a:r>
              <a:rPr sz="3300" i="1" spc="-25" dirty="0">
                <a:latin typeface="Times New Roman"/>
                <a:cs typeface="Times New Roman"/>
              </a:rPr>
              <a:t>L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87823" y="4229271"/>
            <a:ext cx="10499725" cy="2922270"/>
          </a:xfrm>
          <a:custGeom>
            <a:avLst/>
            <a:gdLst/>
            <a:ahLst/>
            <a:cxnLst/>
            <a:rect l="l" t="t" r="r" b="b"/>
            <a:pathLst>
              <a:path w="10499725" h="2922270">
                <a:moveTo>
                  <a:pt x="0" y="0"/>
                </a:moveTo>
                <a:lnTo>
                  <a:pt x="10499456" y="0"/>
                </a:lnTo>
                <a:lnTo>
                  <a:pt x="10499456" y="2921751"/>
                </a:lnTo>
                <a:lnTo>
                  <a:pt x="0" y="2921751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36135" y="8259824"/>
            <a:ext cx="518159" cy="0"/>
          </a:xfrm>
          <a:custGeom>
            <a:avLst/>
            <a:gdLst/>
            <a:ahLst/>
            <a:cxnLst/>
            <a:rect l="l" t="t" r="r" b="b"/>
            <a:pathLst>
              <a:path w="518160">
                <a:moveTo>
                  <a:pt x="0" y="0"/>
                </a:moveTo>
                <a:lnTo>
                  <a:pt x="518118" y="0"/>
                </a:lnTo>
              </a:path>
            </a:pathLst>
          </a:custGeom>
          <a:ln w="144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254738" y="8258033"/>
            <a:ext cx="496570" cy="5105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3150" spc="-35" dirty="0">
                <a:latin typeface="Symbol"/>
                <a:cs typeface="Symbol"/>
              </a:rPr>
              <a:t></a:t>
            </a:r>
            <a:r>
              <a:rPr sz="3150" i="1" spc="-35" dirty="0">
                <a:latin typeface="Times New Roman"/>
                <a:cs typeface="Times New Roman"/>
              </a:rPr>
              <a:t>L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36515" y="7944129"/>
            <a:ext cx="3882390" cy="5105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2560320" algn="l"/>
                <a:tab pos="3014980" algn="l"/>
              </a:tabLst>
            </a:pPr>
            <a:r>
              <a:rPr sz="3150" i="1" dirty="0">
                <a:latin typeface="Times New Roman"/>
                <a:cs typeface="Times New Roman"/>
              </a:rPr>
              <a:t>В</a:t>
            </a:r>
            <a:r>
              <a:rPr sz="3150" i="1" spc="100" dirty="0">
                <a:latin typeface="Times New Roman"/>
                <a:cs typeface="Times New Roman"/>
              </a:rPr>
              <a:t> </a:t>
            </a:r>
            <a:r>
              <a:rPr sz="3150" dirty="0">
                <a:latin typeface="Symbol"/>
                <a:cs typeface="Symbol"/>
              </a:rPr>
              <a:t></a:t>
            </a:r>
            <a:r>
              <a:rPr sz="3150" spc="130" dirty="0">
                <a:latin typeface="Times New Roman"/>
                <a:cs typeface="Times New Roman"/>
              </a:rPr>
              <a:t> </a:t>
            </a:r>
            <a:r>
              <a:rPr sz="3150" i="1" dirty="0">
                <a:latin typeface="Times New Roman"/>
                <a:cs typeface="Times New Roman"/>
              </a:rPr>
              <a:t>В</a:t>
            </a:r>
            <a:r>
              <a:rPr sz="4050" i="1" baseline="-16460" dirty="0">
                <a:latin typeface="Times New Roman"/>
                <a:cs typeface="Times New Roman"/>
              </a:rPr>
              <a:t>L</a:t>
            </a:r>
            <a:r>
              <a:rPr sz="4050" i="1" spc="472" baseline="-16460" dirty="0">
                <a:latin typeface="Times New Roman"/>
                <a:cs typeface="Times New Roman"/>
              </a:rPr>
              <a:t> </a:t>
            </a:r>
            <a:r>
              <a:rPr sz="3150" spc="95" dirty="0">
                <a:latin typeface="Symbol"/>
                <a:cs typeface="Symbol"/>
              </a:rPr>
              <a:t></a:t>
            </a:r>
            <a:r>
              <a:rPr sz="3150" i="1" spc="95" dirty="0">
                <a:latin typeface="Times New Roman"/>
                <a:cs typeface="Times New Roman"/>
              </a:rPr>
              <a:t>В</a:t>
            </a:r>
            <a:r>
              <a:rPr sz="4050" i="1" spc="142" baseline="-16460" dirty="0">
                <a:latin typeface="Times New Roman"/>
                <a:cs typeface="Times New Roman"/>
              </a:rPr>
              <a:t>C</a:t>
            </a:r>
            <a:r>
              <a:rPr sz="4050" i="1" spc="-397" baseline="-16460" dirty="0">
                <a:latin typeface="Times New Roman"/>
                <a:cs typeface="Times New Roman"/>
              </a:rPr>
              <a:t> </a:t>
            </a:r>
            <a:r>
              <a:rPr sz="3150" spc="-50" dirty="0">
                <a:latin typeface="Symbol"/>
                <a:cs typeface="Symbol"/>
              </a:rPr>
              <a:t></a:t>
            </a:r>
            <a:r>
              <a:rPr sz="3150" dirty="0">
                <a:latin typeface="Times New Roman"/>
                <a:cs typeface="Times New Roman"/>
              </a:rPr>
              <a:t>	</a:t>
            </a:r>
            <a:r>
              <a:rPr sz="4725" spc="-75" baseline="35273" dirty="0">
                <a:latin typeface="Times New Roman"/>
                <a:cs typeface="Times New Roman"/>
              </a:rPr>
              <a:t>1</a:t>
            </a:r>
            <a:r>
              <a:rPr sz="4725" baseline="35273" dirty="0">
                <a:latin typeface="Times New Roman"/>
                <a:cs typeface="Times New Roman"/>
              </a:rPr>
              <a:t>	</a:t>
            </a:r>
            <a:r>
              <a:rPr sz="3150" dirty="0">
                <a:latin typeface="Symbol"/>
                <a:cs typeface="Symbol"/>
              </a:rPr>
              <a:t></a:t>
            </a:r>
            <a:r>
              <a:rPr sz="3150" spc="-160" dirty="0">
                <a:latin typeface="Times New Roman"/>
                <a:cs typeface="Times New Roman"/>
              </a:rPr>
              <a:t> </a:t>
            </a:r>
            <a:r>
              <a:rPr sz="3150" spc="-25" dirty="0">
                <a:latin typeface="Symbol"/>
                <a:cs typeface="Symbol"/>
              </a:rPr>
              <a:t></a:t>
            </a:r>
            <a:r>
              <a:rPr sz="3150" i="1" spc="-25" dirty="0">
                <a:latin typeface="Times New Roman"/>
                <a:cs typeface="Times New Roman"/>
              </a:rPr>
              <a:t>С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87823" y="7712988"/>
            <a:ext cx="4114165" cy="1064895"/>
          </a:xfrm>
          <a:custGeom>
            <a:avLst/>
            <a:gdLst/>
            <a:ahLst/>
            <a:cxnLst/>
            <a:rect l="l" t="t" r="r" b="b"/>
            <a:pathLst>
              <a:path w="4114165" h="1064895">
                <a:moveTo>
                  <a:pt x="0" y="0"/>
                </a:moveTo>
                <a:lnTo>
                  <a:pt x="4114137" y="0"/>
                </a:lnTo>
                <a:lnTo>
                  <a:pt x="4114137" y="1064812"/>
                </a:lnTo>
                <a:lnTo>
                  <a:pt x="0" y="1064812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541999" y="9630851"/>
            <a:ext cx="299085" cy="0"/>
          </a:xfrm>
          <a:custGeom>
            <a:avLst/>
            <a:gdLst/>
            <a:ahLst/>
            <a:cxnLst/>
            <a:rect l="l" t="t" r="r" b="b"/>
            <a:pathLst>
              <a:path w="299085">
                <a:moveTo>
                  <a:pt x="0" y="0"/>
                </a:moveTo>
                <a:lnTo>
                  <a:pt x="298783" y="0"/>
                </a:lnTo>
              </a:path>
            </a:pathLst>
          </a:custGeom>
          <a:ln w="14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1574803" y="9627196"/>
            <a:ext cx="255904" cy="5118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200" i="1" spc="-50" dirty="0">
                <a:latin typeface="Times New Roman"/>
                <a:cs typeface="Times New Roman"/>
              </a:rPr>
              <a:t>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12639" y="9314290"/>
            <a:ext cx="1017269" cy="5118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3200" i="1" dirty="0">
                <a:latin typeface="Times New Roman"/>
                <a:cs typeface="Times New Roman"/>
              </a:rPr>
              <a:t>G</a:t>
            </a:r>
            <a:r>
              <a:rPr sz="3200" i="1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Symbol"/>
                <a:cs typeface="Symbol"/>
              </a:rPr>
              <a:t></a:t>
            </a:r>
            <a:r>
              <a:rPr sz="3200" spc="290" dirty="0">
                <a:latin typeface="Times New Roman"/>
                <a:cs typeface="Times New Roman"/>
              </a:rPr>
              <a:t> </a:t>
            </a:r>
            <a:r>
              <a:rPr sz="4800" spc="-75" baseline="34722" dirty="0">
                <a:latin typeface="Times New Roman"/>
                <a:cs typeface="Times New Roman"/>
              </a:rPr>
              <a:t>1</a:t>
            </a:r>
            <a:endParaRPr sz="4800" baseline="34722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87823" y="9082490"/>
            <a:ext cx="1246505" cy="1038860"/>
          </a:xfrm>
          <a:custGeom>
            <a:avLst/>
            <a:gdLst/>
            <a:ahLst/>
            <a:cxnLst/>
            <a:rect l="l" t="t" r="r" b="b"/>
            <a:pathLst>
              <a:path w="1246505" h="1038859">
                <a:moveTo>
                  <a:pt x="0" y="0"/>
                </a:moveTo>
                <a:lnTo>
                  <a:pt x="1245911" y="0"/>
                </a:lnTo>
                <a:lnTo>
                  <a:pt x="1245911" y="1038841"/>
                </a:lnTo>
                <a:lnTo>
                  <a:pt x="0" y="1038841"/>
                </a:lnTo>
                <a:lnTo>
                  <a:pt x="0" y="0"/>
                </a:lnTo>
                <a:close/>
              </a:path>
            </a:pathLst>
          </a:custGeom>
          <a:ln w="2596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306509" y="7854837"/>
            <a:ext cx="475869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45" dirty="0">
                <a:solidFill>
                  <a:srgbClr val="5B5C57"/>
                </a:solidFill>
                <a:latin typeface="Calibri"/>
                <a:cs typeface="Calibri"/>
              </a:rPr>
              <a:t>Реактивная</a:t>
            </a:r>
            <a:r>
              <a:rPr sz="3300" b="1" spc="-13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30" dirty="0">
                <a:solidFill>
                  <a:srgbClr val="5B5C57"/>
                </a:solidFill>
                <a:latin typeface="Calibri"/>
                <a:cs typeface="Calibri"/>
              </a:rPr>
              <a:t>проводимость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416545" y="9205581"/>
            <a:ext cx="438404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40" dirty="0">
                <a:solidFill>
                  <a:srgbClr val="5B5C57"/>
                </a:solidFill>
                <a:latin typeface="Calibri"/>
                <a:cs typeface="Calibri"/>
              </a:rPr>
              <a:t>Активная</a:t>
            </a:r>
            <a:r>
              <a:rPr sz="3300" b="1" spc="-13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35" dirty="0">
                <a:solidFill>
                  <a:srgbClr val="5B5C57"/>
                </a:solidFill>
                <a:latin typeface="Calibri"/>
                <a:cs typeface="Calibri"/>
              </a:rPr>
              <a:t>проводимость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object 18"/>
          <p:cNvGrpSpPr/>
          <p:nvPr/>
        </p:nvGrpSpPr>
        <p:grpSpPr>
          <a:xfrm>
            <a:off x="1882270" y="2215685"/>
            <a:ext cx="5056505" cy="2059939"/>
            <a:chOff x="1882270" y="2215685"/>
            <a:chExt cx="5056505" cy="2059939"/>
          </a:xfrm>
        </p:grpSpPr>
        <p:sp>
          <p:nvSpPr>
            <p:cNvPr id="19" name="object 19"/>
            <p:cNvSpPr/>
            <p:nvPr/>
          </p:nvSpPr>
          <p:spPr>
            <a:xfrm>
              <a:off x="1889890" y="2992543"/>
              <a:ext cx="55880" cy="31750"/>
            </a:xfrm>
            <a:custGeom>
              <a:avLst/>
              <a:gdLst/>
              <a:ahLst/>
              <a:cxnLst/>
              <a:rect l="l" t="t" r="r" b="b"/>
              <a:pathLst>
                <a:path w="55880" h="31750">
                  <a:moveTo>
                    <a:pt x="0" y="31185"/>
                  </a:moveTo>
                  <a:lnTo>
                    <a:pt x="55291" y="0"/>
                  </a:lnTo>
                </a:path>
              </a:pathLst>
            </a:custGeom>
            <a:ln w="150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45182" y="3000103"/>
              <a:ext cx="80010" cy="471170"/>
            </a:xfrm>
            <a:custGeom>
              <a:avLst/>
              <a:gdLst/>
              <a:ahLst/>
              <a:cxnLst/>
              <a:rect l="l" t="t" r="r" b="b"/>
              <a:pathLst>
                <a:path w="80010" h="471170">
                  <a:moveTo>
                    <a:pt x="0" y="0"/>
                  </a:moveTo>
                  <a:lnTo>
                    <a:pt x="79657" y="470614"/>
                  </a:lnTo>
                </a:path>
              </a:pathLst>
            </a:custGeom>
            <a:ln w="299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32337" y="2223305"/>
              <a:ext cx="101600" cy="1247775"/>
            </a:xfrm>
            <a:custGeom>
              <a:avLst/>
              <a:gdLst/>
              <a:ahLst/>
              <a:cxnLst/>
              <a:rect l="l" t="t" r="r" b="b"/>
              <a:pathLst>
                <a:path w="101600" h="1247775">
                  <a:moveTo>
                    <a:pt x="0" y="1247413"/>
                  </a:moveTo>
                  <a:lnTo>
                    <a:pt x="101211" y="0"/>
                  </a:lnTo>
                </a:path>
              </a:pathLst>
            </a:custGeom>
            <a:ln w="149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33549" y="2223305"/>
              <a:ext cx="4797425" cy="0"/>
            </a:xfrm>
            <a:custGeom>
              <a:avLst/>
              <a:gdLst/>
              <a:ahLst/>
              <a:cxnLst/>
              <a:rect l="l" t="t" r="r" b="b"/>
              <a:pathLst>
                <a:path w="4797425">
                  <a:moveTo>
                    <a:pt x="0" y="0"/>
                  </a:moveTo>
                  <a:lnTo>
                    <a:pt x="4797252" y="0"/>
                  </a:lnTo>
                </a:path>
              </a:pathLst>
            </a:custGeom>
            <a:ln w="151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899262" y="4055679"/>
              <a:ext cx="55880" cy="31750"/>
            </a:xfrm>
            <a:custGeom>
              <a:avLst/>
              <a:gdLst/>
              <a:ahLst/>
              <a:cxnLst/>
              <a:rect l="l" t="t" r="r" b="b"/>
              <a:pathLst>
                <a:path w="55880" h="31750">
                  <a:moveTo>
                    <a:pt x="0" y="31185"/>
                  </a:moveTo>
                  <a:lnTo>
                    <a:pt x="55291" y="0"/>
                  </a:lnTo>
                </a:path>
              </a:pathLst>
            </a:custGeom>
            <a:ln w="150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954554" y="4063239"/>
              <a:ext cx="80010" cy="196850"/>
            </a:xfrm>
            <a:custGeom>
              <a:avLst/>
              <a:gdLst/>
              <a:ahLst/>
              <a:cxnLst/>
              <a:rect l="l" t="t" r="r" b="b"/>
              <a:pathLst>
                <a:path w="80010" h="196850">
                  <a:moveTo>
                    <a:pt x="0" y="0"/>
                  </a:moveTo>
                  <a:lnTo>
                    <a:pt x="79657" y="196562"/>
                  </a:lnTo>
                </a:path>
              </a:pathLst>
            </a:custGeom>
            <a:ln w="30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041708" y="3706025"/>
              <a:ext cx="101600" cy="554355"/>
            </a:xfrm>
            <a:custGeom>
              <a:avLst/>
              <a:gdLst/>
              <a:ahLst/>
              <a:cxnLst/>
              <a:rect l="l" t="t" r="r" b="b"/>
              <a:pathLst>
                <a:path w="101600" h="554354">
                  <a:moveTo>
                    <a:pt x="0" y="553775"/>
                  </a:moveTo>
                  <a:lnTo>
                    <a:pt x="101211" y="0"/>
                  </a:lnTo>
                </a:path>
              </a:pathLst>
            </a:custGeom>
            <a:ln w="149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42920" y="3706025"/>
              <a:ext cx="1525270" cy="0"/>
            </a:xfrm>
            <a:custGeom>
              <a:avLst/>
              <a:gdLst/>
              <a:ahLst/>
              <a:cxnLst/>
              <a:rect l="l" t="t" r="r" b="b"/>
              <a:pathLst>
                <a:path w="1525270">
                  <a:moveTo>
                    <a:pt x="0" y="0"/>
                  </a:moveTo>
                  <a:lnTo>
                    <a:pt x="1524737" y="0"/>
                  </a:lnTo>
                </a:path>
              </a:pathLst>
            </a:custGeom>
            <a:ln w="151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716448" y="2669700"/>
            <a:ext cx="173990" cy="5340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3300" spc="-50" dirty="0">
                <a:latin typeface="Symbol"/>
                <a:cs typeface="Symbol"/>
              </a:rPr>
              <a:t>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16448" y="2988070"/>
            <a:ext cx="173990" cy="5340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3300" spc="-50" dirty="0">
                <a:latin typeface="Symbol"/>
                <a:cs typeface="Symbol"/>
              </a:rPr>
              <a:t>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93706" y="2944040"/>
            <a:ext cx="810895" cy="5340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4950" baseline="36195" dirty="0">
                <a:latin typeface="Symbol"/>
                <a:cs typeface="Symbol"/>
              </a:rPr>
              <a:t></a:t>
            </a:r>
            <a:r>
              <a:rPr sz="4950" spc="-359" baseline="36195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</a:t>
            </a:r>
            <a:r>
              <a:rPr sz="3300" i="1" spc="-25" dirty="0">
                <a:latin typeface="Times New Roman"/>
                <a:cs typeface="Times New Roman"/>
              </a:rPr>
              <a:t>L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95803" y="2987647"/>
            <a:ext cx="3745229" cy="13500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852169" algn="r">
              <a:lnSpc>
                <a:spcPct val="100000"/>
              </a:lnSpc>
              <a:spcBef>
                <a:spcPts val="130"/>
              </a:spcBef>
            </a:pPr>
            <a:r>
              <a:rPr sz="3300" spc="-50" dirty="0">
                <a:latin typeface="Symbol"/>
                <a:cs typeface="Symbol"/>
              </a:rPr>
              <a:t></a:t>
            </a:r>
            <a:endParaRPr sz="3300">
              <a:latin typeface="Symbol"/>
              <a:cs typeface="Symbol"/>
            </a:endParaRPr>
          </a:p>
          <a:p>
            <a:pPr marL="25400">
              <a:lnSpc>
                <a:spcPct val="100000"/>
              </a:lnSpc>
              <a:spcBef>
                <a:spcPts val="2470"/>
              </a:spcBef>
              <a:tabLst>
                <a:tab pos="958850" algn="l"/>
                <a:tab pos="2596515" algn="l"/>
              </a:tabLst>
            </a:pPr>
            <a:r>
              <a:rPr sz="3300" dirty="0">
                <a:latin typeface="Symbol"/>
                <a:cs typeface="Symbol"/>
              </a:rPr>
              <a:t></a:t>
            </a:r>
            <a:r>
              <a:rPr sz="3300" spc="-260" dirty="0">
                <a:latin typeface="Times New Roman"/>
                <a:cs typeface="Times New Roman"/>
              </a:rPr>
              <a:t> </a:t>
            </a:r>
            <a:r>
              <a:rPr sz="3300" i="1" spc="-60" dirty="0">
                <a:latin typeface="Times New Roman"/>
                <a:cs typeface="Times New Roman"/>
              </a:rPr>
              <a:t>U</a:t>
            </a:r>
            <a:r>
              <a:rPr sz="3300" i="1" dirty="0">
                <a:latin typeface="Times New Roman"/>
                <a:cs typeface="Times New Roman"/>
              </a:rPr>
              <a:t>	</a:t>
            </a:r>
            <a:r>
              <a:rPr sz="3300" i="1" spc="130" dirty="0">
                <a:latin typeface="Times New Roman"/>
                <a:cs typeface="Times New Roman"/>
              </a:rPr>
              <a:t>G</a:t>
            </a:r>
            <a:r>
              <a:rPr sz="4275" spc="195" baseline="29239" dirty="0">
                <a:latin typeface="Times New Roman"/>
                <a:cs typeface="Times New Roman"/>
              </a:rPr>
              <a:t>2</a:t>
            </a:r>
            <a:r>
              <a:rPr sz="4275" spc="494" baseline="29239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</a:t>
            </a:r>
            <a:r>
              <a:rPr sz="3300" spc="10" dirty="0">
                <a:latin typeface="Times New Roman"/>
                <a:cs typeface="Times New Roman"/>
              </a:rPr>
              <a:t> </a:t>
            </a:r>
            <a:r>
              <a:rPr sz="3300" i="1" spc="80" dirty="0">
                <a:latin typeface="Times New Roman"/>
                <a:cs typeface="Times New Roman"/>
              </a:rPr>
              <a:t>B</a:t>
            </a:r>
            <a:r>
              <a:rPr sz="4275" spc="120" baseline="29239" dirty="0">
                <a:latin typeface="Times New Roman"/>
                <a:cs typeface="Times New Roman"/>
              </a:rPr>
              <a:t>2</a:t>
            </a:r>
            <a:r>
              <a:rPr sz="4275" baseline="29239" dirty="0">
                <a:latin typeface="Times New Roman"/>
                <a:cs typeface="Times New Roman"/>
              </a:rPr>
              <a:t>	</a:t>
            </a:r>
            <a:r>
              <a:rPr sz="3300" dirty="0">
                <a:latin typeface="Symbol"/>
                <a:cs typeface="Symbol"/>
              </a:rPr>
              <a:t></a:t>
            </a:r>
            <a:r>
              <a:rPr sz="3300" spc="-260" dirty="0">
                <a:latin typeface="Times New Roman"/>
                <a:cs typeface="Times New Roman"/>
              </a:rPr>
              <a:t> </a:t>
            </a:r>
            <a:r>
              <a:rPr sz="3300" i="1" dirty="0">
                <a:latin typeface="Times New Roman"/>
                <a:cs typeface="Times New Roman"/>
              </a:rPr>
              <a:t>U</a:t>
            </a:r>
            <a:r>
              <a:rPr sz="3300" i="1" spc="7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</a:t>
            </a:r>
            <a:r>
              <a:rPr sz="3300" spc="-520" dirty="0">
                <a:latin typeface="Times New Roman"/>
                <a:cs typeface="Times New Roman"/>
              </a:rPr>
              <a:t> </a:t>
            </a:r>
            <a:r>
              <a:rPr sz="3300" i="1" spc="-50" dirty="0">
                <a:latin typeface="Times New Roman"/>
                <a:cs typeface="Times New Roman"/>
              </a:rPr>
              <a:t>Y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35001" y="1315878"/>
            <a:ext cx="4955540" cy="1336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ВХОДНОЙ</a:t>
            </a:r>
            <a:r>
              <a:rPr sz="3300" b="1" spc="254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25" dirty="0">
                <a:solidFill>
                  <a:srgbClr val="5B5C57"/>
                </a:solidFill>
                <a:latin typeface="Calibri"/>
                <a:cs typeface="Calibri"/>
              </a:rPr>
              <a:t>ТОК</a:t>
            </a:r>
            <a:endParaRPr sz="33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2945"/>
              </a:spcBef>
            </a:pPr>
            <a:r>
              <a:rPr sz="2850" spc="-50" dirty="0">
                <a:latin typeface="Times New Roman"/>
                <a:cs typeface="Times New Roman"/>
              </a:rPr>
              <a:t>2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10498" y="2496959"/>
            <a:ext cx="6126480" cy="675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943610" algn="l"/>
                <a:tab pos="3471545" algn="l"/>
                <a:tab pos="4977130" algn="l"/>
                <a:tab pos="5845175" algn="l"/>
              </a:tabLst>
            </a:pPr>
            <a:r>
              <a:rPr sz="3300" i="1" dirty="0">
                <a:latin typeface="Times New Roman"/>
                <a:cs typeface="Times New Roman"/>
              </a:rPr>
              <a:t>I</a:t>
            </a:r>
            <a:r>
              <a:rPr sz="3300" i="1" spc="409" dirty="0">
                <a:latin typeface="Times New Roman"/>
                <a:cs typeface="Times New Roman"/>
              </a:rPr>
              <a:t> </a:t>
            </a:r>
            <a:r>
              <a:rPr sz="3300" spc="-60" dirty="0">
                <a:latin typeface="Symbol"/>
                <a:cs typeface="Symbol"/>
              </a:rPr>
              <a:t></a:t>
            </a:r>
            <a:r>
              <a:rPr sz="3300" dirty="0">
                <a:latin typeface="Times New Roman"/>
                <a:cs typeface="Times New Roman"/>
              </a:rPr>
              <a:t>	</a:t>
            </a:r>
            <a:r>
              <a:rPr sz="4250" spc="-260" dirty="0">
                <a:latin typeface="Symbol"/>
                <a:cs typeface="Symbol"/>
              </a:rPr>
              <a:t></a:t>
            </a:r>
            <a:r>
              <a:rPr sz="3300" i="1" spc="-260" dirty="0">
                <a:latin typeface="Times New Roman"/>
                <a:cs typeface="Times New Roman"/>
              </a:rPr>
              <a:t>G</a:t>
            </a:r>
            <a:r>
              <a:rPr sz="3300" i="1" spc="-195" dirty="0">
                <a:latin typeface="Times New Roman"/>
                <a:cs typeface="Times New Roman"/>
              </a:rPr>
              <a:t> </a:t>
            </a:r>
            <a:r>
              <a:rPr sz="3300" spc="100" dirty="0">
                <a:latin typeface="Symbol"/>
                <a:cs typeface="Symbol"/>
              </a:rPr>
              <a:t></a:t>
            </a:r>
            <a:r>
              <a:rPr sz="3300" i="1" spc="100" dirty="0">
                <a:latin typeface="Times New Roman"/>
                <a:cs typeface="Times New Roman"/>
              </a:rPr>
              <a:t>U</a:t>
            </a:r>
            <a:r>
              <a:rPr sz="3300" i="1" spc="-330" dirty="0">
                <a:latin typeface="Times New Roman"/>
                <a:cs typeface="Times New Roman"/>
              </a:rPr>
              <a:t> </a:t>
            </a:r>
            <a:r>
              <a:rPr sz="4250" spc="-40" dirty="0">
                <a:latin typeface="Symbol"/>
                <a:cs typeface="Symbol"/>
              </a:rPr>
              <a:t></a:t>
            </a:r>
            <a:r>
              <a:rPr sz="4275" spc="-60" baseline="29239" dirty="0">
                <a:latin typeface="Times New Roman"/>
                <a:cs typeface="Times New Roman"/>
              </a:rPr>
              <a:t>2</a:t>
            </a:r>
            <a:r>
              <a:rPr sz="4275" spc="209" baseline="29239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</a:t>
            </a:r>
            <a:r>
              <a:rPr sz="3300" spc="-190" dirty="0">
                <a:latin typeface="Times New Roman"/>
                <a:cs typeface="Times New Roman"/>
              </a:rPr>
              <a:t> </a:t>
            </a:r>
            <a:r>
              <a:rPr sz="4950" baseline="29461" dirty="0">
                <a:latin typeface="Symbol"/>
                <a:cs typeface="Symbol"/>
              </a:rPr>
              <a:t></a:t>
            </a:r>
            <a:r>
              <a:rPr sz="4950" spc="-592" baseline="29461" dirty="0">
                <a:latin typeface="Times New Roman"/>
                <a:cs typeface="Times New Roman"/>
              </a:rPr>
              <a:t> </a:t>
            </a:r>
            <a:r>
              <a:rPr sz="4950" u="sng" spc="615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950" u="sng" spc="-75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4950" u="sng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950" baseline="35353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</a:t>
            </a:r>
            <a:r>
              <a:rPr sz="3300" dirty="0">
                <a:latin typeface="Times New Roman"/>
                <a:cs typeface="Times New Roman"/>
              </a:rPr>
              <a:t> </a:t>
            </a:r>
            <a:r>
              <a:rPr sz="3300" spc="-50" dirty="0">
                <a:latin typeface="Symbol"/>
                <a:cs typeface="Symbol"/>
              </a:rPr>
              <a:t></a:t>
            </a:r>
            <a:r>
              <a:rPr sz="3300" i="1" spc="-50" dirty="0">
                <a:latin typeface="Times New Roman"/>
                <a:cs typeface="Times New Roman"/>
              </a:rPr>
              <a:t>C</a:t>
            </a:r>
            <a:r>
              <a:rPr sz="3300" i="1" spc="-250" dirty="0">
                <a:latin typeface="Times New Roman"/>
                <a:cs typeface="Times New Roman"/>
              </a:rPr>
              <a:t> </a:t>
            </a:r>
            <a:r>
              <a:rPr sz="4950" baseline="29461" dirty="0">
                <a:latin typeface="Symbol"/>
                <a:cs typeface="Symbol"/>
              </a:rPr>
              <a:t></a:t>
            </a:r>
            <a:r>
              <a:rPr sz="4950" baseline="29461" dirty="0">
                <a:latin typeface="Times New Roman"/>
                <a:cs typeface="Times New Roman"/>
              </a:rPr>
              <a:t>	</a:t>
            </a:r>
            <a:r>
              <a:rPr sz="3300" spc="100" dirty="0">
                <a:latin typeface="Symbol"/>
                <a:cs typeface="Symbol"/>
              </a:rPr>
              <a:t></a:t>
            </a:r>
            <a:r>
              <a:rPr sz="3300" i="1" spc="100" dirty="0">
                <a:latin typeface="Times New Roman"/>
                <a:cs typeface="Times New Roman"/>
              </a:rPr>
              <a:t>U</a:t>
            </a:r>
            <a:r>
              <a:rPr sz="3300" i="1" spc="-310" dirty="0">
                <a:latin typeface="Times New Roman"/>
                <a:cs typeface="Times New Roman"/>
              </a:rPr>
              <a:t> </a:t>
            </a:r>
            <a:r>
              <a:rPr sz="4275" spc="-75" baseline="29239" dirty="0">
                <a:latin typeface="Times New Roman"/>
                <a:cs typeface="Times New Roman"/>
              </a:rPr>
              <a:t>2</a:t>
            </a:r>
            <a:r>
              <a:rPr sz="4275" baseline="29239" dirty="0">
                <a:latin typeface="Times New Roman"/>
                <a:cs typeface="Times New Roman"/>
              </a:rPr>
              <a:t>	</a:t>
            </a:r>
            <a:r>
              <a:rPr sz="3300" spc="-50" dirty="0">
                <a:latin typeface="Symbol"/>
                <a:cs typeface="Symbol"/>
              </a:rPr>
              <a:t>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152498" y="2128103"/>
            <a:ext cx="6203950" cy="2233930"/>
          </a:xfrm>
          <a:custGeom>
            <a:avLst/>
            <a:gdLst/>
            <a:ahLst/>
            <a:cxnLst/>
            <a:rect l="l" t="t" r="r" b="b"/>
            <a:pathLst>
              <a:path w="6203950" h="2233929">
                <a:moveTo>
                  <a:pt x="0" y="0"/>
                </a:moveTo>
                <a:lnTo>
                  <a:pt x="6203632" y="0"/>
                </a:lnTo>
                <a:lnTo>
                  <a:pt x="6203632" y="2233509"/>
                </a:lnTo>
                <a:lnTo>
                  <a:pt x="0" y="2233509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1938903" y="5746910"/>
            <a:ext cx="1795780" cy="609600"/>
            <a:chOff x="1938903" y="5746910"/>
            <a:chExt cx="1795780" cy="609600"/>
          </a:xfrm>
        </p:grpSpPr>
        <p:sp>
          <p:nvSpPr>
            <p:cNvPr id="35" name="object 35"/>
            <p:cNvSpPr/>
            <p:nvPr/>
          </p:nvSpPr>
          <p:spPr>
            <a:xfrm>
              <a:off x="1946841" y="6124754"/>
              <a:ext cx="57785" cy="33020"/>
            </a:xfrm>
            <a:custGeom>
              <a:avLst/>
              <a:gdLst/>
              <a:ahLst/>
              <a:cxnLst/>
              <a:rect l="l" t="t" r="r" b="b"/>
              <a:pathLst>
                <a:path w="57785" h="33020">
                  <a:moveTo>
                    <a:pt x="0" y="32963"/>
                  </a:moveTo>
                  <a:lnTo>
                    <a:pt x="57267" y="0"/>
                  </a:lnTo>
                </a:path>
              </a:pathLst>
            </a:custGeom>
            <a:ln w="158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004108" y="6132745"/>
              <a:ext cx="82550" cy="208279"/>
            </a:xfrm>
            <a:custGeom>
              <a:avLst/>
              <a:gdLst/>
              <a:ahLst/>
              <a:cxnLst/>
              <a:rect l="l" t="t" r="r" b="b"/>
              <a:pathLst>
                <a:path w="82550" h="208279">
                  <a:moveTo>
                    <a:pt x="0" y="0"/>
                  </a:moveTo>
                  <a:lnTo>
                    <a:pt x="82504" y="207768"/>
                  </a:lnTo>
                </a:path>
              </a:pathLst>
            </a:custGeom>
            <a:ln w="311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094378" y="5755165"/>
              <a:ext cx="105410" cy="585470"/>
            </a:xfrm>
            <a:custGeom>
              <a:avLst/>
              <a:gdLst/>
              <a:ahLst/>
              <a:cxnLst/>
              <a:rect l="l" t="t" r="r" b="b"/>
              <a:pathLst>
                <a:path w="105410" h="585470">
                  <a:moveTo>
                    <a:pt x="0" y="585348"/>
                  </a:moveTo>
                  <a:lnTo>
                    <a:pt x="104828" y="0"/>
                  </a:lnTo>
                </a:path>
              </a:pathLst>
            </a:custGeom>
            <a:ln w="155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199207" y="5755165"/>
              <a:ext cx="1527175" cy="0"/>
            </a:xfrm>
            <a:custGeom>
              <a:avLst/>
              <a:gdLst/>
              <a:ahLst/>
              <a:cxnLst/>
              <a:rect l="l" t="t" r="r" b="b"/>
              <a:pathLst>
                <a:path w="1527175">
                  <a:moveTo>
                    <a:pt x="0" y="0"/>
                  </a:moveTo>
                  <a:lnTo>
                    <a:pt x="1526814" y="0"/>
                  </a:lnTo>
                </a:path>
              </a:pathLst>
            </a:custGeom>
            <a:ln w="15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1109601" y="4808965"/>
            <a:ext cx="5083810" cy="2680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ПОЛНАЯ</a:t>
            </a:r>
            <a:r>
              <a:rPr sz="3300" b="1" spc="30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50" dirty="0">
                <a:solidFill>
                  <a:srgbClr val="5B5C57"/>
                </a:solidFill>
                <a:latin typeface="Calibri"/>
                <a:cs typeface="Calibri"/>
              </a:rPr>
              <a:t>ПРОВОДИМОСТЬ</a:t>
            </a:r>
            <a:endParaRPr sz="3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10"/>
              </a:spcBef>
            </a:pPr>
            <a:endParaRPr sz="3300">
              <a:latin typeface="Calibri"/>
              <a:cs typeface="Calibri"/>
            </a:endParaRPr>
          </a:p>
          <a:p>
            <a:pPr marL="80010">
              <a:lnSpc>
                <a:spcPct val="100000"/>
              </a:lnSpc>
              <a:tabLst>
                <a:tab pos="1101725" algn="l"/>
              </a:tabLst>
            </a:pPr>
            <a:r>
              <a:rPr sz="3500" i="1" dirty="0">
                <a:latin typeface="Times New Roman"/>
                <a:cs typeface="Times New Roman"/>
              </a:rPr>
              <a:t>Y</a:t>
            </a:r>
            <a:r>
              <a:rPr sz="3500" i="1" spc="345" dirty="0">
                <a:latin typeface="Times New Roman"/>
                <a:cs typeface="Times New Roman"/>
              </a:rPr>
              <a:t> </a:t>
            </a:r>
            <a:r>
              <a:rPr sz="3500" spc="-60" dirty="0">
                <a:latin typeface="Symbol"/>
                <a:cs typeface="Symbol"/>
              </a:rPr>
              <a:t></a:t>
            </a:r>
            <a:r>
              <a:rPr sz="3500" dirty="0">
                <a:latin typeface="Times New Roman"/>
                <a:cs typeface="Times New Roman"/>
              </a:rPr>
              <a:t>	</a:t>
            </a:r>
            <a:r>
              <a:rPr sz="3500" i="1" spc="50" dirty="0">
                <a:latin typeface="Times New Roman"/>
                <a:cs typeface="Times New Roman"/>
              </a:rPr>
              <a:t>G</a:t>
            </a:r>
            <a:r>
              <a:rPr sz="4500" spc="75" baseline="29629" dirty="0">
                <a:latin typeface="Times New Roman"/>
                <a:cs typeface="Times New Roman"/>
              </a:rPr>
              <a:t>2</a:t>
            </a:r>
            <a:r>
              <a:rPr sz="4500" spc="209" baseline="29629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Symbol"/>
                <a:cs typeface="Symbol"/>
              </a:rPr>
              <a:t></a:t>
            </a:r>
            <a:r>
              <a:rPr sz="3500" spc="-140" dirty="0">
                <a:latin typeface="Times New Roman"/>
                <a:cs typeface="Times New Roman"/>
              </a:rPr>
              <a:t> </a:t>
            </a:r>
            <a:r>
              <a:rPr sz="3500" i="1" spc="-25" dirty="0">
                <a:latin typeface="Times New Roman"/>
                <a:cs typeface="Times New Roman"/>
              </a:rPr>
              <a:t>B</a:t>
            </a:r>
            <a:r>
              <a:rPr sz="4500" spc="-37" baseline="29629" dirty="0">
                <a:latin typeface="Times New Roman"/>
                <a:cs typeface="Times New Roman"/>
              </a:rPr>
              <a:t>2</a:t>
            </a:r>
            <a:endParaRPr sz="4500" baseline="29629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35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УГОЛ</a:t>
            </a:r>
            <a:r>
              <a:rPr sz="3300" b="1" spc="20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ФАЗОВОГО</a:t>
            </a:r>
            <a:r>
              <a:rPr sz="3300" b="1" spc="204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B5C57"/>
                </a:solidFill>
                <a:latin typeface="Calibri"/>
                <a:cs typeface="Calibri"/>
              </a:rPr>
              <a:t>СДВИГА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152498" y="5667263"/>
            <a:ext cx="2790825" cy="857250"/>
          </a:xfrm>
          <a:custGeom>
            <a:avLst/>
            <a:gdLst/>
            <a:ahLst/>
            <a:cxnLst/>
            <a:rect l="l" t="t" r="r" b="b"/>
            <a:pathLst>
              <a:path w="2790825" h="857250">
                <a:moveTo>
                  <a:pt x="0" y="0"/>
                </a:moveTo>
                <a:lnTo>
                  <a:pt x="2790327" y="0"/>
                </a:lnTo>
                <a:lnTo>
                  <a:pt x="2790327" y="857044"/>
                </a:lnTo>
                <a:lnTo>
                  <a:pt x="0" y="857044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3121050" y="8559069"/>
            <a:ext cx="2910205" cy="630555"/>
            <a:chOff x="3121050" y="8559069"/>
            <a:chExt cx="2910205" cy="630555"/>
          </a:xfrm>
        </p:grpSpPr>
        <p:sp>
          <p:nvSpPr>
            <p:cNvPr id="42" name="object 42"/>
            <p:cNvSpPr/>
            <p:nvPr/>
          </p:nvSpPr>
          <p:spPr>
            <a:xfrm>
              <a:off x="3129623" y="9180885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0551" y="0"/>
                  </a:lnTo>
                </a:path>
              </a:pathLst>
            </a:custGeom>
            <a:ln w="165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419172" y="8563514"/>
              <a:ext cx="607695" cy="0"/>
            </a:xfrm>
            <a:custGeom>
              <a:avLst/>
              <a:gdLst/>
              <a:ahLst/>
              <a:cxnLst/>
              <a:rect l="l" t="t" r="r" b="b"/>
              <a:pathLst>
                <a:path w="607695">
                  <a:moveTo>
                    <a:pt x="0" y="0"/>
                  </a:moveTo>
                  <a:lnTo>
                    <a:pt x="607219" y="0"/>
                  </a:lnTo>
                </a:path>
              </a:pathLst>
            </a:custGeom>
            <a:ln w="82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139864" y="9181057"/>
            <a:ext cx="349250" cy="58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3650" i="1" spc="-50" dirty="0">
                <a:latin typeface="Times New Roman"/>
                <a:cs typeface="Times New Roman"/>
              </a:rPr>
              <a:t>G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173331" y="8263749"/>
            <a:ext cx="191770" cy="58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3650" spc="-50" dirty="0">
                <a:latin typeface="Symbol"/>
                <a:cs typeface="Symbol"/>
              </a:rPr>
              <a:t></a:t>
            </a:r>
            <a:endParaRPr sz="36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99507" y="8821084"/>
            <a:ext cx="3390900" cy="9410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ts val="3604"/>
              </a:lnSpc>
              <a:spcBef>
                <a:spcPts val="95"/>
              </a:spcBef>
              <a:tabLst>
                <a:tab pos="3173730" algn="l"/>
              </a:tabLst>
            </a:pPr>
            <a:r>
              <a:rPr sz="3650" i="1" dirty="0">
                <a:latin typeface="Times New Roman"/>
                <a:cs typeface="Times New Roman"/>
              </a:rPr>
              <a:t>arctg</a:t>
            </a:r>
            <a:r>
              <a:rPr sz="3650" i="1" spc="425" dirty="0">
                <a:latin typeface="Times New Roman"/>
                <a:cs typeface="Times New Roman"/>
              </a:rPr>
              <a:t> </a:t>
            </a:r>
            <a:r>
              <a:rPr sz="5475" u="heavy" spc="-75" baseline="25114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</a:t>
            </a:r>
            <a:r>
              <a:rPr sz="5475" u="heavy" baseline="25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5475" u="heavy" spc="-75" baseline="25114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</a:t>
            </a:r>
            <a:endParaRPr sz="5475" baseline="25114">
              <a:latin typeface="Symbol"/>
              <a:cs typeface="Symbol"/>
            </a:endParaRPr>
          </a:p>
          <a:p>
            <a:pPr marL="2085975">
              <a:lnSpc>
                <a:spcPts val="3604"/>
              </a:lnSpc>
            </a:pPr>
            <a:r>
              <a:rPr sz="3650" i="1" spc="-50" dirty="0">
                <a:latin typeface="Times New Roman"/>
                <a:cs typeface="Times New Roman"/>
              </a:rPr>
              <a:t>G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153789" y="8563496"/>
            <a:ext cx="892810" cy="58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5475" baseline="35768" dirty="0">
                <a:latin typeface="Symbol"/>
                <a:cs typeface="Symbol"/>
              </a:rPr>
              <a:t></a:t>
            </a:r>
            <a:r>
              <a:rPr sz="5475" spc="-390" baseline="35768" dirty="0">
                <a:latin typeface="Times New Roman"/>
                <a:cs typeface="Times New Roman"/>
              </a:rPr>
              <a:t> </a:t>
            </a:r>
            <a:r>
              <a:rPr sz="3650" spc="-35" dirty="0">
                <a:latin typeface="Symbol"/>
                <a:cs typeface="Symbol"/>
              </a:rPr>
              <a:t></a:t>
            </a:r>
            <a:r>
              <a:rPr sz="3650" i="1" spc="-35" dirty="0">
                <a:latin typeface="Times New Roman"/>
                <a:cs typeface="Times New Roman"/>
              </a:rPr>
              <a:t>L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158251" y="8532455"/>
            <a:ext cx="784225" cy="58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490220" algn="l"/>
              </a:tabLst>
            </a:pPr>
            <a:r>
              <a:rPr sz="3650" i="1" spc="-50" dirty="0">
                <a:latin typeface="Times New Roman"/>
                <a:cs typeface="Times New Roman"/>
              </a:rPr>
              <a:t>B</a:t>
            </a:r>
            <a:r>
              <a:rPr sz="3650" i="1" dirty="0">
                <a:latin typeface="Times New Roman"/>
                <a:cs typeface="Times New Roman"/>
              </a:rPr>
              <a:t>	</a:t>
            </a:r>
            <a:r>
              <a:rPr sz="5475" spc="-75" baseline="-34246" dirty="0">
                <a:latin typeface="Symbol"/>
                <a:cs typeface="Symbol"/>
              </a:rPr>
              <a:t></a:t>
            </a:r>
            <a:endParaRPr sz="5475" baseline="-34246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16526" y="8821084"/>
            <a:ext cx="1770380" cy="58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3650" dirty="0">
                <a:latin typeface="Symbol"/>
                <a:cs typeface="Symbol"/>
              </a:rPr>
              <a:t></a:t>
            </a:r>
            <a:r>
              <a:rPr sz="3650" spc="5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</a:t>
            </a:r>
            <a:r>
              <a:rPr sz="3650" spc="35" dirty="0">
                <a:latin typeface="Times New Roman"/>
                <a:cs typeface="Times New Roman"/>
              </a:rPr>
              <a:t> </a:t>
            </a:r>
            <a:r>
              <a:rPr sz="3650" i="1" spc="-10" dirty="0">
                <a:latin typeface="Times New Roman"/>
                <a:cs typeface="Times New Roman"/>
              </a:rPr>
              <a:t>arctg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153789" y="8203523"/>
            <a:ext cx="2236470" cy="58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453390" algn="l"/>
                <a:tab pos="986155" algn="l"/>
              </a:tabLst>
            </a:pPr>
            <a:r>
              <a:rPr sz="5475" spc="-75" baseline="28919" dirty="0">
                <a:latin typeface="Symbol"/>
                <a:cs typeface="Symbol"/>
              </a:rPr>
              <a:t></a:t>
            </a:r>
            <a:r>
              <a:rPr sz="5475" baseline="28919" dirty="0">
                <a:latin typeface="Times New Roman"/>
                <a:cs typeface="Times New Roman"/>
              </a:rPr>
              <a:t>	</a:t>
            </a:r>
            <a:r>
              <a:rPr sz="5475" spc="-75" baseline="34246" dirty="0">
                <a:latin typeface="Times New Roman"/>
                <a:cs typeface="Times New Roman"/>
              </a:rPr>
              <a:t>1</a:t>
            </a:r>
            <a:r>
              <a:rPr sz="5475" baseline="34246" dirty="0">
                <a:latin typeface="Times New Roman"/>
                <a:cs typeface="Times New Roman"/>
              </a:rPr>
              <a:t>	</a:t>
            </a:r>
            <a:r>
              <a:rPr sz="3650" dirty="0">
                <a:latin typeface="Symbol"/>
                <a:cs typeface="Symbol"/>
              </a:rPr>
              <a:t></a:t>
            </a:r>
            <a:r>
              <a:rPr sz="3650" spc="-155" dirty="0">
                <a:latin typeface="Times New Roman"/>
                <a:cs typeface="Times New Roman"/>
              </a:rPr>
              <a:t> </a:t>
            </a:r>
            <a:r>
              <a:rPr sz="3650" spc="-55" dirty="0">
                <a:latin typeface="Symbol"/>
                <a:cs typeface="Symbol"/>
              </a:rPr>
              <a:t></a:t>
            </a:r>
            <a:r>
              <a:rPr sz="3650" i="1" spc="-55" dirty="0">
                <a:latin typeface="Times New Roman"/>
                <a:cs typeface="Times New Roman"/>
              </a:rPr>
              <a:t>C</a:t>
            </a:r>
            <a:r>
              <a:rPr sz="3650" i="1" spc="-420" dirty="0">
                <a:latin typeface="Times New Roman"/>
                <a:cs typeface="Times New Roman"/>
              </a:rPr>
              <a:t> </a:t>
            </a:r>
            <a:r>
              <a:rPr sz="5475" spc="-75" baseline="28919" dirty="0">
                <a:latin typeface="Symbol"/>
                <a:cs typeface="Symbol"/>
              </a:rPr>
              <a:t></a:t>
            </a:r>
            <a:endParaRPr sz="5475" baseline="28919">
              <a:latin typeface="Symbol"/>
              <a:cs typeface="Symbo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153039" y="7893320"/>
            <a:ext cx="6449060" cy="1880235"/>
          </a:xfrm>
          <a:custGeom>
            <a:avLst/>
            <a:gdLst/>
            <a:ahLst/>
            <a:cxnLst/>
            <a:rect l="l" t="t" r="r" b="b"/>
            <a:pathLst>
              <a:path w="6449059" h="1880234">
                <a:moveTo>
                  <a:pt x="0" y="0"/>
                </a:moveTo>
                <a:lnTo>
                  <a:pt x="6448595" y="0"/>
                </a:lnTo>
                <a:lnTo>
                  <a:pt x="6448595" y="1880202"/>
                </a:lnTo>
                <a:lnTo>
                  <a:pt x="0" y="1880202"/>
                </a:lnTo>
                <a:lnTo>
                  <a:pt x="0" y="0"/>
                </a:lnTo>
                <a:close/>
              </a:path>
            </a:pathLst>
          </a:custGeom>
          <a:ln w="27052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9952170" y="8553675"/>
            <a:ext cx="616585" cy="516890"/>
            <a:chOff x="9952170" y="8553675"/>
            <a:chExt cx="616585" cy="516890"/>
          </a:xfrm>
        </p:grpSpPr>
        <p:sp>
          <p:nvSpPr>
            <p:cNvPr id="53" name="object 53"/>
            <p:cNvSpPr/>
            <p:nvPr/>
          </p:nvSpPr>
          <p:spPr>
            <a:xfrm>
              <a:off x="9961330" y="8876476"/>
              <a:ext cx="68580" cy="38100"/>
            </a:xfrm>
            <a:custGeom>
              <a:avLst/>
              <a:gdLst/>
              <a:ahLst/>
              <a:cxnLst/>
              <a:rect l="l" t="t" r="r" b="b"/>
              <a:pathLst>
                <a:path w="68579" h="38100">
                  <a:moveTo>
                    <a:pt x="0" y="37623"/>
                  </a:moveTo>
                  <a:lnTo>
                    <a:pt x="68462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029793" y="8885597"/>
              <a:ext cx="99060" cy="167005"/>
            </a:xfrm>
            <a:custGeom>
              <a:avLst/>
              <a:gdLst/>
              <a:ahLst/>
              <a:cxnLst/>
              <a:rect l="l" t="t" r="r" b="b"/>
              <a:pathLst>
                <a:path w="99059" h="167004">
                  <a:moveTo>
                    <a:pt x="0" y="0"/>
                  </a:moveTo>
                  <a:lnTo>
                    <a:pt x="98632" y="166454"/>
                  </a:lnTo>
                </a:path>
              </a:pathLst>
            </a:custGeom>
            <a:ln w="36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137708" y="8562948"/>
              <a:ext cx="125730" cy="489584"/>
            </a:xfrm>
            <a:custGeom>
              <a:avLst/>
              <a:gdLst/>
              <a:ahLst/>
              <a:cxnLst/>
              <a:rect l="l" t="t" r="r" b="b"/>
              <a:pathLst>
                <a:path w="125729" h="489584">
                  <a:moveTo>
                    <a:pt x="0" y="489103"/>
                  </a:moveTo>
                  <a:lnTo>
                    <a:pt x="125321" y="0"/>
                  </a:lnTo>
                </a:path>
              </a:pathLst>
            </a:custGeom>
            <a:ln w="18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0263030" y="8562948"/>
              <a:ext cx="305435" cy="0"/>
            </a:xfrm>
            <a:custGeom>
              <a:avLst/>
              <a:gdLst/>
              <a:ahLst/>
              <a:cxnLst/>
              <a:rect l="l" t="t" r="r" b="b"/>
              <a:pathLst>
                <a:path w="305434">
                  <a:moveTo>
                    <a:pt x="0" y="0"/>
                  </a:moveTo>
                  <a:lnTo>
                    <a:pt x="305181" y="0"/>
                  </a:lnTo>
                </a:path>
              </a:pathLst>
            </a:custGeom>
            <a:ln w="18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8935334" y="8437093"/>
            <a:ext cx="4036695" cy="792480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88265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695"/>
              </a:spcBef>
              <a:tabLst>
                <a:tab pos="1355090" algn="l"/>
              </a:tabLst>
            </a:pPr>
            <a:r>
              <a:rPr sz="4000" i="1" dirty="0">
                <a:latin typeface="Times New Roman"/>
                <a:cs typeface="Times New Roman"/>
              </a:rPr>
              <a:t>i</a:t>
            </a:r>
            <a:r>
              <a:rPr sz="4000" i="1" spc="6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Symbol"/>
                <a:cs typeface="Symbol"/>
              </a:rPr>
              <a:t></a:t>
            </a:r>
            <a:r>
              <a:rPr sz="4000" spc="130" dirty="0">
                <a:latin typeface="Times New Roman"/>
                <a:cs typeface="Times New Roman"/>
              </a:rPr>
              <a:t> </a:t>
            </a:r>
            <a:r>
              <a:rPr sz="4000" i="1" spc="-50" dirty="0">
                <a:latin typeface="Times New Roman"/>
                <a:cs typeface="Times New Roman"/>
              </a:rPr>
              <a:t>I</a:t>
            </a:r>
            <a:r>
              <a:rPr sz="4000" i="1" dirty="0">
                <a:latin typeface="Times New Roman"/>
                <a:cs typeface="Times New Roman"/>
              </a:rPr>
              <a:t>	</a:t>
            </a:r>
            <a:r>
              <a:rPr sz="4000" dirty="0">
                <a:latin typeface="Times New Roman"/>
                <a:cs typeface="Times New Roman"/>
              </a:rPr>
              <a:t>2</a:t>
            </a:r>
            <a:r>
              <a:rPr sz="4000" spc="-254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sin(</a:t>
            </a:r>
            <a:r>
              <a:rPr sz="4000" dirty="0">
                <a:latin typeface="Symbol"/>
                <a:cs typeface="Symbol"/>
              </a:rPr>
              <a:t></a:t>
            </a:r>
            <a:r>
              <a:rPr sz="4000" i="1" dirty="0">
                <a:latin typeface="Times New Roman"/>
                <a:cs typeface="Times New Roman"/>
              </a:rPr>
              <a:t>t</a:t>
            </a:r>
            <a:r>
              <a:rPr sz="4000" i="1" spc="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Symbol"/>
                <a:cs typeface="Symbol"/>
              </a:rPr>
              <a:t></a:t>
            </a:r>
            <a:r>
              <a:rPr sz="4000" spc="-254" dirty="0">
                <a:latin typeface="Times New Roman"/>
                <a:cs typeface="Times New Roman"/>
              </a:rPr>
              <a:t> </a:t>
            </a:r>
            <a:r>
              <a:rPr sz="4000" spc="30" dirty="0">
                <a:latin typeface="Symbol"/>
                <a:cs typeface="Symbol"/>
              </a:rPr>
              <a:t></a:t>
            </a:r>
            <a:r>
              <a:rPr sz="4000" spc="30" dirty="0">
                <a:latin typeface="Times New Roman"/>
                <a:cs typeface="Times New Roman"/>
              </a:rPr>
              <a:t>)</a:t>
            </a:r>
            <a:endParaRPr sz="4000">
              <a:latin typeface="Times New Roman"/>
              <a:cs typeface="Times New Roman"/>
            </a:endParaRPr>
          </a:p>
        </p:txBody>
      </p:sp>
      <p:pic>
        <p:nvPicPr>
          <p:cNvPr id="58" name="object 5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2635" y="2027554"/>
            <a:ext cx="6536596" cy="601995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3699" y="5976646"/>
            <a:ext cx="6030595" cy="2538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8250" spc="190" dirty="0">
                <a:solidFill>
                  <a:srgbClr val="FDC41F"/>
                </a:solidFill>
              </a:rPr>
              <a:t>СПАСИБО</a:t>
            </a:r>
            <a:r>
              <a:rPr sz="8250" spc="90" dirty="0">
                <a:solidFill>
                  <a:srgbClr val="FDC41F"/>
                </a:solidFill>
              </a:rPr>
              <a:t> </a:t>
            </a:r>
            <a:r>
              <a:rPr sz="8250" spc="55" dirty="0">
                <a:solidFill>
                  <a:srgbClr val="FDC41F"/>
                </a:solidFill>
              </a:rPr>
              <a:t>ЗА </a:t>
            </a:r>
            <a:r>
              <a:rPr sz="8250" spc="204" dirty="0">
                <a:solidFill>
                  <a:srgbClr val="FDC41F"/>
                </a:solidFill>
              </a:rPr>
              <a:t>ВНИМАНИЕ!</a:t>
            </a:r>
            <a:endParaRPr sz="82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625</Words>
  <Application>Microsoft Office PowerPoint</Application>
  <PresentationFormat>Произвольный</PresentationFormat>
  <Paragraphs>174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Calibri</vt:lpstr>
      <vt:lpstr>Symbol</vt:lpstr>
      <vt:lpstr>Times New Roman</vt:lpstr>
      <vt:lpstr>Office Theme</vt:lpstr>
      <vt:lpstr>Презентация PowerPoint</vt:lpstr>
      <vt:lpstr>ЛИНЕЙНЫЕ ЭЛЕКТРИЧЕСКИЕ ЦЕПИ ГАРМОНИЧЕСКОГО ТОКА В УСТАНОВИВШИХСЯ РЕЖИМАХ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u(t)  uR  uL  uC  i  R  L di   1   idt</vt:lpstr>
      <vt:lpstr>Презентация PowerPoint</vt:lpstr>
      <vt:lpstr>u  URm sin(t  i )  ULm sin(t  i  90) </vt:lpstr>
      <vt:lpstr>Презентация PowerPoint</vt:lpstr>
      <vt:lpstr>u(t)  Um sin t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Блащук Михаил Юрьевич</cp:lastModifiedBy>
  <cp:revision>1</cp:revision>
  <dcterms:created xsi:type="dcterms:W3CDTF">2025-01-22T03:17:14Z</dcterms:created>
  <dcterms:modified xsi:type="dcterms:W3CDTF">2025-01-22T03:21:38Z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2021-12-07T00:00:00Z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2025-01-22T00:00:00Z</vt:filetime>
  </property>
  <property fmtid="{D5CDD505-2E9C-101B-9397-08002B2CF9AE}" pid="5" name="Producer">
    <vt:lpwstr>Adobe PDF Library 15.0</vt:lpwstr>
  </property>
</Properties>
</file>