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555" r:id="rId3"/>
    <p:sldId id="511" r:id="rId4"/>
    <p:sldId id="556" r:id="rId5"/>
    <p:sldId id="557" r:id="rId6"/>
    <p:sldId id="558" r:id="rId7"/>
    <p:sldId id="559" r:id="rId8"/>
    <p:sldId id="560" r:id="rId9"/>
    <p:sldId id="561" r:id="rId10"/>
    <p:sldId id="562" r:id="rId11"/>
    <p:sldId id="563" r:id="rId12"/>
    <p:sldId id="565" r:id="rId13"/>
    <p:sldId id="564" r:id="rId14"/>
    <p:sldId id="568" r:id="rId15"/>
    <p:sldId id="569" r:id="rId16"/>
    <p:sldId id="567" r:id="rId17"/>
    <p:sldId id="570" r:id="rId18"/>
    <p:sldId id="572" r:id="rId19"/>
    <p:sldId id="571" r:id="rId20"/>
    <p:sldId id="573" r:id="rId21"/>
    <p:sldId id="574" r:id="rId22"/>
    <p:sldId id="575" r:id="rId23"/>
    <p:sldId id="576" r:id="rId24"/>
    <p:sldId id="577" r:id="rId25"/>
    <p:sldId id="578" r:id="rId26"/>
    <p:sldId id="579" r:id="rId27"/>
    <p:sldId id="580" r:id="rId28"/>
    <p:sldId id="581" r:id="rId29"/>
    <p:sldId id="582" r:id="rId30"/>
    <p:sldId id="566" r:id="rId31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414"/>
    <a:srgbClr val="80BF4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6" autoAdjust="0"/>
    <p:restoredTop sz="94681" autoAdjust="0"/>
  </p:normalViewPr>
  <p:slideViewPr>
    <p:cSldViewPr>
      <p:cViewPr varScale="1">
        <p:scale>
          <a:sx n="61" d="100"/>
          <a:sy n="61" d="100"/>
        </p:scale>
        <p:origin x="42" y="522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dirty="0" smtClean="0">
                <a:solidFill>
                  <a:schemeClr val="bg1"/>
                </a:solidFill>
              </a:rPr>
              <a:t>2020/21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993290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/>
              <a:t>Направление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подготовки</a:t>
            </a:r>
            <a:r>
              <a:rPr lang="en-US" altLang="ru-RU" sz="2800" b="1" dirty="0"/>
              <a:t/>
            </a:r>
            <a:br>
              <a:rPr lang="en-US" altLang="ru-RU" sz="2800" b="1" dirty="0"/>
            </a:br>
            <a:r>
              <a:rPr lang="ru-RU" altLang="ru-RU" sz="2800" b="1" dirty="0"/>
              <a:t>«Приборостроение»</a:t>
            </a:r>
            <a:endParaRPr lang="ru-RU" sz="2800" b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smtClean="0">
                <a:latin typeface="+mn-lt"/>
              </a:rPr>
              <a:t>Профиль </a:t>
            </a:r>
            <a:r>
              <a:rPr lang="ru-RU" altLang="ru-RU" sz="2400" b="1" smtClean="0">
                <a:latin typeface="+mn-lt"/>
              </a:rPr>
              <a:t>«</a:t>
            </a:r>
            <a:r>
              <a:rPr lang="ru-RU" sz="2400" b="1"/>
              <a:t>Информационные системы контроля и диагностики</a:t>
            </a:r>
            <a:r>
              <a:rPr lang="ru-RU" altLang="ru-RU" sz="2400" b="1" smtClean="0">
                <a:latin typeface="+mn-lt"/>
              </a:rPr>
              <a:t>»</a:t>
            </a:r>
            <a:endParaRPr lang="ru-RU" altLang="ru-RU" sz="2400" b="1" dirty="0" smtClean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863997" y="1018705"/>
            <a:ext cx="7560840" cy="3407244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altLang="ru-RU" sz="1600" dirty="0" smtClean="0"/>
              <a:t>Отделение контроля и диагностики сформировано в 2018 году из двух кафедр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dirty="0" smtClean="0"/>
              <a:t>Физических методов и приборов контроля качества;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dirty="0" smtClean="0"/>
              <a:t>Экологии и безопасности жизнедеятельности.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altLang="ru-RU" sz="1600" dirty="0" smtClean="0"/>
              <a:t>Кафедра ФМПК, на базе которой осуществлялась подготовка по направлению «Приборостроение», открыта </a:t>
            </a:r>
            <a:r>
              <a:rPr lang="ru-RU" altLang="ru-RU" sz="1600" dirty="0"/>
              <a:t>в </a:t>
            </a:r>
            <a:r>
              <a:rPr lang="ru-RU" altLang="ru-RU" sz="1600" b="1" dirty="0"/>
              <a:t>1983</a:t>
            </a:r>
            <a:r>
              <a:rPr lang="ru-RU" altLang="ru-RU" sz="1600" dirty="0"/>
              <a:t> году.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altLang="ru-RU" sz="1600" dirty="0" smtClean="0"/>
              <a:t>За 35 лет подготовлено </a:t>
            </a:r>
            <a:r>
              <a:rPr lang="ru-RU" altLang="ru-RU" sz="1600" dirty="0"/>
              <a:t>около </a:t>
            </a:r>
            <a:r>
              <a:rPr lang="ru-RU" altLang="ru-RU" sz="1600" b="1" dirty="0" smtClean="0"/>
              <a:t>650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инженеров.</a:t>
            </a:r>
            <a:r>
              <a:rPr lang="ru-RU" altLang="ru-RU" sz="1600" dirty="0" smtClean="0"/>
              <a:t/>
            </a:r>
            <a:br>
              <a:rPr lang="ru-RU" altLang="ru-RU" sz="1600" dirty="0" smtClean="0"/>
            </a:br>
            <a:endParaRPr lang="ru-RU" alt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0570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16" name="Rectangle 2"/>
          <p:cNvSpPr txBox="1">
            <a:spLocks/>
          </p:cNvSpPr>
          <p:nvPr/>
        </p:nvSpPr>
        <p:spPr bwMode="auto">
          <a:xfrm>
            <a:off x="773218" y="826193"/>
            <a:ext cx="7600182" cy="98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На базе </a:t>
            </a:r>
            <a:r>
              <a:rPr lang="ru-RU" altLang="ru-RU" sz="1600" kern="0" dirty="0" err="1" smtClean="0"/>
              <a:t>ОКД</a:t>
            </a:r>
            <a:r>
              <a:rPr lang="ru-RU" altLang="ru-RU" sz="1600" kern="0" dirty="0" smtClean="0"/>
              <a:t> создан уникальный учебно-научно-производственный комплекс, объединяющий:</a:t>
            </a:r>
            <a:endParaRPr lang="ru-RU" altLang="ru-RU" sz="1600" kern="0" dirty="0"/>
          </a:p>
        </p:txBody>
      </p:sp>
      <p:sp>
        <p:nvSpPr>
          <p:cNvPr id="17" name="Rectangle 3"/>
          <p:cNvSpPr txBox="1">
            <a:spLocks/>
          </p:cNvSpPr>
          <p:nvPr/>
        </p:nvSpPr>
        <p:spPr bwMode="auto">
          <a:xfrm>
            <a:off x="773218" y="1859535"/>
            <a:ext cx="7723627" cy="2276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ru-RU" altLang="ru-RU" sz="1600" kern="0" dirty="0" smtClean="0"/>
              <a:t>Региональный учебно-аттестационный центр повышения квалификации и аттестации специалистов по неразрушающему контролю;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ru-RU" altLang="ru-RU" sz="1600" kern="0" dirty="0" smtClean="0"/>
              <a:t>Центр повышения квалификации специалистов по управлению качеством;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ru-RU" altLang="ru-RU" sz="1600" kern="0" dirty="0"/>
              <a:t>Отделение повышения квалификации и переподготовки кадров при Центре платных образовательных услуг и трудоустройства </a:t>
            </a:r>
            <a:r>
              <a:rPr lang="ru-RU" altLang="ru-RU" sz="1600" kern="0" dirty="0" err="1"/>
              <a:t>ТПУ</a:t>
            </a:r>
            <a:r>
              <a:rPr lang="ru-RU" altLang="ru-RU" sz="1600" kern="0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80446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85504" y="1059161"/>
            <a:ext cx="7632698" cy="257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На сегодняшний день будущих специалистов готовят: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kern="0" dirty="0"/>
              <a:t>6 профессоров кафедры; 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kern="0" dirty="0"/>
              <a:t>10 доцентов, кандидатов технических наук; 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kern="0" dirty="0"/>
              <a:t>3 старших преподавателя; 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1600" kern="0" dirty="0"/>
              <a:t>1 ассистент.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endParaRPr lang="ru-RU" altLang="ru-RU" sz="1600" kern="0" dirty="0"/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790650" y="3280846"/>
            <a:ext cx="7770502" cy="127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altLang="ru-RU" sz="1600" b="1" kern="0" dirty="0" smtClean="0"/>
              <a:t>Для корреспонденции: </a:t>
            </a:r>
            <a:r>
              <a:rPr lang="ru-RU" altLang="ru-RU" sz="1600" kern="0" dirty="0" smtClean="0"/>
              <a:t> 634050, г. Томск, пр. Ленина, 30, </a:t>
            </a:r>
            <a:r>
              <a:rPr lang="ru-RU" altLang="ru-RU" sz="1600" kern="0" dirty="0" err="1" smtClean="0"/>
              <a:t>ТПУ</a:t>
            </a:r>
            <a:r>
              <a:rPr lang="ru-RU" altLang="ru-RU" sz="1600" kern="0" dirty="0" smtClean="0"/>
              <a:t>, </a:t>
            </a:r>
            <a:r>
              <a:rPr lang="ru-RU" altLang="ru-RU" sz="1600" kern="0" dirty="0" err="1" smtClean="0"/>
              <a:t>ИШНКБ</a:t>
            </a:r>
            <a:r>
              <a:rPr lang="ru-RU" altLang="ru-RU" sz="1600" kern="0" dirty="0" smtClean="0"/>
              <a:t>, </a:t>
            </a:r>
            <a:r>
              <a:rPr lang="ru-RU" altLang="ru-RU" sz="1600" kern="0" dirty="0" err="1" smtClean="0"/>
              <a:t>ОКД</a:t>
            </a:r>
            <a:r>
              <a:rPr lang="ru-RU" altLang="ru-RU" sz="1600" kern="0" dirty="0" smtClean="0"/>
              <a:t/>
            </a:r>
            <a:br>
              <a:rPr lang="ru-RU" altLang="ru-RU" sz="1600" kern="0" dirty="0" smtClean="0"/>
            </a:br>
            <a:r>
              <a:rPr lang="ru-RU" altLang="ru-RU" sz="1600" b="1" kern="0" dirty="0" smtClean="0"/>
              <a:t>Месторасположение:</a:t>
            </a:r>
            <a:r>
              <a:rPr lang="ru-RU" altLang="ru-RU" sz="1600" kern="0" dirty="0" smtClean="0"/>
              <a:t> ул. Савиных, 7, корпус 18, офис 301, 302, 304</a:t>
            </a:r>
            <a:br>
              <a:rPr lang="ru-RU" altLang="ru-RU" sz="1600" kern="0" dirty="0" smtClean="0"/>
            </a:br>
            <a:r>
              <a:rPr lang="ru-RU" altLang="ru-RU" sz="1600" b="1" kern="0" dirty="0" smtClean="0"/>
              <a:t>Тел:</a:t>
            </a:r>
            <a:r>
              <a:rPr lang="ru-RU" altLang="ru-RU" sz="1600" kern="0" dirty="0" smtClean="0"/>
              <a:t> 8 (3822) 701-777, </a:t>
            </a:r>
            <a:r>
              <a:rPr lang="ru-RU" altLang="ru-RU" sz="1600" kern="0" dirty="0" err="1" smtClean="0"/>
              <a:t>вн</a:t>
            </a:r>
            <a:r>
              <a:rPr lang="ru-RU" altLang="ru-RU" sz="1600" kern="0" dirty="0" smtClean="0"/>
              <a:t>. 2768, 2769, 2770</a:t>
            </a:r>
            <a:br>
              <a:rPr lang="ru-RU" altLang="ru-RU" sz="1600" kern="0" dirty="0" smtClean="0"/>
            </a:br>
            <a:r>
              <a:rPr lang="ru-RU" altLang="ru-RU" sz="1600" b="1" kern="0" dirty="0" smtClean="0"/>
              <a:t>E-</a:t>
            </a:r>
            <a:r>
              <a:rPr lang="ru-RU" altLang="ru-RU" sz="1600" b="1" kern="0" dirty="0" err="1" smtClean="0"/>
              <a:t>mail</a:t>
            </a:r>
            <a:r>
              <a:rPr lang="ru-RU" altLang="ru-RU" sz="1600" b="1" kern="0" dirty="0" smtClean="0"/>
              <a:t>:</a:t>
            </a:r>
            <a:r>
              <a:rPr lang="ru-RU" altLang="ru-RU" sz="1600" kern="0" dirty="0" smtClean="0"/>
              <a:t> fmpk@tpu.ru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12826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1090512" y="1946481"/>
            <a:ext cx="7200055" cy="10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ru-RU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Научные направления </a:t>
            </a:r>
            <a:r>
              <a:rPr lang="ru-RU" b="1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ОКД</a:t>
            </a:r>
            <a:endParaRPr lang="ru-RU" b="1" kern="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856249" y="987401"/>
            <a:ext cx="7777163" cy="43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800" kern="0" smtClean="0"/>
              <a:t>Малогабаритные импульсные бетатроны типа МИБ    </a:t>
            </a:r>
            <a:endParaRPr lang="ru-RU" altLang="ru-RU" sz="1800" ker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7"/>
          <a:stretch/>
        </p:blipFill>
        <p:spPr bwMode="auto">
          <a:xfrm>
            <a:off x="780552" y="1569182"/>
            <a:ext cx="3251798" cy="248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/>
          </p:cNvSpPr>
          <p:nvPr/>
        </p:nvSpPr>
        <p:spPr bwMode="auto">
          <a:xfrm>
            <a:off x="4106773" y="1584325"/>
            <a:ext cx="4526640" cy="2653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1600" kern="0" dirty="0" smtClean="0"/>
              <a:t>Бетатроны предназначены для неразрушающего контроля материалов и изделий, а также для решения ряда прикладных и научных задач.</a:t>
            </a:r>
          </a:p>
          <a:p>
            <a:r>
              <a:rPr lang="ru-RU" altLang="ru-RU" sz="1600" kern="0" dirty="0" smtClean="0"/>
              <a:t>Бетатрон - индукционный циклический ускоритель электронов, в котором энергия частиц увеличивается вихревым электрическим полем, создаваемым изменяющимся магнитным потоком, проходящим внутри орбиты частиц.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12394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67356" y="993716"/>
            <a:ext cx="5971263" cy="40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b="1" kern="0" dirty="0" smtClean="0">
                <a:latin typeface="+mn-lt"/>
              </a:rPr>
              <a:t>Преимущества последних разработок</a:t>
            </a:r>
            <a:endParaRPr lang="ru-RU" altLang="ru-RU" sz="1600" kern="0" dirty="0">
              <a:latin typeface="+mn-lt"/>
            </a:endParaRPr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767356" y="1442182"/>
            <a:ext cx="7527753" cy="320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простота обслуживания вследствие введения микропроцессорного управления;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повышенная надежность за счет разработки быстродействующих эффективных электронных схем защиты силовых цепей бетатрона;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низкий выход бракованных рентгенограмм из-за наличия встроенной и выносной системы дозиметрии пучка;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/>
              <a:t>унифицированные узлы для различных типов бетатронов. 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24445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25370" y="973302"/>
            <a:ext cx="6623774" cy="53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b="1" kern="0" dirty="0" smtClean="0"/>
              <a:t>Основные области применения малогабаритных бетатронов:</a:t>
            </a:r>
            <a:endParaRPr lang="ru-RU" altLang="ru-RU" sz="1600" kern="0" dirty="0"/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786125" y="1422400"/>
            <a:ext cx="7638711" cy="30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неразрушающий контроль материалов и изделий, как в промышленности, так и строительстве;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досмотр ручной клади, содержимого контейнеров и крупногабаритных транспортных средств;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радиационные испытания радиоэлектронной аппаратуры с целью прогнозирования сроков ее службы в условиях космического пространства;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радиационная терапия быстрыми электронами широкого класса заболеваний онкологического и иного характера. </a:t>
            </a:r>
            <a:endParaRPr lang="ru-RU" altLang="ru-RU" sz="16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226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752647" y="948384"/>
            <a:ext cx="6163185" cy="54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dirty="0" smtClean="0"/>
              <a:t>Переносные моноблочные рентгеновские аппараты</a:t>
            </a:r>
            <a:endParaRPr lang="ru-RU" altLang="ru-RU" sz="1600" b="1" kern="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9" y="1494127"/>
            <a:ext cx="4031642" cy="30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 txBox="1">
            <a:spLocks/>
          </p:cNvSpPr>
          <p:nvPr/>
        </p:nvSpPr>
        <p:spPr bwMode="auto">
          <a:xfrm>
            <a:off x="4752955" y="1335091"/>
            <a:ext cx="3964277" cy="232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1600" kern="0" dirty="0" smtClean="0"/>
              <a:t>Предназначены для использования в качестве источника излучения при неразрушающем контроле изделий, материалов и сварных соединений, а также для досмотра багажа, тары, посылок. Контроль может проводиться как радиографическим методом, так и с помощью рентгеновских </a:t>
            </a:r>
            <a:r>
              <a:rPr lang="ru-RU" altLang="ru-RU" sz="1600" kern="0" dirty="0" err="1" smtClean="0"/>
              <a:t>интроскопов</a:t>
            </a:r>
            <a:r>
              <a:rPr lang="ru-RU" altLang="ru-RU" sz="1600" kern="0" dirty="0" smtClean="0"/>
              <a:t>. 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39132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816973" y="1062038"/>
            <a:ext cx="7607864" cy="72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/>
              <a:t>С</a:t>
            </a:r>
            <a:r>
              <a:rPr lang="ru-RU" altLang="ru-RU" sz="1600" kern="0" dirty="0" smtClean="0"/>
              <a:t>пособ формирования излучения обеспечивает аппаратам преимущества:</a:t>
            </a:r>
            <a:endParaRPr lang="ru-RU" altLang="ru-RU" sz="1600" kern="0" dirty="0"/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816973" y="1791867"/>
            <a:ext cx="7319832" cy="2078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высокий рентгеновский выход по сравнению с сетевыми моноблочными аппаратами;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низкий вес аппаратов;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smtClean="0">
                <a:latin typeface="+mj-lt"/>
              </a:rPr>
              <a:t>возможность широкой регулировки параметров излучения.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ru-RU" altLang="ru-RU" sz="1600" kern="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04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79175" y="854818"/>
            <a:ext cx="4561464" cy="65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Интроскопы рентгеновские и бетатронные </a:t>
            </a:r>
            <a:endParaRPr lang="ru-RU" altLang="ru-RU" sz="1600" b="1" kern="0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0" y="1422400"/>
            <a:ext cx="2486723" cy="326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/>
          </p:cNvSpPr>
          <p:nvPr/>
        </p:nvSpPr>
        <p:spPr bwMode="auto">
          <a:xfrm>
            <a:off x="3384278" y="1389685"/>
            <a:ext cx="4824685" cy="312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600" kern="0" smtClean="0"/>
              <a:t>Интроскоп представляет собой комплекс аппаратуры, предназначенный для работы как в полевых (например, на трассах нефте- и газопроводов), так и стационарных условиях для неразрушающего контроля качества сварных соединений трубопроводов, сосудов высокого давления, различных металлических конструкций. </a:t>
            </a:r>
            <a:endParaRPr lang="ru-RU" altLang="ru-RU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32641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993716"/>
            <a:ext cx="5833110" cy="35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kern="0" dirty="0" smtClean="0"/>
              <a:t>Условия работы и преимущества:</a:t>
            </a:r>
            <a:endParaRPr lang="ru-RU" altLang="ru-RU" sz="1600" kern="0" dirty="0"/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752647" y="1422400"/>
            <a:ext cx="7600182" cy="25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err="1" smtClean="0"/>
              <a:t>интроскоп</a:t>
            </a:r>
            <a:r>
              <a:rPr lang="ru-RU" altLang="ru-RU" sz="1600" kern="0" dirty="0" smtClean="0"/>
              <a:t> работоспособен в стационарных условиях и на базе автомобиля с крытым кузовом в диапазоне температур (-20...+40)°С;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1600" kern="0" dirty="0" err="1" smtClean="0"/>
              <a:t>интроскоп</a:t>
            </a:r>
            <a:r>
              <a:rPr lang="ru-RU" altLang="ru-RU" sz="1600" kern="0" dirty="0" smtClean="0"/>
              <a:t> позволяет контролировать качество изделий без применения рентгеновской пленки. Результаты контроля запоминаются в виде цифровых рентгенограмм, а также документируются на бумажном носителе.</a:t>
            </a:r>
          </a:p>
        </p:txBody>
      </p:sp>
    </p:spTree>
    <p:extLst>
      <p:ext uri="{BB962C8B-B14F-4D97-AF65-F5344CB8AC3E}">
        <p14:creationId xmlns:p14="http://schemas.microsoft.com/office/powerpoint/2010/main" val="29856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20552" y="993716"/>
            <a:ext cx="7585809" cy="56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Примеры высококонтрастных изображений, получаемых интроскопом </a:t>
            </a:r>
            <a:endParaRPr lang="ru-RU" altLang="ru-RU" sz="1600" b="1" kern="0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492" y="2049836"/>
            <a:ext cx="2422505" cy="182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9" y="2032912"/>
            <a:ext cx="2445947" cy="1837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410" y="2032912"/>
            <a:ext cx="2445022" cy="1837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9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891058"/>
            <a:ext cx="5760789" cy="50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Экраны- преобразователи рентгеновского излучения </a:t>
            </a:r>
            <a:endParaRPr lang="ru-RU" altLang="ru-RU" sz="1600" b="1" kern="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07" y="1429919"/>
            <a:ext cx="3872306" cy="284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/>
          </p:cNvSpPr>
          <p:nvPr/>
        </p:nvSpPr>
        <p:spPr bwMode="auto">
          <a:xfrm>
            <a:off x="4713360" y="1398065"/>
            <a:ext cx="3783485" cy="319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1600" kern="0" dirty="0" smtClean="0"/>
              <a:t>Комплект </a:t>
            </a:r>
            <a:r>
              <a:rPr lang="ru-RU" altLang="ru-RU" sz="1600" b="1" kern="0" dirty="0" smtClean="0"/>
              <a:t>экранов - преобразователей</a:t>
            </a:r>
            <a:r>
              <a:rPr lang="ru-RU" altLang="ru-RU" sz="1600" kern="0" dirty="0" smtClean="0"/>
              <a:t> рентгеновского излучения предназначен для регистрации и визуализации пространственно-распределенных потоков рентгеновского излучения в широком диапазоне энергий при радиационном контроле материалов и изделий и при медицинской рентгенодиагностике. </a:t>
            </a:r>
          </a:p>
        </p:txBody>
      </p:sp>
    </p:spTree>
    <p:extLst>
      <p:ext uri="{BB962C8B-B14F-4D97-AF65-F5344CB8AC3E}">
        <p14:creationId xmlns:p14="http://schemas.microsoft.com/office/powerpoint/2010/main" val="16096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2" name="Rectangle 3"/>
          <p:cNvSpPr txBox="1">
            <a:spLocks/>
          </p:cNvSpPr>
          <p:nvPr/>
        </p:nvSpPr>
        <p:spPr bwMode="auto">
          <a:xfrm>
            <a:off x="791989" y="1133475"/>
            <a:ext cx="7416974" cy="122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ru-RU" altLang="ru-RU" sz="1600" kern="0" smtClean="0"/>
              <a:t>Принцип действия экранов – преобразователей основан на способности люминофоров преобразовывать рентгеновское излучение в видимое изображение. </a:t>
            </a:r>
            <a:endParaRPr lang="ru-RU" altLang="ru-RU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4421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847634" y="891058"/>
            <a:ext cx="7505195" cy="81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Тепловой неразрушающий контроль и ИК термографическая диагностика </a:t>
            </a:r>
            <a:endParaRPr lang="ru-RU" altLang="ru-RU" sz="1600" b="1" kern="0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165" y="1667499"/>
            <a:ext cx="4135162" cy="309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49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972115"/>
            <a:ext cx="3142677" cy="35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Направление исследований</a:t>
            </a:r>
            <a:endParaRPr lang="ru-RU" altLang="ru-RU" sz="1600" b="1" kern="0" dirty="0" smtClean="0"/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752647" y="1325682"/>
            <a:ext cx="7888116" cy="3697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smtClean="0"/>
              <a:t>Теоретическое моделирование задач активного теплового контроля (</a:t>
            </a:r>
            <a:r>
              <a:rPr lang="ru-RU" altLang="ru-RU" sz="1600" kern="0" dirty="0" err="1" smtClean="0"/>
              <a:t>ТК</a:t>
            </a:r>
            <a:r>
              <a:rPr lang="ru-RU" altLang="ru-RU" sz="1600" kern="0" dirty="0" smtClean="0"/>
              <a:t>)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smtClean="0"/>
              <a:t>Компьютерная обработка экспериментальных результатов </a:t>
            </a:r>
            <a:r>
              <a:rPr lang="ru-RU" altLang="ru-RU" sz="1600" kern="0" dirty="0" err="1" smtClean="0"/>
              <a:t>ТК</a:t>
            </a:r>
            <a:endParaRPr lang="ru-RU" altLang="ru-RU" sz="1600" kern="0" dirty="0" smtClean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smtClean="0"/>
              <a:t>Определение теплофизических характеристик (</a:t>
            </a:r>
            <a:r>
              <a:rPr lang="ru-RU" altLang="ru-RU" sz="1600" kern="0" dirty="0" err="1" smtClean="0"/>
              <a:t>температуропроводности</a:t>
            </a:r>
            <a:r>
              <a:rPr lang="ru-RU" altLang="ru-RU" sz="1600" kern="0" dirty="0" smtClean="0"/>
              <a:t>) анизотропных композитов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smtClean="0"/>
              <a:t>Система активного </a:t>
            </a:r>
            <a:r>
              <a:rPr lang="ru-RU" altLang="ru-RU" sz="1600" kern="0" dirty="0" err="1" smtClean="0"/>
              <a:t>ТК</a:t>
            </a:r>
            <a:r>
              <a:rPr lang="ru-RU" altLang="ru-RU" sz="1600" kern="0" dirty="0" smtClean="0"/>
              <a:t>, преимущественно, для испытаний композиционных материалов, сотовых конструкций, алюминиевых панелей самолетов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smtClean="0"/>
              <a:t>Технология обнаружения воды в сотовых панелях эксплуатируемых самолетов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altLang="ru-RU" sz="1600" kern="0" dirty="0" err="1" smtClean="0"/>
              <a:t>Тепловизионная</a:t>
            </a:r>
            <a:r>
              <a:rPr lang="ru-RU" altLang="ru-RU" sz="1600" kern="0" dirty="0" smtClean="0"/>
              <a:t> диагностика строительных сооружений 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4988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828664" y="993716"/>
            <a:ext cx="5183209" cy="40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Течеискатель специализированный АЭТ - 1МСС </a:t>
            </a:r>
            <a:endParaRPr lang="ru-RU" altLang="ru-RU" sz="1600" b="1" kern="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21" y="1534147"/>
            <a:ext cx="3215862" cy="285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/>
          </p:cNvSpPr>
          <p:nvPr/>
        </p:nvSpPr>
        <p:spPr bwMode="auto">
          <a:xfrm>
            <a:off x="3672309" y="1357312"/>
            <a:ext cx="4666726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ru-RU" altLang="ru-RU" sz="1600" kern="0" dirty="0" smtClean="0"/>
              <a:t>Регистрация акустического шума, возникающего при истечении жидкости или газа через сквозной дефект при наличии перепада давления. Показания регистрируются с помощью стрелочного прибора. Поиск утечек в подводных трубопроводах осуществляется бесконтактно (через слой воды до 30 м); в болотных и подземных трубопроводах – контактно с интервалом измерений 100-300 м. Контроль за прохождением объектов внутри трубопроводов осуществляется встроенным устройством с таймером, цифровым индикатором и устройством звуковой сигнализации.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2551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990922"/>
            <a:ext cx="6808094" cy="53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Сигнализатор прохождения внутритрубных объектов - СПРА-4 </a:t>
            </a:r>
            <a:endParaRPr lang="ru-RU" altLang="ru-RU" sz="1600" b="1" kern="0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6" y="1434292"/>
            <a:ext cx="3571430" cy="316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/>
          </p:cNvSpPr>
          <p:nvPr/>
        </p:nvSpPr>
        <p:spPr bwMode="auto">
          <a:xfrm>
            <a:off x="4824437" y="1434292"/>
            <a:ext cx="3240510" cy="236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smtClean="0"/>
              <a:t>Контроль за движением очистных устройств (ОУ), разделителей и средств внутритрубной диагностики, перемещаемых внутри трубопроводов.</a:t>
            </a:r>
            <a:endParaRPr lang="ru-RU" altLang="ru-RU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7923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5" name="Rectangle 2"/>
          <p:cNvSpPr txBox="1">
            <a:spLocks/>
          </p:cNvSpPr>
          <p:nvPr/>
        </p:nvSpPr>
        <p:spPr bwMode="auto">
          <a:xfrm>
            <a:off x="803285" y="982369"/>
            <a:ext cx="7477115" cy="81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altLang="ru-RU" sz="1600" kern="0" dirty="0" smtClean="0"/>
              <a:t>Прибор СПРА-4 регистрирует все виды внутритрубных объектов при скорости потока от 0,1 до 3 м/сек:</a:t>
            </a:r>
            <a:endParaRPr lang="ru-RU" altLang="ru-RU" sz="1600" kern="0" dirty="0"/>
          </a:p>
        </p:txBody>
      </p:sp>
      <p:sp>
        <p:nvSpPr>
          <p:cNvPr id="16" name="Rectangle 3"/>
          <p:cNvSpPr txBox="1">
            <a:spLocks/>
          </p:cNvSpPr>
          <p:nvPr/>
        </p:nvSpPr>
        <p:spPr bwMode="auto">
          <a:xfrm>
            <a:off x="752647" y="1927724"/>
            <a:ext cx="7236937" cy="20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dirty="0" smtClean="0"/>
              <a:t>очистные устройства из твердых материалов, снабженных уплотняющими кольцевыми манжетами из </a:t>
            </a:r>
            <a:r>
              <a:rPr lang="ru-RU" altLang="ru-RU" sz="1600" kern="0" dirty="0" err="1" smtClean="0"/>
              <a:t>капролона</a:t>
            </a:r>
            <a:r>
              <a:rPr lang="ru-RU" altLang="ru-RU" sz="1600" kern="0" dirty="0" smtClean="0"/>
              <a:t>, резины, полиуретана и т. д.;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dirty="0" err="1" smtClean="0"/>
              <a:t>чистные</a:t>
            </a:r>
            <a:r>
              <a:rPr lang="ru-RU" altLang="ru-RU" sz="1600" kern="0" dirty="0" smtClean="0"/>
              <a:t> устройства из мягких материалов, например, из поролона;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dirty="0" smtClean="0"/>
              <a:t>средства внутритрубной диагностики. </a:t>
            </a:r>
          </a:p>
        </p:txBody>
      </p:sp>
    </p:spTree>
    <p:extLst>
      <p:ext uri="{BB962C8B-B14F-4D97-AF65-F5344CB8AC3E}">
        <p14:creationId xmlns:p14="http://schemas.microsoft.com/office/powerpoint/2010/main" val="1547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885656"/>
            <a:ext cx="7744198" cy="81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smtClean="0"/>
              <a:t>Система непрерывного контроля герметичности участков нефтепровода СНКГН - 1, СНКГН - 2</a:t>
            </a:r>
            <a:endParaRPr lang="ru-RU" altLang="ru-RU" sz="1600" b="1" kern="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12" y="1840977"/>
            <a:ext cx="2910929" cy="232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357" y="1806765"/>
            <a:ext cx="3683853" cy="236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0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2" name="Rectangle 3"/>
          <p:cNvSpPr txBox="1">
            <a:spLocks/>
          </p:cNvSpPr>
          <p:nvPr/>
        </p:nvSpPr>
        <p:spPr bwMode="auto">
          <a:xfrm>
            <a:off x="863997" y="1089461"/>
            <a:ext cx="7632848" cy="184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1600" kern="0" dirty="0" smtClean="0">
                <a:latin typeface="+mj-lt"/>
              </a:rPr>
              <a:t>Непрерывный автоматизированный контроль герметичности наиболее опасных для окружающей среды участков нефтепроводов и продуктопроводов. Аппаратура может работать как в составе АСУ трубопроводного транспорта, так и автономно.</a:t>
            </a:r>
            <a:r>
              <a:rPr lang="ru-RU" altLang="ru-RU" sz="1600" b="1" kern="0" dirty="0" smtClean="0">
                <a:latin typeface="+mj-lt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altLang="ru-RU" sz="1600" kern="0" dirty="0" smtClean="0">
              <a:latin typeface="+mj-lt"/>
            </a:endParaRPr>
          </a:p>
        </p:txBody>
      </p:sp>
      <p:sp>
        <p:nvSpPr>
          <p:cNvPr id="13" name="Rectangle 3"/>
          <p:cNvSpPr txBox="1">
            <a:spLocks/>
          </p:cNvSpPr>
          <p:nvPr/>
        </p:nvSpPr>
        <p:spPr bwMode="auto">
          <a:xfrm>
            <a:off x="863997" y="2574478"/>
            <a:ext cx="777716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600" kern="0" dirty="0" smtClean="0"/>
              <a:t>В режиме Контроля герметичности при нарушении герметичности трубопровода в канал телесигнализации выдается сигнал, сообщающий о наличии утечки. В режиме Локализации (при подключении внешней микро-ЭВМ) определяется местоположение сквозного дефекта.</a:t>
            </a:r>
          </a:p>
        </p:txBody>
      </p:sp>
    </p:spTree>
    <p:extLst>
      <p:ext uri="{BB962C8B-B14F-4D97-AF65-F5344CB8AC3E}">
        <p14:creationId xmlns:p14="http://schemas.microsoft.com/office/powerpoint/2010/main" val="4599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12" name="Rectangle 3"/>
          <p:cNvSpPr txBox="1">
            <a:spLocks/>
          </p:cNvSpPr>
          <p:nvPr/>
        </p:nvSpPr>
        <p:spPr bwMode="auto">
          <a:xfrm>
            <a:off x="752647" y="1004193"/>
            <a:ext cx="7777163" cy="151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altLang="ru-RU" sz="1600" kern="0" smtClean="0"/>
              <a:t>Принцип действия основан на регистрации акустического шума (акустической эмиссии), возникающего при истечении жидкости через сквозной дефект при наличии в трубе избыточного давления и распространяющегося по трубопроводу. </a:t>
            </a:r>
            <a:endParaRPr lang="ru-RU" altLang="ru-RU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35985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752647" y="944974"/>
            <a:ext cx="7717714" cy="471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b="1" kern="0" dirty="0" smtClean="0"/>
              <a:t>Датчик герметичности камер пуска-приема очистных устройств </a:t>
            </a:r>
            <a:r>
              <a:rPr lang="ru-RU" altLang="ru-RU" sz="1600" b="1" kern="0" dirty="0" err="1" smtClean="0"/>
              <a:t>ДГК</a:t>
            </a:r>
            <a:r>
              <a:rPr lang="ru-RU" altLang="ru-RU" sz="1600" b="1" kern="0" dirty="0" smtClean="0"/>
              <a:t> - 1   </a:t>
            </a:r>
            <a:endParaRPr lang="ru-RU" altLang="ru-RU" sz="1600" b="1" kern="0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008" y="1492095"/>
            <a:ext cx="1735080" cy="285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781" y="1492096"/>
            <a:ext cx="1803719" cy="250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45" y="1543856"/>
            <a:ext cx="1765461" cy="244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32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12" name="Rectangle 3"/>
          <p:cNvSpPr txBox="1">
            <a:spLocks/>
          </p:cNvSpPr>
          <p:nvPr/>
        </p:nvSpPr>
        <p:spPr bwMode="auto">
          <a:xfrm>
            <a:off x="745296" y="1062038"/>
            <a:ext cx="7777163" cy="2521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smtClean="0"/>
              <a:t>Датчик герметичности камер (ДГК-1) устанавливается на камерах без нарушения их целостности (на внешней поверхности стенки камеры) через один слой пленочной изоляции.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altLang="ru-RU" sz="1600" kern="0" smtClean="0"/>
              <a:t>Прибор ДГК-1 имеет блочное исполнение и состоит из блоков:</a:t>
            </a:r>
            <a:br>
              <a:rPr lang="ru-RU" altLang="ru-RU" sz="1600" kern="0" smtClean="0"/>
            </a:br>
            <a:r>
              <a:rPr lang="ru-RU" altLang="ru-RU" sz="1600" kern="0" smtClean="0"/>
              <a:t>датчика акустического (ДА), коробки соединительной (КС) и блока питания и реле (БПР) </a:t>
            </a:r>
            <a:endParaRPr lang="ru-RU" alt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9341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17" name="Rectangle 2"/>
          <p:cNvSpPr txBox="1">
            <a:spLocks/>
          </p:cNvSpPr>
          <p:nvPr/>
        </p:nvSpPr>
        <p:spPr bwMode="auto">
          <a:xfrm>
            <a:off x="737196" y="1018705"/>
            <a:ext cx="5366146" cy="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sz="1600" kern="0" smtClean="0"/>
              <a:t> </a:t>
            </a:r>
            <a:r>
              <a:rPr lang="ru-RU" altLang="ru-RU" sz="1600" b="1" kern="0" smtClean="0"/>
              <a:t>Ультразвуковые толщиномеры серии ТАУ </a:t>
            </a:r>
            <a:r>
              <a:rPr lang="ru-RU" altLang="ru-RU" sz="1600" kern="0" smtClean="0"/>
              <a:t> </a:t>
            </a:r>
            <a:endParaRPr lang="ru-RU" altLang="ru-RU" sz="1600" kern="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22" y="1477195"/>
            <a:ext cx="1339988" cy="296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3"/>
          <p:cNvSpPr txBox="1">
            <a:spLocks/>
          </p:cNvSpPr>
          <p:nvPr/>
        </p:nvSpPr>
        <p:spPr bwMode="auto">
          <a:xfrm>
            <a:off x="2675337" y="1422400"/>
            <a:ext cx="5472758" cy="122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ru-RU" altLang="ru-RU" sz="1600" kern="0" smtClean="0"/>
              <a:t>Ультразвуковые толщиномеры серии ТАУ предназначены для измерения толщины и других свойств изделий и объектов по времени распространения ультразвуковой волны </a:t>
            </a:r>
            <a:endParaRPr lang="ru-RU" altLang="ru-RU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204236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775051" y="910450"/>
            <a:ext cx="764978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ru-RU" altLang="ru-RU" sz="1600" kern="0" smtClean="0">
                <a:solidFill>
                  <a:srgbClr val="000000"/>
                </a:solidFill>
              </a:rPr>
              <a:t>Основным достоинством толщиномеров серии ТАУ является их высокая чувствительность, позволяющая оценивать остаточную толщину изделий практически без зачистки корродированной поверхности, по краске, окалине и нагару. Еще более сложные задачи ультразвукового контроля (контроль чугуна, толстостенных полипропиленовых труб, резины, обнаружение дефектов и т.д.) можно решить с помощью сверхчувствительного толщиномера ТАУ410 </a:t>
            </a:r>
            <a:endParaRPr lang="ru-RU" altLang="ru-RU" sz="16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1893265" y="936625"/>
            <a:ext cx="5307635" cy="382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ru-RU" altLang="ru-RU" sz="1600" b="1" kern="0" smtClean="0"/>
              <a:t>Взаимодействие по подготовке кадров с</a:t>
            </a:r>
            <a:r>
              <a:rPr lang="ru-RU" altLang="ru-RU" sz="1600" kern="0" smtClean="0"/>
              <a:t> </a:t>
            </a:r>
            <a:endParaRPr lang="ru-RU" altLang="ru-RU" sz="1600" kern="0" dirty="0"/>
          </a:p>
        </p:txBody>
      </p:sp>
      <p:pic>
        <p:nvPicPr>
          <p:cNvPr id="14" name="Picture 4" descr="nccp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2776" y="1001440"/>
            <a:ext cx="2985193" cy="783149"/>
          </a:xfrm>
          <a:prstGeom prst="rect">
            <a:avLst/>
          </a:prstGeom>
          <a:noFill/>
        </p:spPr>
      </p:pic>
      <p:pic>
        <p:nvPicPr>
          <p:cNvPr id="15" name="Picture 5" descr="logo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1425" y="3553426"/>
            <a:ext cx="5053337" cy="785399"/>
          </a:xfrm>
          <a:prstGeom prst="rect">
            <a:avLst/>
          </a:prstGeom>
          <a:noFill/>
        </p:spPr>
      </p:pic>
      <p:pic>
        <p:nvPicPr>
          <p:cNvPr id="16" name="Picture 6" descr="logo1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1016" y="1703574"/>
            <a:ext cx="3189982" cy="1687821"/>
          </a:xfrm>
          <a:prstGeom prst="rect">
            <a:avLst/>
          </a:prstGeom>
          <a:noFill/>
        </p:spPr>
      </p:pic>
      <p:sp>
        <p:nvSpPr>
          <p:cNvPr id="17" name="AutoShape 7"/>
          <p:cNvSpPr>
            <a:spLocks noChangeArrowheads="1"/>
          </p:cNvSpPr>
          <p:nvPr/>
        </p:nvSpPr>
        <p:spPr bwMode="auto">
          <a:xfrm rot="20352598">
            <a:off x="3503475" y="1358133"/>
            <a:ext cx="918175" cy="408452"/>
          </a:xfrm>
          <a:prstGeom prst="leftRightArrow">
            <a:avLst>
              <a:gd name="adj1" fmla="val 50000"/>
              <a:gd name="adj2" fmla="val 44959"/>
            </a:avLst>
          </a:prstGeom>
          <a:solidFill>
            <a:srgbClr val="FF6600">
              <a:alpha val="6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76">
              <a:latin typeface="Arial" panose="020B0604020202020204" pitchFamily="34" charset="0"/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 rot="1544698">
            <a:off x="3555235" y="3093214"/>
            <a:ext cx="918175" cy="408452"/>
          </a:xfrm>
          <a:prstGeom prst="leftRightArrow">
            <a:avLst>
              <a:gd name="adj1" fmla="val 50000"/>
              <a:gd name="adj2" fmla="val 44959"/>
            </a:avLst>
          </a:prstGeom>
          <a:solidFill>
            <a:srgbClr val="FF6600">
              <a:alpha val="6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76">
              <a:latin typeface="Arial" panose="020B0604020202020204" pitchFamily="34" charset="0"/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3809534" y="2175039"/>
            <a:ext cx="918175" cy="408452"/>
          </a:xfrm>
          <a:prstGeom prst="leftRightArrow">
            <a:avLst>
              <a:gd name="adj1" fmla="val 50000"/>
              <a:gd name="adj2" fmla="val 44959"/>
            </a:avLst>
          </a:prstGeom>
          <a:solidFill>
            <a:srgbClr val="FF6600">
              <a:alpha val="6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76">
              <a:latin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3807" y="2053572"/>
            <a:ext cx="1308436" cy="75565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err="1" smtClean="0"/>
              <a:t>ОКД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351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35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Направление подготовки «Приборостроение»</a:t>
            </a:r>
            <a:endParaRPr lang="ru-R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21" name="Rectangle 2"/>
          <p:cNvSpPr txBox="1">
            <a:spLocks/>
          </p:cNvSpPr>
          <p:nvPr/>
        </p:nvSpPr>
        <p:spPr bwMode="auto">
          <a:xfrm>
            <a:off x="1552676" y="1054938"/>
            <a:ext cx="5833110" cy="33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>
            <a:lvl1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2pPr>
            <a:lvl3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3pPr>
            <a:lvl4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4pPr>
            <a:lvl5pPr algn="ctr" defTabSz="771525" rtl="0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771525" rtl="0" fontAlgn="base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ru-RU" altLang="ru-RU" sz="1600" b="1" kern="0" dirty="0" smtClean="0"/>
              <a:t>Распределение студентов </a:t>
            </a:r>
            <a:r>
              <a:rPr lang="ru-RU" altLang="ru-RU" sz="1600" b="1" kern="0" dirty="0" err="1" smtClean="0"/>
              <a:t>ТПУ</a:t>
            </a:r>
            <a:endParaRPr lang="ru-RU" altLang="ru-RU" sz="1600" b="1" kern="0" dirty="0" smtClean="0"/>
          </a:p>
        </p:txBody>
      </p:sp>
      <p:pic>
        <p:nvPicPr>
          <p:cNvPr id="22" name="Picture 3" descr="vo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9681" y="1615064"/>
            <a:ext cx="5806105" cy="2469845"/>
          </a:xfrm>
          <a:noFill/>
        </p:spPr>
      </p:pic>
    </p:spTree>
    <p:extLst>
      <p:ext uri="{BB962C8B-B14F-4D97-AF65-F5344CB8AC3E}">
        <p14:creationId xmlns:p14="http://schemas.microsoft.com/office/powerpoint/2010/main" val="122187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dirty="0" smtClean="0">
                <a:solidFill>
                  <a:schemeClr val="bg1"/>
                </a:solidFill>
              </a:rPr>
              <a:t>2020/21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993290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/>
              <a:t>Направление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подготовки</a:t>
            </a:r>
            <a:r>
              <a:rPr lang="en-US" altLang="ru-RU" sz="2800" b="1" dirty="0"/>
              <a:t/>
            </a:r>
            <a:br>
              <a:rPr lang="en-US" altLang="ru-RU" sz="2800" b="1" dirty="0"/>
            </a:br>
            <a:r>
              <a:rPr lang="ru-RU" altLang="ru-RU" sz="2800" b="1" dirty="0"/>
              <a:t>«Приборостроение»</a:t>
            </a:r>
            <a:endParaRPr lang="ru-RU" sz="2800" b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>
                <a:latin typeface="+mn-lt"/>
              </a:rPr>
              <a:t>Профиль «</a:t>
            </a:r>
            <a:r>
              <a:rPr lang="ru-RU" sz="2400" b="1" dirty="0">
                <a:latin typeface="+mn-lt"/>
              </a:rPr>
              <a:t>Информационные системы контроля и диагностики</a:t>
            </a:r>
            <a:r>
              <a:rPr lang="ru-RU" altLang="ru-RU" sz="2400" b="1" dirty="0">
                <a:latin typeface="+mn-lt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8228629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13343</TotalTime>
  <Words>1238</Words>
  <Application>Microsoft Office PowerPoint</Application>
  <PresentationFormat>Произвольный</PresentationFormat>
  <Paragraphs>135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Направление подготовки «Приборостроение»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Борис</cp:lastModifiedBy>
  <cp:revision>380</cp:revision>
  <dcterms:created xsi:type="dcterms:W3CDTF">2015-03-13T05:37:25Z</dcterms:created>
  <dcterms:modified xsi:type="dcterms:W3CDTF">2020-08-28T02:53:37Z</dcterms:modified>
</cp:coreProperties>
</file>