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sldIdLst>
    <p:sldId id="830" r:id="rId2"/>
    <p:sldId id="909" r:id="rId3"/>
    <p:sldId id="971" r:id="rId4"/>
    <p:sldId id="910" r:id="rId5"/>
    <p:sldId id="915" r:id="rId6"/>
    <p:sldId id="913" r:id="rId7"/>
    <p:sldId id="912" r:id="rId8"/>
    <p:sldId id="996" r:id="rId9"/>
    <p:sldId id="997" r:id="rId10"/>
    <p:sldId id="979" r:id="rId11"/>
    <p:sldId id="987" r:id="rId12"/>
    <p:sldId id="988" r:id="rId13"/>
    <p:sldId id="989" r:id="rId14"/>
    <p:sldId id="980" r:id="rId15"/>
    <p:sldId id="983" r:id="rId16"/>
    <p:sldId id="984" r:id="rId17"/>
    <p:sldId id="985" r:id="rId18"/>
    <p:sldId id="990" r:id="rId19"/>
    <p:sldId id="991" r:id="rId20"/>
    <p:sldId id="992" r:id="rId21"/>
    <p:sldId id="923" r:id="rId22"/>
    <p:sldId id="924" r:id="rId23"/>
    <p:sldId id="949" r:id="rId24"/>
    <p:sldId id="951" r:id="rId25"/>
    <p:sldId id="952" r:id="rId26"/>
    <p:sldId id="993" r:id="rId27"/>
    <p:sldId id="953" r:id="rId28"/>
    <p:sldId id="994" r:id="rId29"/>
    <p:sldId id="995" r:id="rId30"/>
    <p:sldId id="954" r:id="rId31"/>
    <p:sldId id="1000" r:id="rId32"/>
    <p:sldId id="1001" r:id="rId33"/>
    <p:sldId id="955" r:id="rId34"/>
    <p:sldId id="956" r:id="rId35"/>
    <p:sldId id="957" r:id="rId36"/>
    <p:sldId id="958" r:id="rId37"/>
    <p:sldId id="959" r:id="rId38"/>
    <p:sldId id="960" r:id="rId39"/>
    <p:sldId id="961" r:id="rId40"/>
    <p:sldId id="967" r:id="rId41"/>
    <p:sldId id="1002" r:id="rId42"/>
    <p:sldId id="1003" r:id="rId43"/>
    <p:sldId id="1004" r:id="rId44"/>
    <p:sldId id="1005" r:id="rId45"/>
    <p:sldId id="885" r:id="rId46"/>
  </p:sldIdLst>
  <p:sldSz cx="12192000" cy="6858000"/>
  <p:notesSz cx="6858000" cy="9144000"/>
  <p:defaultTextStyle>
    <a:defPPr>
      <a:defRPr lang="ru-RU"/>
    </a:defPPr>
    <a:lvl1pPr marL="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3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9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5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4"/>
    <a:srgbClr val="80BF4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1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990"/>
      </p:cViewPr>
      <p:guideLst>
        <p:guide orient="horz" pos="2160"/>
        <p:guide pos="384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A3DFC0-DFE0-48E8-B251-B11D69B8B4B9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1A2259B-F7C4-4B8D-9E28-39986863531B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Разница температур в отдельных точках конструкции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8E406B-3E19-403F-A2F3-8C62C1484D07}" type="parTrans" cxnId="{992B32B7-C435-45CA-835A-FD05D961156D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515DFC-3BC2-4D6A-AE5F-453010EA0397}" type="sibTrans" cxnId="{992B32B7-C435-45CA-835A-FD05D961156D}">
      <dgm:prSet custT="1"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A8116D-0E03-498E-961D-208CA45C9904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Отсутствие для большинства элементов возможности свободно удлиняться/укорачиваться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3BC169-97A1-4F4D-A3B5-C6AFF6547558}" type="parTrans" cxnId="{026DF741-A091-4513-9036-CFF08FBBF5FE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8AF458A-5EE0-4366-9AE0-302045AE883A}" type="sibTrans" cxnId="{026DF741-A091-4513-9036-CFF08FBBF5FE}">
      <dgm:prSet custT="1"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7546F9-10D9-4C28-B385-22DB56AFB9BA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Температурные напряжения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BC7BC3-BB6A-4473-8819-D8B141F891DC}" type="parTrans" cxnId="{90963878-D5C0-4AE5-B1D2-2892B0D96D21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C0F5D0-2693-4BE1-8F23-296654B7777E}" type="sibTrans" cxnId="{90963878-D5C0-4AE5-B1D2-2892B0D96D21}">
      <dgm:prSet/>
      <dgm:spPr/>
      <dgm:t>
        <a:bodyPr/>
        <a:lstStyle/>
        <a:p>
          <a:endParaRPr lang="ru-RU" sz="18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83EB3C-3EAD-4B0D-9DE7-38D5B92D4A63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Существенное снижение прочности конструкции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EEB23B-9D78-4F0F-B7F7-7FCF41569658}" type="parTrans" cxnId="{73FD1634-A53C-4C64-A8C4-4B4EA228394B}">
      <dgm:prSet/>
      <dgm:spPr/>
      <dgm:t>
        <a:bodyPr/>
        <a:lstStyle/>
        <a:p>
          <a:endParaRPr lang="ru-RU" b="0">
            <a:solidFill>
              <a:schemeClr val="tx1"/>
            </a:solidFill>
          </a:endParaRPr>
        </a:p>
      </dgm:t>
    </dgm:pt>
    <dgm:pt modelId="{49DC3C43-CB75-4EE0-8ACD-EB98F13DC713}" type="sibTrans" cxnId="{73FD1634-A53C-4C64-A8C4-4B4EA228394B}">
      <dgm:prSet/>
      <dgm:spPr/>
      <dgm:t>
        <a:bodyPr/>
        <a:lstStyle/>
        <a:p>
          <a:endParaRPr lang="ru-RU" b="0">
            <a:solidFill>
              <a:schemeClr val="tx1"/>
            </a:solidFill>
          </a:endParaRPr>
        </a:p>
      </dgm:t>
    </dgm:pt>
    <dgm:pt modelId="{113057C9-F34C-40EB-970A-D54E17B159F8}" type="pres">
      <dgm:prSet presAssocID="{42A3DFC0-DFE0-48E8-B251-B11D69B8B4B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DB7180-5B70-46EB-8CEC-FCFE674B75CC}" type="pres">
      <dgm:prSet presAssocID="{42A3DFC0-DFE0-48E8-B251-B11D69B8B4B9}" presName="dummyMaxCanvas" presStyleCnt="0">
        <dgm:presLayoutVars/>
      </dgm:prSet>
      <dgm:spPr/>
    </dgm:pt>
    <dgm:pt modelId="{0161B79A-F293-4C5F-BA6C-B88E9FDC3720}" type="pres">
      <dgm:prSet presAssocID="{42A3DFC0-DFE0-48E8-B251-B11D69B8B4B9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27EB7-D731-40FF-B3EA-D8979FC6CEBA}" type="pres">
      <dgm:prSet presAssocID="{42A3DFC0-DFE0-48E8-B251-B11D69B8B4B9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4709A-81D5-4E82-B387-88673E1B57E4}" type="pres">
      <dgm:prSet presAssocID="{42A3DFC0-DFE0-48E8-B251-B11D69B8B4B9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0CD64-39C2-4788-A31F-5492B52FD7B6}" type="pres">
      <dgm:prSet presAssocID="{42A3DFC0-DFE0-48E8-B251-B11D69B8B4B9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91F21F-F099-4440-A8BD-97221E0F3E1A}" type="pres">
      <dgm:prSet presAssocID="{42A3DFC0-DFE0-48E8-B251-B11D69B8B4B9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C1D54-D661-4BD7-88DF-90BE93DC963C}" type="pres">
      <dgm:prSet presAssocID="{42A3DFC0-DFE0-48E8-B251-B11D69B8B4B9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20729-112F-4539-8A82-1EF03B12D096}" type="pres">
      <dgm:prSet presAssocID="{42A3DFC0-DFE0-48E8-B251-B11D69B8B4B9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01FC7-183E-4076-9EC9-286C4A756AA8}" type="pres">
      <dgm:prSet presAssocID="{42A3DFC0-DFE0-48E8-B251-B11D69B8B4B9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15917-FA39-45DF-976D-49BBBA6541CD}" type="pres">
      <dgm:prSet presAssocID="{42A3DFC0-DFE0-48E8-B251-B11D69B8B4B9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FDCFE-4C4A-4403-92D4-B0486415B227}" type="pres">
      <dgm:prSet presAssocID="{42A3DFC0-DFE0-48E8-B251-B11D69B8B4B9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C198F3-A757-482B-B7C8-7CA75EEFAC44}" type="pres">
      <dgm:prSet presAssocID="{42A3DFC0-DFE0-48E8-B251-B11D69B8B4B9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3F14C5-0542-4047-A28F-91F5EAADE63D}" type="presOf" srcId="{A0A8116D-0E03-498E-961D-208CA45C9904}" destId="{67927EB7-D731-40FF-B3EA-D8979FC6CEBA}" srcOrd="0" destOrd="0" presId="urn:microsoft.com/office/officeart/2005/8/layout/vProcess5"/>
    <dgm:cxn modelId="{73FD1634-A53C-4C64-A8C4-4B4EA228394B}" srcId="{42A3DFC0-DFE0-48E8-B251-B11D69B8B4B9}" destId="{B483EB3C-3EAD-4B0D-9DE7-38D5B92D4A63}" srcOrd="3" destOrd="0" parTransId="{92EEB23B-9D78-4F0F-B7F7-7FCF41569658}" sibTransId="{49DC3C43-CB75-4EE0-8ACD-EB98F13DC713}"/>
    <dgm:cxn modelId="{C0B4C6ED-754D-4B33-9276-485035CAB143}" type="presOf" srcId="{4E7546F9-10D9-4C28-B385-22DB56AFB9BA}" destId="{002FDCFE-4C4A-4403-92D4-B0486415B227}" srcOrd="1" destOrd="0" presId="urn:microsoft.com/office/officeart/2005/8/layout/vProcess5"/>
    <dgm:cxn modelId="{90963878-D5C0-4AE5-B1D2-2892B0D96D21}" srcId="{42A3DFC0-DFE0-48E8-B251-B11D69B8B4B9}" destId="{4E7546F9-10D9-4C28-B385-22DB56AFB9BA}" srcOrd="2" destOrd="0" parTransId="{8ABC7BC3-BB6A-4473-8819-D8B141F891DC}" sibTransId="{A9C0F5D0-2693-4BE1-8F23-296654B7777E}"/>
    <dgm:cxn modelId="{84BE02BB-4F67-49E5-A156-7968123C227C}" type="presOf" srcId="{28AF458A-5EE0-4366-9AE0-302045AE883A}" destId="{653C1D54-D661-4BD7-88DF-90BE93DC963C}" srcOrd="0" destOrd="0" presId="urn:microsoft.com/office/officeart/2005/8/layout/vProcess5"/>
    <dgm:cxn modelId="{86B966A6-90C8-4983-AF87-F3BC8EF154C2}" type="presOf" srcId="{B483EB3C-3EAD-4B0D-9DE7-38D5B92D4A63}" destId="{0DC198F3-A757-482B-B7C8-7CA75EEFAC44}" srcOrd="1" destOrd="0" presId="urn:microsoft.com/office/officeart/2005/8/layout/vProcess5"/>
    <dgm:cxn modelId="{06AF5CC3-4741-4649-B9AB-D570AFF2E3BB}" type="presOf" srcId="{81A2259B-F7C4-4B8D-9E28-39986863531B}" destId="{7CC01FC7-183E-4076-9EC9-286C4A756AA8}" srcOrd="1" destOrd="0" presId="urn:microsoft.com/office/officeart/2005/8/layout/vProcess5"/>
    <dgm:cxn modelId="{87553E43-8311-4318-8127-C12D6810F037}" type="presOf" srcId="{81A2259B-F7C4-4B8D-9E28-39986863531B}" destId="{0161B79A-F293-4C5F-BA6C-B88E9FDC3720}" srcOrd="0" destOrd="0" presId="urn:microsoft.com/office/officeart/2005/8/layout/vProcess5"/>
    <dgm:cxn modelId="{992B32B7-C435-45CA-835A-FD05D961156D}" srcId="{42A3DFC0-DFE0-48E8-B251-B11D69B8B4B9}" destId="{81A2259B-F7C4-4B8D-9E28-39986863531B}" srcOrd="0" destOrd="0" parTransId="{DE8E406B-3E19-403F-A2F3-8C62C1484D07}" sibTransId="{BF515DFC-3BC2-4D6A-AE5F-453010EA0397}"/>
    <dgm:cxn modelId="{71E60DA4-BD2D-4561-850A-C41EFA1B161C}" type="presOf" srcId="{42A3DFC0-DFE0-48E8-B251-B11D69B8B4B9}" destId="{113057C9-F34C-40EB-970A-D54E17B159F8}" srcOrd="0" destOrd="0" presId="urn:microsoft.com/office/officeart/2005/8/layout/vProcess5"/>
    <dgm:cxn modelId="{440871D0-0CAC-49A4-876B-1C96D1648ABB}" type="presOf" srcId="{4E7546F9-10D9-4C28-B385-22DB56AFB9BA}" destId="{5F94709A-81D5-4E82-B387-88673E1B57E4}" srcOrd="0" destOrd="0" presId="urn:microsoft.com/office/officeart/2005/8/layout/vProcess5"/>
    <dgm:cxn modelId="{450856CD-447A-4C17-8A3C-8005B673CF19}" type="presOf" srcId="{A0A8116D-0E03-498E-961D-208CA45C9904}" destId="{EA315917-FA39-45DF-976D-49BBBA6541CD}" srcOrd="1" destOrd="0" presId="urn:microsoft.com/office/officeart/2005/8/layout/vProcess5"/>
    <dgm:cxn modelId="{CF62155A-13D3-4953-8D3A-3959A3D3EA35}" type="presOf" srcId="{BF515DFC-3BC2-4D6A-AE5F-453010EA0397}" destId="{5B91F21F-F099-4440-A8BD-97221E0F3E1A}" srcOrd="0" destOrd="0" presId="urn:microsoft.com/office/officeart/2005/8/layout/vProcess5"/>
    <dgm:cxn modelId="{EBA6D2A3-77B2-4623-9699-E5A08F1D5D4E}" type="presOf" srcId="{A9C0F5D0-2693-4BE1-8F23-296654B7777E}" destId="{82120729-112F-4539-8A82-1EF03B12D096}" srcOrd="0" destOrd="0" presId="urn:microsoft.com/office/officeart/2005/8/layout/vProcess5"/>
    <dgm:cxn modelId="{C7C65AEF-11ED-4A66-9C16-A3534AF96BF7}" type="presOf" srcId="{B483EB3C-3EAD-4B0D-9DE7-38D5B92D4A63}" destId="{2E10CD64-39C2-4788-A31F-5492B52FD7B6}" srcOrd="0" destOrd="0" presId="urn:microsoft.com/office/officeart/2005/8/layout/vProcess5"/>
    <dgm:cxn modelId="{026DF741-A091-4513-9036-CFF08FBBF5FE}" srcId="{42A3DFC0-DFE0-48E8-B251-B11D69B8B4B9}" destId="{A0A8116D-0E03-498E-961D-208CA45C9904}" srcOrd="1" destOrd="0" parTransId="{933BC169-97A1-4F4D-A3B5-C6AFF6547558}" sibTransId="{28AF458A-5EE0-4366-9AE0-302045AE883A}"/>
    <dgm:cxn modelId="{05F8CDA1-16D4-42E8-8B88-CA66A655DC78}" type="presParOf" srcId="{113057C9-F34C-40EB-970A-D54E17B159F8}" destId="{5FDB7180-5B70-46EB-8CEC-FCFE674B75CC}" srcOrd="0" destOrd="0" presId="urn:microsoft.com/office/officeart/2005/8/layout/vProcess5"/>
    <dgm:cxn modelId="{F766C29C-C949-4E3D-89E6-A3FE7B983889}" type="presParOf" srcId="{113057C9-F34C-40EB-970A-D54E17B159F8}" destId="{0161B79A-F293-4C5F-BA6C-B88E9FDC3720}" srcOrd="1" destOrd="0" presId="urn:microsoft.com/office/officeart/2005/8/layout/vProcess5"/>
    <dgm:cxn modelId="{30DE7737-4E92-4338-B9A8-E577FEDB360B}" type="presParOf" srcId="{113057C9-F34C-40EB-970A-D54E17B159F8}" destId="{67927EB7-D731-40FF-B3EA-D8979FC6CEBA}" srcOrd="2" destOrd="0" presId="urn:microsoft.com/office/officeart/2005/8/layout/vProcess5"/>
    <dgm:cxn modelId="{9E3DF620-8C9F-488C-B203-690D3E14F049}" type="presParOf" srcId="{113057C9-F34C-40EB-970A-D54E17B159F8}" destId="{5F94709A-81D5-4E82-B387-88673E1B57E4}" srcOrd="3" destOrd="0" presId="urn:microsoft.com/office/officeart/2005/8/layout/vProcess5"/>
    <dgm:cxn modelId="{379366B8-C595-4254-B486-739D84F4914C}" type="presParOf" srcId="{113057C9-F34C-40EB-970A-D54E17B159F8}" destId="{2E10CD64-39C2-4788-A31F-5492B52FD7B6}" srcOrd="4" destOrd="0" presId="urn:microsoft.com/office/officeart/2005/8/layout/vProcess5"/>
    <dgm:cxn modelId="{D7A2A2A4-6A7A-48CE-A9E7-D8A059E871EC}" type="presParOf" srcId="{113057C9-F34C-40EB-970A-D54E17B159F8}" destId="{5B91F21F-F099-4440-A8BD-97221E0F3E1A}" srcOrd="5" destOrd="0" presId="urn:microsoft.com/office/officeart/2005/8/layout/vProcess5"/>
    <dgm:cxn modelId="{775C3DE9-AD61-4CC4-A19F-3AEC73B0636D}" type="presParOf" srcId="{113057C9-F34C-40EB-970A-D54E17B159F8}" destId="{653C1D54-D661-4BD7-88DF-90BE93DC963C}" srcOrd="6" destOrd="0" presId="urn:microsoft.com/office/officeart/2005/8/layout/vProcess5"/>
    <dgm:cxn modelId="{987C877C-E83B-40A1-9196-B2768885F2E2}" type="presParOf" srcId="{113057C9-F34C-40EB-970A-D54E17B159F8}" destId="{82120729-112F-4539-8A82-1EF03B12D096}" srcOrd="7" destOrd="0" presId="urn:microsoft.com/office/officeart/2005/8/layout/vProcess5"/>
    <dgm:cxn modelId="{F4E004E5-850E-4141-B814-45E3FBE7358D}" type="presParOf" srcId="{113057C9-F34C-40EB-970A-D54E17B159F8}" destId="{7CC01FC7-183E-4076-9EC9-286C4A756AA8}" srcOrd="8" destOrd="0" presId="urn:microsoft.com/office/officeart/2005/8/layout/vProcess5"/>
    <dgm:cxn modelId="{9F6483CB-307A-4068-9C20-7AA6EB452297}" type="presParOf" srcId="{113057C9-F34C-40EB-970A-D54E17B159F8}" destId="{EA315917-FA39-45DF-976D-49BBBA6541CD}" srcOrd="9" destOrd="0" presId="urn:microsoft.com/office/officeart/2005/8/layout/vProcess5"/>
    <dgm:cxn modelId="{F3DAB766-CF25-4416-B171-482D8DAFE405}" type="presParOf" srcId="{113057C9-F34C-40EB-970A-D54E17B159F8}" destId="{002FDCFE-4C4A-4403-92D4-B0486415B227}" srcOrd="10" destOrd="0" presId="urn:microsoft.com/office/officeart/2005/8/layout/vProcess5"/>
    <dgm:cxn modelId="{EE75A88E-D8D5-429D-B1B6-6DFE06E0324B}" type="presParOf" srcId="{113057C9-F34C-40EB-970A-D54E17B159F8}" destId="{0DC198F3-A757-482B-B7C8-7CA75EEFAC4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1B79A-F293-4C5F-BA6C-B88E9FDC3720}">
      <dsp:nvSpPr>
        <dsp:cNvPr id="0" name=""/>
        <dsp:cNvSpPr/>
      </dsp:nvSpPr>
      <dsp:spPr>
        <a:xfrm>
          <a:off x="0" y="0"/>
          <a:ext cx="6502400" cy="5588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Разница температур в отдельных точках конструкции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367" y="16367"/>
        <a:ext cx="5852192" cy="526066"/>
      </dsp:txXfrm>
    </dsp:sp>
    <dsp:sp modelId="{67927EB7-D731-40FF-B3EA-D8979FC6CEBA}">
      <dsp:nvSpPr>
        <dsp:cNvPr id="0" name=""/>
        <dsp:cNvSpPr/>
      </dsp:nvSpPr>
      <dsp:spPr>
        <a:xfrm>
          <a:off x="544575" y="660400"/>
          <a:ext cx="6502400" cy="5588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Отсутствие для большинства элементов возможности свободно удлиняться/укорачиваться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0942" y="676767"/>
        <a:ext cx="5561870" cy="526066"/>
      </dsp:txXfrm>
    </dsp:sp>
    <dsp:sp modelId="{5F94709A-81D5-4E82-B387-88673E1B57E4}">
      <dsp:nvSpPr>
        <dsp:cNvPr id="0" name=""/>
        <dsp:cNvSpPr/>
      </dsp:nvSpPr>
      <dsp:spPr>
        <a:xfrm>
          <a:off x="1081024" y="1320800"/>
          <a:ext cx="6502400" cy="5588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Температурные напряжения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97391" y="1337167"/>
        <a:ext cx="5569998" cy="526066"/>
      </dsp:txXfrm>
    </dsp:sp>
    <dsp:sp modelId="{2E10CD64-39C2-4788-A31F-5492B52FD7B6}">
      <dsp:nvSpPr>
        <dsp:cNvPr id="0" name=""/>
        <dsp:cNvSpPr/>
      </dsp:nvSpPr>
      <dsp:spPr>
        <a:xfrm>
          <a:off x="1625599" y="1981200"/>
          <a:ext cx="6502400" cy="5588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Существенное снижение прочности конструкции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41966" y="1997567"/>
        <a:ext cx="5561870" cy="526066"/>
      </dsp:txXfrm>
    </dsp:sp>
    <dsp:sp modelId="{5B91F21F-F099-4440-A8BD-97221E0F3E1A}">
      <dsp:nvSpPr>
        <dsp:cNvPr id="0" name=""/>
        <dsp:cNvSpPr/>
      </dsp:nvSpPr>
      <dsp:spPr>
        <a:xfrm>
          <a:off x="6139180" y="427990"/>
          <a:ext cx="363220" cy="36322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20904" y="427990"/>
        <a:ext cx="199772" cy="273323"/>
      </dsp:txXfrm>
    </dsp:sp>
    <dsp:sp modelId="{653C1D54-D661-4BD7-88DF-90BE93DC963C}">
      <dsp:nvSpPr>
        <dsp:cNvPr id="0" name=""/>
        <dsp:cNvSpPr/>
      </dsp:nvSpPr>
      <dsp:spPr>
        <a:xfrm>
          <a:off x="6683756" y="1088390"/>
          <a:ext cx="363220" cy="36322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765480" y="1088390"/>
        <a:ext cx="199772" cy="273323"/>
      </dsp:txXfrm>
    </dsp:sp>
    <dsp:sp modelId="{82120729-112F-4539-8A82-1EF03B12D096}">
      <dsp:nvSpPr>
        <dsp:cNvPr id="0" name=""/>
        <dsp:cNvSpPr/>
      </dsp:nvSpPr>
      <dsp:spPr>
        <a:xfrm>
          <a:off x="7220204" y="1748790"/>
          <a:ext cx="363220" cy="36322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0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01928" y="1748790"/>
        <a:ext cx="199772" cy="273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118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723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92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018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796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98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59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801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8123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673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694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763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068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721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40389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474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91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5.wmf"/><Relationship Id="rId4" Type="http://schemas.microsoft.com/office/2007/relationships/hdphoto" Target="../media/hdphoto1.wdp"/><Relationship Id="rId9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7.bin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3.wmf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32.wmf"/><Relationship Id="rId9" Type="http://schemas.openxmlformats.org/officeDocument/2006/relationships/image" Target="../media/image3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4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5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44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48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spc="0" dirty="0"/>
              <a:t>Причины изменения</a:t>
            </a:r>
            <a:r>
              <a:rPr lang="en-US" sz="2400" spc="0" dirty="0"/>
              <a:t> </a:t>
            </a:r>
            <a:r>
              <a:rPr lang="ru-RU" sz="2400" spc="0" dirty="0"/>
              <a:t>состояния </a:t>
            </a:r>
            <a:r>
              <a:rPr lang="ru-RU" sz="2400" spc="0" dirty="0" smtClean="0"/>
              <a:t>технических систем</a:t>
            </a:r>
            <a:endParaRPr lang="ru-RU" sz="24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spc="0" dirty="0"/>
              <a:t>Надежность технических систем и техногенный </a:t>
            </a:r>
            <a:r>
              <a:rPr lang="ru-RU" sz="1600" spc="0" dirty="0" smtClean="0"/>
              <a:t>риск</a:t>
            </a:r>
            <a:endParaRPr 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70749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643188" y="3565035"/>
            <a:ext cx="1447889" cy="44900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</a:t>
            </a:r>
            <a:r>
              <a:rPr lang="ru-RU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</a:t>
            </a:r>
            <a:endParaRPr lang="ru-RU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630001" y="2881326"/>
            <a:ext cx="1461076" cy="533197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</a:t>
            </a:r>
            <a:r>
              <a:rPr lang="ru-R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endParaRPr lang="ru-RU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318188" y="3602831"/>
            <a:ext cx="1828655" cy="66423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Полезная работа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513418" y="3156126"/>
            <a:ext cx="1244293" cy="708713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в ТС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48850" y="3565035"/>
            <a:ext cx="1615326" cy="62429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система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54337" y="2682803"/>
            <a:ext cx="1782567" cy="161048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Окружающая среда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347333" y="2668203"/>
            <a:ext cx="1770366" cy="647217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состояния ТС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466902" y="2734285"/>
            <a:ext cx="1808868" cy="1360477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значений технических характеристик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0609325" y="3154224"/>
            <a:ext cx="939761" cy="40636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78110" y="4510770"/>
            <a:ext cx="6760574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Определение и изучение закономерностей изменения свойств и состояния материалов при эксплуатации ТС </a:t>
            </a:r>
            <a:endParaRPr lang="ru-RU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86141" y="5740251"/>
            <a:ext cx="554451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Основа повышения надежности ТС при эксплуатации</a:t>
            </a:r>
            <a:endParaRPr lang="ru-RU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15" name="Стрелка вправо 14"/>
          <p:cNvSpPr/>
          <p:nvPr/>
        </p:nvSpPr>
        <p:spPr bwMode="auto">
          <a:xfrm>
            <a:off x="4186004" y="3396100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>
            <a:off x="2309633" y="3710206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 bwMode="auto">
          <a:xfrm>
            <a:off x="2328911" y="3064103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 bwMode="auto">
          <a:xfrm>
            <a:off x="8157987" y="3332165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 bwMode="auto">
          <a:xfrm>
            <a:off x="5924249" y="3109585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 bwMode="auto">
          <a:xfrm>
            <a:off x="10316060" y="3272974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1" name="Стрелка вниз 20"/>
          <p:cNvSpPr/>
          <p:nvPr/>
        </p:nvSpPr>
        <p:spPr bwMode="auto">
          <a:xfrm>
            <a:off x="5056238" y="4103760"/>
            <a:ext cx="868310" cy="296315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2" name="Стрелка вниз 21"/>
          <p:cNvSpPr/>
          <p:nvPr/>
        </p:nvSpPr>
        <p:spPr bwMode="auto">
          <a:xfrm>
            <a:off x="5713463" y="5299169"/>
            <a:ext cx="868310" cy="296315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45327" y="6180417"/>
            <a:ext cx="67226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Схема изменения технического состояния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5963" y="1184808"/>
            <a:ext cx="11818044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90036" fontAlgn="base">
              <a:lnSpc>
                <a:spcPct val="150000"/>
              </a:lnSpc>
              <a:spcBef>
                <a:spcPct val="0"/>
              </a:spcBef>
              <a:spcAft>
                <a:spcPts val="846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зависят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условий эксплуатации ТС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от режимов ее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– ТС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воспринимает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окружающей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среды (ОС)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от осуществляемых ею рабочих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 (РП).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 bwMode="auto">
          <a:xfrm>
            <a:off x="5924249" y="3615035"/>
            <a:ext cx="268626" cy="226123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869" y="4757274"/>
            <a:ext cx="23453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механическая;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тепловая;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химическая;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электромагнитная;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94272" y="2731038"/>
            <a:ext cx="1567094" cy="143555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2164176" y="4103760"/>
            <a:ext cx="623841" cy="653514"/>
          </a:xfrm>
          <a:prstGeom prst="straightConnector1">
            <a:avLst/>
          </a:prstGeom>
          <a:ln>
            <a:headEnd w="lg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21398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374378"/>
            <a:ext cx="1160116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Нагружение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 ТС при эксплуатации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нагрузок на конструктивные элементы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эксплуатации.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распространенные виды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силовое;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тепловое;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коррозионное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3956" y="6333898"/>
            <a:ext cx="2470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 12944-2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80428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620484"/>
            <a:ext cx="118180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Силовая нагрузка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воздействие в процессе эксплуатации на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силы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вызывающей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материале соответствующее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противодействие.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число внешних сил входят и силы реакции связей. </a:t>
            </a:r>
          </a:p>
        </p:txBody>
      </p:sp>
      <p:pic>
        <p:nvPicPr>
          <p:cNvPr id="4" name="Picture 2" descr="https://cf.ppt-online.org/files1/slide/3/3GT1IZmXKA76qF5tpDSQJnvysixPW98YLlRMajUdH/slide-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8" t="32180" r="4913" b="37265"/>
          <a:stretch/>
        </p:blipFill>
        <p:spPr bwMode="auto">
          <a:xfrm>
            <a:off x="400202" y="3669254"/>
            <a:ext cx="10579763" cy="252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9356" y="2699879"/>
            <a:ext cx="116509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Внешнее проявление – изменение формы детали, т.е. ее деформация (растяжение, изгиб, кручение и др.).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61239" y="6355538"/>
            <a:ext cx="67226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Примеры распределенного силового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9356" y="1219286"/>
            <a:ext cx="67226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Силовое </a:t>
            </a:r>
            <a:r>
              <a:rPr lang="ru-RU" sz="2000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нагружение</a:t>
            </a:r>
            <a:endParaRPr lang="ru-RU" sz="2000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97792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0889" y="1264877"/>
            <a:ext cx="109242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Количественная оценка силового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– напряжение: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3139" y="2487398"/>
            <a:ext cx="108215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где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вн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– внутренняя сила сопротивления в сечении элемента конструкции;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площадь сечения элемента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4932891" y="1866371"/>
          <a:ext cx="965160" cy="60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Equation" r:id="rId3" imgW="965200" imgH="609600" progId="">
                  <p:embed/>
                </p:oleObj>
              </mc:Choice>
              <mc:Fallback>
                <p:oleObj name="Equation" r:id="rId3" imgW="965200" imgH="60960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891" y="1866371"/>
                        <a:ext cx="965160" cy="6094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 bwMode="auto">
          <a:xfrm>
            <a:off x="9799586" y="1726947"/>
            <a:ext cx="1152128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>
            <a:off x="9799586" y="1582931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9654203" y="1582931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 flipH="1">
            <a:off x="9648843" y="1726947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H="1">
            <a:off x="9654203" y="1870963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9648843" y="2021962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>
            <a:off x="9656465" y="2165978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 flipH="1">
            <a:off x="9656465" y="2313611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 flipH="1">
            <a:off x="9641284" y="2482741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Прямоугольник 16"/>
          <p:cNvSpPr/>
          <p:nvPr/>
        </p:nvSpPr>
        <p:spPr bwMode="auto">
          <a:xfrm>
            <a:off x="9799586" y="1724284"/>
            <a:ext cx="1368908" cy="654352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noFill/>
              <a:effectLst/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308749" y="1723169"/>
            <a:ext cx="141064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baseline="-250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>
            <a:off x="9679643" y="2049651"/>
            <a:ext cx="1558736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 стрелкой 28"/>
          <p:cNvCxnSpPr/>
          <p:nvPr/>
        </p:nvCxnSpPr>
        <p:spPr bwMode="auto">
          <a:xfrm>
            <a:off x="11185427" y="2049259"/>
            <a:ext cx="357917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Прямоугольник 29"/>
          <p:cNvSpPr/>
          <p:nvPr/>
        </p:nvSpPr>
        <p:spPr>
          <a:xfrm>
            <a:off x="10860016" y="1731636"/>
            <a:ext cx="294953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</a:t>
            </a:r>
            <a:endParaRPr lang="ru-RU" baseline="-25000" dirty="0"/>
          </a:p>
        </p:txBody>
      </p:sp>
      <p:cxnSp>
        <p:nvCxnSpPr>
          <p:cNvPr id="31" name="Прямая со стрелкой 30"/>
          <p:cNvCxnSpPr/>
          <p:nvPr/>
        </p:nvCxnSpPr>
        <p:spPr bwMode="auto">
          <a:xfrm>
            <a:off x="10795965" y="2049263"/>
            <a:ext cx="357917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Прямоугольник 31"/>
          <p:cNvSpPr/>
          <p:nvPr/>
        </p:nvSpPr>
        <p:spPr>
          <a:xfrm>
            <a:off x="9144000" y="2697930"/>
            <a:ext cx="29294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Силовое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нагружение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сосредоточенной силой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92489" y="3508543"/>
            <a:ext cx="114956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Основные причины: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колебательный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характер механических процессов при работе элементов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ТС,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например, двигателей;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динамический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характер работы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ТС (выход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рабочие режимы, торможение, остановка/останов);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воздействие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окружающей среды;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возникновение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вибрационных нагрузок, возрастающих с ухудшением технического состояния машин в процессе эксплуатации и др. </a:t>
            </a:r>
          </a:p>
        </p:txBody>
      </p:sp>
    </p:spTree>
    <p:extLst>
      <p:ext uri="{BB962C8B-B14F-4D97-AF65-F5344CB8AC3E}">
        <p14:creationId xmlns:p14="http://schemas.microsoft.com/office/powerpoint/2010/main" val="20382096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pic>
        <p:nvPicPr>
          <p:cNvPr id="4" name="Picture 2" descr="https://os1.ru/article/4315-ekspluatatsiya-i-priemy-raboty-na-korotkobaznom-krane-vajneyshaya-posle-konstitutsii-ch-2/14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58" y="3001620"/>
            <a:ext cx="4364396" cy="262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22718" y="3067425"/>
            <a:ext cx="85868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endParaRPr lang="ru-RU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955" y="4775154"/>
            <a:ext cx="63824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динамических нагрузок: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монотонные;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циклические;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ударные (кратковременное взаимодействие тел).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43866" y="5877278"/>
            <a:ext cx="4196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Виды силового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статическое; </a:t>
            </a:r>
            <a:b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динамическое монотонное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98041" y="552542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115836" y="5568609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19385" y="1183626"/>
            <a:ext cx="11668410" cy="1421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В зависимости от характера изменения этих сил во времени различают два режима силового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нагружения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статический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динамический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9423" y="2628010"/>
            <a:ext cx="1168257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Статический режим –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элементы конструкции работают в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условиях относительно постоянной во времени эксплуатационной нагрузки. 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Динамический режим – действующая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конструктивный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элемент</a:t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нагрузка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изменяется во времени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576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18180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Циклический режим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воздействие на элемент конструкции, при котором изменение силовой нагрузки носит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периодический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характер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4113" t="22640" r="33588" b="24696"/>
          <a:stretch>
            <a:fillRect/>
          </a:stretch>
        </p:blipFill>
        <p:spPr bwMode="auto">
          <a:xfrm>
            <a:off x="813911" y="2560238"/>
            <a:ext cx="4379859" cy="2479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3956" y="5265882"/>
            <a:ext cx="5669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Схема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циклического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baseline="-25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baseline="-25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максимальная и минимальная амплитуды нагрузки в цикле; </a:t>
            </a:r>
            <a:r>
              <a:rPr lang="ru-RU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baseline="-25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средняя амплитуда нагрузки в цикле; </a:t>
            </a:r>
            <a:r>
              <a:rPr lang="ru-RU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baseline="-25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амплитуда цикла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227" y="2598149"/>
            <a:ext cx="4160095" cy="24796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754415" y="5542882"/>
            <a:ext cx="3555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Пример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циклического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9370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5" y="1425743"/>
            <a:ext cx="1170574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Долговечность (ресурс, срок службы) деталей, работающих в условиях повторных переменных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нагружений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определяется характеристиками выносливости.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Выносливость 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способность металла выдерживать переменные напряжения длительное время без разрушения.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Критерии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оценки: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предел выносливости (усталости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число циклов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до наступления разрушения.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Предел выносливости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– это максимальное напряжение, при котором металл образца не разрушается после бесконечного или заданного числа циклов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4366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0881840" cy="1575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 уменьшением напряжения σ количество циклов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N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до разрушения образца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возрастает.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определенном значении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напряжения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образец может проработать без разрушения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большое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количеств циклов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выносливости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12082" y="3131487"/>
            <a:ext cx="3400181" cy="25794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82617" y="5752422"/>
            <a:ext cx="40093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6. Кривая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выносливости: 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 – сталей, 2 – цветных металлов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циклов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3956" y="3253533"/>
            <a:ext cx="73625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 отсутствии параллельного участка (для цветных металлов и их сплавов) определяют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ограниченный предел выносливости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соответствующий заданному базовому числу циклов.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цветных металлов и сплавов базовое число циклов принимается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= 10</a:t>
            </a:r>
            <a:r>
              <a:rPr lang="ru-RU" sz="2000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51552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pic>
        <p:nvPicPr>
          <p:cNvPr id="36866" name="Picture 2" descr="https://towiki.ru/images/7/73/%D0%93%D0%BB%D0%B0%D0%B2%D0%BD%D1%8B%D0%B9_%D0%BA%D0%BE%D1%80%D0%BF%D1%83%D1%81_%D0%A2%D0%93%D0%9F%D0%A3.jpg?2007051005132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0" r="42971" b="6561"/>
          <a:stretch/>
        </p:blipFill>
        <p:spPr bwMode="auto">
          <a:xfrm>
            <a:off x="4526057" y="1413165"/>
            <a:ext cx="3785983" cy="275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towiki.ru/images/7/73/%D0%93%D0%BB%D0%B0%D0%B2%D0%BD%D1%8B%D0%B9_%D0%BA%D0%BE%D1%80%D0%BF%D1%83%D1%81_%D0%A2%D0%93%D0%9F%D0%A3.jpg?2007051005132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18" r="86116" b="11901"/>
          <a:stretch/>
        </p:blipFill>
        <p:spPr bwMode="auto">
          <a:xfrm>
            <a:off x="8475951" y="1413164"/>
            <a:ext cx="3518113" cy="507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https://avatars.mds.yandex.net/i?id=46c664a5ec6c0941d0e7b178dfffc4cf15349022-6071858-images-thumbs&amp;n=13&amp;exp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67" y="1413163"/>
            <a:ext cx="4138179" cy="27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Фото В Томске из-за шторма упала новогодняя елк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0" b="32269"/>
          <a:stretch/>
        </p:blipFill>
        <p:spPr bwMode="auto">
          <a:xfrm>
            <a:off x="223967" y="4471985"/>
            <a:ext cx="5221344" cy="21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21867" y="5376084"/>
            <a:ext cx="256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  Примеры разрушений под действием механической энергии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38200" y="1524000"/>
            <a:ext cx="2743200" cy="25654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97400" y="2539999"/>
            <a:ext cx="812800" cy="153246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839200" y="1473200"/>
            <a:ext cx="2743200" cy="47752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556000" y="3014133"/>
            <a:ext cx="1032933" cy="16933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12" idx="2"/>
          </p:cNvCxnSpPr>
          <p:nvPr/>
        </p:nvCxnSpPr>
        <p:spPr>
          <a:xfrm>
            <a:off x="5401733" y="3361266"/>
            <a:ext cx="3437467" cy="49953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35687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73956" y="1992107"/>
          <a:ext cx="11623430" cy="1833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348">
                  <a:extLst>
                    <a:ext uri="{9D8B030D-6E8A-4147-A177-3AD203B41FA5}">
                      <a16:colId xmlns:a16="http://schemas.microsoft.com/office/drawing/2014/main" val="4017992163"/>
                    </a:ext>
                  </a:extLst>
                </a:gridCol>
                <a:gridCol w="2700052">
                  <a:extLst>
                    <a:ext uri="{9D8B030D-6E8A-4147-A177-3AD203B41FA5}">
                      <a16:colId xmlns:a16="http://schemas.microsoft.com/office/drawing/2014/main" val="2631797151"/>
                    </a:ext>
                  </a:extLst>
                </a:gridCol>
                <a:gridCol w="8423030">
                  <a:extLst>
                    <a:ext uri="{9D8B030D-6E8A-4147-A177-3AD203B41FA5}">
                      <a16:colId xmlns:a16="http://schemas.microsoft.com/office/drawing/2014/main" val="116928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отказа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причины отказа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36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Износ и нарушение условий трения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Повышенные давления из-за неравномерного распределения нагрузки вследствие перекосов и деформации трущихся поверхностей, значительные вибрационные нагрузки, нарушение условий приработки, недостаточное количество смазочного материала, повышенная температура, попадание посторонних частиц и продуктов изнашивания в зону трения.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95975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73956" y="1425743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Часто встречающиеся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отказы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66" y="4239603"/>
            <a:ext cx="4860925" cy="222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511801" y="6059349"/>
            <a:ext cx="478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 Пример воздействия сил трения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58028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407823" y="1297840"/>
          <a:ext cx="11623430" cy="202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348">
                  <a:extLst>
                    <a:ext uri="{9D8B030D-6E8A-4147-A177-3AD203B41FA5}">
                      <a16:colId xmlns:a16="http://schemas.microsoft.com/office/drawing/2014/main" val="4017992163"/>
                    </a:ext>
                  </a:extLst>
                </a:gridCol>
                <a:gridCol w="2700052">
                  <a:extLst>
                    <a:ext uri="{9D8B030D-6E8A-4147-A177-3AD203B41FA5}">
                      <a16:colId xmlns:a16="http://schemas.microsoft.com/office/drawing/2014/main" val="2631797151"/>
                    </a:ext>
                  </a:extLst>
                </a:gridCol>
                <a:gridCol w="8423030">
                  <a:extLst>
                    <a:ext uri="{9D8B030D-6E8A-4147-A177-3AD203B41FA5}">
                      <a16:colId xmlns:a16="http://schemas.microsoft.com/office/drawing/2014/main" val="116928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отказа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причины отказа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36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Недостаточная прочность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45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критериям статической прочности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Превышение расчетного уровня действующей на деталь нагрузки, дефекты материала, в результате термообработки, обработки давлением и др.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56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критериям цикловой усталости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концентратов напряжения (пазы, резьбы и т.д.), собственные колебания, нарушения технологии, динамические нагрузки в подвижных узлах и др.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225083"/>
                  </a:ext>
                </a:extLst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17" y="3632199"/>
            <a:ext cx="3352491" cy="210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8733" y="3632644"/>
            <a:ext cx="3440704" cy="20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7711752" y="4908840"/>
            <a:ext cx="4480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 Примеры усталостного разрушения: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колесной пары; </a:t>
            </a:r>
            <a:b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роликов подшипника 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9472" y="5918523"/>
            <a:ext cx="5491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				     </a:t>
            </a: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7127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601774"/>
              </p:ext>
            </p:extLst>
          </p:nvPr>
        </p:nvGraphicFramePr>
        <p:xfrm>
          <a:off x="340089" y="1588787"/>
          <a:ext cx="11495659" cy="3479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088">
                  <a:extLst>
                    <a:ext uri="{9D8B030D-6E8A-4147-A177-3AD203B41FA5}">
                      <a16:colId xmlns:a16="http://schemas.microsoft.com/office/drawing/2014/main" val="4017992163"/>
                    </a:ext>
                  </a:extLst>
                </a:gridCol>
                <a:gridCol w="2264149">
                  <a:extLst>
                    <a:ext uri="{9D8B030D-6E8A-4147-A177-3AD203B41FA5}">
                      <a16:colId xmlns:a16="http://schemas.microsoft.com/office/drawing/2014/main" val="2631797151"/>
                    </a:ext>
                  </a:extLst>
                </a:gridCol>
                <a:gridCol w="8571422">
                  <a:extLst>
                    <a:ext uri="{9D8B030D-6E8A-4147-A177-3AD203B41FA5}">
                      <a16:colId xmlns:a16="http://schemas.microsoft.com/office/drawing/2014/main" val="116928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отказа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причины отказа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36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Недопустимые деформации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Силовые и термические воздействие, неравномерное распределение нагрузок (перекос и другие погрешности сборки), низкая жесткость деталей, длительные термические воздействия.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651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Старение материалов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Внешние воздействия, химические н структурные неоднородности, трещины, поверхностно-активные вещества, динамические нагрузки и др. факторы.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41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нормальных условий функционирования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регулировок и центровок, нарушение крепления и соединения отдельных деталей, не предусмотренные контакты отдельных деталей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47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Неправильное назначение допусков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Увеличенная шероховатость и волнистость поверхности, повышенные отклонения расположения и формы, неоптимальные значения зазоров и т.д.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103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80792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363907" y="1111156"/>
            <a:ext cx="11455879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Тепловое </a:t>
            </a: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нагружение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Тепловая нагрузка – контакт с источниками тепла:</a:t>
            </a:r>
          </a:p>
          <a:p>
            <a:pPr marL="449263" marR="0" lvl="0" indent="-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>
                <a:tab pos="355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внутренними (двигатели, генераторы, тормоза и т.д.)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местный нагрев;</a:t>
            </a:r>
          </a:p>
          <a:p>
            <a:pPr marL="449263" marR="0" lvl="0" indent="-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внешними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(аэродинамический нагрев, солнечное тепло) – нагрев конструкции в целом.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53393" y="3423505"/>
            <a:ext cx="1152128" cy="64807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 bwMode="auto">
          <a:xfrm>
            <a:off x="553393" y="3279489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408010" y="3279489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>
            <a:off x="402650" y="3423505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/>
          <p:nvPr/>
        </p:nvCxnSpPr>
        <p:spPr bwMode="auto">
          <a:xfrm flipH="1">
            <a:off x="408010" y="3567521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 flipH="1">
            <a:off x="402650" y="3718520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410272" y="3862536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410272" y="4010169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395091" y="4179299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Прямоугольник 24"/>
          <p:cNvSpPr/>
          <p:nvPr/>
        </p:nvSpPr>
        <p:spPr bwMode="auto">
          <a:xfrm>
            <a:off x="553393" y="3420842"/>
            <a:ext cx="1368908" cy="65435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 bwMode="auto">
          <a:xfrm>
            <a:off x="555655" y="4215593"/>
            <a:ext cx="0" cy="28803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>
            <a:off x="1705521" y="4071577"/>
            <a:ext cx="0" cy="43204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555655" y="4431617"/>
            <a:ext cx="1149866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Прямоугольник 28"/>
          <p:cNvSpPr/>
          <p:nvPr/>
        </p:nvSpPr>
        <p:spPr>
          <a:xfrm>
            <a:off x="1697487" y="4182305"/>
            <a:ext cx="21320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i="1" dirty="0"/>
          </a:p>
        </p:txBody>
      </p:sp>
      <p:cxnSp>
        <p:nvCxnSpPr>
          <p:cNvPr id="30" name="Прямая соединительная линия 29"/>
          <p:cNvCxnSpPr/>
          <p:nvPr/>
        </p:nvCxnSpPr>
        <p:spPr bwMode="auto">
          <a:xfrm>
            <a:off x="1922302" y="4057520"/>
            <a:ext cx="0" cy="43204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>
            <a:off x="1705521" y="4431617"/>
            <a:ext cx="206901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 стрелкой 31"/>
          <p:cNvCxnSpPr/>
          <p:nvPr/>
        </p:nvCxnSpPr>
        <p:spPr bwMode="auto">
          <a:xfrm>
            <a:off x="1922301" y="4431617"/>
            <a:ext cx="357917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Прямоугольник 32"/>
          <p:cNvSpPr/>
          <p:nvPr/>
        </p:nvSpPr>
        <p:spPr>
          <a:xfrm>
            <a:off x="1131224" y="4173258"/>
            <a:ext cx="6412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i="1" dirty="0"/>
          </a:p>
        </p:txBody>
      </p: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1705521" y="3420842"/>
            <a:ext cx="0" cy="650735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>
            <a:off x="433450" y="3746209"/>
            <a:ext cx="1558736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>
            <a:off x="589209" y="4757875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Прямая соединительная линия 36"/>
          <p:cNvCxnSpPr/>
          <p:nvPr/>
        </p:nvCxnSpPr>
        <p:spPr bwMode="auto">
          <a:xfrm flipH="1">
            <a:off x="443826" y="4757875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 flipH="1">
            <a:off x="438466" y="4901891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Прямая соединительная линия 38"/>
          <p:cNvCxnSpPr/>
          <p:nvPr/>
        </p:nvCxnSpPr>
        <p:spPr bwMode="auto">
          <a:xfrm flipH="1">
            <a:off x="443826" y="5045907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единительная линия 39"/>
          <p:cNvCxnSpPr/>
          <p:nvPr/>
        </p:nvCxnSpPr>
        <p:spPr bwMode="auto">
          <a:xfrm flipH="1">
            <a:off x="438466" y="5196906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 flipH="1">
            <a:off x="446088" y="5340922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 flipH="1">
            <a:off x="446088" y="5488555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Прямая соединительная линия 42"/>
          <p:cNvCxnSpPr/>
          <p:nvPr/>
        </p:nvCxnSpPr>
        <p:spPr bwMode="auto">
          <a:xfrm flipH="1">
            <a:off x="430907" y="5657685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Прямая соединительная линия 43"/>
          <p:cNvCxnSpPr/>
          <p:nvPr/>
        </p:nvCxnSpPr>
        <p:spPr bwMode="auto">
          <a:xfrm>
            <a:off x="591471" y="5693979"/>
            <a:ext cx="0" cy="28803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Прямая соединительная линия 44"/>
          <p:cNvCxnSpPr/>
          <p:nvPr/>
        </p:nvCxnSpPr>
        <p:spPr bwMode="auto">
          <a:xfrm>
            <a:off x="1741337" y="5549963"/>
            <a:ext cx="0" cy="43204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Прямая соединительная линия 45"/>
          <p:cNvCxnSpPr/>
          <p:nvPr/>
        </p:nvCxnSpPr>
        <p:spPr bwMode="auto">
          <a:xfrm>
            <a:off x="591471" y="5910003"/>
            <a:ext cx="1149866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Прямоугольник 46"/>
          <p:cNvSpPr/>
          <p:nvPr/>
        </p:nvSpPr>
        <p:spPr>
          <a:xfrm>
            <a:off x="1141639" y="5651644"/>
            <a:ext cx="6412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i="1" dirty="0"/>
          </a:p>
        </p:txBody>
      </p:sp>
      <p:cxnSp>
        <p:nvCxnSpPr>
          <p:cNvPr id="48" name="Прямая соединительная линия 47"/>
          <p:cNvCxnSpPr/>
          <p:nvPr/>
        </p:nvCxnSpPr>
        <p:spPr bwMode="auto">
          <a:xfrm>
            <a:off x="1737708" y="4775200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Прямая соединительная линия 48"/>
          <p:cNvCxnSpPr/>
          <p:nvPr/>
        </p:nvCxnSpPr>
        <p:spPr bwMode="auto">
          <a:xfrm flipH="1">
            <a:off x="1731516" y="4655903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Прямая соединительная линия 49"/>
          <p:cNvCxnSpPr/>
          <p:nvPr/>
        </p:nvCxnSpPr>
        <p:spPr bwMode="auto">
          <a:xfrm flipH="1">
            <a:off x="1739075" y="4800004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Прямая соединительная линия 50"/>
          <p:cNvCxnSpPr/>
          <p:nvPr/>
        </p:nvCxnSpPr>
        <p:spPr bwMode="auto">
          <a:xfrm flipH="1">
            <a:off x="1744435" y="4944020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Прямая соединительная линия 51"/>
          <p:cNvCxnSpPr/>
          <p:nvPr/>
        </p:nvCxnSpPr>
        <p:spPr bwMode="auto">
          <a:xfrm flipH="1">
            <a:off x="1739075" y="5095019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Прямая соединительная линия 52"/>
          <p:cNvCxnSpPr/>
          <p:nvPr/>
        </p:nvCxnSpPr>
        <p:spPr bwMode="auto">
          <a:xfrm flipH="1">
            <a:off x="1746697" y="5239035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Прямая соединительная линия 53"/>
          <p:cNvCxnSpPr/>
          <p:nvPr/>
        </p:nvCxnSpPr>
        <p:spPr bwMode="auto">
          <a:xfrm flipH="1">
            <a:off x="1746697" y="5386668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Прямая соединительная линия 54"/>
          <p:cNvCxnSpPr/>
          <p:nvPr/>
        </p:nvCxnSpPr>
        <p:spPr bwMode="auto">
          <a:xfrm flipH="1">
            <a:off x="1731516" y="5555798"/>
            <a:ext cx="145383" cy="144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Полилиния 55"/>
          <p:cNvSpPr/>
          <p:nvPr/>
        </p:nvSpPr>
        <p:spPr bwMode="auto">
          <a:xfrm>
            <a:off x="591427" y="4835195"/>
            <a:ext cx="1144084" cy="60671"/>
          </a:xfrm>
          <a:custGeom>
            <a:avLst/>
            <a:gdLst>
              <a:gd name="connsiteX0" fmla="*/ 0 w 1144084"/>
              <a:gd name="connsiteY0" fmla="*/ 60671 h 60671"/>
              <a:gd name="connsiteX1" fmla="*/ 520038 w 1144084"/>
              <a:gd name="connsiteY1" fmla="*/ 0 h 60671"/>
              <a:gd name="connsiteX2" fmla="*/ 1144084 w 1144084"/>
              <a:gd name="connsiteY2" fmla="*/ 60671 h 6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4084" h="60671">
                <a:moveTo>
                  <a:pt x="0" y="60671"/>
                </a:moveTo>
                <a:cubicBezTo>
                  <a:pt x="164678" y="30335"/>
                  <a:pt x="329357" y="0"/>
                  <a:pt x="520038" y="0"/>
                </a:cubicBezTo>
                <a:cubicBezTo>
                  <a:pt x="710719" y="0"/>
                  <a:pt x="927401" y="30335"/>
                  <a:pt x="1144084" y="6067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 bwMode="auto">
          <a:xfrm>
            <a:off x="583849" y="5490318"/>
            <a:ext cx="1144084" cy="60671"/>
          </a:xfrm>
          <a:custGeom>
            <a:avLst/>
            <a:gdLst>
              <a:gd name="connsiteX0" fmla="*/ 0 w 1144084"/>
              <a:gd name="connsiteY0" fmla="*/ 60671 h 60671"/>
              <a:gd name="connsiteX1" fmla="*/ 520038 w 1144084"/>
              <a:gd name="connsiteY1" fmla="*/ 0 h 60671"/>
              <a:gd name="connsiteX2" fmla="*/ 1144084 w 1144084"/>
              <a:gd name="connsiteY2" fmla="*/ 60671 h 6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4084" h="60671">
                <a:moveTo>
                  <a:pt x="0" y="60671"/>
                </a:moveTo>
                <a:cubicBezTo>
                  <a:pt x="164678" y="30335"/>
                  <a:pt x="329357" y="0"/>
                  <a:pt x="520038" y="0"/>
                </a:cubicBezTo>
                <a:cubicBezTo>
                  <a:pt x="710719" y="0"/>
                  <a:pt x="927401" y="30335"/>
                  <a:pt x="1144084" y="6067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8" name="Прямая соединительная линия 57"/>
          <p:cNvCxnSpPr>
            <a:stCxn id="56" idx="0"/>
          </p:cNvCxnSpPr>
          <p:nvPr/>
        </p:nvCxnSpPr>
        <p:spPr bwMode="auto">
          <a:xfrm>
            <a:off x="591427" y="4895866"/>
            <a:ext cx="1144084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Прямая соединительная линия 58"/>
          <p:cNvCxnSpPr/>
          <p:nvPr/>
        </p:nvCxnSpPr>
        <p:spPr bwMode="auto">
          <a:xfrm>
            <a:off x="591427" y="5549963"/>
            <a:ext cx="1144084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Прямая соединительная линия 59"/>
          <p:cNvCxnSpPr/>
          <p:nvPr/>
        </p:nvCxnSpPr>
        <p:spPr bwMode="auto">
          <a:xfrm>
            <a:off x="376523" y="5225927"/>
            <a:ext cx="1558736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5778" name="Object 2"/>
          <p:cNvGraphicFramePr>
            <a:graphicFrameLocks noChangeAspect="1"/>
          </p:cNvGraphicFramePr>
          <p:nvPr/>
        </p:nvGraphicFramePr>
        <p:xfrm>
          <a:off x="2347513" y="3897241"/>
          <a:ext cx="13430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4" name="Equation" r:id="rId3" imgW="1193800" imgH="279400" progId="">
                  <p:embed/>
                </p:oleObj>
              </mc:Choice>
              <mc:Fallback>
                <p:oleObj name="Equation" r:id="rId3" imgW="1193800" imgH="2794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513" y="3897241"/>
                        <a:ext cx="134302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3989687" y="3748359"/>
            <a:ext cx="7135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i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k</a:t>
            </a:r>
            <a:r>
              <a:rPr lang="ru-RU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коэффициент линейного расширения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материала;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Δ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перепад температур при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нагревании;</a:t>
            </a:r>
          </a:p>
          <a:p>
            <a:pPr>
              <a:spcAft>
                <a:spcPts val="60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первоначальная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длина конструктивного элемента. </a:t>
            </a:r>
            <a:endParaRPr lang="ru-RU" dirty="0"/>
          </a:p>
        </p:txBody>
      </p:sp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2246533" y="5387415"/>
          <a:ext cx="14573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5" name="Equation" r:id="rId5" imgW="1295400" imgH="279400" progId="">
                  <p:embed/>
                </p:oleObj>
              </mc:Choice>
              <mc:Fallback>
                <p:oleObj name="Equation" r:id="rId5" imgW="1295400" imgH="2794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533" y="5387415"/>
                        <a:ext cx="145732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Прямоугольник 61"/>
          <p:cNvSpPr/>
          <p:nvPr/>
        </p:nvSpPr>
        <p:spPr>
          <a:xfrm>
            <a:off x="3846280" y="5248739"/>
            <a:ext cx="50352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модуль продольной упругости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материала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37066" y="6088944"/>
            <a:ext cx="1175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 Деформация элементов – конструктивно: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–свободного (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возможность линейного расширения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зажатого (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невозможности теплового расширения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201860" y="4895334"/>
            <a:ext cx="1403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Напряжение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145009" y="3295134"/>
            <a:ext cx="2406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Линейное расширение</a:t>
            </a:r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50626" y="44720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001425" y="597906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735687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1734" y="4075222"/>
            <a:ext cx="1126913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Тепловые нагрузки могут рассматривать как динамическими, изменяющимися во времени.</a:t>
            </a: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Пример: в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процессе разгона и торможения за счет теплового воздействия в конструкции могут возникнуть знакопеременные циклы напряжений большой амплитуды, что определяет термическую усталость конструкции.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81000" y="1210733"/>
          <a:ext cx="8128000" cy="25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735687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869" y="1413164"/>
            <a:ext cx="1126913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Воздействие тепла:</a:t>
            </a: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изменяется структура материала;</a:t>
            </a: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возникают механические напряжения;</a:t>
            </a: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меняется форма элементов конструкции;</a:t>
            </a: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нарушение режимов эксплуатации, заклинивание.</a:t>
            </a:r>
          </a:p>
        </p:txBody>
      </p:sp>
    </p:spTree>
    <p:extLst>
      <p:ext uri="{BB962C8B-B14F-4D97-AF65-F5344CB8AC3E}">
        <p14:creationId xmlns:p14="http://schemas.microsoft.com/office/powerpoint/2010/main" val="87735687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7869" y="1228498"/>
            <a:ext cx="5985228" cy="4862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Коррозионное нагружение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Коррозионное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нагружение – воздействие влажности: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атмосферное:</a:t>
            </a:r>
          </a:p>
          <a:p>
            <a:pPr marL="717550" indent="-3429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 помещений;</a:t>
            </a:r>
          </a:p>
          <a:p>
            <a:pPr marL="717550" indent="-3429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нутри помещений;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погружении:</a:t>
            </a:r>
          </a:p>
          <a:p>
            <a:pPr marL="717550" indent="-3429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пресную воду;</a:t>
            </a:r>
          </a:p>
          <a:p>
            <a:pPr marL="717550" indent="-3429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морскую или соленую воду;</a:t>
            </a:r>
          </a:p>
          <a:p>
            <a:pPr marL="717550" indent="-3429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землю.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91517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868" y="1413164"/>
            <a:ext cx="1164114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Коррозия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разрушение металлов вследствие их химического или электрохимического взаимодействия с коррозионной средой.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В результате часть металла конструктивных элементов растворяется или переходит в ионное состояние с образованием окислов и солей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 descr="5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20726" y="3506045"/>
            <a:ext cx="3718290" cy="24722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7868" y="3640833"/>
            <a:ext cx="7476066" cy="203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Способность металла сопротивляться коррозионному воздействию внешней среды называется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коррозионной стойкостью. </a:t>
            </a:r>
            <a:endParaRPr lang="en-US" sz="2000" i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Коррозия металла – один из наиболее опасных видов разрушения конструктивных элементов машин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75561" y="6245656"/>
            <a:ext cx="3408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11. Фотография коррозии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21268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09258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Ежегодно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прямые потери от коррозии составляют 10 % всего выплавляемого металла. При этом, несмотря на огромные средства, выделяемые для борьбы с коррозией, общие убытки от нее непрерывно растут.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Коррозия оказывает существенное влияние на другие физические процессы.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правило, коррозия ускоряет процессы изнашивания, усталостного разрушения, снижает сопротивляемость материала пластическому деформированию.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8748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7869" y="1267272"/>
            <a:ext cx="11548413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зависимости от вида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 деталях ТС возникают различные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эксплуатационные повреждения: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3158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изнашивание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3158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пластическая деформация;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3158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повреждения при ударах;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усталость материала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старение;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6334" y="4471982"/>
            <a:ext cx="1154841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начале эксплуатации энергия сопротивления материала превышает эксплуатационное нагружение.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действием эксплуатационных нагрузок происходит накопление повреждений в материале детали.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 превышении энергии эксплуатационного нагружения сопротивления материала элемент конструкции теряет работоспособность. </a:t>
            </a:r>
          </a:p>
        </p:txBody>
      </p:sp>
    </p:spTree>
    <p:extLst>
      <p:ext uri="{BB962C8B-B14F-4D97-AF65-F5344CB8AC3E}">
        <p14:creationId xmlns:p14="http://schemas.microsoft.com/office/powerpoint/2010/main" val="304681333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160116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Трение и изнашивание деталей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Трение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явление сопротивления относительному перемещению, возникающее между двумя телами в зонах соприкосновения поверхностей по касательным к ним.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зависимости от наличия и характера движения различают: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трение покоя – трение двух тел до их перехода к относительному движению; 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трение движения – трение двух тел, находящихся в относительном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движении:</a:t>
            </a:r>
          </a:p>
          <a:p>
            <a:pPr marL="800057" lvl="1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скольжения;</a:t>
            </a:r>
          </a:p>
          <a:p>
            <a:pPr marL="800057" lvl="1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качения. 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83495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023" y="1273343"/>
            <a:ext cx="115301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количественные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показатели: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сила трения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сила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сопротивления перемещению одного тела по поверхности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другого.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трения –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трения как явления. </a:t>
            </a:r>
          </a:p>
        </p:txBody>
      </p:sp>
      <p:pic>
        <p:nvPicPr>
          <p:cNvPr id="4" name="Picture 2" descr="https://dpva.ru/netcat_files/Image/GuidePhysics/PhysicsForKids/Dynamics/DPVADynamics18.jpg"/>
          <p:cNvPicPr>
            <a:picLocks noChangeAspect="1" noChangeArrowheads="1"/>
          </p:cNvPicPr>
          <p:nvPr/>
        </p:nvPicPr>
        <p:blipFill rotWithShape="1">
          <a:blip r:embed="rId3" cstate="print">
            <a:lum contrast="2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5303" t="49975" r="47816"/>
          <a:stretch/>
        </p:blipFill>
        <p:spPr bwMode="auto">
          <a:xfrm>
            <a:off x="4101656" y="3056465"/>
            <a:ext cx="2304384" cy="1876519"/>
          </a:xfrm>
          <a:prstGeom prst="rect">
            <a:avLst/>
          </a:prstGeom>
          <a:noFill/>
        </p:spPr>
      </p:pic>
      <p:pic>
        <p:nvPicPr>
          <p:cNvPr id="5" name="Picture 2" descr="https://dpva.ru/netcat_files/Image/GuidePhysics/PhysicsForKids/Dynamics/DPVADynamics18.jpg"/>
          <p:cNvPicPr>
            <a:picLocks noChangeAspect="1" noChangeArrowheads="1"/>
          </p:cNvPicPr>
          <p:nvPr/>
        </p:nvPicPr>
        <p:blipFill rotWithShape="1">
          <a:blip r:embed="rId3" cstate="print">
            <a:lum contrast="2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1754" r="75986"/>
          <a:stretch/>
        </p:blipFill>
        <p:spPr bwMode="auto">
          <a:xfrm>
            <a:off x="382468" y="3352801"/>
            <a:ext cx="1888953" cy="1660682"/>
          </a:xfrm>
          <a:prstGeom prst="rect">
            <a:avLst/>
          </a:prstGeom>
          <a:noFill/>
        </p:spPr>
      </p:pic>
      <p:pic>
        <p:nvPicPr>
          <p:cNvPr id="7" name="Picture 2" descr="https://dpva.ru/netcat_files/Image/GuidePhysics/PhysicsForKids/Dynamics/DPVADynamics18.jpg"/>
          <p:cNvPicPr>
            <a:picLocks noChangeAspect="1" noChangeArrowheads="1"/>
          </p:cNvPicPr>
          <p:nvPr/>
        </p:nvPicPr>
        <p:blipFill rotWithShape="1">
          <a:blip r:embed="rId3" cstate="print">
            <a:lum contrast="2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4577" t="37773" r="23882"/>
          <a:stretch/>
        </p:blipFill>
        <p:spPr bwMode="auto">
          <a:xfrm>
            <a:off x="8717754" y="3124199"/>
            <a:ext cx="1615215" cy="204168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819006" y="53444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67417" y="53670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33985" y="5367637"/>
            <a:ext cx="28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9084" y="5852918"/>
            <a:ext cx="4789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 Схемы трения: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покоя; </a:t>
            </a: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скольжения; </a:t>
            </a: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качения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101017"/>
              </p:ext>
            </p:extLst>
          </p:nvPr>
        </p:nvGraphicFramePr>
        <p:xfrm>
          <a:off x="2421614" y="3851270"/>
          <a:ext cx="1663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4" name="Equation" r:id="rId5" imgW="1663700" imgH="711200" progId="">
                  <p:embed/>
                </p:oleObj>
              </mc:Choice>
              <mc:Fallback>
                <p:oleObj name="Equation" r:id="rId5" imgW="1663700" imgH="711200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1614" y="3851270"/>
                        <a:ext cx="166370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235806"/>
              </p:ext>
            </p:extLst>
          </p:nvPr>
        </p:nvGraphicFramePr>
        <p:xfrm>
          <a:off x="6453107" y="3802614"/>
          <a:ext cx="1663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5" name="Equation" r:id="rId7" imgW="1663700" imgH="711200" progId="">
                  <p:embed/>
                </p:oleObj>
              </mc:Choice>
              <mc:Fallback>
                <p:oleObj name="Equation" r:id="rId7" imgW="1663700" imgH="71120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107" y="3802614"/>
                        <a:ext cx="166370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787986"/>
              </p:ext>
            </p:extLst>
          </p:nvPr>
        </p:nvGraphicFramePr>
        <p:xfrm>
          <a:off x="10251018" y="3630613"/>
          <a:ext cx="1803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6" name="Equation" r:id="rId9" imgW="1803400" imgH="965200" progId="">
                  <p:embed/>
                </p:oleObj>
              </mc:Choice>
              <mc:Fallback>
                <p:oleObj name="Equation" r:id="rId9" imgW="1803400" imgH="9652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1018" y="3630613"/>
                        <a:ext cx="18034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78800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14490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Изнашивание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процесс разрушения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материала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поверхности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тела (отделение частиц с поверхности).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относительном перемещении двух тел в области их контакта возникают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разрушаются механические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молекулярные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связи, что приводит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разрушению микрообъемов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поверхности.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Механическое взаимодействие – при контакте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микровыступов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перемещающихся друг относительно друга поверхностей.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процессе изнашивания исходный рельеф поверхности детали преобразуется в эксплуатационный.  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2" cstate="print"/>
          <a:srcRect t="14524" b="53518"/>
          <a:stretch/>
        </p:blipFill>
        <p:spPr bwMode="auto">
          <a:xfrm>
            <a:off x="1794933" y="4886912"/>
            <a:ext cx="3330075" cy="70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2" cstate="print"/>
          <a:srcRect t="71592"/>
          <a:stretch/>
        </p:blipFill>
        <p:spPr bwMode="auto">
          <a:xfrm>
            <a:off x="5909733" y="4835075"/>
            <a:ext cx="3210203" cy="60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183023" y="553461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30221" y="552670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19619" y="6060700"/>
            <a:ext cx="6663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 Рельеф:</a:t>
            </a:r>
          </a:p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технологический (исходный); </a:t>
            </a: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эксплуатационный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563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3235" t="67895" r="66032" b="16861"/>
          <a:stretch/>
        </p:blipFill>
        <p:spPr bwMode="auto">
          <a:xfrm>
            <a:off x="1287619" y="4508727"/>
            <a:ext cx="2176811" cy="89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3956" y="1439781"/>
            <a:ext cx="39909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взаимодействия материалов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7107" y="1439781"/>
            <a:ext cx="2567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разрушения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3235" t="24296" r="66220" b="62856"/>
          <a:stretch/>
        </p:blipFill>
        <p:spPr bwMode="auto">
          <a:xfrm>
            <a:off x="1188120" y="1864943"/>
            <a:ext cx="2236511" cy="78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062820" y="5411364"/>
            <a:ext cx="6696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Aft>
                <a:spcPts val="60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материала в результате молекулярного взаимодействия поверхностей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2907" t="37478" r="65703" b="48981"/>
          <a:stretch/>
        </p:blipFill>
        <p:spPr bwMode="auto">
          <a:xfrm>
            <a:off x="1188120" y="2708717"/>
            <a:ext cx="2236511" cy="79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2918" t="52243" r="65599" b="33275"/>
          <a:stretch/>
        </p:blipFill>
        <p:spPr bwMode="auto">
          <a:xfrm>
            <a:off x="1187870" y="3570645"/>
            <a:ext cx="2276560" cy="86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3235" t="83556" r="66032" b="4263"/>
          <a:stretch/>
        </p:blipFill>
        <p:spPr bwMode="auto">
          <a:xfrm>
            <a:off x="1271577" y="5419601"/>
            <a:ext cx="2254512" cy="74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029268" y="2143464"/>
            <a:ext cx="2238241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Упругая деформация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29267" y="299906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Пластическая деформация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29268" y="3743553"/>
            <a:ext cx="6729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Aft>
                <a:spcPts val="60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Микрорезанне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 внедрившимися твердыми частицами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29267" y="4624865"/>
            <a:ext cx="6729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окисных пленок контактирующих поверхностей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88203" y="6292676"/>
            <a:ext cx="4789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 Характер разрушения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6907" y="1864943"/>
            <a:ext cx="102592" cy="4154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25662" y="2728849"/>
            <a:ext cx="102592" cy="4154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36907" y="3552326"/>
            <a:ext cx="102592" cy="4154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76958" y="4556289"/>
            <a:ext cx="102592" cy="4154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91135" y="5476806"/>
            <a:ext cx="102592" cy="4154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91606" y="1736571"/>
            <a:ext cx="199642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35613" y="5376454"/>
            <a:ext cx="199642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35613" y="4424114"/>
            <a:ext cx="199642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48849" y="3470972"/>
            <a:ext cx="195157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948849" y="2590661"/>
            <a:ext cx="199642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0888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pic>
        <p:nvPicPr>
          <p:cNvPr id="76802" name="Picture 2" descr="https://mirsmazok.ru/upload/medialibrary/9d0/9d01372a4856db595cb0e900ce9380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471" y="1676400"/>
            <a:ext cx="5790448" cy="302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34203" y="4963824"/>
            <a:ext cx="4789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 Пример абразивного изнашивания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30166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071795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Процесс изнашивания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сопровождается: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изменением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геометрических размеров и форм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деталей;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увеличением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зазоров и люфтов различных сопряжений.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свою очередь это приводит к возникновению: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вибраций и повышенных шумов в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механизмах;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ударных нагрузок,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потере герметичности, сопровождаемой утечкой рабочих жидкостей и газов.  </a:t>
            </a:r>
          </a:p>
        </p:txBody>
      </p:sp>
    </p:spTree>
    <p:extLst>
      <p:ext uri="{BB962C8B-B14F-4D97-AF65-F5344CB8AC3E}">
        <p14:creationId xmlns:p14="http://schemas.microsoft.com/office/powerpoint/2010/main" val="207535439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5" y="1425743"/>
            <a:ext cx="1146594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Пластическое деформирование деталей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Деформацией называется изменение формы и размеров детали под воздействием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силовой нагрузки.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Деформация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упругая – исчезает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после снятия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нагрузки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вызывает заметных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изменений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структуре и свойствах материала);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пластическая – необратимое изменение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формы</a:t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размеров детали после снятия нагрузки.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Возникает формоизменение, называемое </a:t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пластическим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остаточным деформированием.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6" name="Picture 2" descr="http://images.myshared.ru/91/1389726/slide_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t="56889" r="53041" b="5778"/>
          <a:stretch/>
        </p:blipFill>
        <p:spPr bwMode="auto">
          <a:xfrm>
            <a:off x="8077200" y="3857178"/>
            <a:ext cx="2984500" cy="2133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04264" y="6116526"/>
            <a:ext cx="4435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Пример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пластической деформации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30280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7869" y="1228498"/>
            <a:ext cx="55767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Повреждения при ударах и цикловой нагрузке</a:t>
            </a:r>
            <a:endParaRPr lang="ru-RU" sz="2000" b="1" dirty="0"/>
          </a:p>
        </p:txBody>
      </p:sp>
      <p:pic>
        <p:nvPicPr>
          <p:cNvPr id="78850" name="Picture 2" descr="https://ai2-s2-public.s3.amazonaws.com/figures/2017-08-08/3199fea6db8dbfec4d9ef0ccfaf908b7a932aabe/1-Figure1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" t="4818" r="52506" b="7447"/>
          <a:stretch/>
        </p:blipFill>
        <p:spPr bwMode="auto">
          <a:xfrm>
            <a:off x="2104863" y="1803401"/>
            <a:ext cx="3285707" cy="307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ai2-s2-public.s3.amazonaws.com/figures/2017-08-08/3199fea6db8dbfec4d9ef0ccfaf908b7a932aabe/1-Figure1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6" t="4653" r="2371" b="7901"/>
          <a:stretch/>
        </p:blipFill>
        <p:spPr bwMode="auto">
          <a:xfrm>
            <a:off x="6184900" y="1803401"/>
            <a:ext cx="3306694" cy="307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05405" y="5267037"/>
            <a:ext cx="6686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Пример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повреждений: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 – усталостное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выкрашивание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б – циклическая ударная нагрузка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22524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110233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постепенного изменения физико-механических свойств в металлических деталях ТС из-за многократного воздействия знакопеременных нагрузок.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число деталей ТС работает в режиме повторных переменных напряжений.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эксплуатации машин показывает, что материалы этих деталей разрушаются, несмотря на то, что напряжения от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них нагрузок не превышают предел упругости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– постепенное накопление пластической деформации. </a:t>
            </a:r>
          </a:p>
        </p:txBody>
      </p:sp>
    </p:spTree>
    <p:extLst>
      <p:ext uri="{BB962C8B-B14F-4D97-AF65-F5344CB8AC3E}">
        <p14:creationId xmlns:p14="http://schemas.microsoft.com/office/powerpoint/2010/main" val="388243864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57495"/>
            <a:ext cx="1159207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 деформировании в материале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возникают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внутренние силы, противодействующие этому процессу.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Прочность –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способность материала детали выдерживать внешние силовые нагрузки без разрушения</a:t>
            </a:r>
            <a:r>
              <a:rPr lang="en-US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Механическое напряжение </a:t>
            </a:r>
            <a:r>
              <a:rPr 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количественная мера внутренних сил, возникающих в деформируемом теле под влиянием различных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факторов: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нормальное напряжение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прочности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;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касательное напряжение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прочности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.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Нормальное напряжение противодействует отрыву отдельных частей материала детали, а касательное – сдвигу этих частей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относительно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друг от друга. </a:t>
            </a:r>
          </a:p>
        </p:txBody>
      </p:sp>
    </p:spTree>
    <p:extLst>
      <p:ext uri="{BB962C8B-B14F-4D97-AF65-F5344CB8AC3E}">
        <p14:creationId xmlns:p14="http://schemas.microsoft.com/office/powerpoint/2010/main" val="185827401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3973" y="1425743"/>
            <a:ext cx="113616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Старение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Необратимое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изменение свойств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материалов, 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которого происходят механические изменения, изменение физических и химических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Старение происходит под действием:</a:t>
            </a: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теплового движения </a:t>
            </a:r>
            <a: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атомов и молекул;</a:t>
            </a: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механического воздействия;</a:t>
            </a:r>
            <a:endParaRPr lang="ru-RU" alt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светового излучения;</a:t>
            </a:r>
            <a:endParaRPr lang="ru-RU" alt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гравитационных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магнитных полей и других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факторов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0665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5" y="1425743"/>
            <a:ext cx="1132073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Старение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металла:</a:t>
            </a:r>
          </a:p>
          <a:p>
            <a:pPr marL="342900" indent="-342900" defTabSz="9144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эксплуатации, при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 форс-мажорных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теряются первоначально заложенные свойства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и, как правило, требуется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замена элемента;</a:t>
            </a:r>
          </a:p>
          <a:p>
            <a:pPr marL="342900" indent="-342900" defTabSz="9144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нарушении технологии изготовления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снижаются эксплуатационные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(недопустимо);</a:t>
            </a:r>
          </a:p>
          <a:p>
            <a:pPr marL="342900" indent="-342900" defTabSz="9144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получения необходимых физических, химических и механических свойств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прочности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твердости, снижаются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пластичности и вязкости. 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1215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416855"/>
              </p:ext>
            </p:extLst>
          </p:nvPr>
        </p:nvGraphicFramePr>
        <p:xfrm>
          <a:off x="9296456" y="1480635"/>
          <a:ext cx="698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2" name="Equation" r:id="rId3" imgW="698500" imgH="609600" progId="">
                  <p:embed/>
                </p:oleObj>
              </mc:Choice>
              <mc:Fallback>
                <p:oleObj name="Equation" r:id="rId3" imgW="698500" imgH="609600" progId="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6456" y="1480635"/>
                        <a:ext cx="6985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588124"/>
              </p:ext>
            </p:extLst>
          </p:nvPr>
        </p:nvGraphicFramePr>
        <p:xfrm>
          <a:off x="9334556" y="2642685"/>
          <a:ext cx="635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3" name="Equation" r:id="rId5" imgW="634725" imgH="609336" progId="">
                  <p:embed/>
                </p:oleObj>
              </mc:Choice>
              <mc:Fallback>
                <p:oleObj name="Equation" r:id="rId5" imgW="634725" imgH="609336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56" y="2642685"/>
                        <a:ext cx="6350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6206" y="6306974"/>
            <a:ext cx="4789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15. Схемы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нагружения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(примеры)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l="21899" t="76748" r="62247" b="12872"/>
          <a:stretch/>
        </p:blipFill>
        <p:spPr bwMode="auto">
          <a:xfrm>
            <a:off x="3354449" y="4766962"/>
            <a:ext cx="2862024" cy="1053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l="21899" t="37965" r="62558" b="53741"/>
          <a:stretch/>
        </p:blipFill>
        <p:spPr bwMode="auto">
          <a:xfrm>
            <a:off x="3529895" y="1312080"/>
            <a:ext cx="2511134" cy="753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l="21317" t="47365" r="62208" b="38536"/>
          <a:stretch/>
        </p:blipFill>
        <p:spPr bwMode="auto">
          <a:xfrm>
            <a:off x="3529895" y="2107752"/>
            <a:ext cx="2511133" cy="120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l="21899" t="63906" r="62247" b="24366"/>
          <a:stretch/>
        </p:blipFill>
        <p:spPr bwMode="auto">
          <a:xfrm>
            <a:off x="3644668" y="3465502"/>
            <a:ext cx="2396360" cy="99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026053" y="1166792"/>
            <a:ext cx="256930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08238" y="1371300"/>
            <a:ext cx="332789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44668" y="1332105"/>
            <a:ext cx="332789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1903" y="2605034"/>
            <a:ext cx="332789" cy="36574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44667" y="2374249"/>
            <a:ext cx="332789" cy="36574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00316" y="2034950"/>
            <a:ext cx="332789" cy="36574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65820" y="3422947"/>
            <a:ext cx="332789" cy="36574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ru-RU" i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94791" y="5536811"/>
            <a:ext cx="332789" cy="36574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74632" y="4259788"/>
            <a:ext cx="33278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/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614585" y="3650188"/>
            <a:ext cx="166395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914400"/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8693" y="1597705"/>
            <a:ext cx="2240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Растяжение (сжатие)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62096" y="2600357"/>
            <a:ext cx="1496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Сдвиг (срез)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62096" y="3796760"/>
            <a:ext cx="1496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Изгиб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75313" y="5029985"/>
            <a:ext cx="1496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Кручение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49800" y="1597705"/>
            <a:ext cx="1939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Осевая сила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83821" y="2758273"/>
            <a:ext cx="1939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Поперечная сила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83821" y="3955375"/>
            <a:ext cx="2392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Изгибающий момент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83821" y="5116056"/>
            <a:ext cx="2392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Крутящий момент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052021"/>
              </p:ext>
            </p:extLst>
          </p:nvPr>
        </p:nvGraphicFramePr>
        <p:xfrm>
          <a:off x="9232956" y="3796797"/>
          <a:ext cx="838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4" name="Equation" r:id="rId8" imgW="838200" imgH="685800" progId="">
                  <p:embed/>
                </p:oleObj>
              </mc:Choice>
              <mc:Fallback>
                <p:oleObj name="Equation" r:id="rId8" imgW="838200" imgH="68580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2956" y="3796797"/>
                        <a:ext cx="838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868593"/>
              </p:ext>
            </p:extLst>
          </p:nvPr>
        </p:nvGraphicFramePr>
        <p:xfrm>
          <a:off x="9272643" y="5065210"/>
          <a:ext cx="749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5" name="Equation" r:id="rId10" imgW="749300" imgH="609600" progId="">
                  <p:embed/>
                </p:oleObj>
              </mc:Choice>
              <mc:Fallback>
                <p:oleObj name="Equation" r:id="rId10" imgW="749300" imgH="6096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2643" y="5065210"/>
                        <a:ext cx="7493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11075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3956" y="1425743"/>
            <a:ext cx="1140288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эксплуатации ТС подобные виды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нагружений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чистом виде встречаются редко.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случаев материал конструктивного элемента подвергается сложному нагружению: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изгибу с растяжением,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изгибу с кручением,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изгибу со сжатием и т.д.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3956" y="4423907"/>
            <a:ext cx="1162360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прочностных параметров определяются стандартными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испытаниями:</a:t>
            </a:r>
          </a:p>
          <a:p>
            <a:pPr marL="342900" indent="-342900" defTabSz="9144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растяжение, сжатие, изгиб,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кручение;</a:t>
            </a:r>
          </a:p>
          <a:p>
            <a:pPr marL="342900" indent="-342900" defTabSz="9144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ударную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вязкость;</a:t>
            </a:r>
          </a:p>
          <a:p>
            <a:pPr marL="342900" indent="-342900" defTabSz="9144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усталость при цикловых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нагрузках.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4446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869" y="1219308"/>
            <a:ext cx="1165513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испытания </a:t>
            </a:r>
          </a:p>
          <a:p>
            <a:pPr defTabSz="914400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медленном возрастании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нагрузок. Основной вид – испытание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растяжение для определения характеристик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пластичности.</a:t>
            </a:r>
          </a:p>
          <a:p>
            <a:pPr defTabSz="914400"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исключения влияния размеров образца испытание проводят на стандартных образцах с определенным соотношением между расчетной длиной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площадью поперечного сечения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78" y="4763719"/>
            <a:ext cx="2615137" cy="105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11240887" y="5075807"/>
            <a:ext cx="393352" cy="25043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10800000">
            <a:off x="7998617" y="5133918"/>
            <a:ext cx="389389" cy="263753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40887" y="470647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6087" y="47645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14446" y="4579053"/>
            <a:ext cx="4026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ru-RU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baseline="-25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90053" y="5397671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ru-RU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baseline="-25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06204" y="5888657"/>
            <a:ext cx="4208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Схема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на растяжение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1484" y="4043454"/>
            <a:ext cx="723622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закрепляют в захватах разрывной машины и деформируют при плавно возрастающей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нагрузке.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диаграммы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«нагрузка/напряжение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деформация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удлиняется, поперечное сечение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уменьшается – 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данный момент определить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3475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7566" y="5194263"/>
            <a:ext cx="410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  <a:tabLst>
                <a:tab pos="3164619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Диаграмма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растяжения образца</a:t>
            </a:r>
          </a:p>
        </p:txBody>
      </p:sp>
      <p:pic>
        <p:nvPicPr>
          <p:cNvPr id="4" name="Picture 2" descr="http://image.slidesharecdn.com/3-120626015516-phpapp01/95/3-1-728.jpg?cb=134067576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0" t="12713" r="650" b="17952"/>
          <a:stretch/>
        </p:blipFill>
        <p:spPr bwMode="auto">
          <a:xfrm>
            <a:off x="388635" y="1863614"/>
            <a:ext cx="5832539" cy="315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0629" y="3398404"/>
            <a:ext cx="276999" cy="434225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7250" y="1897228"/>
            <a:ext cx="532415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кН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7250" y="3356287"/>
            <a:ext cx="276999" cy="6005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407" y="3296813"/>
            <a:ext cx="276999" cy="637409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1608" y="2773419"/>
            <a:ext cx="303929" cy="6005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0016" y="2894246"/>
            <a:ext cx="184666" cy="6005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325" y="4747214"/>
            <a:ext cx="184666" cy="6005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5200" y="2971796"/>
            <a:ext cx="276999" cy="6005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1094" y="4153051"/>
            <a:ext cx="520835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ст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4032" y="4522383"/>
            <a:ext cx="520835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пол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1723" y="4120653"/>
            <a:ext cx="520835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упр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90659" y="3766213"/>
            <a:ext cx="15388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60668" y="3748614"/>
            <a:ext cx="192360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13715" y="2397593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06399" y="2081894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7983" y="3441014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26721" y="3217788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62049" y="3158313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2098" y="2875623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708" y="3660565"/>
            <a:ext cx="520835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14234" y="3511693"/>
            <a:ext cx="303929" cy="473842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sz="1975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975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sz="1975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38147" y="3267303"/>
            <a:ext cx="303929" cy="637409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sz="1975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975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sz="1975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64971" y="5114805"/>
            <a:ext cx="37792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Фрагмент диаграммы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84249" y="4061706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0" name="Picture 2" descr="http://image.slidesharecdn.com/3-120626015516-phpapp01/95/3-1-728.jpg?cb=134067576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0" t="33992" r="63593" b="38053"/>
          <a:stretch/>
        </p:blipFill>
        <p:spPr bwMode="auto">
          <a:xfrm>
            <a:off x="7556739" y="2055188"/>
            <a:ext cx="3270320" cy="206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9506263" y="4129317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64971" y="3177614"/>
            <a:ext cx="276999" cy="434225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67528" y="3128804"/>
            <a:ext cx="349702" cy="637409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36000" rIns="3600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99465" y="3166955"/>
            <a:ext cx="349702" cy="6005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lIns="36000" rIns="3600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841266" y="3039114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908640" y="2737123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69671" y="2564600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786906" y="2294786"/>
            <a:ext cx="23083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H="1">
            <a:off x="9786906" y="2596777"/>
            <a:ext cx="230832" cy="1464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45916" y="4100658"/>
            <a:ext cx="637674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мм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49634" y="4267776"/>
            <a:ext cx="637674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ост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9737095" y="4043212"/>
            <a:ext cx="280643" cy="2945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0017738" y="2596777"/>
            <a:ext cx="0" cy="14464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9924191" y="4051692"/>
            <a:ext cx="559131" cy="3336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483322" y="4278862"/>
            <a:ext cx="637674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rIns="0" rtlCol="0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упр</a:t>
            </a:r>
            <a:endParaRPr lang="ru-RU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16529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2235023"/>
            <a:ext cx="33734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пропорциональности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569152"/>
              </p:ext>
            </p:extLst>
          </p:nvPr>
        </p:nvGraphicFramePr>
        <p:xfrm>
          <a:off x="3874091" y="2079210"/>
          <a:ext cx="990360" cy="6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8" name="Equation" r:id="rId3" imgW="990600" imgH="698500" progId="">
                  <p:embed/>
                </p:oleObj>
              </mc:Choice>
              <mc:Fallback>
                <p:oleObj name="Equation" r:id="rId3" imgW="990600" imgH="69850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4091" y="2079210"/>
                        <a:ext cx="990360" cy="69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925995"/>
              </p:ext>
            </p:extLst>
          </p:nvPr>
        </p:nvGraphicFramePr>
        <p:xfrm>
          <a:off x="3931736" y="2782970"/>
          <a:ext cx="838080" cy="71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9" name="Equation" r:id="rId5" imgW="838200" imgH="711200" progId="">
                  <p:embed/>
                </p:oleObj>
              </mc:Choice>
              <mc:Fallback>
                <p:oleObj name="Equation" r:id="rId5" imgW="838200" imgH="71120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1736" y="2782970"/>
                        <a:ext cx="838080" cy="71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73956" y="2999575"/>
            <a:ext cx="22265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упругости </a:t>
            </a:r>
            <a:endParaRPr lang="ru-RU" sz="2000" dirty="0">
              <a:solidFill>
                <a:prstClr val="black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220971"/>
              </p:ext>
            </p:extLst>
          </p:nvPr>
        </p:nvGraphicFramePr>
        <p:xfrm>
          <a:off x="3969131" y="3535775"/>
          <a:ext cx="838080" cy="672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0" name="Equation" r:id="rId7" imgW="837836" imgH="672808" progId="">
                  <p:embed/>
                </p:oleObj>
              </mc:Choice>
              <mc:Fallback>
                <p:oleObj name="Equation" r:id="rId7" imgW="837836" imgH="672808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9131" y="3535775"/>
                        <a:ext cx="838080" cy="6728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12903" y="3773158"/>
            <a:ext cx="2197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текучести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19100" y="2160164"/>
            <a:ext cx="3240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Условный предел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текучести</a:t>
            </a:r>
            <a:endParaRPr lang="ru-RU" sz="2000" dirty="0">
              <a:solidFill>
                <a:prstClr val="black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843822"/>
              </p:ext>
            </p:extLst>
          </p:nvPr>
        </p:nvGraphicFramePr>
        <p:xfrm>
          <a:off x="10176738" y="1917982"/>
          <a:ext cx="1041120" cy="6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1" name="Equation" r:id="rId9" imgW="1040948" imgH="698197" progId="">
                  <p:embed/>
                </p:oleObj>
              </mc:Choice>
              <mc:Fallback>
                <p:oleObj name="Equation" r:id="rId9" imgW="1040948" imgH="698197" progId="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6738" y="1917982"/>
                        <a:ext cx="1041120" cy="69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831275" y="2786084"/>
            <a:ext cx="3606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прочности (временное сопротивление разрыву) </a:t>
            </a:r>
            <a:endParaRPr lang="ru-RU" sz="2000" dirty="0">
              <a:solidFill>
                <a:prstClr val="black"/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788943"/>
              </p:ext>
            </p:extLst>
          </p:nvPr>
        </p:nvGraphicFramePr>
        <p:xfrm>
          <a:off x="10323357" y="2732982"/>
          <a:ext cx="838080" cy="672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2" name="Equation" r:id="rId11" imgW="837836" imgH="672808" progId="">
                  <p:embed/>
                </p:oleObj>
              </mc:Choice>
              <mc:Fallback>
                <p:oleObj name="Equation" r:id="rId11" imgW="837836" imgH="672808" progId="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3357" y="2732982"/>
                        <a:ext cx="838080" cy="6728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831275" y="3672140"/>
            <a:ext cx="4391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itchFamily="18" charset="0"/>
              </a:rPr>
              <a:t>Истинное сопротивление разрушению</a:t>
            </a:r>
            <a:endParaRPr lang="ru-RU" sz="2000" dirty="0">
              <a:solidFill>
                <a:prstClr val="black"/>
              </a:solidFill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425522"/>
              </p:ext>
            </p:extLst>
          </p:nvPr>
        </p:nvGraphicFramePr>
        <p:xfrm>
          <a:off x="10308944" y="3460982"/>
          <a:ext cx="838080" cy="672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3" name="Equation" r:id="rId13" imgW="837836" imgH="672808" progId="">
                  <p:embed/>
                </p:oleObj>
              </mc:Choice>
              <mc:Fallback>
                <p:oleObj name="Equation" r:id="rId13" imgW="837836" imgH="672808" progId="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8944" y="3460982"/>
                        <a:ext cx="838080" cy="6728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80207" y="1568063"/>
            <a:ext cx="3393930" cy="389846"/>
          </a:xfrm>
          <a:prstGeom prst="rect">
            <a:avLst/>
          </a:prstGeom>
        </p:spPr>
        <p:txBody>
          <a:bodyPr wrap="none"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2903" y="4582088"/>
            <a:ext cx="3790128" cy="389846"/>
          </a:xfrm>
          <a:prstGeom prst="rect">
            <a:avLst/>
          </a:prstGeom>
        </p:spPr>
        <p:txBody>
          <a:bodyPr wrap="none"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пластичности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831275" y="5102231"/>
            <a:ext cx="3052192" cy="389846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 сужение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12903" y="5101810"/>
            <a:ext cx="4063959" cy="389846"/>
          </a:xfrm>
          <a:prstGeom prst="rect">
            <a:avLst/>
          </a:prstGeom>
        </p:spPr>
        <p:txBody>
          <a:bodyPr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 удлинение </a:t>
            </a: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381640"/>
              </p:ext>
            </p:extLst>
          </p:nvPr>
        </p:nvGraphicFramePr>
        <p:xfrm>
          <a:off x="3626002" y="5011742"/>
          <a:ext cx="170172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4" name="Equation" r:id="rId15" imgW="1701800" imgH="685800" progId="">
                  <p:embed/>
                </p:oleObj>
              </mc:Choice>
              <mc:Fallback>
                <p:oleObj name="Equation" r:id="rId15" imgW="1701800" imgH="685800" progId="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6002" y="5011742"/>
                        <a:ext cx="170172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71555" y="5844604"/>
            <a:ext cx="4856167" cy="1005399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начальная и конечная длины образца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831275" y="5869145"/>
            <a:ext cx="6124310" cy="1005399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начальная и конечная площади поперечного сечения образца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и после испытания). </a:t>
            </a: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803255"/>
              </p:ext>
            </p:extLst>
          </p:nvPr>
        </p:nvGraphicFramePr>
        <p:xfrm>
          <a:off x="8883467" y="4991557"/>
          <a:ext cx="191736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5" name="Equation" r:id="rId17" imgW="1917700" imgH="685800" progId="">
                  <p:embed/>
                </p:oleObj>
              </mc:Choice>
              <mc:Fallback>
                <p:oleObj name="Equation" r:id="rId17" imgW="1917700" imgH="685800" progId="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3467" y="4991557"/>
                        <a:ext cx="191736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34238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5" y="1425743"/>
            <a:ext cx="8382606" cy="2852059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испытания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 испытания на ударный изгиб выявляют склонность материала к хрупкому разрушению – оценка ударной вязкости. 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маятниковых машинах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ударных испытаний используют надрезанные образцы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448" y="1669277"/>
            <a:ext cx="3256102" cy="25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56561" y="4490900"/>
            <a:ext cx="2704605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90036" fontAlgn="base">
              <a:spcBef>
                <a:spcPct val="0"/>
              </a:spcBef>
              <a:spcAft>
                <a:spcPct val="0"/>
              </a:spcAft>
              <a:tabLst>
                <a:tab pos="3164619" algn="l"/>
              </a:tabLst>
            </a:pP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Схема 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на ударную вязкость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3955" y="4483654"/>
            <a:ext cx="10768747" cy="2065754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Ударную вязкость обозначают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символ, показывающий вид надреза: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– V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радиусом закругления – U(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342900" indent="-342900"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трещина – Т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871770639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956" y="1425743"/>
            <a:ext cx="4017113" cy="389846"/>
          </a:xfrm>
          <a:prstGeom prst="rect">
            <a:avLst/>
          </a:prstGeom>
        </p:spPr>
        <p:txBody>
          <a:bodyPr wrap="none"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ударной вязкости металлов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5083" y="5598213"/>
            <a:ext cx="7226288" cy="1069520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работа разрушения, 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площади поперечного сечения в месте надреза.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816" y="1910733"/>
            <a:ext cx="6656673" cy="389846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разрушение образца затрачивается работа: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5816" y="2998943"/>
            <a:ext cx="7215555" cy="1069520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маятника, 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533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высоты подъема маятника до и после удара.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3956" y="4305073"/>
            <a:ext cx="7424594" cy="389846"/>
          </a:xfrm>
          <a:prstGeom prst="rect">
            <a:avLst/>
          </a:prstGeom>
        </p:spPr>
        <p:txBody>
          <a:bodyPr wrap="square" lIns="81274" tIns="40638" rIns="81274" bIns="40638">
            <a:spAutoFit/>
          </a:bodyPr>
          <a:lstStyle/>
          <a:p>
            <a:pPr defTabSz="1290036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ударной вязкости определяется по формуле: 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925975"/>
              </p:ext>
            </p:extLst>
          </p:nvPr>
        </p:nvGraphicFramePr>
        <p:xfrm>
          <a:off x="4011613" y="2689225"/>
          <a:ext cx="1396800" cy="30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2" name="Equation" r:id="rId3" imgW="1396394" imgH="304668" progId="">
                  <p:embed/>
                </p:oleObj>
              </mc:Choice>
              <mc:Fallback>
                <p:oleObj name="Equation" r:id="rId3" imgW="1396394" imgH="304668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689225"/>
                        <a:ext cx="1396800" cy="304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917727"/>
              </p:ext>
            </p:extLst>
          </p:nvPr>
        </p:nvGraphicFramePr>
        <p:xfrm>
          <a:off x="4195753" y="4971757"/>
          <a:ext cx="1028520" cy="672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3" name="Equation" r:id="rId5" imgW="1028254" imgH="672808" progId="">
                  <p:embed/>
                </p:oleObj>
              </mc:Choice>
              <mc:Fallback>
                <p:oleObj name="Equation" r:id="rId5" imgW="1028254" imgH="672808" progId="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5753" y="4971757"/>
                        <a:ext cx="1028520" cy="6728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018839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904" y="1219200"/>
            <a:ext cx="6140143" cy="54995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7800" y="1219200"/>
            <a:ext cx="574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испытаний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коррозионно-стойких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сплавов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стойкость против межкристаллитной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коррозии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(МКК)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65" y="3429000"/>
            <a:ext cx="5717239" cy="328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8973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7869" y="1391228"/>
            <a:ext cx="11894131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Испытание образцов в растворе: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серной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кислоты и сернокислой меди в присутствии металлической меди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серной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кислоты и сернокислой меди в присутствии металлической меди и фтористого натрия или фтористого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калия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серной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кислоты и сернокислой меди в присутствии металлической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серной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кислоты в присутствии сернокислого окисного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железа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65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%-ной азотной кислоте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87345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7868" y="1269643"/>
            <a:ext cx="11500431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tabLst>
                <a:tab pos="479425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 методов: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образцы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сталей выдерживают в кипящем водном растворе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применяют для контроля сталей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…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выдерживают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кипящем растворе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… 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вынужденном перерыве в испытаниях, при условии отсутствия испарения раствора, образцы могут оставаться в растворе до 48 ч.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испытаний определяют как суммарное количество часов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кипения;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выдержки в растворе образцы промывают водой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просушивают;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оценивают результаты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испытаний на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МКК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9097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868" y="1148140"/>
            <a:ext cx="11513131" cy="434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tabLst>
                <a:tab pos="751205" algn="l"/>
              </a:tabLst>
            </a:pPr>
            <a:r>
              <a:rPr lang="ru-RU" sz="20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изгиба </a:t>
            </a:r>
            <a:r>
              <a:rPr lang="ru-RU" sz="20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образца</a:t>
            </a:r>
          </a:p>
          <a:p>
            <a:pPr>
              <a:lnSpc>
                <a:spcPct val="150000"/>
              </a:lnSpc>
              <a:spcAft>
                <a:spcPts val="1200"/>
              </a:spcAft>
              <a:tabLst>
                <a:tab pos="751205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изогнутых образцов проводят с помощью лупы при увеличении 7-2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крат.</a:t>
            </a:r>
          </a:p>
          <a:p>
            <a:pPr>
              <a:lnSpc>
                <a:spcPct val="150000"/>
              </a:lnSpc>
              <a:spcAft>
                <a:spcPts val="1200"/>
              </a:spcAft>
              <a:tabLst>
                <a:tab pos="751205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 на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образцах,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исключением продольных трещин и трещин непосредственно на кромках, свидетельствует о стойкости стали или сплава против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МКК.</a:t>
            </a:r>
          </a:p>
          <a:p>
            <a:pPr>
              <a:lnSpc>
                <a:spcPct val="150000"/>
              </a:lnSpc>
              <a:spcAft>
                <a:spcPts val="1200"/>
              </a:spcAft>
              <a:tabLst>
                <a:tab pos="751205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 на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образцах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отсутствие трещин на изогнутых таким же образом контрольных образцах свидетельствует о склонности стали к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МКК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tabLst>
                <a:tab pos="751205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изгибе контрольные образцы ломаются или на них обнаруживают трещины, следует провести металлографические исследования образцов после испытания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3762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/>
              <a:t>Причины изменения</a:t>
            </a:r>
            <a:r>
              <a:rPr lang="en-US" sz="2000" dirty="0"/>
              <a:t> </a:t>
            </a:r>
            <a:r>
              <a:rPr lang="ru-RU" sz="2000" dirty="0"/>
              <a:t>состояния технических систем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7869" y="1258144"/>
            <a:ext cx="11576631" cy="5115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tabLst>
                <a:tab pos="765175" algn="l"/>
              </a:tabLst>
            </a:pPr>
            <a:r>
              <a:rPr lang="ru-RU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Металлографический метод определения МКК</a:t>
            </a:r>
            <a:endParaRPr lang="ru-RU" sz="20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неизогнутого участка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образца вырезают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шлиф так, чтобы плоскость реза была перпендикулярна к контролируемой поверхности образца.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и глубину МКК устанавливают на протравленных шлифах при увеличении не менее 200 крат.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Травление проводят лишь до слабого выявления границ зерен.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Шлиф просматривают со стороны контролируемой поверхности образца.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Определяют максимальную глубину разрушения, выявленную в шести полях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зрения.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Признаком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стойкости против МКК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считают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разрушение границ зерен на максимальную глубину не более 30 мкм, в образцах из металлопродукции толщиной менее 1,5 мм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глубину не более 10 мкм.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71592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spc="0" dirty="0"/>
              <a:t>Причины изменения</a:t>
            </a:r>
            <a:r>
              <a:rPr lang="en-US" sz="2400" spc="0" dirty="0"/>
              <a:t> </a:t>
            </a:r>
            <a:r>
              <a:rPr lang="ru-RU" sz="2400" spc="0" dirty="0"/>
              <a:t>состояния </a:t>
            </a:r>
            <a:r>
              <a:rPr lang="ru-RU" sz="2400" spc="0" dirty="0" smtClean="0"/>
              <a:t>технических систем</a:t>
            </a:r>
            <a:endParaRPr lang="ru-RU" sz="24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spc="0" dirty="0"/>
              <a:t>Надежность технических систем и техногенный </a:t>
            </a:r>
            <a:r>
              <a:rPr lang="ru-RU" sz="1600" spc="0" dirty="0" smtClean="0"/>
              <a:t>риск</a:t>
            </a:r>
            <a:endParaRPr 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smtClean="0"/>
              <a:t>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95171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ИШНПТ_ТПУ_бумага_2022" id="{D06C5472-78B4-4761-B209-B710685E3CB3}" vid="{CBEFF166-FA8E-40E6-B438-F9FE1D060AF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12778</TotalTime>
  <Words>2834</Words>
  <Application>Microsoft Office PowerPoint</Application>
  <PresentationFormat>Широкоэкранный</PresentationFormat>
  <Paragraphs>418</Paragraphs>
  <Slides>45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4" baseType="lpstr">
      <vt:lpstr>Arial</vt:lpstr>
      <vt:lpstr>Calibri</vt:lpstr>
      <vt:lpstr>Courier New</vt:lpstr>
      <vt:lpstr>Symbol</vt:lpstr>
      <vt:lpstr>Times New Roman</vt:lpstr>
      <vt:lpstr>Verdana</vt:lpstr>
      <vt:lpstr>Wingdings</vt:lpstr>
      <vt:lpstr>1_Тема Office</vt:lpstr>
      <vt:lpstr>Equation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  <vt:lpstr>Причины изменения состояния технических систем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Мойзес Борис Борисович</cp:lastModifiedBy>
  <cp:revision>412</cp:revision>
  <dcterms:created xsi:type="dcterms:W3CDTF">2020-11-19T09:51:55Z</dcterms:created>
  <dcterms:modified xsi:type="dcterms:W3CDTF">2024-09-24T05:30:11Z</dcterms:modified>
</cp:coreProperties>
</file>