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331" r:id="rId2"/>
    <p:sldId id="332" r:id="rId3"/>
    <p:sldId id="333" r:id="rId4"/>
    <p:sldId id="258" r:id="rId5"/>
    <p:sldId id="334" r:id="rId6"/>
    <p:sldId id="335" r:id="rId7"/>
    <p:sldId id="395" r:id="rId8"/>
    <p:sldId id="336" r:id="rId9"/>
    <p:sldId id="397" r:id="rId10"/>
    <p:sldId id="374" r:id="rId11"/>
    <p:sldId id="337" r:id="rId12"/>
    <p:sldId id="376" r:id="rId13"/>
    <p:sldId id="375" r:id="rId14"/>
    <p:sldId id="338" r:id="rId15"/>
    <p:sldId id="339" r:id="rId16"/>
    <p:sldId id="377" r:id="rId17"/>
    <p:sldId id="340" r:id="rId18"/>
    <p:sldId id="341" r:id="rId19"/>
    <p:sldId id="342" r:id="rId20"/>
    <p:sldId id="343" r:id="rId21"/>
    <p:sldId id="378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79" r:id="rId30"/>
    <p:sldId id="380" r:id="rId31"/>
    <p:sldId id="351" r:id="rId32"/>
    <p:sldId id="352" r:id="rId33"/>
    <p:sldId id="381" r:id="rId34"/>
    <p:sldId id="382" r:id="rId35"/>
    <p:sldId id="383" r:id="rId36"/>
    <p:sldId id="385" r:id="rId37"/>
    <p:sldId id="384" r:id="rId38"/>
    <p:sldId id="353" r:id="rId39"/>
    <p:sldId id="386" r:id="rId40"/>
    <p:sldId id="387" r:id="rId41"/>
    <p:sldId id="388" r:id="rId42"/>
    <p:sldId id="390" r:id="rId43"/>
    <p:sldId id="391" r:id="rId44"/>
    <p:sldId id="389" r:id="rId45"/>
    <p:sldId id="392" r:id="rId46"/>
    <p:sldId id="394" r:id="rId47"/>
    <p:sldId id="372" r:id="rId48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81" autoAdjust="0"/>
  </p:normalViewPr>
  <p:slideViewPr>
    <p:cSldViewPr>
      <p:cViewPr varScale="1">
        <p:scale>
          <a:sx n="147" d="100"/>
          <a:sy n="147" d="100"/>
        </p:scale>
        <p:origin x="720" y="114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F81198-0861-40D6-A384-9CCDE13408C5}" type="doc">
      <dgm:prSet loTypeId="urn:microsoft.com/office/officeart/2005/8/layout/cycle3" loCatId="cycle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E82ACD18-BBE3-47A3-8EB4-7BE78E44CD50}">
      <dgm:prSet phldrT="[Текст]" custT="1"/>
      <dgm:spPr/>
      <dgm:t>
        <a:bodyPr/>
        <a:lstStyle/>
        <a:p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Маркетинг (исследование рынка)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EADC83-0CB7-4454-81DC-A44C45E9284E}" type="parTrans" cxnId="{82CD2C8E-61CC-44D0-A0EF-157580D6A3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E7C43E-4155-4C1B-93DF-1FA7E8F7319A}" type="sibTrans" cxnId="{82CD2C8E-61CC-44D0-A0EF-157580D6A3B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0B5A81-B7A4-4BD2-B05E-B5CEB93AC8AE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Снабжение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B6DED3-2416-4CA5-A895-792857710FB3}" type="parTrans" cxnId="{9EF287B0-507B-4903-B374-F19F39D071F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3C71D3-4CCA-4FD3-961E-7AAE463C6B66}" type="sibTrans" cxnId="{9EF287B0-507B-4903-B374-F19F39D071F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939F10-7CE8-4CA3-B68E-0A118885B40A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производства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17BEB2-6F84-4FF2-AAA5-1F9EE3640D23}" type="parTrans" cxnId="{D1E2DABB-95D7-4FC8-8054-CB01A194FC7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9E2677-53FF-4404-9BC5-A0A7EAF0F04A}" type="sibTrans" cxnId="{D1E2DABB-95D7-4FC8-8054-CB01A194FC7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EC7962-DA94-417E-ADCC-0AC48C28ABCA}">
      <dgm:prSet phldrT="[Текст]" custT="1"/>
      <dgm:spPr/>
      <dgm:t>
        <a:bodyPr/>
        <a:lstStyle/>
        <a:p>
          <a:r>
            <a:rPr lang="ru-RU" sz="1200" b="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</a:t>
          </a:r>
          <a:endParaRPr lang="ru-RU" sz="1200" b="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FBFBB8-2D8F-4BC9-81A5-C4F3D80FFD6A}" type="parTrans" cxnId="{C1D05F22-AA72-40C4-9DC5-D101F560B7BE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937783-AF4D-4F46-AAA1-91074B23BE20}" type="sibTrans" cxnId="{C1D05F22-AA72-40C4-9DC5-D101F560B7BE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FA160A-1AF6-4CF9-B119-4F27F9040279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67533E-AFD3-49B0-B45E-8446F78AF0A5}" type="parTrans" cxnId="{66559F2E-7C71-4FA9-BD3D-459C9A19F9D5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037CB9-AA50-4870-BEB5-25D627FD1D0C}" type="sibTrans" cxnId="{66559F2E-7C71-4FA9-BD3D-459C9A19F9D5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CA47CB-D703-4CA7-94D6-79EC881F7E7E}">
      <dgm:prSet phldrT="[Текст]" custT="1"/>
      <dgm:spPr/>
      <dgm:t>
        <a:bodyPr/>
        <a:lstStyle/>
        <a:p>
          <a:r>
            <a:rPr lang="ru-RU" sz="1200" b="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и конструирование</a:t>
          </a:r>
          <a:endParaRPr lang="ru-RU" sz="1200" b="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7FD111-1E43-46B7-AD1B-41F2EADF9613}" type="parTrans" cxnId="{AE301C16-279A-4E7D-BC10-40F6D210E49B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F0ACCF-2B97-4998-94D2-87E065CD0119}" type="sibTrans" cxnId="{AE301C16-279A-4E7D-BC10-40F6D210E49B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08707F-D02A-49CB-AAD7-E03F66DB78D5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42D5DF-C57A-44CC-8885-55FFA06D2612}" type="parTrans" cxnId="{B48522EF-F76E-43A8-9953-B2D6923EFA15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1D11E7-A410-4B1F-B921-9352A9B5F973}" type="sibTrans" cxnId="{B48522EF-F76E-43A8-9953-B2D6923EFA15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020065-586E-4B3E-BE46-4667833FCE58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Хранение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AA4BA6-79C6-467E-8918-2D1E115AC7DF}" type="parTrans" cxnId="{B149F155-60FA-4F75-8AFE-9A24BFB16B4F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C55FE5-A6FD-4EA8-8AD4-9AF6E2353582}" type="sibTrans" cxnId="{B149F155-60FA-4F75-8AFE-9A24BFB16B4F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69E8C6-E525-4755-972F-B12CFE925A73}">
      <dgm:prSet phldrT="[Текст]" custT="1"/>
      <dgm:spPr/>
      <dgm:t>
        <a:bodyPr/>
        <a:lstStyle/>
        <a:p>
          <a:r>
            <a:rPr lang="ru-RU" sz="1200" b="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Эксплуатация</a:t>
          </a:r>
          <a:endParaRPr lang="ru-RU" sz="1200" b="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63F250-13AC-46B0-A850-BD59686CA8DC}" type="parTrans" cxnId="{929FFC18-221A-4501-9F5F-78EB6CFC008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7B4A4A-C3BB-49CB-B1A3-045E317D71E7}" type="sibTrans" cxnId="{929FFC18-221A-4501-9F5F-78EB6CFC0087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38DF82-2270-494E-8D1D-5755864EB8C8}">
      <dgm:prSet phldrT="[Текст]" custT="1"/>
      <dgm:spPr/>
      <dgm:t>
        <a:bodyPr/>
        <a:lstStyle/>
        <a:p>
          <a:r>
            <a:rPr lang="ru-RU" sz="12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Сервис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78E408-B683-4711-9C12-D4B427986180}" type="parTrans" cxnId="{43D6C60D-5BC3-466B-BE79-A0138FAF7F2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6793D9-AC93-447E-92AF-DBF3472F2BAC}" type="sibTrans" cxnId="{43D6C60D-5BC3-466B-BE79-A0138FAF7F29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012015-B9F3-4A79-BF52-ADE3E4F6E58F}">
      <dgm:prSet phldrT="[Текст]" custT="1"/>
      <dgm:spPr/>
      <dgm:t>
        <a:bodyPr/>
        <a:lstStyle/>
        <a:p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Утилизация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5D9DD9-EA51-4DE0-98B8-61CFF5BE165E}" type="parTrans" cxnId="{EC01B16B-C1D5-4BF9-B8DA-9068E131C4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B27191-A996-4202-8FF5-92CC5CDD7E34}" type="sibTrans" cxnId="{EC01B16B-C1D5-4BF9-B8DA-9068E131C40A}">
      <dgm:prSet/>
      <dgm:spPr/>
      <dgm:t>
        <a:bodyPr/>
        <a:lstStyle/>
        <a:p>
          <a:endParaRPr lang="ru-RU" sz="12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576C7A-9C7B-4FB1-AC7C-BEAFD80BAC7C}" type="pres">
      <dgm:prSet presAssocID="{79F81198-0861-40D6-A384-9CCDE13408C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418899-E0AC-4CD4-97FE-CAED718B7BDB}" type="pres">
      <dgm:prSet presAssocID="{79F81198-0861-40D6-A384-9CCDE13408C5}" presName="cycle" presStyleCnt="0"/>
      <dgm:spPr/>
      <dgm:t>
        <a:bodyPr/>
        <a:lstStyle/>
        <a:p>
          <a:endParaRPr lang="ru-RU"/>
        </a:p>
      </dgm:t>
    </dgm:pt>
    <dgm:pt modelId="{3B263E2E-2924-44F8-88F3-B8390ABC2529}" type="pres">
      <dgm:prSet presAssocID="{E82ACD18-BBE3-47A3-8EB4-7BE78E44CD50}" presName="nodeFirstNode" presStyleLbl="node1" presStyleIdx="0" presStyleCnt="11" custScaleX="195397" custRadScaleRad="101425" custRadScaleInc="-24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D98274-B02F-4E8A-BE10-AEAD442A8CB6}" type="pres">
      <dgm:prSet presAssocID="{2AE7C43E-4155-4C1B-93DF-1FA7E8F7319A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6A95A7F6-6D0F-4635-B0B4-2D623C74271B}" type="pres">
      <dgm:prSet presAssocID="{C1CA47CB-D703-4CA7-94D6-79EC881F7E7E}" presName="nodeFollowingNodes" presStyleLbl="node1" presStyleIdx="1" presStyleCnt="11" custScaleX="160586" custRadScaleRad="105450" custRadScaleInc="45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F81D7C-9A2F-4571-B994-3546F5748E18}" type="pres">
      <dgm:prSet presAssocID="{E50B5A81-B7A4-4BD2-B05E-B5CEB93AC8AE}" presName="nodeFollowingNodes" presStyleLbl="node1" presStyleIdx="2" presStyleCnt="11" custScaleX="121918" custRadScaleRad="104628" custRadScaleInc="15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285FA-B668-4C77-B15B-81E490F9B4A9}" type="pres">
      <dgm:prSet presAssocID="{2C939F10-7CE8-4CA3-B68E-0A118885B40A}" presName="nodeFollowingNodes" presStyleLbl="node1" presStyleIdx="3" presStyleCnt="11" custScaleX="159187" custRadScaleRad="102939" custRadScaleInc="-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57809-992E-4346-96D8-9682C9FEAE7E}" type="pres">
      <dgm:prSet presAssocID="{5DEC7962-DA94-417E-ADCC-0AC48C28ABCA}" presName="nodeFollowingNodes" presStyleLbl="node1" presStyleIdx="4" presStyleCnt="11" custScaleX="1377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DE8CAC-0E81-47BF-8793-34364641DD04}" type="pres">
      <dgm:prSet presAssocID="{8DFA160A-1AF6-4CF9-B119-4F27F9040279}" presName="nodeFollowingNodes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F2D2-CDED-460A-9471-D08D82421D1A}" type="pres">
      <dgm:prSet presAssocID="{26020065-586E-4B3E-BE46-4667833FCE58}" presName="nodeFollowingNodes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E806D9-0FA6-40F8-B949-4DA2270624DF}" type="pres">
      <dgm:prSet presAssocID="{A808707F-D02A-49CB-AAD7-E03F66DB78D5}" presName="nodeFollowingNodes" presStyleLbl="node1" presStyleIdx="7" presStyleCnt="11" custScaleX="118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F9320B-D5F1-4F82-A977-5A78C5547CB9}" type="pres">
      <dgm:prSet presAssocID="{B069E8C6-E525-4755-972F-B12CFE925A73}" presName="nodeFollowingNodes" presStyleLbl="node1" presStyleIdx="8" presStyleCnt="11" custScaleX="144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DE58A-B187-425E-A8D7-6064C7E3F221}" type="pres">
      <dgm:prSet presAssocID="{BA38DF82-2270-494E-8D1D-5755864EB8C8}" presName="nodeFollowingNodes" presStyleLbl="node1" presStyleIdx="9" presStyleCnt="11" custRadScaleRad="105328" custRadScaleInc="-16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540375-F900-4058-A41C-9A96DD16B5DE}" type="pres">
      <dgm:prSet presAssocID="{85012015-B9F3-4A79-BF52-ADE3E4F6E58F}" presName="nodeFollowingNodes" presStyleLbl="node1" presStyleIdx="10" presStyleCnt="11" custScaleX="120436" custRadScaleRad="102960" custRadScaleInc="-43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345C5-10CD-4722-9D38-CEA79D21B815}" type="presOf" srcId="{2AE7C43E-4155-4C1B-93DF-1FA7E8F7319A}" destId="{6FD98274-B02F-4E8A-BE10-AEAD442A8CB6}" srcOrd="0" destOrd="0" presId="urn:microsoft.com/office/officeart/2005/8/layout/cycle3"/>
    <dgm:cxn modelId="{82CD2C8E-61CC-44D0-A0EF-157580D6A3B7}" srcId="{79F81198-0861-40D6-A384-9CCDE13408C5}" destId="{E82ACD18-BBE3-47A3-8EB4-7BE78E44CD50}" srcOrd="0" destOrd="0" parTransId="{2EEADC83-0CB7-4454-81DC-A44C45E9284E}" sibTransId="{2AE7C43E-4155-4C1B-93DF-1FA7E8F7319A}"/>
    <dgm:cxn modelId="{8F0B9040-74A3-4944-89C4-94DDE747FE35}" type="presOf" srcId="{8DFA160A-1AF6-4CF9-B119-4F27F9040279}" destId="{ABDE8CAC-0E81-47BF-8793-34364641DD04}" srcOrd="0" destOrd="0" presId="urn:microsoft.com/office/officeart/2005/8/layout/cycle3"/>
    <dgm:cxn modelId="{AE301C16-279A-4E7D-BC10-40F6D210E49B}" srcId="{79F81198-0861-40D6-A384-9CCDE13408C5}" destId="{C1CA47CB-D703-4CA7-94D6-79EC881F7E7E}" srcOrd="1" destOrd="0" parTransId="{B87FD111-1E43-46B7-AD1B-41F2EADF9613}" sibTransId="{2EF0ACCF-2B97-4998-94D2-87E065CD0119}"/>
    <dgm:cxn modelId="{3CD5E7EA-B04A-4B2B-A9EF-E7DD34B4DCFE}" type="presOf" srcId="{E50B5A81-B7A4-4BD2-B05E-B5CEB93AC8AE}" destId="{69F81D7C-9A2F-4571-B994-3546F5748E18}" srcOrd="0" destOrd="0" presId="urn:microsoft.com/office/officeart/2005/8/layout/cycle3"/>
    <dgm:cxn modelId="{D1E2DABB-95D7-4FC8-8054-CB01A194FC7A}" srcId="{79F81198-0861-40D6-A384-9CCDE13408C5}" destId="{2C939F10-7CE8-4CA3-B68E-0A118885B40A}" srcOrd="3" destOrd="0" parTransId="{3B17BEB2-6F84-4FF2-AAA5-1F9EE3640D23}" sibTransId="{249E2677-53FF-4404-9BC5-A0A7EAF0F04A}"/>
    <dgm:cxn modelId="{CDF3C52F-4F42-42AD-8C56-18B026309E2B}" type="presOf" srcId="{BA38DF82-2270-494E-8D1D-5755864EB8C8}" destId="{6C6DE58A-B187-425E-A8D7-6064C7E3F221}" srcOrd="0" destOrd="0" presId="urn:microsoft.com/office/officeart/2005/8/layout/cycle3"/>
    <dgm:cxn modelId="{EC01B16B-C1D5-4BF9-B8DA-9068E131C40A}" srcId="{79F81198-0861-40D6-A384-9CCDE13408C5}" destId="{85012015-B9F3-4A79-BF52-ADE3E4F6E58F}" srcOrd="10" destOrd="0" parTransId="{615D9DD9-EA51-4DE0-98B8-61CFF5BE165E}" sibTransId="{2CB27191-A996-4202-8FF5-92CC5CDD7E34}"/>
    <dgm:cxn modelId="{929FFC18-221A-4501-9F5F-78EB6CFC0087}" srcId="{79F81198-0861-40D6-A384-9CCDE13408C5}" destId="{B069E8C6-E525-4755-972F-B12CFE925A73}" srcOrd="8" destOrd="0" parTransId="{4963F250-13AC-46B0-A850-BD59686CA8DC}" sibTransId="{EF7B4A4A-C3BB-49CB-B1A3-045E317D71E7}"/>
    <dgm:cxn modelId="{43D6C60D-5BC3-466B-BE79-A0138FAF7F29}" srcId="{79F81198-0861-40D6-A384-9CCDE13408C5}" destId="{BA38DF82-2270-494E-8D1D-5755864EB8C8}" srcOrd="9" destOrd="0" parTransId="{4178E408-B683-4711-9C12-D4B427986180}" sibTransId="{996793D9-AC93-447E-92AF-DBF3472F2BAC}"/>
    <dgm:cxn modelId="{66559F2E-7C71-4FA9-BD3D-459C9A19F9D5}" srcId="{79F81198-0861-40D6-A384-9CCDE13408C5}" destId="{8DFA160A-1AF6-4CF9-B119-4F27F9040279}" srcOrd="5" destOrd="0" parTransId="{B767533E-AFD3-49B0-B45E-8446F78AF0A5}" sibTransId="{80037CB9-AA50-4870-BEB5-25D627FD1D0C}"/>
    <dgm:cxn modelId="{B149F155-60FA-4F75-8AFE-9A24BFB16B4F}" srcId="{79F81198-0861-40D6-A384-9CCDE13408C5}" destId="{26020065-586E-4B3E-BE46-4667833FCE58}" srcOrd="6" destOrd="0" parTransId="{6BAA4BA6-79C6-467E-8918-2D1E115AC7DF}" sibTransId="{6DC55FE5-A6FD-4EA8-8AD4-9AF6E2353582}"/>
    <dgm:cxn modelId="{1B5F9BD9-11B8-4D7F-BBD0-CA0F02932B6B}" type="presOf" srcId="{C1CA47CB-D703-4CA7-94D6-79EC881F7E7E}" destId="{6A95A7F6-6D0F-4635-B0B4-2D623C74271B}" srcOrd="0" destOrd="0" presId="urn:microsoft.com/office/officeart/2005/8/layout/cycle3"/>
    <dgm:cxn modelId="{8FFBCD16-033D-43CE-A1C1-75D255C85F7D}" type="presOf" srcId="{2C939F10-7CE8-4CA3-B68E-0A118885B40A}" destId="{D15285FA-B668-4C77-B15B-81E490F9B4A9}" srcOrd="0" destOrd="0" presId="urn:microsoft.com/office/officeart/2005/8/layout/cycle3"/>
    <dgm:cxn modelId="{F7CB5D5E-017B-472D-9C84-9A3BC3E7F3F5}" type="presOf" srcId="{E82ACD18-BBE3-47A3-8EB4-7BE78E44CD50}" destId="{3B263E2E-2924-44F8-88F3-B8390ABC2529}" srcOrd="0" destOrd="0" presId="urn:microsoft.com/office/officeart/2005/8/layout/cycle3"/>
    <dgm:cxn modelId="{C1D05F22-AA72-40C4-9DC5-D101F560B7BE}" srcId="{79F81198-0861-40D6-A384-9CCDE13408C5}" destId="{5DEC7962-DA94-417E-ADCC-0AC48C28ABCA}" srcOrd="4" destOrd="0" parTransId="{D6FBFBB8-2D8F-4BC9-81A5-C4F3D80FFD6A}" sibTransId="{59937783-AF4D-4F46-AAA1-91074B23BE20}"/>
    <dgm:cxn modelId="{7A0750F0-58AE-4F5A-84F0-E78DBB6DB4FF}" type="presOf" srcId="{26020065-586E-4B3E-BE46-4667833FCE58}" destId="{70E3F2D2-CDED-460A-9471-D08D82421D1A}" srcOrd="0" destOrd="0" presId="urn:microsoft.com/office/officeart/2005/8/layout/cycle3"/>
    <dgm:cxn modelId="{38AA3322-842A-494D-B7BB-90479F253E2E}" type="presOf" srcId="{85012015-B9F3-4A79-BF52-ADE3E4F6E58F}" destId="{FB540375-F900-4058-A41C-9A96DD16B5DE}" srcOrd="0" destOrd="0" presId="urn:microsoft.com/office/officeart/2005/8/layout/cycle3"/>
    <dgm:cxn modelId="{82EDB716-FAA5-4BB1-B695-AEA0ADC985BC}" type="presOf" srcId="{79F81198-0861-40D6-A384-9CCDE13408C5}" destId="{B9576C7A-9C7B-4FB1-AC7C-BEAFD80BAC7C}" srcOrd="0" destOrd="0" presId="urn:microsoft.com/office/officeart/2005/8/layout/cycle3"/>
    <dgm:cxn modelId="{B48522EF-F76E-43A8-9953-B2D6923EFA15}" srcId="{79F81198-0861-40D6-A384-9CCDE13408C5}" destId="{A808707F-D02A-49CB-AAD7-E03F66DB78D5}" srcOrd="7" destOrd="0" parTransId="{DA42D5DF-C57A-44CC-8885-55FFA06D2612}" sibTransId="{5F1D11E7-A410-4B1F-B921-9352A9B5F973}"/>
    <dgm:cxn modelId="{D9EFE7CC-FDA3-4EAD-A11B-65D3013B0F88}" type="presOf" srcId="{5DEC7962-DA94-417E-ADCC-0AC48C28ABCA}" destId="{B0C57809-992E-4346-96D8-9682C9FEAE7E}" srcOrd="0" destOrd="0" presId="urn:microsoft.com/office/officeart/2005/8/layout/cycle3"/>
    <dgm:cxn modelId="{43583BA9-A4CA-4AB7-9675-BBCC2FDA35B6}" type="presOf" srcId="{B069E8C6-E525-4755-972F-B12CFE925A73}" destId="{7BF9320B-D5F1-4F82-A977-5A78C5547CB9}" srcOrd="0" destOrd="0" presId="urn:microsoft.com/office/officeart/2005/8/layout/cycle3"/>
    <dgm:cxn modelId="{A2331538-B072-4F5D-BFB0-520380EF611C}" type="presOf" srcId="{A808707F-D02A-49CB-AAD7-E03F66DB78D5}" destId="{85E806D9-0FA6-40F8-B949-4DA2270624DF}" srcOrd="0" destOrd="0" presId="urn:microsoft.com/office/officeart/2005/8/layout/cycle3"/>
    <dgm:cxn modelId="{9EF287B0-507B-4903-B374-F19F39D071F9}" srcId="{79F81198-0861-40D6-A384-9CCDE13408C5}" destId="{E50B5A81-B7A4-4BD2-B05E-B5CEB93AC8AE}" srcOrd="2" destOrd="0" parTransId="{BFB6DED3-2416-4CA5-A895-792857710FB3}" sibTransId="{ED3C71D3-4CCA-4FD3-961E-7AAE463C6B66}"/>
    <dgm:cxn modelId="{DBD29E41-4B03-4DC3-A48F-2F14B8715E6C}" type="presParOf" srcId="{B9576C7A-9C7B-4FB1-AC7C-BEAFD80BAC7C}" destId="{AE418899-E0AC-4CD4-97FE-CAED718B7BDB}" srcOrd="0" destOrd="0" presId="urn:microsoft.com/office/officeart/2005/8/layout/cycle3"/>
    <dgm:cxn modelId="{B5F1B1BA-9B25-4BBC-B813-C1A6AFA7BF68}" type="presParOf" srcId="{AE418899-E0AC-4CD4-97FE-CAED718B7BDB}" destId="{3B263E2E-2924-44F8-88F3-B8390ABC2529}" srcOrd="0" destOrd="0" presId="urn:microsoft.com/office/officeart/2005/8/layout/cycle3"/>
    <dgm:cxn modelId="{4EF5D404-C20A-4A6D-B43A-F9A6E49EB668}" type="presParOf" srcId="{AE418899-E0AC-4CD4-97FE-CAED718B7BDB}" destId="{6FD98274-B02F-4E8A-BE10-AEAD442A8CB6}" srcOrd="1" destOrd="0" presId="urn:microsoft.com/office/officeart/2005/8/layout/cycle3"/>
    <dgm:cxn modelId="{10595670-2F53-4030-B6CA-052328037018}" type="presParOf" srcId="{AE418899-E0AC-4CD4-97FE-CAED718B7BDB}" destId="{6A95A7F6-6D0F-4635-B0B4-2D623C74271B}" srcOrd="2" destOrd="0" presId="urn:microsoft.com/office/officeart/2005/8/layout/cycle3"/>
    <dgm:cxn modelId="{F3A5E0A1-CF3F-4051-97D5-95A3EFDC8D30}" type="presParOf" srcId="{AE418899-E0AC-4CD4-97FE-CAED718B7BDB}" destId="{69F81D7C-9A2F-4571-B994-3546F5748E18}" srcOrd="3" destOrd="0" presId="urn:microsoft.com/office/officeart/2005/8/layout/cycle3"/>
    <dgm:cxn modelId="{FB3AB0BE-2A8B-4FF1-9676-5745C5972809}" type="presParOf" srcId="{AE418899-E0AC-4CD4-97FE-CAED718B7BDB}" destId="{D15285FA-B668-4C77-B15B-81E490F9B4A9}" srcOrd="4" destOrd="0" presId="urn:microsoft.com/office/officeart/2005/8/layout/cycle3"/>
    <dgm:cxn modelId="{E27C5E42-352A-4DA8-9234-E51A7FC11F68}" type="presParOf" srcId="{AE418899-E0AC-4CD4-97FE-CAED718B7BDB}" destId="{B0C57809-992E-4346-96D8-9682C9FEAE7E}" srcOrd="5" destOrd="0" presId="urn:microsoft.com/office/officeart/2005/8/layout/cycle3"/>
    <dgm:cxn modelId="{06B79091-792C-41BF-84DF-125C6E08EE13}" type="presParOf" srcId="{AE418899-E0AC-4CD4-97FE-CAED718B7BDB}" destId="{ABDE8CAC-0E81-47BF-8793-34364641DD04}" srcOrd="6" destOrd="0" presId="urn:microsoft.com/office/officeart/2005/8/layout/cycle3"/>
    <dgm:cxn modelId="{7EC24C93-044D-4917-B9E4-BB8F04C00984}" type="presParOf" srcId="{AE418899-E0AC-4CD4-97FE-CAED718B7BDB}" destId="{70E3F2D2-CDED-460A-9471-D08D82421D1A}" srcOrd="7" destOrd="0" presId="urn:microsoft.com/office/officeart/2005/8/layout/cycle3"/>
    <dgm:cxn modelId="{112871BE-01B4-4AFA-8A89-CCD407C14F70}" type="presParOf" srcId="{AE418899-E0AC-4CD4-97FE-CAED718B7BDB}" destId="{85E806D9-0FA6-40F8-B949-4DA2270624DF}" srcOrd="8" destOrd="0" presId="urn:microsoft.com/office/officeart/2005/8/layout/cycle3"/>
    <dgm:cxn modelId="{7F6AB87D-4228-4958-A379-D32EC30BEB81}" type="presParOf" srcId="{AE418899-E0AC-4CD4-97FE-CAED718B7BDB}" destId="{7BF9320B-D5F1-4F82-A977-5A78C5547CB9}" srcOrd="9" destOrd="0" presId="urn:microsoft.com/office/officeart/2005/8/layout/cycle3"/>
    <dgm:cxn modelId="{96BFB429-C781-4F15-AF39-CF5520B898FD}" type="presParOf" srcId="{AE418899-E0AC-4CD4-97FE-CAED718B7BDB}" destId="{6C6DE58A-B187-425E-A8D7-6064C7E3F221}" srcOrd="10" destOrd="0" presId="urn:microsoft.com/office/officeart/2005/8/layout/cycle3"/>
    <dgm:cxn modelId="{BFEF0A2B-E67C-490C-92F7-17A82EF86203}" type="presParOf" srcId="{AE418899-E0AC-4CD4-97FE-CAED718B7BDB}" destId="{FB540375-F900-4058-A41C-9A96DD16B5DE}" srcOrd="11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98274-B02F-4E8A-BE10-AEAD442A8CB6}">
      <dsp:nvSpPr>
        <dsp:cNvPr id="0" name=""/>
        <dsp:cNvSpPr/>
      </dsp:nvSpPr>
      <dsp:spPr>
        <a:xfrm>
          <a:off x="907844" y="-221925"/>
          <a:ext cx="4054537" cy="4054537"/>
        </a:xfrm>
        <a:prstGeom prst="circularArrow">
          <a:avLst>
            <a:gd name="adj1" fmla="val 5544"/>
            <a:gd name="adj2" fmla="val 330680"/>
            <a:gd name="adj3" fmla="val 14041959"/>
            <a:gd name="adj4" fmla="val 17226096"/>
            <a:gd name="adj5" fmla="val 5757"/>
          </a:avLst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B263E2E-2924-44F8-88F3-B8390ABC2529}">
      <dsp:nvSpPr>
        <dsp:cNvPr id="0" name=""/>
        <dsp:cNvSpPr/>
      </dsp:nvSpPr>
      <dsp:spPr>
        <a:xfrm>
          <a:off x="2096881" y="0"/>
          <a:ext cx="1676463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Маркетинг (исследование рынка)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7823" y="20942"/>
        <a:ext cx="1634579" cy="387105"/>
      </dsp:txXfrm>
    </dsp:sp>
    <dsp:sp modelId="{6A95A7F6-6D0F-4635-B0B4-2D623C74271B}">
      <dsp:nvSpPr>
        <dsp:cNvPr id="0" name=""/>
        <dsp:cNvSpPr/>
      </dsp:nvSpPr>
      <dsp:spPr>
        <a:xfrm>
          <a:off x="3589804" y="473498"/>
          <a:ext cx="1377792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и конструирование</a:t>
          </a:r>
          <a:endParaRPr lang="ru-RU" sz="1200" b="0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0746" y="494440"/>
        <a:ext cx="1335908" cy="387105"/>
      </dsp:txXfrm>
    </dsp:sp>
    <dsp:sp modelId="{69F81D7C-9A2F-4571-B994-3546F5748E18}">
      <dsp:nvSpPr>
        <dsp:cNvPr id="0" name=""/>
        <dsp:cNvSpPr/>
      </dsp:nvSpPr>
      <dsp:spPr>
        <a:xfrm>
          <a:off x="4135415" y="1114181"/>
          <a:ext cx="1046029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Снабжение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6357" y="1135123"/>
        <a:ext cx="1004145" cy="387105"/>
      </dsp:txXfrm>
    </dsp:sp>
    <dsp:sp modelId="{D15285FA-B668-4C77-B15B-81E490F9B4A9}">
      <dsp:nvSpPr>
        <dsp:cNvPr id="0" name=""/>
        <dsp:cNvSpPr/>
      </dsp:nvSpPr>
      <dsp:spPr>
        <a:xfrm>
          <a:off x="4037213" y="1975866"/>
          <a:ext cx="1365789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производства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58155" y="1996808"/>
        <a:ext cx="1323905" cy="387105"/>
      </dsp:txXfrm>
    </dsp:sp>
    <dsp:sp modelId="{B0C57809-992E-4346-96D8-9682C9FEAE7E}">
      <dsp:nvSpPr>
        <dsp:cNvPr id="0" name=""/>
        <dsp:cNvSpPr/>
      </dsp:nvSpPr>
      <dsp:spPr>
        <a:xfrm>
          <a:off x="3673125" y="2862067"/>
          <a:ext cx="1181890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</a:t>
          </a:r>
          <a:endParaRPr lang="ru-RU" sz="1200" b="0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4067" y="2883009"/>
        <a:ext cx="1140006" cy="387105"/>
      </dsp:txXfrm>
    </dsp:sp>
    <dsp:sp modelId="{ABDE8CAC-0E81-47BF-8793-34364641DD04}">
      <dsp:nvSpPr>
        <dsp:cNvPr id="0" name=""/>
        <dsp:cNvSpPr/>
      </dsp:nvSpPr>
      <dsp:spPr>
        <a:xfrm>
          <a:off x="3015500" y="3388781"/>
          <a:ext cx="857978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36442" y="3409723"/>
        <a:ext cx="816094" cy="387105"/>
      </dsp:txXfrm>
    </dsp:sp>
    <dsp:sp modelId="{70E3F2D2-CDED-460A-9471-D08D82421D1A}">
      <dsp:nvSpPr>
        <dsp:cNvPr id="0" name=""/>
        <dsp:cNvSpPr/>
      </dsp:nvSpPr>
      <dsp:spPr>
        <a:xfrm>
          <a:off x="2041261" y="3388781"/>
          <a:ext cx="857978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Хранение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2203" y="3409723"/>
        <a:ext cx="816094" cy="387105"/>
      </dsp:txXfrm>
    </dsp:sp>
    <dsp:sp modelId="{85E806D9-0FA6-40F8-B949-4DA2270624DF}">
      <dsp:nvSpPr>
        <dsp:cNvPr id="0" name=""/>
        <dsp:cNvSpPr/>
      </dsp:nvSpPr>
      <dsp:spPr>
        <a:xfrm>
          <a:off x="1140827" y="2862067"/>
          <a:ext cx="1019681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1769" y="2883009"/>
        <a:ext cx="977797" cy="387105"/>
      </dsp:txXfrm>
    </dsp:sp>
    <dsp:sp modelId="{7BF9320B-D5F1-4F82-A977-5A78C5547CB9}">
      <dsp:nvSpPr>
        <dsp:cNvPr id="0" name=""/>
        <dsp:cNvSpPr/>
      </dsp:nvSpPr>
      <dsp:spPr>
        <a:xfrm>
          <a:off x="624984" y="1975868"/>
          <a:ext cx="1241940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Эксплуатация</a:t>
          </a:r>
          <a:endParaRPr lang="ru-RU" sz="1200" b="0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5926" y="1996810"/>
        <a:ext cx="1200056" cy="387105"/>
      </dsp:txXfrm>
    </dsp:sp>
    <dsp:sp modelId="{6C6DE58A-B187-425E-A8D7-6064C7E3F221}">
      <dsp:nvSpPr>
        <dsp:cNvPr id="0" name=""/>
        <dsp:cNvSpPr/>
      </dsp:nvSpPr>
      <dsp:spPr>
        <a:xfrm>
          <a:off x="811652" y="1122039"/>
          <a:ext cx="857978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Сервис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2594" y="1142981"/>
        <a:ext cx="816094" cy="387105"/>
      </dsp:txXfrm>
    </dsp:sp>
    <dsp:sp modelId="{FB540375-F900-4058-A41C-9A96DD16B5DE}">
      <dsp:nvSpPr>
        <dsp:cNvPr id="0" name=""/>
        <dsp:cNvSpPr/>
      </dsp:nvSpPr>
      <dsp:spPr>
        <a:xfrm>
          <a:off x="1162919" y="490315"/>
          <a:ext cx="1033314" cy="42898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Утилизация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3861" y="511257"/>
        <a:ext cx="991430" cy="3871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1F9CB-689D-4FF7-A0EF-D26A215A4193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3FE78-57A9-45A3-B4D5-3730293A6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3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08837-9AB7-4FCB-BA7C-F7CEE47144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1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0B951-C908-4B17-AE20-C1997DBC4A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482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3A82B8-2EA6-4410-8F3C-16F734E5E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21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7EFC4-8D61-4782-811D-257D9D7941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15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C404C-B2E6-4A37-AEEC-38943D8B42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23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406FA-7D25-41E5-AF57-B7ACE354F1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42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85CD7-A84B-44DB-9209-A02239EEF2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57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F4E2F-7716-451F-A3E5-3E526A974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150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F5797-C757-41EB-80EB-98B5F64BE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85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2CBCE-7CEA-4556-AFB4-80CFBBC56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289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9FA32-7862-473D-8A8B-B1F02EE52D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858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/>
            </a:lvl1pPr>
          </a:lstStyle>
          <a:p>
            <a:fld id="{551D5D89-8740-4729-9729-B1D635527C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chemeClr val="bg1"/>
                </a:solidFill>
              </a:rPr>
              <a:t>2019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36119" y="2043631"/>
            <a:ext cx="8168523" cy="87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ts val="0"/>
              </a:spcAft>
            </a:pPr>
            <a:r>
              <a:rPr lang="ru-RU" altLang="ru-RU" sz="2400" b="1" dirty="0" smtClean="0">
                <a:latin typeface="+mj-lt"/>
              </a:rPr>
              <a:t>ОСНОВЫ НАДЕЖНОСТИ</a:t>
            </a:r>
            <a:endParaRPr lang="ru-RU" altLang="ru-RU" sz="2400" b="1" dirty="0">
              <a:latin typeface="+mj-lt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19553" y="3427617"/>
            <a:ext cx="8136903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ts val="0"/>
              </a:spcAft>
            </a:pPr>
            <a:r>
              <a:rPr lang="ru-RU" altLang="ru-RU" sz="2000" b="1" dirty="0" smtClean="0"/>
              <a:t>Надежность технических систем и техногенный риск</a:t>
            </a:r>
            <a:endParaRPr lang="ru-RU" alt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27314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76365" y="1035015"/>
            <a:ext cx="4318000" cy="15254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 дальше от доски конструктора обнаруживается ненадежность, тем дороже она обходится.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А.Н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Туполев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4041" y="2961481"/>
            <a:ext cx="7630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устройства, машины и технические системы на их основе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настолько внедрились в нашу жизнь, что без них и общество в целом, и каждый из нас не только не смогут нормально функционировать, но окажутся на грани выживания.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31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6037" y="1005040"/>
            <a:ext cx="7710808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устройство, выполняющее работу с целью преобразования энергии, материалов, информации.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Несмотря на многообразие по конструкции и назначению машин имеется общая логика их развития, поэтому есть единые подходы для оценки степени их совершенства.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мире идет непрерывный процесс обновления машинного парка: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появляются новые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образцы;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совершенствуются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существующие;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ликвидируются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устаревшие.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62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0930" y="891058"/>
            <a:ext cx="7296007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создании новых машин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ТС –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тенденция повысить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технико-экономические характеристики,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наделить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новыми функциями для обеспечения конкурентоспособности.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Направления развития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 степени автоматизации, объединение машин в системы с единым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управлением;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расширение технологических режимов (режимов работы)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нагрузок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скоростей,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уменьшение габаритов и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веса;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требований к точности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функционирования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5763" y="1038612"/>
            <a:ext cx="764907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эффективного использования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необходимо, чтобы они обладали высокими показателями качества, в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надежности.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совокупность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свойств, обусловливающих его способность удовлетворять определенные потребности в соответствии с его назначением.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Любая ТС эксплуатируется обычно в течение длительного периода времени, поэтому под влиянием различных факторов происходит изменение свойств, которые определяют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качество.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иметь совокупностью показателей, которые характеризуют изменение качества ТС во времени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93716"/>
            <a:ext cx="77070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Надёжность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свойство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(комплексное) объекта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сохранять во времени в установленных пределах значения всех параметров, характеризующих способность выполнять требуемые функции.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изделия является одним из основных показателей его качества.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Стремление обеспечить высокий уровень качества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создания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2647" y="3143688"/>
            <a:ext cx="76976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</a:t>
            </a:r>
            <a:r>
              <a:rPr lang="ru-RU" sz="1600" i="1" dirty="0" smtClean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</a:t>
            </a:r>
            <a:r>
              <a:rPr lang="ru-RU" sz="1600" b="1" dirty="0" smtClean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одного или нескольких свойств, составляющих надежность объекта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0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 sz="1400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40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680735" y="1062038"/>
            <a:ext cx="975350" cy="288304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1296045" y="1566638"/>
            <a:ext cx="3044797" cy="355168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Технико-экономические показатели</a:t>
            </a: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2088133" y="2023244"/>
            <a:ext cx="1448707" cy="288032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2088133" y="2389454"/>
            <a:ext cx="1435969" cy="287188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Надежности*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2087292" y="2787380"/>
            <a:ext cx="613647" cy="317505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3451478" y="2720413"/>
            <a:ext cx="1877014" cy="328378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Безотказности</a:t>
            </a: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3451477" y="3138587"/>
            <a:ext cx="1877015" cy="300456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Долговечности</a:t>
            </a: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3451479" y="3582590"/>
            <a:ext cx="1877014" cy="288032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Ремонтопригодности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 bwMode="auto">
          <a:xfrm>
            <a:off x="1368736" y="1350342"/>
            <a:ext cx="142649" cy="216296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Стрелка вниз 23"/>
          <p:cNvSpPr/>
          <p:nvPr/>
        </p:nvSpPr>
        <p:spPr bwMode="auto">
          <a:xfrm>
            <a:off x="1805207" y="1921806"/>
            <a:ext cx="136537" cy="2405634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 bwMode="auto">
          <a:xfrm>
            <a:off x="3235454" y="2812594"/>
            <a:ext cx="216024" cy="1440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Стрелка вправо 25"/>
          <p:cNvSpPr/>
          <p:nvPr/>
        </p:nvSpPr>
        <p:spPr bwMode="auto">
          <a:xfrm>
            <a:off x="1871268" y="2466190"/>
            <a:ext cx="216024" cy="1440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Стрелка вправо 26"/>
          <p:cNvSpPr/>
          <p:nvPr/>
        </p:nvSpPr>
        <p:spPr bwMode="auto">
          <a:xfrm>
            <a:off x="1871268" y="2095252"/>
            <a:ext cx="216024" cy="1440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 bwMode="auto">
          <a:xfrm>
            <a:off x="1866473" y="2874124"/>
            <a:ext cx="216024" cy="1440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Стрелка вниз 28"/>
          <p:cNvSpPr/>
          <p:nvPr/>
        </p:nvSpPr>
        <p:spPr bwMode="auto">
          <a:xfrm>
            <a:off x="3168253" y="2682639"/>
            <a:ext cx="144860" cy="1476015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Стрелка вправо 29"/>
          <p:cNvSpPr/>
          <p:nvPr/>
        </p:nvSpPr>
        <p:spPr bwMode="auto">
          <a:xfrm>
            <a:off x="3235454" y="3216807"/>
            <a:ext cx="216024" cy="1440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Стрелка вправо 30"/>
          <p:cNvSpPr/>
          <p:nvPr/>
        </p:nvSpPr>
        <p:spPr bwMode="auto">
          <a:xfrm>
            <a:off x="3235454" y="3654598"/>
            <a:ext cx="216024" cy="1440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 bwMode="auto">
          <a:xfrm>
            <a:off x="3454726" y="3951587"/>
            <a:ext cx="1877014" cy="288032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Сохраняемости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трелка вправо 32"/>
          <p:cNvSpPr/>
          <p:nvPr/>
        </p:nvSpPr>
        <p:spPr bwMode="auto">
          <a:xfrm>
            <a:off x="3235453" y="4050642"/>
            <a:ext cx="216024" cy="1440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76938" y="2418048"/>
            <a:ext cx="29151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*ГОСТ </a:t>
            </a:r>
            <a:r>
              <a:rPr lang="ru-RU" sz="1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27.002-89 Надежность в </a:t>
            </a:r>
            <a:r>
              <a:rPr lang="ru-RU" sz="1400" dirty="0" smtClean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технике. </a:t>
            </a:r>
            <a:r>
              <a:rPr lang="ru-RU" sz="1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понятия. Термины и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181617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 sz="1400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40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52647" y="993716"/>
            <a:ext cx="77081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Безотказность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свойство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непрерывно сохранять работоспособное состояние в течение некоторого времени или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наработки.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824713"/>
            <a:ext cx="7879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Долговечность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работоспособное состояние до наступления предельного состояния при установленной системе технического обслуживания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0369" y="2655710"/>
            <a:ext cx="77081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Ремонтопригодность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приспособленности к поддержанию и восстановлению работоспособного состояния путем технического обслуживания и ремонта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2647" y="3609708"/>
            <a:ext cx="77802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Сохраняемость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сохранять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заданных пределах значения параметров, характеризующих способности объекта выполнять требуемые функции, в течение и после хранения и (или) транспортирования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20461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 sz="1400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40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52647" y="993716"/>
            <a:ext cx="7708194" cy="376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безотказности: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безотказной работы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вероятность того, что в пределах заданной наработки отказ объекта не возникнет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наработка до отказа – </a:t>
            </a: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долговечности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гамма-процентный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Суммарная наработка, в течение которой объект не достигнет предельного состояния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вероятностью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62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601357405"/>
              </p:ext>
            </p:extLst>
          </p:nvPr>
        </p:nvGraphicFramePr>
        <p:xfrm>
          <a:off x="53988" y="1022618"/>
          <a:ext cx="5976664" cy="381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248572" y="4456311"/>
            <a:ext cx="2952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1. Жизненный цикл изделия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65097" y="938971"/>
            <a:ext cx="3240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Мероприятия, проводимые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области обеспечения качества,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затрагивают все стадии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жизненного цикла изделия.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831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117" y="960144"/>
            <a:ext cx="781373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 проектирования и конструирования – закладываются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основные технические характеристики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машины: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устанавливаются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обосновываются необходимые требования к надежности, что обеспечивается за счет конструкции и применяемых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материалов;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разрабатываются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зашиты машины от различных вредных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воздействий;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оценивается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приспособленность машины к ремонту и техническому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обслуживанию;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2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117" y="960144"/>
            <a:ext cx="781373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производстве ТС обеспечивается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контролируется ее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в аспекте качества: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изготовленных деталей;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контроля выпускаемой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продукции;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возможностей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управления ходом технологического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процесса;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сборки машины и ее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узлов;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испытания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доводки;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показателей технологического процесса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117" y="960144"/>
            <a:ext cx="78137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эксплуатации машины реализуется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её надежность в аспекте: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условий эксплуатации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машины,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ее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ремонта,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технического обслуживания, применяемых режимов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эксплуатационных факторов.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13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35336" y="1062038"/>
            <a:ext cx="7661509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повышения качества и надежности, имея общую для всех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машин и ТС направленность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обладают, как правило, теми или иными специфическими особенностями в зависимости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назначения;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предъявляются к конкретному образцу.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67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993606"/>
              </p:ext>
            </p:extLst>
          </p:nvPr>
        </p:nvGraphicFramePr>
        <p:xfrm>
          <a:off x="752647" y="993716"/>
          <a:ext cx="7672189" cy="38857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1510">
                  <a:extLst>
                    <a:ext uri="{9D8B030D-6E8A-4147-A177-3AD203B41FA5}">
                      <a16:colId xmlns:a16="http://schemas.microsoft.com/office/drawing/2014/main" val="1761476398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10546228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1154798480"/>
                    </a:ext>
                  </a:extLst>
                </a:gridCol>
                <a:gridCol w="1944215">
                  <a:extLst>
                    <a:ext uri="{9D8B030D-6E8A-4147-A177-3AD203B41FA5}">
                      <a16:colId xmlns:a16="http://schemas.microsoft.com/office/drawing/2014/main" val="3043757454"/>
                    </a:ext>
                  </a:extLst>
                </a:gridCol>
              </a:tblGrid>
              <a:tr h="457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 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(ТС)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 машин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888440"/>
                  </a:ext>
                </a:extLst>
              </a:tr>
              <a:tr h="666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формы и свойств объекта труда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Станки, прессы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сварочные машины, текстильные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дорожно-строительные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продукции, производительность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621992"/>
                  </a:ext>
                </a:extLst>
              </a:tr>
              <a:tr h="686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Химико-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новых материалов и продуктов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 химических и пищевых отраслей промышленности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продукции, производительность, безопасность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9467545"/>
                  </a:ext>
                </a:extLst>
              </a:tr>
              <a:tr h="915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Перемещение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Автомобили, самолеты, железнодорожный и водный транспорт, подъемно- транспортные машины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грузоподъемность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196623"/>
                  </a:ext>
                </a:extLst>
              </a:tr>
              <a:tr h="11309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Энергетические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Преобразование одного вида энергии в другой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Электродвигатели, двигатели внутреннего сгорания, реактивные двигатели, турбины, атомные реакторы, паровые котлы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КПД, мощность, безопасность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240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295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787306"/>
              </p:ext>
            </p:extLst>
          </p:nvPr>
        </p:nvGraphicFramePr>
        <p:xfrm>
          <a:off x="791989" y="1053801"/>
          <a:ext cx="7560839" cy="3718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8992">
                  <a:extLst>
                    <a:ext uri="{9D8B030D-6E8A-4147-A177-3AD203B41FA5}">
                      <a16:colId xmlns:a16="http://schemas.microsoft.com/office/drawing/2014/main" val="1761476398"/>
                    </a:ext>
                  </a:extLst>
                </a:gridCol>
                <a:gridCol w="1703110">
                  <a:extLst>
                    <a:ext uri="{9D8B030D-6E8A-4147-A177-3AD203B41FA5}">
                      <a16:colId xmlns:a16="http://schemas.microsoft.com/office/drawing/2014/main" val="3105462280"/>
                    </a:ext>
                  </a:extLst>
                </a:gridCol>
                <a:gridCol w="2412739">
                  <a:extLst>
                    <a:ext uri="{9D8B030D-6E8A-4147-A177-3AD203B41FA5}">
                      <a16:colId xmlns:a16="http://schemas.microsoft.com/office/drawing/2014/main" val="1154798480"/>
                    </a:ext>
                  </a:extLst>
                </a:gridCol>
                <a:gridCol w="1915998">
                  <a:extLst>
                    <a:ext uri="{9D8B030D-6E8A-4147-A177-3AD203B41FA5}">
                      <a16:colId xmlns:a16="http://schemas.microsoft.com/office/drawing/2014/main" val="3043757454"/>
                    </a:ext>
                  </a:extLst>
                </a:gridCol>
              </a:tblGrid>
              <a:tr h="391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 (ТС)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 машин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888440"/>
                  </a:ext>
                </a:extLst>
              </a:tr>
              <a:tr h="391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Сельско-хозяйственные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Выращивание и обработка биомассы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Комбайны, доильные агрегаты. чаеуборочные машины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продукции, производительность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478331"/>
                  </a:ext>
                </a:extLst>
              </a:tr>
              <a:tr h="391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Горнодобывающие и обогатительные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Добыча и обработка полезных ископаемых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 установки, дробильное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531531"/>
                  </a:ext>
                </a:extLst>
              </a:tr>
              <a:tr h="6896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Контрольные и испытательные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параметров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Контрольно-измерительные, испытательные, диагностические агрегаты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Точность и скорость оценок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283922"/>
                  </a:ext>
                </a:extLst>
              </a:tr>
              <a:tr h="391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Военные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Поражение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Орудия, ракеты, танки, военная авиация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боевого задания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4937712"/>
                  </a:ext>
                </a:extLst>
              </a:tr>
              <a:tr h="516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Восстановление здоровья человека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Искусственные органы (почки. сердце), хирургические агрегаты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Точность функционирования,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570171"/>
                  </a:ext>
                </a:extLst>
              </a:tr>
              <a:tr h="5172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035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9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892735"/>
            <a:ext cx="774419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Недостаточный уровень надежности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(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новой, так и «изношенной») может привести к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последствиям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нарушении ее работоспособности, основными из которых являются: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гибель изделия, когда оно перестает функционировать в результате поломки, деформации, заклинивания механизмов, возникновения катастрофических процессов (разрушения конструкции, пожара, радиации, химических реакций и др.);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эффективности работы изделия, когда оно способно функционировать, но с меньшими скоростями, КПД, производительностью, мощностью, точностью и другими техническими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характеристиками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59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22618"/>
            <a:ext cx="741640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Первая категория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недопустима и часто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связана не только с уровнем надежности изделия, но и с другими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обстоятельствами,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которые рассматриваются в проблеме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безопасности.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Вторая категория последствий характерна для «нормального» функционирования большинства машин и технических устройств.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параметрической надежности машины и анализ причин и последствий изменения ее технических характеристик в процессе длительной эксплуатации является фундаментом всей проблемы надежности.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45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4593" y="993716"/>
            <a:ext cx="763284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 и общечеловеческие проблемы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обеспечения надежности и эффективности работы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непосредственно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связана с проблемой обеспечения безопасности жизнедеятельности человека. 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Ненадежность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наносит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травмы обществу не только при экстраординарных событиях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(авариях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катастрофах),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гибнут изделия и даже люди и нарушается ритм жизни, но и при обычных отклонениях от нормальной работы машин, к которым мы привыкли и приспособились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7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10633" y="993716"/>
            <a:ext cx="748883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и затраты на восстановление работоспособности</a:t>
            </a:r>
            <a:b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машинного </a:t>
            </a:r>
            <a:r>
              <a:rPr lang="ru-RU" sz="16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парка</a:t>
            </a:r>
            <a:endParaRPr lang="ru-RU" sz="14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Огромные средства затрачиваются в мире для того, чтобы машинный парк находился в работоспособном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состоянии.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ремонтных предприятий и заводов по изготовлению запасных частей, применение многоцелевых служб по ремонту и техническому обслуживанию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 –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следствие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того, что машины теряют свою работоспособность из-за процессов изнашивания, коррозии, усталостного разрушения и других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процессов.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9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36625"/>
            <a:ext cx="7488832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разным источникам на ремонт и техническое обслуживание машин за все время их эксплуатации затрачивается в 5-10 раз больше средств, чем на изготовление новых.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большее внимание во всем мире уделяется вопросам эксплуатации и ремонта промышленных изделий.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Прогноз развития ведущих отраслей промышленности показывает, что в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XXI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веке по большинству отраслей в сфере эксплуатации и ремонта будет занято до 80...90% всех трудовых ресурсов.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надежности машин приведет к существенному сокращению непроизводительных затрат.</a:t>
            </a:r>
          </a:p>
        </p:txBody>
      </p:sp>
    </p:spTree>
    <p:extLst>
      <p:ext uri="{BB962C8B-B14F-4D97-AF65-F5344CB8AC3E}">
        <p14:creationId xmlns:p14="http://schemas.microsoft.com/office/powerpoint/2010/main" val="281217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31906" y="948384"/>
            <a:ext cx="748883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и эффективность </a:t>
            </a:r>
            <a:r>
              <a:rPr lang="ru-RU" sz="16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Последствия недостаточной надежности машины связаны с нарушением ритма производства, возможна остановка связанных с данной машиной других машин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приводит к снижению эффективности труда на данном производственном комплексе.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Ненадежная работа технологического оборудования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привести к выпуску некачественной продукции и к снижению производительности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97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60144"/>
            <a:ext cx="7659348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и </a:t>
            </a:r>
            <a:r>
              <a:rPr lang="ru-RU" sz="16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автоматизация</a:t>
            </a:r>
            <a:endParaRPr lang="ru-RU" sz="14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 из основных направлений повышения эффективности работы машин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ТС – автоматизация. Производство оснащается сложными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высокоэффективными машинами-автоматами, автоматизированными комплексами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системами.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стороны обеспечивается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технических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характеристик,  сокращение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ручного труда, с другой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требуются дополнительные затраты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техническое обслуживание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высокого уровня надежности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изделий, эти затраты, и без того огромные, возрастут еще больше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1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4785" y="993716"/>
            <a:ext cx="773135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и </a:t>
            </a:r>
            <a:r>
              <a:rPr lang="ru-RU" sz="16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endParaRPr lang="ru-RU" sz="14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Недостаточный уровень надежности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приводит к повышенной вероятности причинения вреда здоровью человека, включая их гибель.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Безопасность функционирования машин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комплексная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проблема, которая включает вопросы,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связанные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деятельностью человека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организацией труда, с социально-политической ситуацией (например, возможность диверсии), с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обученностью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персонала, его дисциплинированностью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90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93716"/>
            <a:ext cx="734496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и </a:t>
            </a:r>
            <a:r>
              <a:rPr lang="ru-RU" sz="16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экология</a:t>
            </a:r>
            <a:endParaRPr lang="ru-RU" sz="14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строя технических устройств оказывают непосредственное влияние на окружающую среду и экологическую обстановку.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Выбросы в атмосферу вредных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веществ,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тепловые воздействия на окружающую среду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последствия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аварий, пожары,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загрязнение океана нефтью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события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 зависят от уровня надежности технических устройств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63997" y="3486815"/>
            <a:ext cx="734496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Огромный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машинный парк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планеты даже при незначительных воздействиях порождает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серьезные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проблемы.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Повышается параметрическая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26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4748" y="936625"/>
            <a:ext cx="778281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и </a:t>
            </a:r>
            <a:r>
              <a:rPr lang="ru-RU" sz="16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маркетинг*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проблеме создания конкурентоспособной продукции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существенную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рать играет уровень надежности поставляемых потребителю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 и ТС.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Отказ машины в процессе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наносит серьезный моральный ущерб фирме-изготовителю и подрывает доверие к ней.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выше гарантированный изготовителем уровень надежности машины, тем, при прочих равных условиях, большей конкурентоспособностью она будет обладать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*Организационная функция и совокупность процессов создания, продвижения и предоставления продукта или услуги покупателям и управление взаимоотношениями с ними с выгодой для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11603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29512"/>
            <a:ext cx="731215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Экономический </a:t>
            </a:r>
            <a:r>
              <a:rPr lang="ru-RU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аспект надежности</a:t>
            </a:r>
            <a:endParaRPr lang="ru-RU" sz="16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Принятие решения о необходимости повышения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 машины должно опираться на экономический анализ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 – 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затратах для достижения поставленной цели.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Имеется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широкий диапазон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разнообразных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возможностей по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повышению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надежности машины за счет изменения ее конструкции, применения более качественных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выбора различных вариантов технологического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процесса,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использования специальных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методов повышения надежности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изделий, применения той или иной системы ремонта и технического обслуживания машин и т.п.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Сделанные затраты на эти мероприятия могут быть столь высоки, что эффект от повышенной надежности объекта не возместит их, и суммарный результат от проведенных мероприятий будет отрицательным.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1361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8146" y="936626"/>
            <a:ext cx="7656691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методология надежности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отрасль науки, изучающая закономерности изменения определенных показателей качества изделий с течением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времени.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основании этого разрабатываются методы, обеспечивающие с наименьшими затратами времени и средств необходимую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 ТС.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Отраслевые науки – вопросы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достижения определенного уровня показателей качества машин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(точность, мощность, КПД, производительность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других)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«Надежность» – процесс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изменения этих показателей с течением времени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57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4963" y="1018705"/>
            <a:ext cx="765669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области надежности развивались по двум основным направлениям.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возникло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радиоэлектронике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связано: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развитием математических методов оценки надежности, особенно применительно к сложным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статистической обработкой эксплуатационной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разработкой методов, обеспечивающих высокий уровень надежности, в первую очередь, за счет оптимизации структуры сложной системы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2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8146" y="936626"/>
            <a:ext cx="765669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Второе направление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которое возникло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машиностроении и связано: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изучением физики процессов старения (изнашивания, усталостного разрушения, коррозии и др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разработкой соответствующих методов расчета ка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долговечность,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применением технологических приемов, обеспечивающих необходимую надежность машины.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льше – взаимное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слияния этих двух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направлений.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84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95393"/>
            <a:ext cx="76721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изучении надежности должны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учитываться: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физика явлений,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вероятностная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природа этих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процессов,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статистические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вариации характеристик исследуемых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объектов,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широкий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диапазон тех задач, которые выполняют технические устройства.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07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Первая теоретическая основа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вероятностей и математическая статистика,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случайных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процессов 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теории автоматического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массового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обслуживания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разделы прикладных математических наук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47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Вторая теоретическая основа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езультаты наук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изучают физико-химические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разрушения,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старения и изменения свойств материалов, из которых изготовлены машины или которые необходимы для их функционирования (топливо, смазочные материалы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7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Сопротивление материалов – механические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разрушения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Трибология – контактное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взаимодействия твёрдых деформируемых тел при их относительном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перемещении.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Механика – нагрузки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статические, так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динамические.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теории надежности машин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разработка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различных методов оценки показателей надежности, особенно на ранних стадиях создания машин с учетом специфики их конструкции, назначения и условий эксплуатации, является основным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содержанием.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5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 позволяет решать следующие основные задачи.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этапе проектирования - расчет сроков службы основных элементов машины (по износу, усталостной прочности), прогнозирование надежности машины по ее выходным параметрам, анализ вариантов и выбор рациональной конструкции по показателям надежности, оценка оптимальных режимов работы и области применения машины с учетом заданного периода сохранения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работоспособности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1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1525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этапе создания нового образца - создание системы управления качеством и надежностью, обеспечение надежности технологического процесса изготовления деталей и узлов машины, разработка методов испытания образцов машин по параметрам качества и надежности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97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18705"/>
            <a:ext cx="7024118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этапе эксплуатации - разработка рациональной системы технического обслуживания и ремонта машины, создание методов и средств для диагностирования состояния машины в процессе эксплуатации, создание информационной базы данных о надежности машины и ее элементов.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4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4874" y="1035015"/>
            <a:ext cx="752775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Машина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взаимодействии с окружающей средой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Показатели надежности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зависят от тех условий, в которых эксплуатируется машина, и от режимов ее работы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Любая машина, выполняя возложенные н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функции,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воспринимает различные воздействия от окружающей среды и от осуществляемых ею рабочих процессов, связанных с назначением машины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09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4874" y="1035015"/>
            <a:ext cx="7527753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эксплуатации 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оговариваются категории возможных условий работы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вводятся относительные коэффициенты, характеризующие интенсивность внешних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воздействий.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морских судов все географические зоны делятся на четыре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района,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землеройных машин учитываются категории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грунта,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металлорежущих станков рассматриваются легкие, средние или тяжелые условия эксплуатации в зависимости от обрабатываемых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т.п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8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52184"/>
            <a:ext cx="752775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решении задач надежности необходимо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установить, как будет вести себя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выполнении своих функций и во взаимодействии с окружающей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средой.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состояния машины происходит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из-за воздействия на ТС различных видов энергии: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механической,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тепловой,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химической,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электромагнитной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87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4874" y="1035015"/>
            <a:ext cx="7527753" cy="2787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Механическая энергия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передается по всем звеньям механизмов машин в процессе работы,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воздействует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машину в виде статических и динамических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нагрузок.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Тепловая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энергия действует 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ее элементы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колебаниях температуры окружающей среды, при осуществлении рабочего процесса (особенно сильные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тепловые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воздействия имеют место при работе двигателей и ряда технологических машин), при работе приводных механизмов. электротехнических и гидравлических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85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8171" y="993716"/>
            <a:ext cx="7527753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Химическая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энергия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оказывает существенное влияние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работу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ТС, например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виде коррозии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 узлов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элементов машин и ТС.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Электромагнитная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энергия в виде радиоволн (электромагнитных колебаний) пронизывает все пространство вокруг машины и может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оказывать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влияние на работу электронной аппаратуры, которая все в большем объеме применяется в современных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машинах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4956" y="960973"/>
            <a:ext cx="7527753" cy="2264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Биологические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факторы также могут влиять на работоспособность машины и вызывать биоповреждения, например, в виде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биокоррозии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металла, когда на его поверхности развиваются микроорганизмы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(водородные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бактерии). Особенно интенсивны эти процессы в тропических странах, где имеются микроорганизмы, которые не только разрушают некоторые виды пластмасс, но могут воздействовать и на металл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8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4874" y="1035015"/>
            <a:ext cx="752775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источники энергетических воздействий на машину: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9405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энергии окружающей среды, в которой находится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эксплуатации, включая человека, исполняющего функции оператора;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9405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источники энергии, связанные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рабочими процессами, протекающими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ТС, 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работой отдельных механизмов машины;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9405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энергия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которая накоплена в материалах и деталях машины в процессе 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изготовления (например, монтажные напряжения);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9405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воздействия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машину при производстве ремонтных работ и при техническом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обслуживании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73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4956" y="960973"/>
            <a:ext cx="7527753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 процессов являются обратимыми – временно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изменяют параметры деталей, узлов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некоторых пределах, без тенденции прогрессивного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ухудшения.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 – упругая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деформация узлов и деталей машин, происходящая под действием внешних и внутренних сил, и тепловые деформации конструкций.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Необратимые процессы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приводят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прогрессивному ухудшению технических характеристик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течением времени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процессы старения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 – изнашивание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коррозия,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усталость*.</a:t>
            </a: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*Процесс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постепенного накопления повреждений под действием переменных (часто циклических)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нагрузок,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приводящий к изменению свойств материала, образованию трещин, их развитию и разрушению материала за указанное время</a:t>
            </a:r>
          </a:p>
        </p:txBody>
      </p:sp>
    </p:spTree>
    <p:extLst>
      <p:ext uri="{BB962C8B-B14F-4D97-AF65-F5344CB8AC3E}">
        <p14:creationId xmlns:p14="http://schemas.microsoft.com/office/powerpoint/2010/main" val="56887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ОСНОВЫ НАДЕЖНОСТИ</a:t>
            </a:r>
            <a:endParaRPr lang="ru-RU" altLang="ru-RU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4956" y="960973"/>
            <a:ext cx="752775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получения закона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 (полной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характеристикой изменения параметров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времени с учетом их вероятностной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природы)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выполнить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расчетов или исследований, раскрывающих отдельные взаимосвязи в рассматриваемой физико-вероятностной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модели.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необходимо установить показатели, которые смогут охарактеризовать такое сложное свойство, каким является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надежность.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всех расчетов и исследований в этом направлении - дать возможно более полную и достоверную оценку надежности и выявить факторы, определяющие это основное свойство машины.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99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chemeClr val="bg1"/>
                </a:solidFill>
              </a:rPr>
              <a:t>2019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36119" y="2043631"/>
            <a:ext cx="8168523" cy="87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ts val="0"/>
              </a:spcAft>
            </a:pPr>
            <a:r>
              <a:rPr lang="ru-RU" altLang="ru-RU" sz="2400" b="1" dirty="0" smtClean="0">
                <a:latin typeface="+mj-lt"/>
              </a:rPr>
              <a:t>ОСНОВЫ НАДЕЖНОСТИ</a:t>
            </a:r>
            <a:endParaRPr lang="ru-RU" altLang="ru-RU" sz="2400" b="1" dirty="0">
              <a:latin typeface="+mj-lt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19553" y="3427617"/>
            <a:ext cx="8136903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ts val="0"/>
              </a:spcAft>
            </a:pPr>
            <a:r>
              <a:rPr lang="ru-RU" altLang="ru-RU" sz="2000" b="1" dirty="0" smtClean="0"/>
              <a:t>Надежность технических систем и техногенный риск</a:t>
            </a:r>
            <a:endParaRPr lang="ru-RU" alt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182227403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5003</TotalTime>
  <Words>2744</Words>
  <Application>Microsoft Office PowerPoint</Application>
  <PresentationFormat>Произвольный</PresentationFormat>
  <Paragraphs>347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2" baseType="lpstr">
      <vt:lpstr>Arial</vt:lpstr>
      <vt:lpstr>Calibri</vt:lpstr>
      <vt:lpstr>Symbol</vt:lpstr>
      <vt:lpstr>Times New Roman</vt:lpstr>
      <vt:lpstr>Оформление по умолчанию</vt:lpstr>
      <vt:lpstr>Презентация PowerPoint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ОСНОВЫ НАДЕЖНОСТИ</vt:lpstr>
      <vt:lpstr>Презентация PowerPoint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Мойзес Борис Борисович</cp:lastModifiedBy>
  <cp:revision>242</cp:revision>
  <dcterms:created xsi:type="dcterms:W3CDTF">2015-03-13T05:37:25Z</dcterms:created>
  <dcterms:modified xsi:type="dcterms:W3CDTF">2019-09-06T03:03:12Z</dcterms:modified>
</cp:coreProperties>
</file>