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8"/>
  </p:notesMasterIdLst>
  <p:sldIdLst>
    <p:sldId id="256" r:id="rId2"/>
    <p:sldId id="466" r:id="rId3"/>
    <p:sldId id="468" r:id="rId4"/>
    <p:sldId id="474" r:id="rId5"/>
    <p:sldId id="473" r:id="rId6"/>
    <p:sldId id="469" r:id="rId7"/>
    <p:sldId id="470" r:id="rId8"/>
    <p:sldId id="471" r:id="rId9"/>
    <p:sldId id="475" r:id="rId10"/>
    <p:sldId id="476" r:id="rId11"/>
    <p:sldId id="472" r:id="rId12"/>
    <p:sldId id="478" r:id="rId13"/>
    <p:sldId id="477" r:id="rId14"/>
    <p:sldId id="482" r:id="rId15"/>
    <p:sldId id="479" r:id="rId16"/>
    <p:sldId id="483" r:id="rId17"/>
    <p:sldId id="484" r:id="rId18"/>
    <p:sldId id="480" r:id="rId19"/>
    <p:sldId id="485" r:id="rId20"/>
    <p:sldId id="467" r:id="rId21"/>
    <p:sldId id="481" r:id="rId22"/>
    <p:sldId id="494" r:id="rId23"/>
    <p:sldId id="497" r:id="rId24"/>
    <p:sldId id="498" r:id="rId25"/>
    <p:sldId id="501" r:id="rId26"/>
    <p:sldId id="500" r:id="rId27"/>
    <p:sldId id="504" r:id="rId28"/>
    <p:sldId id="499" r:id="rId29"/>
    <p:sldId id="505" r:id="rId30"/>
    <p:sldId id="502" r:id="rId31"/>
    <p:sldId id="503" r:id="rId32"/>
    <p:sldId id="506" r:id="rId33"/>
    <p:sldId id="507" r:id="rId34"/>
    <p:sldId id="509" r:id="rId35"/>
    <p:sldId id="511" r:id="rId36"/>
    <p:sldId id="512" r:id="rId37"/>
    <p:sldId id="510" r:id="rId38"/>
    <p:sldId id="490" r:id="rId39"/>
    <p:sldId id="486" r:id="rId40"/>
    <p:sldId id="488" r:id="rId41"/>
    <p:sldId id="489" r:id="rId42"/>
    <p:sldId id="487" r:id="rId43"/>
    <p:sldId id="491" r:id="rId44"/>
    <p:sldId id="492" r:id="rId45"/>
    <p:sldId id="493" r:id="rId46"/>
    <p:sldId id="496" r:id="rId47"/>
  </p:sldIdLst>
  <p:sldSz cx="8640763" cy="4860925"/>
  <p:notesSz cx="9144000" cy="6858000"/>
  <p:defaultTextStyle>
    <a:defPPr>
      <a:defRPr lang="ru-RU"/>
    </a:defPPr>
    <a:lvl1pPr algn="l" rtl="0" fontAlgn="base">
      <a:spcBef>
        <a:spcPct val="0"/>
      </a:spcBef>
      <a:spcAft>
        <a:spcPct val="0"/>
      </a:spcAft>
      <a:defRPr sz="15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5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5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5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500" kern="1200">
        <a:solidFill>
          <a:schemeClr val="tx1"/>
        </a:solidFill>
        <a:latin typeface="Arial" panose="020B0604020202020204" pitchFamily="34" charset="0"/>
        <a:ea typeface="+mn-ea"/>
        <a:cs typeface="+mn-cs"/>
      </a:defRPr>
    </a:lvl5pPr>
    <a:lvl6pPr marL="2286000" algn="l" defTabSz="914400" rtl="0" eaLnBrk="1" latinLnBrk="0" hangingPunct="1">
      <a:defRPr sz="1500" kern="1200">
        <a:solidFill>
          <a:schemeClr val="tx1"/>
        </a:solidFill>
        <a:latin typeface="Arial" panose="020B0604020202020204" pitchFamily="34" charset="0"/>
        <a:ea typeface="+mn-ea"/>
        <a:cs typeface="+mn-cs"/>
      </a:defRPr>
    </a:lvl6pPr>
    <a:lvl7pPr marL="2743200" algn="l" defTabSz="914400" rtl="0" eaLnBrk="1" latinLnBrk="0" hangingPunct="1">
      <a:defRPr sz="1500" kern="1200">
        <a:solidFill>
          <a:schemeClr val="tx1"/>
        </a:solidFill>
        <a:latin typeface="Arial" panose="020B0604020202020204" pitchFamily="34" charset="0"/>
        <a:ea typeface="+mn-ea"/>
        <a:cs typeface="+mn-cs"/>
      </a:defRPr>
    </a:lvl7pPr>
    <a:lvl8pPr marL="3200400" algn="l" defTabSz="914400" rtl="0" eaLnBrk="1" latinLnBrk="0" hangingPunct="1">
      <a:defRPr sz="1500" kern="1200">
        <a:solidFill>
          <a:schemeClr val="tx1"/>
        </a:solidFill>
        <a:latin typeface="Arial" panose="020B0604020202020204" pitchFamily="34" charset="0"/>
        <a:ea typeface="+mn-ea"/>
        <a:cs typeface="+mn-cs"/>
      </a:defRPr>
    </a:lvl8pPr>
    <a:lvl9pPr marL="3657600" algn="l" defTabSz="914400" rtl="0" eaLnBrk="1" latinLnBrk="0" hangingPunct="1">
      <a:defRPr sz="15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531">
          <p15:clr>
            <a:srgbClr val="A4A3A4"/>
          </p15:clr>
        </p15:guide>
        <p15:guide id="2" pos="272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y"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F44"/>
    <a:srgbClr val="5AB414"/>
    <a:srgbClr val="969696"/>
    <a:srgbClr val="B2B2B2"/>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94" autoAdjust="0"/>
    <p:restoredTop sz="94681" autoAdjust="0"/>
  </p:normalViewPr>
  <p:slideViewPr>
    <p:cSldViewPr>
      <p:cViewPr varScale="1">
        <p:scale>
          <a:sx n="102" d="100"/>
          <a:sy n="102" d="100"/>
        </p:scale>
        <p:origin x="108" y="924"/>
      </p:cViewPr>
      <p:guideLst>
        <p:guide orient="horz" pos="1531"/>
        <p:guide pos="272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3-13T11:42:57.142" idx="1">
    <p:pos x="5443" y="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89D1F9CB-689D-4FF7-A0EF-D26A215A4193}" type="datetimeFigureOut">
              <a:rPr lang="ru-RU" smtClean="0"/>
              <a:pPr/>
              <a:t>09.12.2020</a:t>
            </a:fld>
            <a:endParaRPr lang="ru-RU"/>
          </a:p>
        </p:txBody>
      </p:sp>
      <p:sp>
        <p:nvSpPr>
          <p:cNvPr id="4" name="Образ слайда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CA23FE78-57A9-45A3-B4D5-3730293A6857}" type="slidenum">
              <a:rPr lang="ru-RU" smtClean="0"/>
              <a:pPr/>
              <a:t>‹#›</a:t>
            </a:fld>
            <a:endParaRPr lang="ru-RU"/>
          </a:p>
        </p:txBody>
      </p:sp>
    </p:spTree>
    <p:extLst>
      <p:ext uri="{BB962C8B-B14F-4D97-AF65-F5344CB8AC3E}">
        <p14:creationId xmlns:p14="http://schemas.microsoft.com/office/powerpoint/2010/main" val="690037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7700" y="1509713"/>
            <a:ext cx="7345363" cy="1042987"/>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295400" y="2754313"/>
            <a:ext cx="6049963" cy="124301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73708837-9AB7-4FCB-BA7C-F7CEE4714455}" type="slidenum">
              <a:rPr lang="ru-RU" altLang="ru-RU"/>
              <a:pPr/>
              <a:t>‹#›</a:t>
            </a:fld>
            <a:endParaRPr lang="ru-RU" altLang="ru-RU"/>
          </a:p>
        </p:txBody>
      </p:sp>
    </p:spTree>
    <p:extLst>
      <p:ext uri="{BB962C8B-B14F-4D97-AF65-F5344CB8AC3E}">
        <p14:creationId xmlns:p14="http://schemas.microsoft.com/office/powerpoint/2010/main" val="2888119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CD10B951-C908-4B17-AE20-C1997DBC4A68}" type="slidenum">
              <a:rPr lang="ru-RU" altLang="ru-RU"/>
              <a:pPr/>
              <a:t>‹#›</a:t>
            </a:fld>
            <a:endParaRPr lang="ru-RU" altLang="ru-RU"/>
          </a:p>
        </p:txBody>
      </p:sp>
    </p:spTree>
    <p:extLst>
      <p:ext uri="{BB962C8B-B14F-4D97-AF65-F5344CB8AC3E}">
        <p14:creationId xmlns:p14="http://schemas.microsoft.com/office/powerpoint/2010/main" val="2504820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625" y="3124200"/>
            <a:ext cx="7345363" cy="9652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682625" y="2060575"/>
            <a:ext cx="7345363" cy="10636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803A82B8-2EA6-4410-8F3C-16F734E5E080}" type="slidenum">
              <a:rPr lang="ru-RU" altLang="ru-RU"/>
              <a:pPr/>
              <a:t>‹#›</a:t>
            </a:fld>
            <a:endParaRPr lang="ru-RU" altLang="ru-RU"/>
          </a:p>
        </p:txBody>
      </p:sp>
    </p:spTree>
    <p:extLst>
      <p:ext uri="{BB962C8B-B14F-4D97-AF65-F5344CB8AC3E}">
        <p14:creationId xmlns:p14="http://schemas.microsoft.com/office/powerpoint/2010/main" val="3878217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31800" y="1133475"/>
            <a:ext cx="3811588" cy="3208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395788" y="1133475"/>
            <a:ext cx="3813175" cy="3208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F377EFC4-8D61-4782-811D-257D9D79411C}" type="slidenum">
              <a:rPr lang="ru-RU" altLang="ru-RU"/>
              <a:pPr/>
              <a:t>‹#›</a:t>
            </a:fld>
            <a:endParaRPr lang="ru-RU" altLang="ru-RU"/>
          </a:p>
        </p:txBody>
      </p:sp>
    </p:spTree>
    <p:extLst>
      <p:ext uri="{BB962C8B-B14F-4D97-AF65-F5344CB8AC3E}">
        <p14:creationId xmlns:p14="http://schemas.microsoft.com/office/powerpoint/2010/main" val="915155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31800" y="1087438"/>
            <a:ext cx="3817938" cy="454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31800" y="1541463"/>
            <a:ext cx="3817938" cy="28003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389438" y="1087438"/>
            <a:ext cx="3819525" cy="454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389438" y="1541463"/>
            <a:ext cx="3819525" cy="28003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fld id="{D37C404C-B2E6-4A37-AEEC-38943D8B42E2}" type="slidenum">
              <a:rPr lang="ru-RU" altLang="ru-RU"/>
              <a:pPr/>
              <a:t>‹#›</a:t>
            </a:fld>
            <a:endParaRPr lang="ru-RU" altLang="ru-RU"/>
          </a:p>
        </p:txBody>
      </p:sp>
    </p:spTree>
    <p:extLst>
      <p:ext uri="{BB962C8B-B14F-4D97-AF65-F5344CB8AC3E}">
        <p14:creationId xmlns:p14="http://schemas.microsoft.com/office/powerpoint/2010/main" val="414233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fld id="{A22406FA-7D25-41E5-AF57-B7ACE354F13F}" type="slidenum">
              <a:rPr lang="ru-RU" altLang="ru-RU"/>
              <a:pPr/>
              <a:t>‹#›</a:t>
            </a:fld>
            <a:endParaRPr lang="ru-RU" altLang="ru-RU"/>
          </a:p>
        </p:txBody>
      </p:sp>
    </p:spTree>
    <p:extLst>
      <p:ext uri="{BB962C8B-B14F-4D97-AF65-F5344CB8AC3E}">
        <p14:creationId xmlns:p14="http://schemas.microsoft.com/office/powerpoint/2010/main" val="148342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fld id="{FFE85CD7-A84B-44DB-9209-A02239EEF2CD}" type="slidenum">
              <a:rPr lang="ru-RU" altLang="ru-RU"/>
              <a:pPr/>
              <a:t>‹#›</a:t>
            </a:fld>
            <a:endParaRPr lang="ru-RU" altLang="ru-RU"/>
          </a:p>
        </p:txBody>
      </p:sp>
    </p:spTree>
    <p:extLst>
      <p:ext uri="{BB962C8B-B14F-4D97-AF65-F5344CB8AC3E}">
        <p14:creationId xmlns:p14="http://schemas.microsoft.com/office/powerpoint/2010/main" val="2727579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1800" y="193675"/>
            <a:ext cx="2843213" cy="823913"/>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378200" y="193675"/>
            <a:ext cx="4830763" cy="41481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31800" y="1017588"/>
            <a:ext cx="2843213" cy="3324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CD3F4E2F-7716-451F-A3E5-3E526A974EF9}" type="slidenum">
              <a:rPr lang="ru-RU" altLang="ru-RU"/>
              <a:pPr/>
              <a:t>‹#›</a:t>
            </a:fld>
            <a:endParaRPr lang="ru-RU" altLang="ru-RU"/>
          </a:p>
        </p:txBody>
      </p:sp>
    </p:spTree>
    <p:extLst>
      <p:ext uri="{BB962C8B-B14F-4D97-AF65-F5344CB8AC3E}">
        <p14:creationId xmlns:p14="http://schemas.microsoft.com/office/powerpoint/2010/main" val="471504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3863" y="3402013"/>
            <a:ext cx="5184775" cy="401637"/>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693863" y="434975"/>
            <a:ext cx="5184775" cy="2916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693863" y="3803650"/>
            <a:ext cx="5184775" cy="5715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B31F5797-C757-41EB-80EB-98B5F64BEC1C}" type="slidenum">
              <a:rPr lang="ru-RU" altLang="ru-RU"/>
              <a:pPr/>
              <a:t>‹#›</a:t>
            </a:fld>
            <a:endParaRPr lang="ru-RU" altLang="ru-RU"/>
          </a:p>
        </p:txBody>
      </p:sp>
    </p:spTree>
    <p:extLst>
      <p:ext uri="{BB962C8B-B14F-4D97-AF65-F5344CB8AC3E}">
        <p14:creationId xmlns:p14="http://schemas.microsoft.com/office/powerpoint/2010/main" val="239856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BA42CBCE-7CEA-4556-AFB4-80CFBBC56D35}" type="slidenum">
              <a:rPr lang="ru-RU" altLang="ru-RU"/>
              <a:pPr/>
              <a:t>‹#›</a:t>
            </a:fld>
            <a:endParaRPr lang="ru-RU" altLang="ru-RU"/>
          </a:p>
        </p:txBody>
      </p:sp>
    </p:spTree>
    <p:extLst>
      <p:ext uri="{BB962C8B-B14F-4D97-AF65-F5344CB8AC3E}">
        <p14:creationId xmlns:p14="http://schemas.microsoft.com/office/powerpoint/2010/main" val="962898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65863" y="195263"/>
            <a:ext cx="1943100" cy="41465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31800" y="195263"/>
            <a:ext cx="5681663" cy="41465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2909FA32-7862-473D-8A8B-B1F02EE52D98}" type="slidenum">
              <a:rPr lang="ru-RU" altLang="ru-RU"/>
              <a:pPr/>
              <a:t>‹#›</a:t>
            </a:fld>
            <a:endParaRPr lang="ru-RU" altLang="ru-RU"/>
          </a:p>
        </p:txBody>
      </p:sp>
    </p:spTree>
    <p:extLst>
      <p:ext uri="{BB962C8B-B14F-4D97-AF65-F5344CB8AC3E}">
        <p14:creationId xmlns:p14="http://schemas.microsoft.com/office/powerpoint/2010/main" val="2908584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1800" y="195263"/>
            <a:ext cx="7777163"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31800" y="1133475"/>
            <a:ext cx="7777163" cy="320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31800" y="4425950"/>
            <a:ext cx="20161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defTabSz="771525">
              <a:defRPr sz="1200">
                <a:latin typeface="Arial" pitchFamily="34" charset="0"/>
              </a:defRPr>
            </a:lvl1pPr>
          </a:lstStyle>
          <a:p>
            <a:pPr>
              <a:defRPr/>
            </a:pPr>
            <a:endParaRPr lang="ru-RU"/>
          </a:p>
        </p:txBody>
      </p:sp>
      <p:sp>
        <p:nvSpPr>
          <p:cNvPr id="1029" name="Rectangle 5"/>
          <p:cNvSpPr>
            <a:spLocks noGrp="1" noChangeArrowheads="1"/>
          </p:cNvSpPr>
          <p:nvPr>
            <p:ph type="ftr" sz="quarter" idx="3"/>
          </p:nvPr>
        </p:nvSpPr>
        <p:spPr bwMode="auto">
          <a:xfrm>
            <a:off x="2952750" y="4425950"/>
            <a:ext cx="273526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algn="ctr" defTabSz="771525">
              <a:defRPr sz="1200">
                <a:latin typeface="Arial" pitchFamily="34" charset="0"/>
              </a:defRPr>
            </a:lvl1pPr>
          </a:lstStyle>
          <a:p>
            <a:pPr>
              <a:defRPr/>
            </a:pPr>
            <a:endParaRPr lang="ru-RU"/>
          </a:p>
        </p:txBody>
      </p:sp>
      <p:sp>
        <p:nvSpPr>
          <p:cNvPr id="1030" name="Rectangle 6"/>
          <p:cNvSpPr>
            <a:spLocks noGrp="1" noChangeArrowheads="1"/>
          </p:cNvSpPr>
          <p:nvPr>
            <p:ph type="sldNum" sz="quarter" idx="4"/>
          </p:nvPr>
        </p:nvSpPr>
        <p:spPr bwMode="auto">
          <a:xfrm>
            <a:off x="6192838" y="4425950"/>
            <a:ext cx="20161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algn="r" defTabSz="771525">
              <a:defRPr sz="1200"/>
            </a:lvl1pPr>
          </a:lstStyle>
          <a:p>
            <a:fld id="{551D5D89-8740-4729-9729-B1D635527C7C}"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p:titleStyle>
    <p:bodyStyle>
      <a:lvl1pPr marL="288925" indent="-288925" algn="l" defTabSz="771525" rtl="0" eaLnBrk="0" fontAlgn="base" hangingPunct="0">
        <a:spcBef>
          <a:spcPct val="20000"/>
        </a:spcBef>
        <a:spcAft>
          <a:spcPct val="0"/>
        </a:spcAft>
        <a:buChar char="•"/>
        <a:defRPr sz="2700">
          <a:solidFill>
            <a:schemeClr val="tx1"/>
          </a:solidFill>
          <a:latin typeface="+mn-lt"/>
          <a:ea typeface="+mn-ea"/>
          <a:cs typeface="+mn-cs"/>
        </a:defRPr>
      </a:lvl1pPr>
      <a:lvl2pPr marL="627063" indent="-241300" algn="l" defTabSz="771525" rtl="0" eaLnBrk="0" fontAlgn="base" hangingPunct="0">
        <a:spcBef>
          <a:spcPct val="20000"/>
        </a:spcBef>
        <a:spcAft>
          <a:spcPct val="0"/>
        </a:spcAft>
        <a:buChar char="–"/>
        <a:defRPr sz="2400">
          <a:solidFill>
            <a:schemeClr val="tx1"/>
          </a:solidFill>
          <a:latin typeface="+mn-lt"/>
        </a:defRPr>
      </a:lvl2pPr>
      <a:lvl3pPr marL="963613" indent="-192088" algn="l" defTabSz="771525" rtl="0" eaLnBrk="0" fontAlgn="base" hangingPunct="0">
        <a:spcBef>
          <a:spcPct val="20000"/>
        </a:spcBef>
        <a:spcAft>
          <a:spcPct val="0"/>
        </a:spcAft>
        <a:buChar char="•"/>
        <a:defRPr sz="2000">
          <a:solidFill>
            <a:schemeClr val="tx1"/>
          </a:solidFill>
          <a:latin typeface="+mn-lt"/>
        </a:defRPr>
      </a:lvl3pPr>
      <a:lvl4pPr marL="1349375" indent="-192088" algn="l" defTabSz="771525" rtl="0" eaLnBrk="0" fontAlgn="base" hangingPunct="0">
        <a:spcBef>
          <a:spcPct val="20000"/>
        </a:spcBef>
        <a:spcAft>
          <a:spcPct val="0"/>
        </a:spcAft>
        <a:buChar char="–"/>
        <a:defRPr sz="1700">
          <a:solidFill>
            <a:schemeClr val="tx1"/>
          </a:solidFill>
          <a:latin typeface="+mn-lt"/>
        </a:defRPr>
      </a:lvl4pPr>
      <a:lvl5pPr marL="1735138" indent="-192088" algn="l" defTabSz="771525" rtl="0" eaLnBrk="0" fontAlgn="base" hangingPunct="0">
        <a:spcBef>
          <a:spcPct val="20000"/>
        </a:spcBef>
        <a:spcAft>
          <a:spcPct val="0"/>
        </a:spcAft>
        <a:buChar char="»"/>
        <a:defRPr sz="1700">
          <a:solidFill>
            <a:schemeClr val="tx1"/>
          </a:solidFill>
          <a:latin typeface="+mn-lt"/>
        </a:defRPr>
      </a:lvl5pPr>
      <a:lvl6pPr marL="2192338" indent="-192088" algn="l" defTabSz="771525" rtl="0" fontAlgn="base">
        <a:spcBef>
          <a:spcPct val="20000"/>
        </a:spcBef>
        <a:spcAft>
          <a:spcPct val="0"/>
        </a:spcAft>
        <a:buChar char="»"/>
        <a:defRPr sz="1700">
          <a:solidFill>
            <a:schemeClr val="tx1"/>
          </a:solidFill>
          <a:latin typeface="+mn-lt"/>
        </a:defRPr>
      </a:lvl6pPr>
      <a:lvl7pPr marL="2649538" indent="-192088" algn="l" defTabSz="771525" rtl="0" fontAlgn="base">
        <a:spcBef>
          <a:spcPct val="20000"/>
        </a:spcBef>
        <a:spcAft>
          <a:spcPct val="0"/>
        </a:spcAft>
        <a:buChar char="»"/>
        <a:defRPr sz="1700">
          <a:solidFill>
            <a:schemeClr val="tx1"/>
          </a:solidFill>
          <a:latin typeface="+mn-lt"/>
        </a:defRPr>
      </a:lvl7pPr>
      <a:lvl8pPr marL="3106738" indent="-192088" algn="l" defTabSz="771525" rtl="0" fontAlgn="base">
        <a:spcBef>
          <a:spcPct val="20000"/>
        </a:spcBef>
        <a:spcAft>
          <a:spcPct val="0"/>
        </a:spcAft>
        <a:buChar char="»"/>
        <a:defRPr sz="1700">
          <a:solidFill>
            <a:schemeClr val="tx1"/>
          </a:solidFill>
          <a:latin typeface="+mn-lt"/>
        </a:defRPr>
      </a:lvl8pPr>
      <a:lvl9pPr marL="3563938" indent="-192088" algn="l" defTabSz="771525" rtl="0" fontAlgn="base">
        <a:spcBef>
          <a:spcPct val="20000"/>
        </a:spcBef>
        <a:spcAft>
          <a:spcPct val="0"/>
        </a:spcAft>
        <a:buChar char="»"/>
        <a:defRPr sz="17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wmf"/><Relationship Id="rId5" Type="http://schemas.openxmlformats.org/officeDocument/2006/relationships/oleObject" Target="../embeddings/oleObject3.bin"/><Relationship Id="rId4" Type="http://schemas.openxmlformats.org/officeDocument/2006/relationships/image" Target="../media/image3.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0813" y="234950"/>
            <a:ext cx="46799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3"/>
          <p:cNvSpPr>
            <a:spLocks noChangeArrowheads="1"/>
          </p:cNvSpPr>
          <p:nvPr/>
        </p:nvSpPr>
        <p:spPr bwMode="auto">
          <a:xfrm>
            <a:off x="3600450" y="4230688"/>
            <a:ext cx="1439863" cy="630237"/>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eaLnBrk="0" hangingPunct="0">
              <a:defRPr sz="1500">
                <a:solidFill>
                  <a:schemeClr val="tx1"/>
                </a:solidFill>
                <a:latin typeface="Arial" panose="020B0604020202020204" pitchFamily="34" charset="0"/>
              </a:defRPr>
            </a:lvl1pPr>
            <a:lvl2pPr marL="742950" indent="-285750" defTabSz="771525" eaLnBrk="0" hangingPunct="0">
              <a:defRPr sz="1500">
                <a:solidFill>
                  <a:schemeClr val="tx1"/>
                </a:solidFill>
                <a:latin typeface="Arial" panose="020B0604020202020204" pitchFamily="34" charset="0"/>
              </a:defRPr>
            </a:lvl2pPr>
            <a:lvl3pPr marL="1143000" indent="-228600" defTabSz="771525" eaLnBrk="0" hangingPunct="0">
              <a:defRPr sz="1500">
                <a:solidFill>
                  <a:schemeClr val="tx1"/>
                </a:solidFill>
                <a:latin typeface="Arial" panose="020B0604020202020204" pitchFamily="34" charset="0"/>
              </a:defRPr>
            </a:lvl3pPr>
            <a:lvl4pPr marL="1600200" indent="-228600" defTabSz="771525" eaLnBrk="0" hangingPunct="0">
              <a:defRPr sz="1500">
                <a:solidFill>
                  <a:schemeClr val="tx1"/>
                </a:solidFill>
                <a:latin typeface="Arial" panose="020B0604020202020204" pitchFamily="34" charset="0"/>
              </a:defRPr>
            </a:lvl4pPr>
            <a:lvl5pPr marL="2057400" indent="-228600" defTabSz="771525" eaLnBrk="0" hangingPunct="0">
              <a:defRPr sz="1500">
                <a:solidFill>
                  <a:schemeClr val="tx1"/>
                </a:solidFill>
                <a:latin typeface="Arial" panose="020B0604020202020204" pitchFamily="34" charset="0"/>
              </a:defRPr>
            </a:lvl5pPr>
            <a:lvl6pPr marL="2514600" indent="-228600" defTabSz="771525"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771525"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771525"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771525" eaLnBrk="0" fontAlgn="base" hangingPunct="0">
              <a:spcBef>
                <a:spcPct val="0"/>
              </a:spcBef>
              <a:spcAft>
                <a:spcPct val="0"/>
              </a:spcAft>
              <a:defRPr sz="1500">
                <a:solidFill>
                  <a:schemeClr val="tx1"/>
                </a:solidFill>
                <a:latin typeface="Arial" panose="020B0604020202020204" pitchFamily="34" charset="0"/>
              </a:defRPr>
            </a:lvl9pPr>
          </a:lstStyle>
          <a:p>
            <a:pPr algn="ctr" eaLnBrk="1" hangingPunct="1"/>
            <a:r>
              <a:rPr lang="ru-RU" altLang="ru-RU" sz="1600" b="1" smtClean="0">
                <a:solidFill>
                  <a:schemeClr val="bg1"/>
                </a:solidFill>
              </a:rPr>
              <a:t>2020</a:t>
            </a:r>
            <a:endParaRPr lang="ru-RU" altLang="ru-RU" sz="1600" b="1" dirty="0">
              <a:solidFill>
                <a:schemeClr val="bg1"/>
              </a:solidFill>
            </a:endParaRPr>
          </a:p>
        </p:txBody>
      </p:sp>
      <p:sp>
        <p:nvSpPr>
          <p:cNvPr id="2052" name="Rectangle 12"/>
          <p:cNvSpPr>
            <a:spLocks noChangeArrowheads="1"/>
          </p:cNvSpPr>
          <p:nvPr/>
        </p:nvSpPr>
        <p:spPr bwMode="auto">
          <a:xfrm>
            <a:off x="0" y="1638300"/>
            <a:ext cx="8640763" cy="15843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2054" name="Rectangle 6"/>
          <p:cNvSpPr>
            <a:spLocks noChangeArrowheads="1"/>
          </p:cNvSpPr>
          <p:nvPr/>
        </p:nvSpPr>
        <p:spPr bwMode="auto">
          <a:xfrm>
            <a:off x="71909" y="1723765"/>
            <a:ext cx="8280920" cy="1328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7148" tIns="38574" rIns="77148" bIns="38574"/>
          <a:lstStyle>
            <a:lvl1pPr defTabSz="771525" eaLnBrk="0" hangingPunct="0">
              <a:defRPr sz="1500">
                <a:solidFill>
                  <a:schemeClr val="tx1"/>
                </a:solidFill>
                <a:latin typeface="Arial" panose="020B0604020202020204" pitchFamily="34" charset="0"/>
              </a:defRPr>
            </a:lvl1pPr>
            <a:lvl2pPr marL="742950" indent="-285750" defTabSz="771525" eaLnBrk="0" hangingPunct="0">
              <a:defRPr sz="1500">
                <a:solidFill>
                  <a:schemeClr val="tx1"/>
                </a:solidFill>
                <a:latin typeface="Arial" panose="020B0604020202020204" pitchFamily="34" charset="0"/>
              </a:defRPr>
            </a:lvl2pPr>
            <a:lvl3pPr marL="1143000" indent="-228600" defTabSz="771525" eaLnBrk="0" hangingPunct="0">
              <a:defRPr sz="1500">
                <a:solidFill>
                  <a:schemeClr val="tx1"/>
                </a:solidFill>
                <a:latin typeface="Arial" panose="020B0604020202020204" pitchFamily="34" charset="0"/>
              </a:defRPr>
            </a:lvl3pPr>
            <a:lvl4pPr marL="1600200" indent="-228600" defTabSz="771525" eaLnBrk="0" hangingPunct="0">
              <a:defRPr sz="1500">
                <a:solidFill>
                  <a:schemeClr val="tx1"/>
                </a:solidFill>
                <a:latin typeface="Arial" panose="020B0604020202020204" pitchFamily="34" charset="0"/>
              </a:defRPr>
            </a:lvl4pPr>
            <a:lvl5pPr marL="2057400" indent="-228600" defTabSz="771525" eaLnBrk="0" hangingPunct="0">
              <a:defRPr sz="1500">
                <a:solidFill>
                  <a:schemeClr val="tx1"/>
                </a:solidFill>
                <a:latin typeface="Arial" panose="020B0604020202020204" pitchFamily="34" charset="0"/>
              </a:defRPr>
            </a:lvl5pPr>
            <a:lvl6pPr marL="2514600" indent="-228600" defTabSz="771525"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771525"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771525"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771525" eaLnBrk="0" fontAlgn="base" hangingPunct="0">
              <a:spcBef>
                <a:spcPct val="0"/>
              </a:spcBef>
              <a:spcAft>
                <a:spcPct val="0"/>
              </a:spcAft>
              <a:defRPr sz="1500">
                <a:solidFill>
                  <a:schemeClr val="tx1"/>
                </a:solidFill>
                <a:latin typeface="Arial" panose="020B0604020202020204" pitchFamily="34" charset="0"/>
              </a:defRPr>
            </a:lvl9pPr>
          </a:lstStyle>
          <a:p>
            <a:pPr algn="ctr" eaLnBrk="1" hangingPunct="1">
              <a:spcBef>
                <a:spcPts val="0"/>
              </a:spcBef>
            </a:pPr>
            <a:r>
              <a:rPr lang="ru-RU" sz="2800" b="1" dirty="0" smtClean="0"/>
              <a:t>МЕТОДЫ </a:t>
            </a:r>
            <a:r>
              <a:rPr lang="ru-RU" sz="2800" b="1" dirty="0"/>
              <a:t>ОЦЕНКИ ПОКАЗАТЕЛЕЙ НАДЕЖНОСТИ</a:t>
            </a:r>
            <a:br>
              <a:rPr lang="ru-RU" sz="2800" b="1" dirty="0"/>
            </a:br>
            <a:r>
              <a:rPr lang="ru-RU" sz="2800" b="1" dirty="0"/>
              <a:t>ПО ЭКСПЕРИМЕНТАЛЬНЫМ ДАННЫМ</a:t>
            </a:r>
            <a:endParaRPr lang="ru-RU" altLang="ru-RU" sz="2800" b="1" dirty="0"/>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2058"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2059"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3" name="Rectangle 6"/>
          <p:cNvSpPr>
            <a:spLocks noChangeArrowheads="1"/>
          </p:cNvSpPr>
          <p:nvPr/>
        </p:nvSpPr>
        <p:spPr bwMode="auto">
          <a:xfrm>
            <a:off x="216526" y="3270768"/>
            <a:ext cx="8207710" cy="452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7606" tIns="28803" rIns="57606" bIns="28803"/>
          <a:lstStyle>
            <a:lvl1pPr defTabSz="576263" eaLnBrk="0" hangingPunct="0">
              <a:defRPr sz="1100">
                <a:solidFill>
                  <a:schemeClr val="tx1"/>
                </a:solidFill>
                <a:latin typeface="Arial" charset="0"/>
              </a:defRPr>
            </a:lvl1pPr>
            <a:lvl2pPr marL="742950" indent="-285750" defTabSz="576263" eaLnBrk="0" hangingPunct="0">
              <a:defRPr sz="1100">
                <a:solidFill>
                  <a:schemeClr val="tx1"/>
                </a:solidFill>
                <a:latin typeface="Arial" charset="0"/>
              </a:defRPr>
            </a:lvl2pPr>
            <a:lvl3pPr marL="1143000" indent="-228600" defTabSz="576263" eaLnBrk="0" hangingPunct="0">
              <a:defRPr sz="1100">
                <a:solidFill>
                  <a:schemeClr val="tx1"/>
                </a:solidFill>
                <a:latin typeface="Arial" charset="0"/>
              </a:defRPr>
            </a:lvl3pPr>
            <a:lvl4pPr marL="1600200" indent="-228600" defTabSz="576263" eaLnBrk="0" hangingPunct="0">
              <a:defRPr sz="1100">
                <a:solidFill>
                  <a:schemeClr val="tx1"/>
                </a:solidFill>
                <a:latin typeface="Arial" charset="0"/>
              </a:defRPr>
            </a:lvl4pPr>
            <a:lvl5pPr marL="2057400" indent="-228600" defTabSz="576263" eaLnBrk="0" hangingPunct="0">
              <a:defRPr sz="1100">
                <a:solidFill>
                  <a:schemeClr val="tx1"/>
                </a:solidFill>
                <a:latin typeface="Arial" charset="0"/>
              </a:defRPr>
            </a:lvl5pPr>
            <a:lvl6pPr marL="2514600" indent="-228600" defTabSz="576263" eaLnBrk="0" fontAlgn="base" hangingPunct="0">
              <a:spcBef>
                <a:spcPct val="0"/>
              </a:spcBef>
              <a:spcAft>
                <a:spcPct val="0"/>
              </a:spcAft>
              <a:defRPr sz="1100">
                <a:solidFill>
                  <a:schemeClr val="tx1"/>
                </a:solidFill>
                <a:latin typeface="Arial" charset="0"/>
              </a:defRPr>
            </a:lvl6pPr>
            <a:lvl7pPr marL="2971800" indent="-228600" defTabSz="576263" eaLnBrk="0" fontAlgn="base" hangingPunct="0">
              <a:spcBef>
                <a:spcPct val="0"/>
              </a:spcBef>
              <a:spcAft>
                <a:spcPct val="0"/>
              </a:spcAft>
              <a:defRPr sz="1100">
                <a:solidFill>
                  <a:schemeClr val="tx1"/>
                </a:solidFill>
                <a:latin typeface="Arial" charset="0"/>
              </a:defRPr>
            </a:lvl7pPr>
            <a:lvl8pPr marL="3429000" indent="-228600" defTabSz="576263" eaLnBrk="0" fontAlgn="base" hangingPunct="0">
              <a:spcBef>
                <a:spcPct val="0"/>
              </a:spcBef>
              <a:spcAft>
                <a:spcPct val="0"/>
              </a:spcAft>
              <a:defRPr sz="1100">
                <a:solidFill>
                  <a:schemeClr val="tx1"/>
                </a:solidFill>
                <a:latin typeface="Arial" charset="0"/>
              </a:defRPr>
            </a:lvl8pPr>
            <a:lvl9pPr marL="3886200" indent="-228600" defTabSz="576263" eaLnBrk="0" fontAlgn="base" hangingPunct="0">
              <a:spcBef>
                <a:spcPct val="0"/>
              </a:spcBef>
              <a:spcAft>
                <a:spcPct val="0"/>
              </a:spcAft>
              <a:defRPr sz="1100">
                <a:solidFill>
                  <a:schemeClr val="tx1"/>
                </a:solidFill>
                <a:latin typeface="Arial" charset="0"/>
              </a:defRPr>
            </a:lvl9pPr>
          </a:lstStyle>
          <a:p>
            <a:pPr algn="ctr" eaLnBrk="1" hangingPunct="1">
              <a:lnSpc>
                <a:spcPct val="150000"/>
              </a:lnSpc>
              <a:spcBef>
                <a:spcPts val="0"/>
              </a:spcBef>
            </a:pPr>
            <a:r>
              <a:rPr lang="ru-RU" altLang="ru-RU" sz="2400" b="1" dirty="0" smtClean="0">
                <a:latin typeface="+mn-lt"/>
              </a:rPr>
              <a:t>Надежность технических систем</a:t>
            </a:r>
            <a:r>
              <a:rPr lang="en-US" altLang="ru-RU" sz="2400" b="1" dirty="0" smtClean="0">
                <a:latin typeface="+mn-lt"/>
              </a:rPr>
              <a:t> </a:t>
            </a:r>
            <a:r>
              <a:rPr lang="ru-RU" altLang="ru-RU" sz="2400" b="1" dirty="0" smtClean="0">
                <a:latin typeface="+mn-lt"/>
              </a:rPr>
              <a:t>и техногенный риск</a:t>
            </a:r>
            <a:endParaRPr lang="ru-RU" altLang="ru-RU" sz="2400" dirty="0">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820123" y="973982"/>
            <a:ext cx="7604713" cy="1200329"/>
          </a:xfrm>
          <a:prstGeom prst="rect">
            <a:avLst/>
          </a:prstGeom>
        </p:spPr>
        <p:txBody>
          <a:bodyPr wrap="square">
            <a:spAutoFit/>
          </a:bodyPr>
          <a:lstStyle/>
          <a:p>
            <a:pPr>
              <a:lnSpc>
                <a:spcPct val="150000"/>
              </a:lnSpc>
            </a:pPr>
            <a:r>
              <a:rPr lang="ru-RU" sz="1600" dirty="0">
                <a:latin typeface="Times New Roman" panose="02020603050405020304" pitchFamily="18" charset="0"/>
                <a:cs typeface="Times New Roman" panose="02020603050405020304" pitchFamily="18" charset="0"/>
              </a:rPr>
              <a:t>Под оценками показателей надежности понимают точечную или интервальную (границы доверительного интервала, который с заданной вероятностью содержит истинное значение показателя) оценки показателя.</a:t>
            </a:r>
          </a:p>
        </p:txBody>
      </p:sp>
      <p:sp>
        <p:nvSpPr>
          <p:cNvPr id="13" name="Прямоугольник 12"/>
          <p:cNvSpPr/>
          <p:nvPr/>
        </p:nvSpPr>
        <p:spPr>
          <a:xfrm>
            <a:off x="793223" y="2352153"/>
            <a:ext cx="7421889" cy="338554"/>
          </a:xfrm>
          <a:prstGeom prst="rect">
            <a:avLst/>
          </a:prstGeom>
        </p:spPr>
        <p:txBody>
          <a:bodyPr wrap="square">
            <a:spAutoFit/>
          </a:bodyPr>
          <a:lstStyle/>
          <a:p>
            <a:r>
              <a:rPr lang="ru-RU" sz="1600" dirty="0">
                <a:latin typeface="Times New Roman" panose="02020603050405020304" pitchFamily="18" charset="0"/>
                <a:cs typeface="Times New Roman" panose="02020603050405020304" pitchFamily="18" charset="0"/>
              </a:rPr>
              <a:t>Для вычисления оценок показателей надежности проводят следующие работы:</a:t>
            </a:r>
          </a:p>
        </p:txBody>
      </p:sp>
      <p:sp>
        <p:nvSpPr>
          <p:cNvPr id="14" name="Прямоугольник 13"/>
          <p:cNvSpPr/>
          <p:nvPr/>
        </p:nvSpPr>
        <p:spPr>
          <a:xfrm>
            <a:off x="896730" y="2730922"/>
            <a:ext cx="5117484" cy="1800493"/>
          </a:xfrm>
          <a:prstGeom prst="rect">
            <a:avLst/>
          </a:prstGeom>
        </p:spPr>
        <p:txBody>
          <a:bodyPr wrap="square">
            <a:spAutoFit/>
          </a:bodyPr>
          <a:lstStyle/>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выбор </a:t>
            </a:r>
            <a:r>
              <a:rPr lang="ru-RU" sz="1600" dirty="0">
                <a:latin typeface="Times New Roman" panose="02020603050405020304" pitchFamily="18" charset="0"/>
                <a:cs typeface="Times New Roman" panose="02020603050405020304" pitchFamily="18" charset="0"/>
              </a:rPr>
              <a:t>плана испытаний на надежность</a:t>
            </a:r>
            <a:r>
              <a:rPr lang="ru-RU" sz="1600" dirty="0" smtClean="0">
                <a:latin typeface="Times New Roman" panose="02020603050405020304" pitchFamily="18" charset="0"/>
                <a:cs typeface="Times New Roman" panose="02020603050405020304" pitchFamily="18" charset="0"/>
              </a:rPr>
              <a:t>;</a:t>
            </a:r>
            <a:endParaRPr lang="en-US" sz="1600" dirty="0" smtClean="0">
              <a:latin typeface="Times New Roman" panose="02020603050405020304" pitchFamily="18" charset="0"/>
              <a:cs typeface="Times New Roman" panose="02020603050405020304" pitchFamily="18" charset="0"/>
            </a:endParaRP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планирование испытаний;</a:t>
            </a:r>
            <a:endParaRPr lang="en-US" sz="1600" dirty="0" smtClean="0">
              <a:latin typeface="Times New Roman" panose="02020603050405020304" pitchFamily="18" charset="0"/>
              <a:cs typeface="Times New Roman" panose="02020603050405020304" pitchFamily="18" charset="0"/>
            </a:endParaRP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сбор </a:t>
            </a:r>
            <a:r>
              <a:rPr lang="ru-RU" sz="1600" dirty="0">
                <a:latin typeface="Times New Roman" panose="02020603050405020304" pitchFamily="18" charset="0"/>
                <a:cs typeface="Times New Roman" panose="02020603050405020304" pitchFamily="18" charset="0"/>
              </a:rPr>
              <a:t>необходимой </a:t>
            </a:r>
            <a:r>
              <a:rPr lang="ru-RU" sz="1600" dirty="0" smtClean="0">
                <a:latin typeface="Times New Roman" panose="02020603050405020304" pitchFamily="18" charset="0"/>
                <a:cs typeface="Times New Roman" panose="02020603050405020304" pitchFamily="18" charset="0"/>
              </a:rPr>
              <a:t>информации;</a:t>
            </a:r>
            <a:endParaRPr lang="en-US" sz="1600" dirty="0" smtClean="0">
              <a:latin typeface="Times New Roman" panose="02020603050405020304" pitchFamily="18" charset="0"/>
              <a:cs typeface="Times New Roman" panose="02020603050405020304" pitchFamily="18" charset="0"/>
            </a:endParaRP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статистическую </a:t>
            </a:r>
            <a:r>
              <a:rPr lang="ru-RU" sz="1600" dirty="0">
                <a:latin typeface="Times New Roman" panose="02020603050405020304" pitchFamily="18" charset="0"/>
                <a:cs typeface="Times New Roman" panose="02020603050405020304" pitchFamily="18" charset="0"/>
              </a:rPr>
              <a:t>обработку информации.</a:t>
            </a:r>
          </a:p>
        </p:txBody>
      </p:sp>
    </p:spTree>
    <p:extLst>
      <p:ext uri="{BB962C8B-B14F-4D97-AF65-F5344CB8AC3E}">
        <p14:creationId xmlns:p14="http://schemas.microsoft.com/office/powerpoint/2010/main" val="2865923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79195" y="1026013"/>
            <a:ext cx="5791535" cy="338554"/>
          </a:xfrm>
          <a:prstGeom prst="rect">
            <a:avLst/>
          </a:prstGeom>
        </p:spPr>
        <p:txBody>
          <a:bodyPr wrap="square">
            <a:spAutoFit/>
          </a:bodyPr>
          <a:lstStyle/>
          <a:p>
            <a:r>
              <a:rPr lang="ru-RU" sz="1600" b="1" dirty="0" smtClean="0">
                <a:latin typeface="Times New Roman" panose="02020603050405020304" pitchFamily="18" charset="0"/>
                <a:cs typeface="Times New Roman" panose="02020603050405020304" pitchFamily="18" charset="0"/>
              </a:rPr>
              <a:t>Выбор плана испытаний на надежность</a:t>
            </a:r>
            <a:endParaRPr lang="ru-RU" sz="1600"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14265" y="1331304"/>
            <a:ext cx="7600182" cy="2693045"/>
          </a:xfrm>
          <a:prstGeom prst="rect">
            <a:avLst/>
          </a:prstGeom>
        </p:spPr>
        <p:txBody>
          <a:bodyPr wrap="square">
            <a:spAutoFit/>
          </a:bodyPr>
          <a:lstStyle/>
          <a:p>
            <a:pPr>
              <a:lnSpc>
                <a:spcPct val="150000"/>
              </a:lnSpc>
              <a:spcAft>
                <a:spcPts val="600"/>
              </a:spcAft>
            </a:pPr>
            <a:r>
              <a:rPr lang="ru-RU" sz="1600" dirty="0">
                <a:latin typeface="Times New Roman" panose="02020603050405020304" pitchFamily="18" charset="0"/>
                <a:cs typeface="Times New Roman" panose="02020603050405020304" pitchFamily="18" charset="0"/>
              </a:rPr>
              <a:t>План испытаний на надежность </a:t>
            </a:r>
            <a:r>
              <a:rPr lang="ru-RU" sz="1600" dirty="0" smtClean="0">
                <a:latin typeface="Times New Roman" panose="02020603050405020304" pitchFamily="18" charset="0"/>
                <a:cs typeface="Times New Roman" panose="02020603050405020304" pitchFamily="18" charset="0"/>
              </a:rPr>
              <a:t>устанавливает:</a:t>
            </a:r>
          </a:p>
          <a:p>
            <a:pPr marL="285750" indent="-285750">
              <a:lnSpc>
                <a:spcPct val="150000"/>
              </a:lnSpc>
              <a:spcAft>
                <a:spcPts val="600"/>
              </a:spcAft>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ч</a:t>
            </a:r>
            <a:r>
              <a:rPr lang="ru-RU" sz="1600" dirty="0" smtClean="0">
                <a:latin typeface="Times New Roman" panose="02020603050405020304" pitchFamily="18" charset="0"/>
                <a:cs typeface="Times New Roman" panose="02020603050405020304" pitchFamily="18" charset="0"/>
              </a:rPr>
              <a:t>исло </a:t>
            </a:r>
            <a:r>
              <a:rPr lang="ru-RU" sz="1600" dirty="0">
                <a:latin typeface="Times New Roman" panose="02020603050405020304" pitchFamily="18" charset="0"/>
                <a:cs typeface="Times New Roman" panose="02020603050405020304" pitchFamily="18" charset="0"/>
              </a:rPr>
              <a:t>объектов </a:t>
            </a:r>
            <a:r>
              <a:rPr lang="ru-RU" sz="1600" dirty="0" smtClean="0">
                <a:latin typeface="Times New Roman" panose="02020603050405020304" pitchFamily="18" charset="0"/>
                <a:cs typeface="Times New Roman" panose="02020603050405020304" pitchFamily="18" charset="0"/>
              </a:rPr>
              <a:t>испытаний;</a:t>
            </a:r>
          </a:p>
          <a:p>
            <a:pPr marL="285750" indent="-285750">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порядок </a:t>
            </a:r>
            <a:r>
              <a:rPr lang="ru-RU" sz="1600" dirty="0">
                <a:latin typeface="Times New Roman" panose="02020603050405020304" pitchFamily="18" charset="0"/>
                <a:cs typeface="Times New Roman" panose="02020603050405020304" pitchFamily="18" charset="0"/>
              </a:rPr>
              <a:t>проведения </a:t>
            </a:r>
            <a:r>
              <a:rPr lang="ru-RU" sz="1600" dirty="0" smtClean="0">
                <a:latin typeface="Times New Roman" panose="02020603050405020304" pitchFamily="18" charset="0"/>
                <a:cs typeface="Times New Roman" panose="02020603050405020304" pitchFamily="18" charset="0"/>
              </a:rPr>
              <a:t>испытаний;</a:t>
            </a:r>
          </a:p>
          <a:p>
            <a:pPr marL="808038" indent="-285750">
              <a:lnSpc>
                <a:spcPct val="150000"/>
              </a:lnSpc>
              <a:spcAft>
                <a:spcPts val="600"/>
              </a:spcAft>
              <a:buFont typeface="Courier New" panose="02070309020205020404" pitchFamily="49" charset="0"/>
              <a:buChar char="o"/>
            </a:pPr>
            <a:r>
              <a:rPr lang="ru-RU" sz="1600" dirty="0" smtClean="0">
                <a:latin typeface="Times New Roman" panose="02020603050405020304" pitchFamily="18" charset="0"/>
                <a:cs typeface="Times New Roman" panose="02020603050405020304" pitchFamily="18" charset="0"/>
              </a:rPr>
              <a:t>с </a:t>
            </a:r>
            <a:r>
              <a:rPr lang="ru-RU" sz="1600" dirty="0">
                <a:latin typeface="Times New Roman" panose="02020603050405020304" pitchFamily="18" charset="0"/>
                <a:cs typeface="Times New Roman" panose="02020603050405020304" pitchFamily="18" charset="0"/>
              </a:rPr>
              <a:t>восстановлением работоспособного состояния изделия после </a:t>
            </a:r>
            <a:r>
              <a:rPr lang="ru-RU" sz="1600" dirty="0" smtClean="0">
                <a:latin typeface="Times New Roman" panose="02020603050405020304" pitchFamily="18" charset="0"/>
                <a:cs typeface="Times New Roman" panose="02020603050405020304" pitchFamily="18" charset="0"/>
              </a:rPr>
              <a:t>отказа;</a:t>
            </a:r>
          </a:p>
          <a:p>
            <a:pPr marL="808038" indent="-285750">
              <a:lnSpc>
                <a:spcPct val="150000"/>
              </a:lnSpc>
              <a:spcAft>
                <a:spcPts val="600"/>
              </a:spcAft>
              <a:buFont typeface="Courier New" panose="02070309020205020404" pitchFamily="49" charset="0"/>
              <a:buChar char="o"/>
            </a:pPr>
            <a:r>
              <a:rPr lang="ru-RU" sz="1600" dirty="0" smtClean="0">
                <a:latin typeface="Times New Roman" panose="02020603050405020304" pitchFamily="18" charset="0"/>
                <a:cs typeface="Times New Roman" panose="02020603050405020304" pitchFamily="18" charset="0"/>
              </a:rPr>
              <a:t>с заменой </a:t>
            </a:r>
            <a:r>
              <a:rPr lang="ru-RU" sz="1600" dirty="0">
                <a:latin typeface="Times New Roman" panose="02020603050405020304" pitchFamily="18" charset="0"/>
                <a:cs typeface="Times New Roman" panose="02020603050405020304" pitchFamily="18" charset="0"/>
              </a:rPr>
              <a:t>отказавшего изделия или без восстановления и </a:t>
            </a:r>
            <a:r>
              <a:rPr lang="ru-RU" sz="1600" dirty="0" smtClean="0">
                <a:latin typeface="Times New Roman" panose="02020603050405020304" pitchFamily="18" charset="0"/>
                <a:cs typeface="Times New Roman" panose="02020603050405020304" pitchFamily="18" charset="0"/>
              </a:rPr>
              <a:t>замены;</a:t>
            </a:r>
          </a:p>
          <a:p>
            <a:pPr marL="285750" indent="-285750">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критерий </a:t>
            </a:r>
            <a:r>
              <a:rPr lang="ru-RU" sz="1600" dirty="0">
                <a:latin typeface="Times New Roman" panose="02020603050405020304" pitchFamily="18" charset="0"/>
                <a:cs typeface="Times New Roman" panose="02020603050405020304" pitchFamily="18" charset="0"/>
              </a:rPr>
              <a:t>их прекращения.</a:t>
            </a:r>
          </a:p>
        </p:txBody>
      </p:sp>
      <p:sp>
        <p:nvSpPr>
          <p:cNvPr id="14" name="Прямоугольник 13"/>
          <p:cNvSpPr/>
          <p:nvPr/>
        </p:nvSpPr>
        <p:spPr>
          <a:xfrm>
            <a:off x="653302" y="5004633"/>
            <a:ext cx="3738524" cy="323165"/>
          </a:xfrm>
          <a:prstGeom prst="rect">
            <a:avLst/>
          </a:prstGeom>
        </p:spPr>
        <p:txBody>
          <a:bodyPr wrap="none">
            <a:spAutoFit/>
          </a:bodyPr>
          <a:lstStyle/>
          <a:p>
            <a:r>
              <a:rPr lang="en-US" dirty="0"/>
              <a:t>http://docs.cntd.ru/document/1200035567</a:t>
            </a:r>
            <a:endParaRPr lang="ru-RU" dirty="0"/>
          </a:p>
        </p:txBody>
      </p:sp>
    </p:spTree>
    <p:extLst>
      <p:ext uri="{BB962C8B-B14F-4D97-AF65-F5344CB8AC3E}">
        <p14:creationId xmlns:p14="http://schemas.microsoft.com/office/powerpoint/2010/main" val="27365861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4</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graphicFrame>
        <p:nvGraphicFramePr>
          <p:cNvPr id="4" name="Таблица 3"/>
          <p:cNvGraphicFramePr>
            <a:graphicFrameLocks noGrp="1"/>
          </p:cNvGraphicFramePr>
          <p:nvPr>
            <p:extLst>
              <p:ext uri="{D42A27DB-BD31-4B8C-83A1-F6EECF244321}">
                <p14:modId xmlns:p14="http://schemas.microsoft.com/office/powerpoint/2010/main" val="4181381981"/>
              </p:ext>
            </p:extLst>
          </p:nvPr>
        </p:nvGraphicFramePr>
        <p:xfrm>
          <a:off x="752647" y="1217867"/>
          <a:ext cx="7816206" cy="3576320"/>
        </p:xfrm>
        <a:graphic>
          <a:graphicData uri="http://schemas.openxmlformats.org/drawingml/2006/table">
            <a:tbl>
              <a:tblPr firstRow="1" bandRow="1">
                <a:tableStyleId>{5C22544A-7EE6-4342-B048-85BDC9FD1C3A}</a:tableStyleId>
              </a:tblPr>
              <a:tblGrid>
                <a:gridCol w="1067116">
                  <a:extLst>
                    <a:ext uri="{9D8B030D-6E8A-4147-A177-3AD203B41FA5}">
                      <a16:colId xmlns:a16="http://schemas.microsoft.com/office/drawing/2014/main" val="3232049047"/>
                    </a:ext>
                  </a:extLst>
                </a:gridCol>
                <a:gridCol w="6749090">
                  <a:extLst>
                    <a:ext uri="{9D8B030D-6E8A-4147-A177-3AD203B41FA5}">
                      <a16:colId xmlns:a16="http://schemas.microsoft.com/office/drawing/2014/main" val="1457780895"/>
                    </a:ext>
                  </a:extLst>
                </a:gridCol>
              </a:tblGrid>
              <a:tr h="370840">
                <a:tc>
                  <a:txBody>
                    <a:bodyPr/>
                    <a:lstStyle/>
                    <a:p>
                      <a:pPr algn="ctr"/>
                      <a:r>
                        <a:rPr lang="ru-RU" sz="1400" dirty="0" smtClean="0">
                          <a:solidFill>
                            <a:srgbClr val="000000"/>
                          </a:solidFill>
                          <a:latin typeface="Times New Roman" panose="02020603050405020304" pitchFamily="18" charset="0"/>
                          <a:cs typeface="Times New Roman" panose="02020603050405020304" pitchFamily="18" charset="0"/>
                        </a:rPr>
                        <a:t>Термин</a:t>
                      </a:r>
                      <a:endParaRPr lang="ru-RU" sz="1400" dirty="0"/>
                    </a:p>
                  </a:txBody>
                  <a:tcPr/>
                </a:tc>
                <a:tc>
                  <a:txBody>
                    <a:bodyPr/>
                    <a:lstStyle/>
                    <a:p>
                      <a:pPr algn="ctr"/>
                      <a:r>
                        <a:rPr lang="ru-RU" sz="1400" dirty="0" smtClean="0">
                          <a:solidFill>
                            <a:srgbClr val="000000"/>
                          </a:solidFill>
                          <a:latin typeface="Times New Roman" panose="02020603050405020304" pitchFamily="18" charset="0"/>
                          <a:cs typeface="Times New Roman" panose="02020603050405020304" pitchFamily="18" charset="0"/>
                        </a:rPr>
                        <a:t>Определение</a:t>
                      </a:r>
                      <a:endParaRPr lang="ru-RU" sz="1400" dirty="0"/>
                    </a:p>
                  </a:txBody>
                  <a:tcPr/>
                </a:tc>
                <a:extLst>
                  <a:ext uri="{0D108BD9-81ED-4DB2-BD59-A6C34878D82A}">
                    <a16:rowId xmlns:a16="http://schemas.microsoft.com/office/drawing/2014/main" val="3406288260"/>
                  </a:ext>
                </a:extLst>
              </a:tr>
              <a:tr h="370840">
                <a:tc>
                  <a:txBody>
                    <a:bodyPr/>
                    <a:lstStyle/>
                    <a:p>
                      <a:pPr algn="l"/>
                      <a:r>
                        <a:rPr lang="ru-RU" sz="1400" dirty="0" smtClean="0">
                          <a:solidFill>
                            <a:srgbClr val="000000"/>
                          </a:solidFill>
                          <a:latin typeface="Times New Roman" panose="02020603050405020304" pitchFamily="18" charset="0"/>
                          <a:cs typeface="Times New Roman" panose="02020603050405020304" pitchFamily="18" charset="0"/>
                        </a:rPr>
                        <a:t>План испытаний </a:t>
                      </a:r>
                      <a:r>
                        <a:rPr lang="en-US" sz="1400" dirty="0" smtClean="0">
                          <a:solidFill>
                            <a:srgbClr val="000000"/>
                          </a:solidFill>
                          <a:latin typeface="Times New Roman" panose="02020603050405020304" pitchFamily="18" charset="0"/>
                          <a:cs typeface="Times New Roman" panose="02020603050405020304" pitchFamily="18" charset="0"/>
                        </a:rPr>
                        <a:t>[NUT]</a:t>
                      </a:r>
                      <a:endParaRPr lang="ru-RU" sz="1400" dirty="0"/>
                    </a:p>
                  </a:txBody>
                  <a:tcPr/>
                </a:tc>
                <a:tc>
                  <a:txBody>
                    <a:bodyPr/>
                    <a:lstStyle/>
                    <a:p>
                      <a:pPr algn="l"/>
                      <a:r>
                        <a:rPr lang="ru-RU" sz="1400" dirty="0" smtClean="0">
                          <a:solidFill>
                            <a:srgbClr val="000000"/>
                          </a:solidFill>
                          <a:latin typeface="Times New Roman" panose="02020603050405020304" pitchFamily="18" charset="0"/>
                          <a:cs typeface="Times New Roman" panose="02020603050405020304" pitchFamily="18" charset="0"/>
                        </a:rPr>
                        <a:t>План испытаний, согласно которому одновременно</a:t>
                      </a:r>
                      <a:r>
                        <a:rPr lang="ru-RU" sz="1400" baseline="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latin typeface="Times New Roman" panose="02020603050405020304" pitchFamily="18" charset="0"/>
                          <a:cs typeface="Times New Roman" panose="02020603050405020304" pitchFamily="18" charset="0"/>
                        </a:rPr>
                        <a:t>испытывают </a:t>
                      </a:r>
                      <a:r>
                        <a:rPr lang="en-US" sz="1400" i="1" dirty="0" smtClean="0">
                          <a:solidFill>
                            <a:srgbClr val="000000"/>
                          </a:solidFill>
                          <a:latin typeface="Times New Roman" panose="02020603050405020304" pitchFamily="18" charset="0"/>
                          <a:cs typeface="Times New Roman" panose="02020603050405020304" pitchFamily="18" charset="0"/>
                        </a:rPr>
                        <a:t>N</a:t>
                      </a:r>
                      <a:r>
                        <a:rPr lang="en-US" sz="140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latin typeface="Times New Roman" panose="02020603050405020304" pitchFamily="18" charset="0"/>
                          <a:cs typeface="Times New Roman" panose="02020603050405020304" pitchFamily="18" charset="0"/>
                        </a:rPr>
                        <a:t>объектов, отказавшие во время испытаний объекты не восстанавливают и не заменяют. Испытания прекращают по истечении времени испытаний или наработки </a:t>
                      </a:r>
                      <a:r>
                        <a:rPr lang="ru-RU" sz="1400" i="1" dirty="0" smtClean="0">
                          <a:solidFill>
                            <a:srgbClr val="000000"/>
                          </a:solidFill>
                          <a:latin typeface="Times New Roman" panose="02020603050405020304" pitchFamily="18" charset="0"/>
                          <a:cs typeface="Times New Roman" panose="02020603050405020304" pitchFamily="18" charset="0"/>
                        </a:rPr>
                        <a:t>Т</a:t>
                      </a:r>
                      <a:r>
                        <a:rPr lang="ru-RU" sz="1400" dirty="0" smtClean="0">
                          <a:solidFill>
                            <a:srgbClr val="000000"/>
                          </a:solidFill>
                          <a:latin typeface="Times New Roman" panose="02020603050405020304" pitchFamily="18" charset="0"/>
                          <a:cs typeface="Times New Roman" panose="02020603050405020304" pitchFamily="18" charset="0"/>
                        </a:rPr>
                        <a:t> для каждого </a:t>
                      </a:r>
                      <a:r>
                        <a:rPr lang="ru-RU" sz="1400" dirty="0" err="1" smtClean="0">
                          <a:solidFill>
                            <a:srgbClr val="000000"/>
                          </a:solidFill>
                          <a:latin typeface="Times New Roman" panose="02020603050405020304" pitchFamily="18" charset="0"/>
                          <a:cs typeface="Times New Roman" panose="02020603050405020304" pitchFamily="18" charset="0"/>
                        </a:rPr>
                        <a:t>неотказавшего</a:t>
                      </a:r>
                      <a:r>
                        <a:rPr lang="ru-RU" sz="1400" dirty="0" smtClean="0">
                          <a:solidFill>
                            <a:srgbClr val="000000"/>
                          </a:solidFill>
                          <a:latin typeface="Times New Roman" panose="02020603050405020304" pitchFamily="18" charset="0"/>
                          <a:cs typeface="Times New Roman" panose="02020603050405020304" pitchFamily="18" charset="0"/>
                        </a:rPr>
                        <a:t> объекта</a:t>
                      </a:r>
                      <a:endParaRPr lang="ru-RU" sz="1400" dirty="0"/>
                    </a:p>
                  </a:txBody>
                  <a:tcPr/>
                </a:tc>
                <a:extLst>
                  <a:ext uri="{0D108BD9-81ED-4DB2-BD59-A6C34878D82A}">
                    <a16:rowId xmlns:a16="http://schemas.microsoft.com/office/drawing/2014/main" val="2391353048"/>
                  </a:ext>
                </a:extLst>
              </a:tr>
              <a:tr h="370840">
                <a:tc>
                  <a:txBody>
                    <a:bodyPr/>
                    <a:lstStyle/>
                    <a:p>
                      <a:pPr algn="l"/>
                      <a:r>
                        <a:rPr lang="ru-RU" sz="1400" dirty="0" smtClean="0">
                          <a:solidFill>
                            <a:srgbClr val="000000"/>
                          </a:solidFill>
                          <a:latin typeface="Times New Roman" panose="02020603050405020304" pitchFamily="18" charset="0"/>
                          <a:cs typeface="Times New Roman" panose="02020603050405020304" pitchFamily="18" charset="0"/>
                        </a:rPr>
                        <a:t>План испытаний </a:t>
                      </a:r>
                      <a:r>
                        <a:rPr lang="en-US" sz="1400" dirty="0" smtClean="0">
                          <a:solidFill>
                            <a:srgbClr val="000000"/>
                          </a:solidFill>
                          <a:latin typeface="Times New Roman" panose="02020603050405020304" pitchFamily="18" charset="0"/>
                          <a:cs typeface="Times New Roman" panose="02020603050405020304" pitchFamily="18" charset="0"/>
                        </a:rPr>
                        <a:t>[</a:t>
                      </a:r>
                      <a:r>
                        <a:rPr lang="en-US" sz="1400" dirty="0" err="1" smtClean="0">
                          <a:solidFill>
                            <a:srgbClr val="000000"/>
                          </a:solidFill>
                          <a:latin typeface="Times New Roman" panose="02020603050405020304" pitchFamily="18" charset="0"/>
                          <a:cs typeface="Times New Roman" panose="02020603050405020304" pitchFamily="18" charset="0"/>
                        </a:rPr>
                        <a:t>NUr</a:t>
                      </a:r>
                      <a:r>
                        <a:rPr lang="en-US" sz="1400" dirty="0" smtClean="0">
                          <a:solidFill>
                            <a:srgbClr val="000000"/>
                          </a:solidFill>
                          <a:latin typeface="Times New Roman" panose="02020603050405020304" pitchFamily="18" charset="0"/>
                          <a:cs typeface="Times New Roman" panose="02020603050405020304" pitchFamily="18" charset="0"/>
                        </a:rPr>
                        <a:t>]</a:t>
                      </a:r>
                      <a:endParaRPr lang="ru-RU" sz="1400" dirty="0"/>
                    </a:p>
                  </a:txBody>
                  <a:tcPr/>
                </a:tc>
                <a:tc>
                  <a:txBody>
                    <a:bodyPr/>
                    <a:lstStyle/>
                    <a:p>
                      <a:pPr>
                        <a:spcAft>
                          <a:spcPts val="600"/>
                        </a:spcAft>
                      </a:pPr>
                      <a:r>
                        <a:rPr lang="ru-RU" sz="1400" dirty="0" smtClean="0">
                          <a:solidFill>
                            <a:srgbClr val="000000"/>
                          </a:solidFill>
                          <a:latin typeface="Times New Roman" panose="02020603050405020304" pitchFamily="18" charset="0"/>
                          <a:cs typeface="Times New Roman" panose="02020603050405020304" pitchFamily="18" charset="0"/>
                        </a:rPr>
                        <a:t>План испытаний, согласно которому испытывают одновременно </a:t>
                      </a:r>
                      <a:r>
                        <a:rPr lang="en-US" sz="1400" i="1" u="none" dirty="0" smtClean="0">
                          <a:solidFill>
                            <a:srgbClr val="000000"/>
                          </a:solidFill>
                          <a:latin typeface="Times New Roman" panose="02020603050405020304" pitchFamily="18" charset="0"/>
                          <a:cs typeface="Times New Roman" panose="02020603050405020304" pitchFamily="18" charset="0"/>
                        </a:rPr>
                        <a:t>N </a:t>
                      </a:r>
                      <a:r>
                        <a:rPr lang="ru-RU" sz="1400" dirty="0" smtClean="0">
                          <a:solidFill>
                            <a:srgbClr val="000000"/>
                          </a:solidFill>
                          <a:latin typeface="Times New Roman" panose="02020603050405020304" pitchFamily="18" charset="0"/>
                          <a:cs typeface="Times New Roman" panose="02020603050405020304" pitchFamily="18" charset="0"/>
                        </a:rPr>
                        <a:t>объектов, отказавшие во время испытаний объекты не восстанавливают и не заменяют. Испытания прекращают, когда число отказавших объектов достигло </a:t>
                      </a:r>
                      <a:r>
                        <a:rPr lang="en-US" sz="1400" i="1" dirty="0" smtClean="0">
                          <a:solidFill>
                            <a:srgbClr val="000000"/>
                          </a:solidFill>
                          <a:latin typeface="Times New Roman" panose="02020603050405020304" pitchFamily="18" charset="0"/>
                          <a:cs typeface="Times New Roman" panose="02020603050405020304" pitchFamily="18" charset="0"/>
                        </a:rPr>
                        <a:t>r</a:t>
                      </a:r>
                      <a:endParaRPr lang="ru-RU" sz="1400" i="1" dirty="0"/>
                    </a:p>
                  </a:txBody>
                  <a:tcPr/>
                </a:tc>
                <a:extLst>
                  <a:ext uri="{0D108BD9-81ED-4DB2-BD59-A6C34878D82A}">
                    <a16:rowId xmlns:a16="http://schemas.microsoft.com/office/drawing/2014/main" val="2007567887"/>
                  </a:ext>
                </a:extLst>
              </a:tr>
              <a:tr h="370840">
                <a:tc>
                  <a:txBody>
                    <a:bodyPr/>
                    <a:lstStyle/>
                    <a:p>
                      <a:pPr algn="l"/>
                      <a:r>
                        <a:rPr lang="ru-RU" sz="1400" dirty="0" smtClean="0">
                          <a:solidFill>
                            <a:srgbClr val="000000"/>
                          </a:solidFill>
                          <a:latin typeface="Times New Roman" panose="02020603050405020304" pitchFamily="18" charset="0"/>
                          <a:cs typeface="Times New Roman" panose="02020603050405020304" pitchFamily="18" charset="0"/>
                        </a:rPr>
                        <a:t>План испытаний</a:t>
                      </a:r>
                      <a:r>
                        <a:rPr lang="en-US" sz="1400" dirty="0" smtClean="0">
                          <a:solidFill>
                            <a:srgbClr val="000000"/>
                          </a:solidFill>
                          <a:latin typeface="Times New Roman" panose="02020603050405020304" pitchFamily="18" charset="0"/>
                          <a:cs typeface="Times New Roman" panose="02020603050405020304" pitchFamily="18" charset="0"/>
                        </a:rPr>
                        <a:t> [NU(</a:t>
                      </a:r>
                      <a:r>
                        <a:rPr lang="en-US" sz="1400" i="1" dirty="0" err="1" smtClean="0">
                          <a:solidFill>
                            <a:srgbClr val="000000"/>
                          </a:solidFill>
                          <a:latin typeface="Times New Roman" panose="02020603050405020304" pitchFamily="18" charset="0"/>
                          <a:cs typeface="Times New Roman" panose="02020603050405020304" pitchFamily="18" charset="0"/>
                        </a:rPr>
                        <a:t>r</a:t>
                      </a:r>
                      <a:r>
                        <a:rPr lang="en-US" sz="1400" dirty="0" err="1" smtClean="0">
                          <a:solidFill>
                            <a:srgbClr val="000000"/>
                          </a:solidFill>
                          <a:latin typeface="Times New Roman" panose="02020603050405020304" pitchFamily="18" charset="0"/>
                          <a:cs typeface="Times New Roman" panose="02020603050405020304" pitchFamily="18" charset="0"/>
                        </a:rPr>
                        <a:t>,</a:t>
                      </a:r>
                      <a:r>
                        <a:rPr lang="en-US" sz="1400" i="1" dirty="0" err="1" smtClean="0">
                          <a:solidFill>
                            <a:srgbClr val="000000"/>
                          </a:solidFill>
                          <a:latin typeface="Times New Roman" panose="02020603050405020304" pitchFamily="18" charset="0"/>
                          <a:cs typeface="Times New Roman" panose="02020603050405020304" pitchFamily="18" charset="0"/>
                        </a:rPr>
                        <a:t>T</a:t>
                      </a:r>
                      <a:r>
                        <a:rPr lang="en-US" sz="1400" dirty="0" smtClean="0">
                          <a:solidFill>
                            <a:srgbClr val="000000"/>
                          </a:solidFill>
                          <a:latin typeface="Times New Roman" panose="02020603050405020304" pitchFamily="18" charset="0"/>
                          <a:cs typeface="Times New Roman" panose="02020603050405020304" pitchFamily="18" charset="0"/>
                        </a:rPr>
                        <a:t>)]</a:t>
                      </a:r>
                      <a:endParaRPr lang="ru-RU" sz="1400" dirty="0"/>
                    </a:p>
                  </a:txBody>
                  <a:tcPr/>
                </a:tc>
                <a:tc>
                  <a:txBody>
                    <a:bodyPr/>
                    <a:lstStyle/>
                    <a:p>
                      <a:pPr algn="l"/>
                      <a:r>
                        <a:rPr lang="ru-RU" sz="1400" dirty="0" smtClean="0">
                          <a:solidFill>
                            <a:srgbClr val="000000"/>
                          </a:solidFill>
                          <a:latin typeface="Times New Roman" panose="02020603050405020304" pitchFamily="18" charset="0"/>
                          <a:cs typeface="Times New Roman" panose="02020603050405020304" pitchFamily="18" charset="0"/>
                        </a:rPr>
                        <a:t>План испытаний, согласно которому одновременно</a:t>
                      </a:r>
                      <a:r>
                        <a:rPr lang="en-US" sz="140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latin typeface="Times New Roman" panose="02020603050405020304" pitchFamily="18" charset="0"/>
                          <a:cs typeface="Times New Roman" panose="02020603050405020304" pitchFamily="18" charset="0"/>
                        </a:rPr>
                        <a:t>испытывают </a:t>
                      </a:r>
                      <a:r>
                        <a:rPr lang="en-US" sz="1400" dirty="0" smtClean="0">
                          <a:solidFill>
                            <a:srgbClr val="000000"/>
                          </a:solidFill>
                          <a:latin typeface="Times New Roman" panose="02020603050405020304" pitchFamily="18" charset="0"/>
                          <a:cs typeface="Times New Roman" panose="02020603050405020304" pitchFamily="18" charset="0"/>
                        </a:rPr>
                        <a:t>N </a:t>
                      </a:r>
                      <a:r>
                        <a:rPr lang="ru-RU" sz="1400" dirty="0" smtClean="0">
                          <a:solidFill>
                            <a:srgbClr val="000000"/>
                          </a:solidFill>
                          <a:latin typeface="Times New Roman" panose="02020603050405020304" pitchFamily="18" charset="0"/>
                          <a:cs typeface="Times New Roman" panose="02020603050405020304" pitchFamily="18" charset="0"/>
                        </a:rPr>
                        <a:t>объектов, отказавшие во время</a:t>
                      </a:r>
                      <a:r>
                        <a:rPr lang="en-US" sz="140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latin typeface="Times New Roman" panose="02020603050405020304" pitchFamily="18" charset="0"/>
                          <a:cs typeface="Times New Roman" panose="02020603050405020304" pitchFamily="18" charset="0"/>
                        </a:rPr>
                        <a:t>испытаний объекты не восстанавливают и не заменяют</a:t>
                      </a:r>
                      <a:r>
                        <a:rPr lang="en-US" sz="140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latin typeface="Times New Roman" panose="02020603050405020304" pitchFamily="18" charset="0"/>
                          <a:cs typeface="Times New Roman" panose="02020603050405020304" pitchFamily="18" charset="0"/>
                        </a:rPr>
                        <a:t>Испытания прекращают, когда число отказавших объектов</a:t>
                      </a:r>
                      <a:r>
                        <a:rPr lang="en-US" sz="140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latin typeface="Times New Roman" panose="02020603050405020304" pitchFamily="18" charset="0"/>
                          <a:cs typeface="Times New Roman" panose="02020603050405020304" pitchFamily="18" charset="0"/>
                        </a:rPr>
                        <a:t>достигло </a:t>
                      </a:r>
                      <a:r>
                        <a:rPr lang="en-US" sz="1400" i="1" dirty="0" smtClean="0">
                          <a:solidFill>
                            <a:srgbClr val="000000"/>
                          </a:solidFill>
                          <a:latin typeface="Times New Roman" panose="02020603050405020304" pitchFamily="18" charset="0"/>
                          <a:cs typeface="Times New Roman" panose="02020603050405020304" pitchFamily="18" charset="0"/>
                        </a:rPr>
                        <a:t>r</a:t>
                      </a:r>
                      <a:r>
                        <a:rPr lang="ru-RU" sz="1400" dirty="0" smtClean="0">
                          <a:solidFill>
                            <a:srgbClr val="000000"/>
                          </a:solidFill>
                          <a:latin typeface="Times New Roman" panose="02020603050405020304" pitchFamily="18" charset="0"/>
                          <a:cs typeface="Times New Roman" panose="02020603050405020304" pitchFamily="18" charset="0"/>
                        </a:rPr>
                        <a:t> или при истечении времени испытаний или</a:t>
                      </a:r>
                      <a:r>
                        <a:rPr lang="en-US" sz="140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latin typeface="Times New Roman" panose="02020603050405020304" pitchFamily="18" charset="0"/>
                          <a:cs typeface="Times New Roman" panose="02020603050405020304" pitchFamily="18" charset="0"/>
                        </a:rPr>
                        <a:t>наработки </a:t>
                      </a:r>
                      <a:r>
                        <a:rPr lang="ru-RU" sz="1400" i="1" dirty="0" smtClean="0">
                          <a:solidFill>
                            <a:srgbClr val="000000"/>
                          </a:solidFill>
                          <a:latin typeface="Times New Roman" panose="02020603050405020304" pitchFamily="18" charset="0"/>
                          <a:cs typeface="Times New Roman" panose="02020603050405020304" pitchFamily="18" charset="0"/>
                        </a:rPr>
                        <a:t>Т</a:t>
                      </a:r>
                      <a:r>
                        <a:rPr lang="ru-RU" sz="1400" dirty="0" smtClean="0">
                          <a:solidFill>
                            <a:srgbClr val="000000"/>
                          </a:solidFill>
                          <a:latin typeface="Times New Roman" panose="02020603050405020304" pitchFamily="18" charset="0"/>
                          <a:cs typeface="Times New Roman" panose="02020603050405020304" pitchFamily="18" charset="0"/>
                        </a:rPr>
                        <a:t> каждого </a:t>
                      </a:r>
                      <a:r>
                        <a:rPr lang="ru-RU" sz="1400" dirty="0" err="1" smtClean="0">
                          <a:solidFill>
                            <a:srgbClr val="000000"/>
                          </a:solidFill>
                          <a:latin typeface="Times New Roman" panose="02020603050405020304" pitchFamily="18" charset="0"/>
                          <a:cs typeface="Times New Roman" panose="02020603050405020304" pitchFamily="18" charset="0"/>
                        </a:rPr>
                        <a:t>неотказавшего</a:t>
                      </a:r>
                      <a:r>
                        <a:rPr lang="ru-RU" sz="1400" dirty="0" smtClean="0">
                          <a:solidFill>
                            <a:srgbClr val="000000"/>
                          </a:solidFill>
                          <a:latin typeface="Times New Roman" panose="02020603050405020304" pitchFamily="18" charset="0"/>
                          <a:cs typeface="Times New Roman" panose="02020603050405020304" pitchFamily="18" charset="0"/>
                        </a:rPr>
                        <a:t> объекта в зависимости от того, какое из этих условий выполнено ранее</a:t>
                      </a:r>
                      <a:endParaRPr lang="ru-RU" sz="1400" dirty="0"/>
                    </a:p>
                  </a:txBody>
                  <a:tcPr/>
                </a:tc>
                <a:extLst>
                  <a:ext uri="{0D108BD9-81ED-4DB2-BD59-A6C34878D82A}">
                    <a16:rowId xmlns:a16="http://schemas.microsoft.com/office/drawing/2014/main" val="2145997233"/>
                  </a:ext>
                </a:extLst>
              </a:tr>
              <a:tr h="370840">
                <a:tc>
                  <a:txBody>
                    <a:bodyPr/>
                    <a:lstStyle/>
                    <a:p>
                      <a:pPr algn="l"/>
                      <a:r>
                        <a:rPr lang="ru-RU" sz="1400" dirty="0" smtClean="0"/>
                        <a:t>…</a:t>
                      </a:r>
                      <a:endParaRPr lang="ru-RU" sz="1400" dirty="0"/>
                    </a:p>
                  </a:txBody>
                  <a:tcPr/>
                </a:tc>
                <a:tc>
                  <a:txBody>
                    <a:bodyPr/>
                    <a:lstStyle/>
                    <a:p>
                      <a:pPr algn="l"/>
                      <a:r>
                        <a:rPr lang="ru-RU" sz="1400" dirty="0" smtClean="0"/>
                        <a:t>…</a:t>
                      </a:r>
                      <a:endParaRPr lang="ru-RU" sz="1400" dirty="0"/>
                    </a:p>
                  </a:txBody>
                  <a:tcPr/>
                </a:tc>
                <a:extLst>
                  <a:ext uri="{0D108BD9-81ED-4DB2-BD59-A6C34878D82A}">
                    <a16:rowId xmlns:a16="http://schemas.microsoft.com/office/drawing/2014/main" val="2564667533"/>
                  </a:ext>
                </a:extLst>
              </a:tr>
            </a:tbl>
          </a:graphicData>
        </a:graphic>
      </p:graphicFrame>
      <p:sp>
        <p:nvSpPr>
          <p:cNvPr id="5" name="Прямоугольник 4"/>
          <p:cNvSpPr/>
          <p:nvPr/>
        </p:nvSpPr>
        <p:spPr>
          <a:xfrm>
            <a:off x="752647" y="915272"/>
            <a:ext cx="7816206" cy="338554"/>
          </a:xfrm>
          <a:prstGeom prst="rect">
            <a:avLst/>
          </a:prstGeom>
        </p:spPr>
        <p:txBody>
          <a:bodyPr wrap="square">
            <a:spAutoFit/>
          </a:bodyPr>
          <a:lstStyle/>
          <a:p>
            <a:r>
              <a:rPr lang="ru-RU" sz="1600" dirty="0">
                <a:latin typeface="Times New Roman" panose="02020603050405020304" pitchFamily="18" charset="0"/>
                <a:cs typeface="Times New Roman" panose="02020603050405020304" pitchFamily="18" charset="0"/>
              </a:rPr>
              <a:t>По методам и стратегии проведения </a:t>
            </a:r>
            <a:r>
              <a:rPr lang="ru-RU" sz="1600" dirty="0" smtClean="0">
                <a:latin typeface="Times New Roman" panose="02020603050405020304" pitchFamily="18" charset="0"/>
                <a:cs typeface="Times New Roman" panose="02020603050405020304" pitchFamily="18" charset="0"/>
              </a:rPr>
              <a:t>нормировано </a:t>
            </a:r>
            <a:r>
              <a:rPr lang="ru-RU" sz="1600" dirty="0">
                <a:latin typeface="Times New Roman" panose="02020603050405020304" pitchFamily="18" charset="0"/>
                <a:cs typeface="Times New Roman" panose="02020603050405020304" pitchFamily="18" charset="0"/>
              </a:rPr>
              <a:t>16 планов испытаний</a:t>
            </a:r>
            <a:endParaRPr lang="ru-RU" sz="1600" dirty="0"/>
          </a:p>
        </p:txBody>
      </p:sp>
    </p:spTree>
    <p:extLst>
      <p:ext uri="{BB962C8B-B14F-4D97-AF65-F5344CB8AC3E}">
        <p14:creationId xmlns:p14="http://schemas.microsoft.com/office/powerpoint/2010/main" val="2384788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5</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52647" y="891058"/>
            <a:ext cx="7816206" cy="3954929"/>
          </a:xfrm>
          <a:prstGeom prst="rect">
            <a:avLst/>
          </a:prstGeom>
        </p:spPr>
        <p:txBody>
          <a:bodyPr wrap="square">
            <a:spAutoFit/>
          </a:bodyPr>
          <a:lstStyle/>
          <a:p>
            <a:pPr>
              <a:lnSpc>
                <a:spcPct val="150000"/>
              </a:lnSpc>
              <a:spcAft>
                <a:spcPts val="600"/>
              </a:spcAft>
            </a:pPr>
            <a:r>
              <a:rPr lang="ru-RU" sz="1600" dirty="0" smtClean="0">
                <a:solidFill>
                  <a:srgbClr val="000000"/>
                </a:solidFill>
                <a:latin typeface="Times New Roman" panose="02020603050405020304" pitchFamily="18" charset="0"/>
                <a:cs typeface="Times New Roman" panose="02020603050405020304" pitchFamily="18" charset="0"/>
              </a:rPr>
              <a:t>Буквы в </a:t>
            </a:r>
            <a:r>
              <a:rPr lang="ru-RU" sz="1600" dirty="0">
                <a:solidFill>
                  <a:srgbClr val="000000"/>
                </a:solidFill>
                <a:latin typeface="Times New Roman" panose="02020603050405020304" pitchFamily="18" charset="0"/>
                <a:cs typeface="Times New Roman" panose="02020603050405020304" pitchFamily="18" charset="0"/>
              </a:rPr>
              <a:t>обозначениях планов испытаний указывают степень и характер</a:t>
            </a:r>
            <a:br>
              <a:rPr lang="ru-RU" sz="1600" dirty="0">
                <a:solidFill>
                  <a:srgbClr val="000000"/>
                </a:solidFill>
                <a:latin typeface="Times New Roman" panose="02020603050405020304" pitchFamily="18" charset="0"/>
                <a:cs typeface="Times New Roman" panose="02020603050405020304" pitchFamily="18" charset="0"/>
              </a:rPr>
            </a:br>
            <a:r>
              <a:rPr lang="ru-RU" sz="1600" dirty="0">
                <a:solidFill>
                  <a:srgbClr val="000000"/>
                </a:solidFill>
                <a:latin typeface="Times New Roman" panose="02020603050405020304" pitchFamily="18" charset="0"/>
                <a:cs typeface="Times New Roman" panose="02020603050405020304" pitchFamily="18" charset="0"/>
              </a:rPr>
              <a:t>восстановления объектов:</a:t>
            </a:r>
          </a:p>
          <a:p>
            <a:pPr>
              <a:lnSpc>
                <a:spcPct val="150000"/>
              </a:lnSpc>
              <a:spcAft>
                <a:spcPts val="600"/>
              </a:spcAft>
            </a:pPr>
            <a:r>
              <a:rPr lang="en-US" sz="1600" dirty="0" smtClean="0">
                <a:solidFill>
                  <a:srgbClr val="000000"/>
                </a:solidFill>
                <a:latin typeface="Times New Roman" panose="02020603050405020304" pitchFamily="18" charset="0"/>
                <a:cs typeface="Times New Roman" panose="02020603050405020304" pitchFamily="18" charset="0"/>
              </a:rPr>
              <a:t>U </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a:solidFill>
                  <a:srgbClr val="000000"/>
                </a:solidFill>
                <a:latin typeface="Times New Roman" panose="02020603050405020304" pitchFamily="18" charset="0"/>
                <a:cs typeface="Times New Roman" panose="02020603050405020304" pitchFamily="18" charset="0"/>
              </a:rPr>
              <a:t>невосстанавливаемые и незаменяемые при испытаниях в случае отказа;</a:t>
            </a:r>
          </a:p>
          <a:p>
            <a:pPr>
              <a:lnSpc>
                <a:spcPct val="150000"/>
              </a:lnSpc>
              <a:spcAft>
                <a:spcPts val="600"/>
              </a:spcAft>
            </a:pPr>
            <a:r>
              <a:rPr lang="en-US" sz="1600" dirty="0" smtClean="0">
                <a:solidFill>
                  <a:srgbClr val="000000"/>
                </a:solidFill>
                <a:latin typeface="Times New Roman" panose="02020603050405020304" pitchFamily="18" charset="0"/>
                <a:cs typeface="Times New Roman" panose="02020603050405020304" pitchFamily="18" charset="0"/>
              </a:rPr>
              <a:t>R </a:t>
            </a:r>
            <a:r>
              <a:rPr lang="ru-RU" sz="1600" dirty="0" smtClean="0">
                <a:solidFill>
                  <a:srgbClr val="000000"/>
                </a:solidFill>
                <a:latin typeface="Times New Roman" panose="02020603050405020304" pitchFamily="18" charset="0"/>
                <a:cs typeface="Times New Roman" panose="02020603050405020304" pitchFamily="18" charset="0"/>
              </a:rPr>
              <a:t>- восстанавливаемые, но заменяемые при испытаниях в случае отказа;</a:t>
            </a:r>
          </a:p>
          <a:p>
            <a:pPr>
              <a:lnSpc>
                <a:spcPct val="150000"/>
              </a:lnSpc>
              <a:spcAft>
                <a:spcPts val="600"/>
              </a:spcAft>
            </a:pPr>
            <a:r>
              <a:rPr lang="ru-RU" sz="1600" dirty="0" smtClean="0">
                <a:solidFill>
                  <a:srgbClr val="000000"/>
                </a:solidFill>
                <a:latin typeface="Times New Roman" panose="02020603050405020304" pitchFamily="18" charset="0"/>
                <a:cs typeface="Times New Roman" panose="02020603050405020304" pitchFamily="18" charset="0"/>
              </a:rPr>
              <a:t>М - восстанавливаемые при испытаниях в случае отказа;</a:t>
            </a:r>
          </a:p>
          <a:p>
            <a:pPr>
              <a:lnSpc>
                <a:spcPct val="150000"/>
              </a:lnSpc>
              <a:spcAft>
                <a:spcPts val="600"/>
              </a:spcAft>
            </a:pPr>
            <a:r>
              <a:rPr lang="en-US" sz="1600" dirty="0" smtClean="0">
                <a:solidFill>
                  <a:srgbClr val="000000"/>
                </a:solidFill>
                <a:latin typeface="Times New Roman" panose="02020603050405020304" pitchFamily="18" charset="0"/>
                <a:cs typeface="Times New Roman" panose="02020603050405020304" pitchFamily="18" charset="0"/>
              </a:rPr>
              <a:t>N </a:t>
            </a:r>
            <a:r>
              <a:rPr lang="ru-RU" sz="1600" dirty="0">
                <a:solidFill>
                  <a:srgbClr val="000000"/>
                </a:solidFill>
                <a:latin typeface="Times New Roman" panose="02020603050405020304" pitchFamily="18" charset="0"/>
                <a:cs typeface="Times New Roman" panose="02020603050405020304" pitchFamily="18" charset="0"/>
              </a:rPr>
              <a:t>- объем </a:t>
            </a:r>
            <a:r>
              <a:rPr lang="ru-RU" sz="1600" dirty="0" smtClean="0">
                <a:solidFill>
                  <a:srgbClr val="000000"/>
                </a:solidFill>
                <a:latin typeface="Times New Roman" panose="02020603050405020304" pitchFamily="18" charset="0"/>
                <a:cs typeface="Times New Roman" panose="02020603050405020304" pitchFamily="18" charset="0"/>
              </a:rPr>
              <a:t>выборки;</a:t>
            </a:r>
          </a:p>
          <a:p>
            <a:pPr>
              <a:lnSpc>
                <a:spcPct val="150000"/>
              </a:lnSpc>
              <a:spcAft>
                <a:spcPts val="600"/>
              </a:spcAft>
            </a:pPr>
            <a:r>
              <a:rPr lang="en-US" sz="1600" dirty="0" smtClean="0">
                <a:solidFill>
                  <a:srgbClr val="000000"/>
                </a:solidFill>
                <a:latin typeface="Times New Roman" panose="02020603050405020304" pitchFamily="18" charset="0"/>
                <a:cs typeface="Times New Roman" panose="02020603050405020304" pitchFamily="18" charset="0"/>
              </a:rPr>
              <a:t>T</a:t>
            </a:r>
            <a:r>
              <a:rPr lang="ru-RU" sz="1600" dirty="0" smtClean="0">
                <a:solidFill>
                  <a:srgbClr val="000000"/>
                </a:solidFill>
                <a:latin typeface="Times New Roman" panose="02020603050405020304" pitchFamily="18" charset="0"/>
                <a:cs typeface="Times New Roman" panose="02020603050405020304" pitchFamily="18" charset="0"/>
              </a:rPr>
              <a:t> - время испытаний или наработка;</a:t>
            </a:r>
            <a:endParaRPr lang="en-US" sz="1600" dirty="0" smtClean="0">
              <a:solidFill>
                <a:srgbClr val="000000"/>
              </a:solidFill>
              <a:latin typeface="Times New Roman" panose="02020603050405020304" pitchFamily="18" charset="0"/>
              <a:cs typeface="Times New Roman" panose="02020603050405020304" pitchFamily="18" charset="0"/>
            </a:endParaRPr>
          </a:p>
          <a:p>
            <a:pPr>
              <a:lnSpc>
                <a:spcPct val="150000"/>
              </a:lnSpc>
              <a:spcAft>
                <a:spcPts val="600"/>
              </a:spcAft>
            </a:pPr>
            <a:r>
              <a:rPr lang="en-US" sz="1600" dirty="0" smtClean="0">
                <a:solidFill>
                  <a:srgbClr val="000000"/>
                </a:solidFill>
                <a:latin typeface="Times New Roman" panose="02020603050405020304" pitchFamily="18" charset="0"/>
                <a:cs typeface="Times New Roman" panose="02020603050405020304" pitchFamily="18" charset="0"/>
              </a:rPr>
              <a:t>r</a:t>
            </a:r>
            <a:r>
              <a:rPr lang="ru-RU" sz="1600" dirty="0" smtClean="0">
                <a:solidFill>
                  <a:srgbClr val="000000"/>
                </a:solidFill>
                <a:latin typeface="Times New Roman" panose="02020603050405020304" pitchFamily="18" charset="0"/>
                <a:cs typeface="Times New Roman" panose="02020603050405020304" pitchFamily="18" charset="0"/>
              </a:rPr>
              <a:t> - число отказов или отказавших объектов;</a:t>
            </a:r>
          </a:p>
          <a:p>
            <a:pPr>
              <a:lnSpc>
                <a:spcPct val="150000"/>
              </a:lnSpc>
              <a:spcAft>
                <a:spcPts val="600"/>
              </a:spcAft>
            </a:pPr>
            <a:r>
              <a:rPr lang="en-US" sz="1600" dirty="0" smtClean="0">
                <a:solidFill>
                  <a:srgbClr val="000000"/>
                </a:solidFill>
                <a:latin typeface="Times New Roman" panose="02020603050405020304" pitchFamily="18" charset="0"/>
                <a:cs typeface="Times New Roman" panose="02020603050405020304" pitchFamily="18" charset="0"/>
              </a:rPr>
              <a:t>…</a:t>
            </a:r>
            <a:endParaRPr lang="ru-RU" sz="1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5225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6</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5" name="Прямоугольник 4"/>
          <p:cNvSpPr/>
          <p:nvPr/>
        </p:nvSpPr>
        <p:spPr>
          <a:xfrm>
            <a:off x="824084" y="983913"/>
            <a:ext cx="7456316" cy="3570208"/>
          </a:xfrm>
          <a:prstGeom prst="rect">
            <a:avLst/>
          </a:prstGeom>
        </p:spPr>
        <p:txBody>
          <a:bodyPr wrap="square">
            <a:spAutoFit/>
          </a:bodyPr>
          <a:lstStyle/>
          <a:p>
            <a:pPr>
              <a:spcAft>
                <a:spcPts val="600"/>
              </a:spcAft>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Испытания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на надежность подразделяют по видам на:</a:t>
            </a:r>
          </a:p>
          <a:p>
            <a:pPr marL="285750" indent="-285750">
              <a:spcAft>
                <a:spcPts val="600"/>
              </a:spcAft>
              <a:buFont typeface="Arial" panose="020B0604020202020204" pitchFamily="34" charset="0"/>
              <a:buChar char="•"/>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определительные;</a:t>
            </a:r>
          </a:p>
          <a:p>
            <a:pPr marL="285750" indent="-285750">
              <a:spcAft>
                <a:spcPts val="600"/>
              </a:spcAft>
              <a:buFont typeface="Arial" panose="020B0604020202020204" pitchFamily="34" charset="0"/>
              <a:buChar char="•"/>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контрольные.</a:t>
            </a:r>
          </a:p>
          <a:p>
            <a:pPr>
              <a:spcAft>
                <a:spcPts val="600"/>
              </a:spcAft>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По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определению характеристик свойств изделий испытания подразделяют на:</a:t>
            </a:r>
          </a:p>
          <a:p>
            <a:pPr marL="285750" indent="-285750">
              <a:spcAft>
                <a:spcPts val="600"/>
              </a:spcAft>
              <a:buFont typeface="Arial" panose="020B0604020202020204" pitchFamily="34" charset="0"/>
              <a:buChar char="•"/>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испытания на безотказность;</a:t>
            </a:r>
          </a:p>
          <a:p>
            <a:pPr marL="285750" indent="-285750">
              <a:spcAft>
                <a:spcPts val="600"/>
              </a:spcAft>
              <a:buFont typeface="Arial" panose="020B0604020202020204" pitchFamily="34" charset="0"/>
              <a:buChar char="•"/>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испытания на ремонтопригодность;</a:t>
            </a:r>
          </a:p>
          <a:p>
            <a:pPr marL="285750" indent="-285750">
              <a:spcAft>
                <a:spcPts val="600"/>
              </a:spcAft>
              <a:buFont typeface="Arial" panose="020B0604020202020204" pitchFamily="34" charset="0"/>
              <a:buChar char="•"/>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испытания на сохраняемость;</a:t>
            </a:r>
          </a:p>
          <a:p>
            <a:pPr marL="285750" indent="-285750">
              <a:spcAft>
                <a:spcPts val="600"/>
              </a:spcAft>
              <a:buFont typeface="Arial" panose="020B0604020202020204" pitchFamily="34" charset="0"/>
              <a:buChar char="•"/>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испытания на долговечность (ресурсные испытания).</a:t>
            </a:r>
          </a:p>
          <a:p>
            <a:pPr>
              <a:spcAft>
                <a:spcPts val="600"/>
              </a:spcAft>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По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продолжительности проведения испытания на надежность подразделяют на:</a:t>
            </a:r>
          </a:p>
          <a:p>
            <a:pPr marL="285750" indent="-285750">
              <a:spcAft>
                <a:spcPts val="600"/>
              </a:spcAft>
              <a:buFont typeface="Arial" panose="020B0604020202020204" pitchFamily="34" charset="0"/>
              <a:buChar char="•"/>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нормальные;</a:t>
            </a:r>
          </a:p>
          <a:p>
            <a:pPr marL="285750" indent="-285750">
              <a:spcAft>
                <a:spcPts val="600"/>
              </a:spcAft>
              <a:buFont typeface="Arial" panose="020B0604020202020204" pitchFamily="34" charset="0"/>
              <a:buChar char="•"/>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ускоренные.</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9312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7</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82751" y="1180630"/>
            <a:ext cx="7344966" cy="3877985"/>
          </a:xfrm>
          <a:prstGeom prst="rect">
            <a:avLst/>
          </a:prstGeom>
        </p:spPr>
        <p:txBody>
          <a:bodyPr wrap="square">
            <a:spAutoFit/>
          </a:bodyPr>
          <a:lstStyle/>
          <a:p>
            <a:pPr algn="just">
              <a:lnSpc>
                <a:spcPct val="150000"/>
              </a:lnSpc>
              <a:spcAft>
                <a:spcPts val="600"/>
              </a:spcAft>
            </a:pPr>
            <a:r>
              <a:rPr lang="ru-RU" sz="1600" dirty="0">
                <a:latin typeface="Times New Roman" panose="02020603050405020304" pitchFamily="18" charset="0"/>
                <a:cs typeface="Times New Roman" panose="02020603050405020304" pitchFamily="18" charset="0"/>
              </a:rPr>
              <a:t>П</a:t>
            </a:r>
            <a:r>
              <a:rPr lang="ru-RU" sz="1600" dirty="0" smtClean="0">
                <a:latin typeface="Times New Roman" panose="02020603050405020304" pitchFamily="18" charset="0"/>
                <a:cs typeface="Times New Roman" panose="02020603050405020304" pitchFamily="18" charset="0"/>
              </a:rPr>
              <a:t>роводят </a:t>
            </a:r>
            <a:r>
              <a:rPr lang="ru-RU" sz="1600" dirty="0">
                <a:latin typeface="Times New Roman" panose="02020603050405020304" pitchFamily="18" charset="0"/>
                <a:cs typeface="Times New Roman" panose="02020603050405020304" pitchFamily="18" charset="0"/>
              </a:rPr>
              <a:t>для </a:t>
            </a:r>
            <a:r>
              <a:rPr lang="ru-RU" sz="1600" dirty="0" smtClean="0">
                <a:latin typeface="Times New Roman" panose="02020603050405020304" pitchFamily="18" charset="0"/>
                <a:cs typeface="Times New Roman" panose="02020603050405020304" pitchFamily="18" charset="0"/>
              </a:rPr>
              <a:t>определения:</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значений </a:t>
            </a:r>
            <a:r>
              <a:rPr lang="ru-RU" sz="1600" dirty="0">
                <a:latin typeface="Times New Roman" panose="02020603050405020304" pitchFamily="18" charset="0"/>
                <a:cs typeface="Times New Roman" panose="02020603050405020304" pitchFamily="18" charset="0"/>
              </a:rPr>
              <a:t>показателей надежности с заданной точностью и </a:t>
            </a:r>
            <a:r>
              <a:rPr lang="ru-RU" sz="1600" dirty="0" smtClean="0">
                <a:latin typeface="Times New Roman" panose="02020603050405020304" pitchFamily="18" charset="0"/>
                <a:cs typeface="Times New Roman" panose="02020603050405020304" pitchFamily="18" charset="0"/>
              </a:rPr>
              <a:t>достоверностью,</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закона </a:t>
            </a:r>
            <a:r>
              <a:rPr lang="ru-RU" sz="1600" dirty="0">
                <a:latin typeface="Times New Roman" panose="02020603050405020304" pitchFamily="18" charset="0"/>
                <a:cs typeface="Times New Roman" panose="02020603050405020304" pitchFamily="18" charset="0"/>
              </a:rPr>
              <a:t>распределения случайной </a:t>
            </a:r>
            <a:r>
              <a:rPr lang="ru-RU" sz="1600" dirty="0" smtClean="0">
                <a:latin typeface="Times New Roman" panose="02020603050405020304" pitchFamily="18" charset="0"/>
                <a:cs typeface="Times New Roman" panose="02020603050405020304" pitchFamily="18" charset="0"/>
              </a:rPr>
              <a:t>величины (при необходимости).</a:t>
            </a:r>
          </a:p>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Закон </a:t>
            </a:r>
            <a:r>
              <a:rPr lang="ru-RU" sz="1600" dirty="0">
                <a:latin typeface="Times New Roman" panose="02020603050405020304" pitchFamily="18" charset="0"/>
                <a:cs typeface="Times New Roman" panose="02020603050405020304" pitchFamily="18" charset="0"/>
              </a:rPr>
              <a:t>распределения случайной величины, определяющий показатель надежности изделий, выбирается с </a:t>
            </a:r>
            <a:r>
              <a:rPr lang="ru-RU" sz="1600" dirty="0" smtClean="0">
                <a:latin typeface="Times New Roman" panose="02020603050405020304" pitchFamily="18" charset="0"/>
                <a:cs typeface="Times New Roman" panose="02020603050405020304" pitchFamily="18" charset="0"/>
              </a:rPr>
              <a:t>учетом:</a:t>
            </a:r>
          </a:p>
          <a:p>
            <a:pPr marL="285750" indent="-285750" algn="just">
              <a:lnSpc>
                <a:spcPct val="135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законов </a:t>
            </a:r>
            <a:r>
              <a:rPr lang="ru-RU" sz="1600" dirty="0">
                <a:latin typeface="Times New Roman" panose="02020603050405020304" pitchFamily="18" charset="0"/>
                <a:cs typeface="Times New Roman" panose="02020603050405020304" pitchFamily="18" charset="0"/>
              </a:rPr>
              <a:t>распределения показателей надежности комплектующих </a:t>
            </a:r>
            <a:r>
              <a:rPr lang="ru-RU" sz="1600" dirty="0" smtClean="0">
                <a:latin typeface="Times New Roman" panose="02020603050405020304" pitchFamily="18" charset="0"/>
                <a:cs typeface="Times New Roman" panose="02020603050405020304" pitchFamily="18" charset="0"/>
              </a:rPr>
              <a:t>изделий,</a:t>
            </a:r>
          </a:p>
          <a:p>
            <a:pPr marL="285750" indent="-285750" algn="just">
              <a:lnSpc>
                <a:spcPct val="135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технического обслуживания,</a:t>
            </a:r>
          </a:p>
          <a:p>
            <a:pPr marL="285750" indent="-285750" algn="just">
              <a:lnSpc>
                <a:spcPct val="135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имеющихся </a:t>
            </a:r>
            <a:r>
              <a:rPr lang="ru-RU" sz="1600" dirty="0">
                <a:latin typeface="Times New Roman" panose="02020603050405020304" pitchFamily="18" charset="0"/>
                <a:cs typeface="Times New Roman" panose="02020603050405020304" pitchFamily="18" charset="0"/>
              </a:rPr>
              <a:t>эксплуатационных и других экспериментальных данных аналогичных изделий</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58033" y="936625"/>
            <a:ext cx="4440446" cy="338554"/>
          </a:xfrm>
          <a:prstGeom prst="rect">
            <a:avLst/>
          </a:prstGeom>
        </p:spPr>
        <p:txBody>
          <a:bodyPr wrap="none">
            <a:spAutoFit/>
          </a:bodyPr>
          <a:lstStyle/>
          <a:p>
            <a:r>
              <a:rPr lang="ru-RU" sz="1600" b="1" dirty="0">
                <a:latin typeface="Times New Roman" panose="02020603050405020304" pitchFamily="18" charset="0"/>
                <a:cs typeface="Times New Roman" panose="02020603050405020304" pitchFamily="18" charset="0"/>
              </a:rPr>
              <a:t>Определительные </a:t>
            </a:r>
            <a:r>
              <a:rPr lang="ru-RU" sz="1600" b="1" dirty="0" smtClean="0">
                <a:latin typeface="Times New Roman" panose="02020603050405020304" pitchFamily="18" charset="0"/>
                <a:cs typeface="Times New Roman" panose="02020603050405020304" pitchFamily="18" charset="0"/>
              </a:rPr>
              <a:t>испытания</a:t>
            </a:r>
            <a:r>
              <a:rPr lang="en-US" sz="1600" b="1" dirty="0" smtClean="0">
                <a:latin typeface="Times New Roman" panose="02020603050405020304" pitchFamily="18" charset="0"/>
                <a:cs typeface="Times New Roman" panose="02020603050405020304" pitchFamily="18" charset="0"/>
              </a:rPr>
              <a:t> </a:t>
            </a:r>
            <a:r>
              <a:rPr lang="ru-RU" sz="1600" b="1" dirty="0">
                <a:latin typeface="Times New Roman" panose="02020603050405020304" pitchFamily="18" charset="0"/>
                <a:cs typeface="Times New Roman" panose="02020603050405020304" pitchFamily="18" charset="0"/>
              </a:rPr>
              <a:t>на надежность</a:t>
            </a:r>
            <a:r>
              <a:rPr lang="ru-RU" sz="1600" b="1" dirty="0" smtClean="0">
                <a:latin typeface="Times New Roman" panose="02020603050405020304" pitchFamily="18" charset="0"/>
                <a:cs typeface="Times New Roman" panose="02020603050405020304" pitchFamily="18" charset="0"/>
              </a:rPr>
              <a:t> </a:t>
            </a:r>
            <a:endParaRPr lang="ru-RU" sz="1600" b="1" dirty="0"/>
          </a:p>
        </p:txBody>
      </p:sp>
    </p:spTree>
    <p:extLst>
      <p:ext uri="{BB962C8B-B14F-4D97-AF65-F5344CB8AC3E}">
        <p14:creationId xmlns:p14="http://schemas.microsoft.com/office/powerpoint/2010/main" val="31777577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8</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72948" y="974942"/>
            <a:ext cx="7653168" cy="1646605"/>
          </a:xfrm>
          <a:prstGeom prst="rect">
            <a:avLst/>
          </a:prstGeom>
        </p:spPr>
        <p:txBody>
          <a:bodyPr wrap="square">
            <a:spAutoFit/>
          </a:bodyPr>
          <a:lstStyle/>
          <a:p>
            <a:pPr>
              <a:lnSpc>
                <a:spcPct val="150000"/>
              </a:lnSpc>
              <a:spcAft>
                <a:spcPts val="600"/>
              </a:spcAft>
            </a:pPr>
            <a:r>
              <a:rPr lang="ru-RU" sz="1600" u="sng" dirty="0" smtClean="0">
                <a:latin typeface="Times New Roman" panose="02020603050405020304" pitchFamily="18" charset="0"/>
                <a:cs typeface="Times New Roman" panose="02020603050405020304" pitchFamily="18" charset="0"/>
              </a:rPr>
              <a:t>Распространенные планы определительных испытаний</a:t>
            </a:r>
          </a:p>
          <a:p>
            <a:pPr>
              <a:lnSpc>
                <a:spcPct val="150000"/>
              </a:lnSpc>
              <a:spcAft>
                <a:spcPts val="600"/>
              </a:spcAft>
            </a:pPr>
            <a:r>
              <a:rPr lang="ru-RU" sz="1600" dirty="0" smtClean="0">
                <a:latin typeface="Times New Roman" panose="02020603050405020304" pitchFamily="18" charset="0"/>
                <a:cs typeface="Times New Roman" panose="02020603050405020304" pitchFamily="18" charset="0"/>
              </a:rPr>
              <a:t>План </a:t>
            </a:r>
            <a:r>
              <a:rPr lang="ru-RU" sz="1600" dirty="0">
                <a:latin typeface="Times New Roman" panose="02020603050405020304" pitchFamily="18" charset="0"/>
                <a:cs typeface="Times New Roman" panose="02020603050405020304" pitchFamily="18" charset="0"/>
              </a:rPr>
              <a:t>1. На испытание ставятся N изделий. Отказавшие изделия не восстанавливаются. Испытания продолжаются до отказа всех изделий. В качестве статистического среднего значения времени работы до отказа:</a:t>
            </a:r>
          </a:p>
        </p:txBody>
      </p:sp>
      <p:sp>
        <p:nvSpPr>
          <p:cNvPr id="4" name="Прямоугольник 3"/>
          <p:cNvSpPr/>
          <p:nvPr/>
        </p:nvSpPr>
        <p:spPr>
          <a:xfrm>
            <a:off x="771669" y="3417384"/>
            <a:ext cx="7653168" cy="1200329"/>
          </a:xfrm>
          <a:prstGeom prst="rect">
            <a:avLst/>
          </a:prstGeom>
        </p:spPr>
        <p:txBody>
          <a:bodyPr wrap="square">
            <a:spAutoFit/>
          </a:bodyPr>
          <a:lstStyle/>
          <a:p>
            <a:pPr>
              <a:lnSpc>
                <a:spcPct val="150000"/>
              </a:lnSpc>
            </a:pPr>
            <a:r>
              <a:rPr lang="ru-RU" sz="1600" dirty="0">
                <a:latin typeface="Times New Roman" panose="02020603050405020304" pitchFamily="18" charset="0"/>
                <a:cs typeface="Times New Roman" panose="02020603050405020304" pitchFamily="18" charset="0"/>
              </a:rPr>
              <a:t>где 𝑡</a:t>
            </a:r>
            <a:r>
              <a:rPr lang="ru-RU" sz="1600" baseline="-25000" dirty="0">
                <a:latin typeface="Times New Roman" panose="02020603050405020304" pitchFamily="18" charset="0"/>
                <a:cs typeface="Times New Roman" panose="02020603050405020304" pitchFamily="18" charset="0"/>
              </a:rPr>
              <a:t>𝑖</a:t>
            </a:r>
            <a:r>
              <a:rPr lang="ru-RU" sz="1600" dirty="0">
                <a:latin typeface="Times New Roman" panose="02020603050405020304" pitchFamily="18" charset="0"/>
                <a:cs typeface="Times New Roman" panose="02020603050405020304" pitchFamily="18" charset="0"/>
              </a:rPr>
              <a:t> - время работы каждого изделия до </a:t>
            </a:r>
            <a:r>
              <a:rPr lang="ru-RU" sz="1600" dirty="0" smtClean="0">
                <a:latin typeface="Times New Roman" panose="02020603050405020304" pitchFamily="18" charset="0"/>
                <a:cs typeface="Times New Roman" panose="02020603050405020304" pitchFamily="18" charset="0"/>
              </a:rPr>
              <a:t>отказа.</a:t>
            </a:r>
          </a:p>
          <a:p>
            <a:pPr>
              <a:lnSpc>
                <a:spcPct val="150000"/>
              </a:lnSpc>
            </a:pPr>
            <a:r>
              <a:rPr lang="ru-RU" sz="1600" dirty="0" smtClean="0">
                <a:latin typeface="Times New Roman" panose="02020603050405020304" pitchFamily="18" charset="0"/>
                <a:cs typeface="Times New Roman" panose="02020603050405020304" pitchFamily="18" charset="0"/>
              </a:rPr>
              <a:t>Недостаток плана </a:t>
            </a:r>
            <a:r>
              <a:rPr lang="ru-RU" sz="1600" dirty="0">
                <a:latin typeface="Times New Roman" panose="02020603050405020304" pitchFamily="18" charset="0"/>
                <a:cs typeface="Times New Roman" panose="02020603050405020304" pitchFamily="18" charset="0"/>
              </a:rPr>
              <a:t>испытаний – значительная длительность времени испытаний и необходимость поставить на испытание большое количество изделий. </a:t>
            </a:r>
          </a:p>
        </p:txBody>
      </p:sp>
      <p:graphicFrame>
        <p:nvGraphicFramePr>
          <p:cNvPr id="5" name="Объект 4"/>
          <p:cNvGraphicFramePr>
            <a:graphicFrameLocks noChangeAspect="1"/>
          </p:cNvGraphicFramePr>
          <p:nvPr>
            <p:extLst>
              <p:ext uri="{D42A27DB-BD31-4B8C-83A1-F6EECF244321}">
                <p14:modId xmlns:p14="http://schemas.microsoft.com/office/powerpoint/2010/main" val="2476194129"/>
              </p:ext>
            </p:extLst>
          </p:nvPr>
        </p:nvGraphicFramePr>
        <p:xfrm>
          <a:off x="3816325" y="2821788"/>
          <a:ext cx="990600" cy="558800"/>
        </p:xfrm>
        <a:graphic>
          <a:graphicData uri="http://schemas.openxmlformats.org/presentationml/2006/ole">
            <mc:AlternateContent xmlns:mc="http://schemas.openxmlformats.org/markup-compatibility/2006">
              <mc:Choice xmlns:v="urn:schemas-microsoft-com:vml" Requires="v">
                <p:oleObj spid="_x0000_s1034" name="Equation" r:id="rId3" imgW="990360" imgH="558720" progId="">
                  <p:embed/>
                </p:oleObj>
              </mc:Choice>
              <mc:Fallback>
                <p:oleObj name="Equation" r:id="rId3" imgW="990360" imgH="55872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6325" y="2821788"/>
                        <a:ext cx="990600" cy="55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64287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9</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71629" y="1009110"/>
            <a:ext cx="7523930" cy="2787301"/>
          </a:xfrm>
          <a:prstGeom prst="rect">
            <a:avLst/>
          </a:prstGeom>
        </p:spPr>
        <p:txBody>
          <a:bodyPr wrap="square">
            <a:spAutoFit/>
          </a:bodyPr>
          <a:lstStyle/>
          <a:p>
            <a:pPr>
              <a:lnSpc>
                <a:spcPct val="150000"/>
              </a:lnSpc>
              <a:spcAft>
                <a:spcPts val="1200"/>
              </a:spcAft>
            </a:pPr>
            <a:r>
              <a:rPr lang="ru-RU" sz="1600" dirty="0">
                <a:latin typeface="Times New Roman" panose="02020603050405020304" pitchFamily="18" charset="0"/>
                <a:cs typeface="Times New Roman" panose="02020603050405020304" pitchFamily="18" charset="0"/>
              </a:rPr>
              <a:t>План 2. На испытание ставятся </a:t>
            </a:r>
            <a:r>
              <a:rPr lang="ru-RU" sz="1600" i="1" dirty="0">
                <a:latin typeface="Times New Roman" panose="02020603050405020304" pitchFamily="18" charset="0"/>
                <a:cs typeface="Times New Roman" panose="02020603050405020304" pitchFamily="18" charset="0"/>
              </a:rPr>
              <a:t>N</a:t>
            </a:r>
            <a:r>
              <a:rPr lang="ru-RU" sz="1600" dirty="0">
                <a:latin typeface="Times New Roman" panose="02020603050405020304" pitchFamily="18" charset="0"/>
                <a:cs typeface="Times New Roman" panose="02020603050405020304" pitchFamily="18" charset="0"/>
              </a:rPr>
              <a:t> изделий. Отказавшие изделия не восстанавливаются. Испытания продолжаются либо до заданного времени </a:t>
            </a:r>
            <a:r>
              <a:rPr lang="en-US" sz="1600" i="1" dirty="0" smtClean="0">
                <a:latin typeface="Times New Roman" panose="02020603050405020304" pitchFamily="18" charset="0"/>
                <a:cs typeface="Times New Roman" panose="02020603050405020304" pitchFamily="18" charset="0"/>
              </a:rPr>
              <a:t>T</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либо до получения заданного числа отказов </a:t>
            </a:r>
            <a:r>
              <a:rPr lang="en-US" sz="1600" i="1" dirty="0" smtClean="0">
                <a:latin typeface="Times New Roman" panose="02020603050405020304" pitchFamily="18" charset="0"/>
                <a:cs typeface="Times New Roman" panose="02020603050405020304" pitchFamily="18" charset="0"/>
              </a:rPr>
              <a:t>r</a:t>
            </a:r>
            <a:r>
              <a:rPr lang="ru-RU" sz="1600" dirty="0" smtClean="0">
                <a:latin typeface="Times New Roman" panose="02020603050405020304" pitchFamily="18" charset="0"/>
                <a:cs typeface="Times New Roman" panose="02020603050405020304" pitchFamily="18" charset="0"/>
              </a:rPr>
              <a:t>.</a:t>
            </a:r>
            <a:endParaRPr lang="en-US" sz="1600" dirty="0" smtClean="0">
              <a:latin typeface="Times New Roman" panose="02020603050405020304" pitchFamily="18" charset="0"/>
              <a:cs typeface="Times New Roman" panose="02020603050405020304" pitchFamily="18" charset="0"/>
            </a:endParaRPr>
          </a:p>
          <a:p>
            <a:pPr>
              <a:lnSpc>
                <a:spcPct val="150000"/>
              </a:lnSpc>
              <a:spcAft>
                <a:spcPts val="1200"/>
              </a:spcAft>
            </a:pPr>
            <a:r>
              <a:rPr lang="ru-RU" sz="1600" dirty="0" smtClean="0">
                <a:latin typeface="Times New Roman" panose="02020603050405020304" pitchFamily="18" charset="0"/>
                <a:cs typeface="Times New Roman" panose="02020603050405020304" pitchFamily="18" charset="0"/>
              </a:rPr>
              <a:t>План </a:t>
            </a:r>
            <a:r>
              <a:rPr lang="ru-RU" sz="1600" dirty="0">
                <a:latin typeface="Times New Roman" panose="02020603050405020304" pitchFamily="18" charset="0"/>
                <a:cs typeface="Times New Roman" panose="02020603050405020304" pitchFamily="18" charset="0"/>
              </a:rPr>
              <a:t>3. На испытание ставятся </a:t>
            </a:r>
            <a:r>
              <a:rPr lang="ru-RU" sz="1600" i="1" dirty="0">
                <a:latin typeface="Times New Roman" panose="02020603050405020304" pitchFamily="18" charset="0"/>
                <a:cs typeface="Times New Roman" panose="02020603050405020304" pitchFamily="18" charset="0"/>
              </a:rPr>
              <a:t>N</a:t>
            </a:r>
            <a:r>
              <a:rPr lang="ru-RU" sz="1600" dirty="0">
                <a:latin typeface="Times New Roman" panose="02020603050405020304" pitchFamily="18" charset="0"/>
                <a:cs typeface="Times New Roman" panose="02020603050405020304" pitchFamily="18" charset="0"/>
              </a:rPr>
              <a:t> изделий. Отказавшие изделия восстанавливаются. Испытания продолжаются либо до заданного времени </a:t>
            </a:r>
            <a:r>
              <a:rPr lang="en-US" sz="1600" i="1" dirty="0" smtClean="0">
                <a:latin typeface="Times New Roman" panose="02020603050405020304" pitchFamily="18" charset="0"/>
                <a:cs typeface="Times New Roman" panose="02020603050405020304" pitchFamily="18" charset="0"/>
              </a:rPr>
              <a:t>T</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либо до получения заданного числа отказов </a:t>
            </a:r>
            <a:r>
              <a:rPr lang="en-US" sz="1600" i="1" dirty="0" smtClean="0">
                <a:latin typeface="Times New Roman" panose="02020603050405020304" pitchFamily="18" charset="0"/>
                <a:cs typeface="Times New Roman" panose="02020603050405020304" pitchFamily="18" charset="0"/>
              </a:rPr>
              <a:t>r</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К таким испытаниям предъявляется требование стабильности показателей надежности до первого и последующего отказов. </a:t>
            </a:r>
          </a:p>
        </p:txBody>
      </p:sp>
    </p:spTree>
    <p:extLst>
      <p:ext uri="{BB962C8B-B14F-4D97-AF65-F5344CB8AC3E}">
        <p14:creationId xmlns:p14="http://schemas.microsoft.com/office/powerpoint/2010/main" val="26248955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10</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52646" y="973982"/>
            <a:ext cx="7527753" cy="2539157"/>
          </a:xfrm>
          <a:prstGeom prst="rect">
            <a:avLst/>
          </a:prstGeom>
        </p:spPr>
        <p:txBody>
          <a:bodyPr wrap="square">
            <a:spAutoFit/>
          </a:bodyPr>
          <a:lstStyle/>
          <a:p>
            <a:pPr>
              <a:lnSpc>
                <a:spcPct val="150000"/>
              </a:lnSpc>
              <a:spcAft>
                <a:spcPts val="600"/>
              </a:spcAft>
            </a:pPr>
            <a:r>
              <a:rPr lang="ru-RU" sz="1600" dirty="0">
                <a:latin typeface="Times New Roman" panose="02020603050405020304" pitchFamily="18" charset="0"/>
                <a:cs typeface="Times New Roman" panose="02020603050405020304" pitchFamily="18" charset="0"/>
              </a:rPr>
              <a:t>По результатам определительных испытаний изделий по каждому показателю надежности </a:t>
            </a:r>
            <a:r>
              <a:rPr lang="ru-RU" sz="1600" dirty="0" smtClean="0">
                <a:latin typeface="Times New Roman" panose="02020603050405020304" pitchFamily="18" charset="0"/>
                <a:cs typeface="Times New Roman" panose="02020603050405020304" pitchFamily="18" charset="0"/>
              </a:rPr>
              <a:t>определяют:</a:t>
            </a:r>
          </a:p>
          <a:p>
            <a:pPr marL="285750" indent="-285750">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точечную </a:t>
            </a:r>
            <a:r>
              <a:rPr lang="ru-RU" sz="1600" dirty="0">
                <a:latin typeface="Times New Roman" panose="02020603050405020304" pitchFamily="18" charset="0"/>
                <a:cs typeface="Times New Roman" panose="02020603050405020304" pitchFamily="18" charset="0"/>
              </a:rPr>
              <a:t>оценку показателя </a:t>
            </a:r>
            <a:r>
              <a:rPr lang="ru-RU" sz="1600" dirty="0" smtClean="0">
                <a:latin typeface="Times New Roman" panose="02020603050405020304" pitchFamily="18" charset="0"/>
                <a:cs typeface="Times New Roman" panose="02020603050405020304" pitchFamily="18" charset="0"/>
              </a:rPr>
              <a:t>надежности</a:t>
            </a:r>
            <a:r>
              <a:rPr lang="en-US" sz="1600" dirty="0" smtClean="0">
                <a:latin typeface="Times New Roman" panose="02020603050405020304" pitchFamily="18" charset="0"/>
                <a:cs typeface="Times New Roman" panose="02020603050405020304" pitchFamily="18" charset="0"/>
              </a:rPr>
              <a:t> </a:t>
            </a:r>
            <a:r>
              <a:rPr lang="en-US" sz="1600" i="1" dirty="0" smtClean="0">
                <a:latin typeface="Times New Roman" panose="02020603050405020304" pitchFamily="18" charset="0"/>
                <a:cs typeface="Times New Roman" panose="02020603050405020304" pitchFamily="18" charset="0"/>
              </a:rPr>
              <a:t>Â</a:t>
            </a:r>
          </a:p>
          <a:p>
            <a:pPr marL="285750" indent="-285750">
              <a:lnSpc>
                <a:spcPct val="150000"/>
              </a:lnSpc>
              <a:spcAft>
                <a:spcPts val="600"/>
              </a:spcAft>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верхнюю </a:t>
            </a:r>
            <a:r>
              <a:rPr lang="ru-RU" sz="1600" dirty="0" smtClean="0">
                <a:latin typeface="Times New Roman" panose="02020603050405020304" pitchFamily="18" charset="0"/>
                <a:cs typeface="Times New Roman" panose="02020603050405020304" pitchFamily="18" charset="0"/>
              </a:rPr>
              <a:t>(</a:t>
            </a:r>
            <a:r>
              <a:rPr lang="en-US" sz="1600" i="1" dirty="0" smtClean="0">
                <a:latin typeface="Times New Roman" panose="02020603050405020304" pitchFamily="18" charset="0"/>
                <a:cs typeface="Times New Roman" panose="02020603050405020304" pitchFamily="18" charset="0"/>
              </a:rPr>
              <a:t>A</a:t>
            </a:r>
            <a:r>
              <a:rPr lang="ru-RU" sz="1600" baseline="-25000" dirty="0" smtClean="0">
                <a:latin typeface="Times New Roman" panose="02020603050405020304" pitchFamily="18" charset="0"/>
                <a:cs typeface="Times New Roman" panose="02020603050405020304" pitchFamily="18" charset="0"/>
              </a:rPr>
              <a:t>в</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и нижнюю </a:t>
            </a:r>
            <a:r>
              <a:rPr lang="ru-RU" sz="1600" dirty="0" smtClean="0">
                <a:latin typeface="Times New Roman" panose="02020603050405020304" pitchFamily="18" charset="0"/>
                <a:cs typeface="Times New Roman" panose="02020603050405020304" pitchFamily="18" charset="0"/>
              </a:rPr>
              <a:t>(</a:t>
            </a:r>
            <a:r>
              <a:rPr lang="en-US" sz="1600" i="1" dirty="0" smtClean="0">
                <a:latin typeface="Times New Roman" panose="02020603050405020304" pitchFamily="18" charset="0"/>
                <a:cs typeface="Times New Roman" panose="02020603050405020304" pitchFamily="18" charset="0"/>
              </a:rPr>
              <a:t>A</a:t>
            </a:r>
            <a:r>
              <a:rPr lang="ru-RU" sz="1600" baseline="-25000" dirty="0" smtClean="0">
                <a:latin typeface="Times New Roman" panose="02020603050405020304" pitchFamily="18" charset="0"/>
                <a:cs typeface="Times New Roman" panose="02020603050405020304" pitchFamily="18" charset="0"/>
              </a:rPr>
              <a:t>н</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доверительные </a:t>
            </a:r>
            <a:r>
              <a:rPr lang="ru-RU" sz="1600" dirty="0" smtClean="0">
                <a:latin typeface="Times New Roman" panose="02020603050405020304" pitchFamily="18" charset="0"/>
                <a:cs typeface="Times New Roman" panose="02020603050405020304" pitchFamily="18" charset="0"/>
              </a:rPr>
              <a:t>границы, соответствующие определенной односторонней доверительной вероятности;</a:t>
            </a:r>
          </a:p>
          <a:p>
            <a:pPr marL="285750" indent="-285750">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относительную </a:t>
            </a:r>
            <a:r>
              <a:rPr lang="ru-RU" sz="1600" dirty="0">
                <a:latin typeface="Times New Roman" panose="02020603050405020304" pitchFamily="18" charset="0"/>
                <a:cs typeface="Times New Roman" panose="02020603050405020304" pitchFamily="18" charset="0"/>
              </a:rPr>
              <a:t>доверительную ошибку </a:t>
            </a:r>
            <a:r>
              <a:rPr lang="en-US" sz="1600" dirty="0" smtClean="0">
                <a:latin typeface="Times New Roman" panose="02020603050405020304" pitchFamily="18" charset="0"/>
                <a:cs typeface="Times New Roman" panose="02020603050405020304" pitchFamily="18" charset="0"/>
              </a:rPr>
              <a:t>(</a:t>
            </a:r>
            <a:r>
              <a:rPr lang="el-GR" sz="1600" dirty="0" smtClean="0">
                <a:latin typeface="Times New Roman" panose="02020603050405020304" pitchFamily="18" charset="0"/>
                <a:cs typeface="Times New Roman" panose="02020603050405020304" pitchFamily="18" charset="0"/>
              </a:rPr>
              <a:t>δ</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cxnSp>
        <p:nvCxnSpPr>
          <p:cNvPr id="7" name="Прямая со стрелкой 6"/>
          <p:cNvCxnSpPr/>
          <p:nvPr/>
        </p:nvCxnSpPr>
        <p:spPr bwMode="auto">
          <a:xfrm>
            <a:off x="1367804" y="4287242"/>
            <a:ext cx="5040560"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Прямоугольник 7"/>
          <p:cNvSpPr/>
          <p:nvPr/>
        </p:nvSpPr>
        <p:spPr>
          <a:xfrm>
            <a:off x="5040461" y="4287242"/>
            <a:ext cx="349776" cy="307777"/>
          </a:xfrm>
          <a:prstGeom prst="rect">
            <a:avLst/>
          </a:prstGeom>
        </p:spPr>
        <p:txBody>
          <a:bodyPr wrap="none">
            <a:spAutoFit/>
          </a:bodyPr>
          <a:lstStyle/>
          <a:p>
            <a:r>
              <a:rPr lang="en-US" sz="1400" i="1" dirty="0">
                <a:solidFill>
                  <a:srgbClr val="000000"/>
                </a:solidFill>
                <a:latin typeface="Times New Roman" panose="02020603050405020304" pitchFamily="18" charset="0"/>
                <a:cs typeface="Times New Roman" panose="02020603050405020304" pitchFamily="18" charset="0"/>
              </a:rPr>
              <a:t>A</a:t>
            </a:r>
            <a:r>
              <a:rPr lang="ru-RU" sz="1400" baseline="-25000" dirty="0">
                <a:solidFill>
                  <a:srgbClr val="000000"/>
                </a:solidFill>
                <a:latin typeface="Times New Roman" panose="02020603050405020304" pitchFamily="18" charset="0"/>
                <a:cs typeface="Times New Roman" panose="02020603050405020304" pitchFamily="18" charset="0"/>
              </a:rPr>
              <a:t>в</a:t>
            </a:r>
            <a:endParaRPr lang="ru-RU" dirty="0"/>
          </a:p>
        </p:txBody>
      </p:sp>
      <p:sp>
        <p:nvSpPr>
          <p:cNvPr id="9" name="Прямоугольник 8"/>
          <p:cNvSpPr/>
          <p:nvPr/>
        </p:nvSpPr>
        <p:spPr>
          <a:xfrm>
            <a:off x="2088997" y="4287242"/>
            <a:ext cx="357790" cy="307777"/>
          </a:xfrm>
          <a:prstGeom prst="rect">
            <a:avLst/>
          </a:prstGeom>
        </p:spPr>
        <p:txBody>
          <a:bodyPr wrap="none">
            <a:spAutoFit/>
          </a:bodyPr>
          <a:lstStyle/>
          <a:p>
            <a:r>
              <a:rPr lang="en-US" sz="1400" i="1" dirty="0">
                <a:solidFill>
                  <a:srgbClr val="000000"/>
                </a:solidFill>
                <a:latin typeface="Times New Roman" panose="02020603050405020304" pitchFamily="18" charset="0"/>
                <a:cs typeface="Times New Roman" panose="02020603050405020304" pitchFamily="18" charset="0"/>
              </a:rPr>
              <a:t>A</a:t>
            </a:r>
            <a:r>
              <a:rPr lang="ru-RU" sz="1400" baseline="-25000" dirty="0">
                <a:solidFill>
                  <a:srgbClr val="000000"/>
                </a:solidFill>
                <a:latin typeface="Times New Roman" panose="02020603050405020304" pitchFamily="18" charset="0"/>
                <a:cs typeface="Times New Roman" panose="02020603050405020304" pitchFamily="18" charset="0"/>
              </a:rPr>
              <a:t>н</a:t>
            </a:r>
            <a:endParaRPr lang="ru-RU" dirty="0"/>
          </a:p>
        </p:txBody>
      </p:sp>
      <p:sp>
        <p:nvSpPr>
          <p:cNvPr id="10" name="Прямоугольник 9"/>
          <p:cNvSpPr/>
          <p:nvPr/>
        </p:nvSpPr>
        <p:spPr>
          <a:xfrm>
            <a:off x="3594414" y="4272061"/>
            <a:ext cx="293670" cy="307777"/>
          </a:xfrm>
          <a:prstGeom prst="rect">
            <a:avLst/>
          </a:prstGeom>
        </p:spPr>
        <p:txBody>
          <a:bodyPr wrap="none">
            <a:spAutoFit/>
          </a:bodyPr>
          <a:lstStyle/>
          <a:p>
            <a:r>
              <a:rPr lang="en-US" sz="1400" i="1" dirty="0">
                <a:solidFill>
                  <a:srgbClr val="2D2D2D"/>
                </a:solidFill>
                <a:latin typeface="Times New Roman" panose="02020603050405020304" pitchFamily="18" charset="0"/>
                <a:cs typeface="Times New Roman" panose="02020603050405020304" pitchFamily="18" charset="0"/>
              </a:rPr>
              <a:t>Â</a:t>
            </a:r>
            <a:endParaRPr lang="ru-RU" dirty="0"/>
          </a:p>
        </p:txBody>
      </p:sp>
      <p:sp>
        <p:nvSpPr>
          <p:cNvPr id="21" name="Овал 20"/>
          <p:cNvSpPr/>
          <p:nvPr/>
        </p:nvSpPr>
        <p:spPr bwMode="auto">
          <a:xfrm>
            <a:off x="5184477" y="4230662"/>
            <a:ext cx="67612" cy="7200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smtClean="0">
              <a:ln>
                <a:noFill/>
              </a:ln>
              <a:solidFill>
                <a:schemeClr val="tx1"/>
              </a:solidFill>
              <a:effectLst/>
              <a:latin typeface="Arial" pitchFamily="34" charset="0"/>
            </a:endParaRPr>
          </a:p>
        </p:txBody>
      </p:sp>
      <p:sp>
        <p:nvSpPr>
          <p:cNvPr id="22" name="Овал 21"/>
          <p:cNvSpPr/>
          <p:nvPr/>
        </p:nvSpPr>
        <p:spPr bwMode="auto">
          <a:xfrm>
            <a:off x="3744317" y="4230662"/>
            <a:ext cx="67612" cy="7200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smtClean="0">
              <a:ln>
                <a:noFill/>
              </a:ln>
              <a:solidFill>
                <a:schemeClr val="tx1"/>
              </a:solidFill>
              <a:effectLst/>
              <a:latin typeface="Arial" pitchFamily="34" charset="0"/>
            </a:endParaRPr>
          </a:p>
        </p:txBody>
      </p:sp>
      <p:sp>
        <p:nvSpPr>
          <p:cNvPr id="23" name="Овал 22"/>
          <p:cNvSpPr/>
          <p:nvPr/>
        </p:nvSpPr>
        <p:spPr bwMode="auto">
          <a:xfrm>
            <a:off x="2236545" y="4230662"/>
            <a:ext cx="67612" cy="7200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33235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11</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791567" y="992327"/>
            <a:ext cx="7705277" cy="3310522"/>
          </a:xfrm>
          <a:prstGeom prst="rect">
            <a:avLst/>
          </a:prstGeom>
        </p:spPr>
        <p:txBody>
          <a:bodyPr wrap="square">
            <a:spAutoFit/>
          </a:bodyPr>
          <a:lstStyle/>
          <a:p>
            <a:pPr>
              <a:lnSpc>
                <a:spcPct val="150000"/>
              </a:lnSpc>
              <a:spcAft>
                <a:spcPts val="1200"/>
              </a:spcAft>
            </a:pPr>
            <a:r>
              <a:rPr lang="ru-RU" sz="1600" i="1" dirty="0" smtClean="0">
                <a:latin typeface="Times New Roman" panose="02020603050405020304" pitchFamily="18" charset="0"/>
                <a:cs typeface="Times New Roman" panose="02020603050405020304" pitchFamily="18" charset="0"/>
              </a:rPr>
              <a:t>Доверительный интервал </a:t>
            </a:r>
            <a:r>
              <a:rPr lang="ru-RU" sz="1600" dirty="0" smtClean="0">
                <a:latin typeface="Times New Roman" panose="02020603050405020304" pitchFamily="18" charset="0"/>
                <a:cs typeface="Times New Roman" panose="02020603050405020304" pitchFamily="18" charset="0"/>
              </a:rPr>
              <a:t>- интервал, вычисленный по выборочным данным, который с заданной вероятностью (доверительной) накрывает неизвестное истинное значение оцениваемого параметра распределения.</a:t>
            </a:r>
          </a:p>
          <a:p>
            <a:pPr>
              <a:lnSpc>
                <a:spcPct val="150000"/>
              </a:lnSpc>
              <a:spcAft>
                <a:spcPts val="1200"/>
              </a:spcAft>
            </a:pPr>
            <a:r>
              <a:rPr lang="ru-RU" sz="1600" i="1" dirty="0" smtClean="0">
                <a:latin typeface="Times New Roman" panose="02020603050405020304" pitchFamily="18" charset="0"/>
                <a:cs typeface="Times New Roman" panose="02020603050405020304" pitchFamily="18" charset="0"/>
              </a:rPr>
              <a:t>Доверительная вероятность </a:t>
            </a:r>
            <a:r>
              <a:rPr lang="ru-RU" sz="1600" dirty="0" smtClean="0">
                <a:latin typeface="Times New Roman" panose="02020603050405020304" pitchFamily="18" charset="0"/>
                <a:cs typeface="Times New Roman" panose="02020603050405020304" pitchFamily="18" charset="0"/>
              </a:rPr>
              <a:t>- вероятность того, что доверительный интервал накроет неизвестное истинное значение параметра, оцениваемого по выборочным данным</a:t>
            </a:r>
          </a:p>
          <a:p>
            <a:pPr>
              <a:lnSpc>
                <a:spcPct val="150000"/>
              </a:lnSpc>
              <a:spcAft>
                <a:spcPts val="1200"/>
              </a:spcAft>
            </a:pPr>
            <a:r>
              <a:rPr lang="ru-RU" sz="1600" i="1" dirty="0" smtClean="0">
                <a:latin typeface="Times New Roman" panose="02020603050405020304" pitchFamily="18" charset="0"/>
                <a:cs typeface="Times New Roman" panose="02020603050405020304" pitchFamily="18" charset="0"/>
              </a:rPr>
              <a:t>Односторонняя доверительная вероятность </a:t>
            </a:r>
            <a:r>
              <a:rPr lang="ru-RU" sz="1600" dirty="0" smtClean="0">
                <a:latin typeface="Times New Roman" panose="02020603050405020304" pitchFamily="18" charset="0"/>
                <a:cs typeface="Times New Roman" panose="02020603050405020304" pitchFamily="18" charset="0"/>
              </a:rPr>
              <a:t>- вероятность того, что неизвестное истинное значение параметра не выйдет за пределы нижней (или верхней) границы доверительного интервала. </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47467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12</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52647" y="2758512"/>
            <a:ext cx="3918766" cy="830997"/>
          </a:xfrm>
          <a:prstGeom prst="rect">
            <a:avLst/>
          </a:prstGeom>
        </p:spPr>
        <p:txBody>
          <a:bodyPr wrap="square">
            <a:spAutoFit/>
          </a:bodyPr>
          <a:lstStyle/>
          <a:p>
            <a:pPr marL="285750" indent="-285750">
              <a:lnSpc>
                <a:spcPct val="150000"/>
              </a:lnSpc>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для </a:t>
            </a:r>
            <a:r>
              <a:rPr lang="ru-RU" sz="1600" dirty="0">
                <a:latin typeface="Times New Roman" panose="02020603050405020304" pitchFamily="18" charset="0"/>
                <a:cs typeface="Times New Roman" panose="02020603050405020304" pitchFamily="18" charset="0"/>
              </a:rPr>
              <a:t>среднего времени восстановления и интенсивности отказов</a:t>
            </a:r>
          </a:p>
        </p:txBody>
      </p:sp>
      <p:sp>
        <p:nvSpPr>
          <p:cNvPr id="6" name="Прямоугольник 5"/>
          <p:cNvSpPr/>
          <p:nvPr/>
        </p:nvSpPr>
        <p:spPr>
          <a:xfrm>
            <a:off x="797464" y="3862691"/>
            <a:ext cx="7548105" cy="738664"/>
          </a:xfrm>
          <a:prstGeom prst="rect">
            <a:avLst/>
          </a:prstGeom>
        </p:spPr>
        <p:txBody>
          <a:bodyPr wrap="square">
            <a:spAutoFit/>
          </a:bodyPr>
          <a:lstStyle/>
          <a:p>
            <a:r>
              <a:rPr lang="ru-RU" sz="1400" dirty="0" smtClean="0">
                <a:solidFill>
                  <a:srgbClr val="000000"/>
                </a:solidFill>
                <a:latin typeface="Times New Roman" panose="02020603050405020304" pitchFamily="18" charset="0"/>
                <a:cs typeface="Times New Roman" panose="02020603050405020304" pitchFamily="18" charset="0"/>
              </a:rPr>
              <a:t>Если </a:t>
            </a:r>
            <a:r>
              <a:rPr lang="el-GR" sz="1400" dirty="0" smtClean="0">
                <a:solidFill>
                  <a:srgbClr val="000000"/>
                </a:solidFill>
                <a:latin typeface="Times New Roman" panose="02020603050405020304" pitchFamily="18" charset="0"/>
                <a:cs typeface="Times New Roman" panose="02020603050405020304" pitchFamily="18" charset="0"/>
              </a:rPr>
              <a:t>δ</a:t>
            </a:r>
            <a:r>
              <a:rPr lang="ru-RU" sz="1400" dirty="0" smtClean="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Times New Roman" panose="02020603050405020304" pitchFamily="18" charset="0"/>
                <a:cs typeface="Times New Roman" panose="02020603050405020304" pitchFamily="18" charset="0"/>
              </a:rPr>
              <a:t>полученная в результате испытаний, </a:t>
            </a:r>
            <a:r>
              <a:rPr lang="ru-RU" sz="1400" dirty="0" smtClean="0">
                <a:solidFill>
                  <a:srgbClr val="000000"/>
                </a:solidFill>
                <a:latin typeface="Times New Roman" panose="02020603050405020304" pitchFamily="18" charset="0"/>
                <a:cs typeface="Times New Roman" panose="02020603050405020304" pitchFamily="18" charset="0"/>
              </a:rPr>
              <a:t>равна заданной </a:t>
            </a:r>
            <a:r>
              <a:rPr lang="ru-RU" sz="1400" dirty="0">
                <a:solidFill>
                  <a:srgbClr val="000000"/>
                </a:solidFill>
                <a:latin typeface="Times New Roman" panose="02020603050405020304" pitchFamily="18" charset="0"/>
                <a:cs typeface="Times New Roman" panose="02020603050405020304" pitchFamily="18" charset="0"/>
              </a:rPr>
              <a:t>для соответствующего показателя надежности или меньше ее, то требования </a:t>
            </a:r>
            <a:r>
              <a:rPr lang="ru-RU" sz="1400" dirty="0" smtClean="0">
                <a:solidFill>
                  <a:srgbClr val="000000"/>
                </a:solidFill>
                <a:latin typeface="Times New Roman" panose="02020603050405020304" pitchFamily="18" charset="0"/>
                <a:cs typeface="Times New Roman" panose="02020603050405020304" pitchFamily="18" charset="0"/>
              </a:rPr>
              <a:t>к точности </a:t>
            </a:r>
            <a:r>
              <a:rPr lang="ru-RU" sz="1400" dirty="0">
                <a:solidFill>
                  <a:srgbClr val="000000"/>
                </a:solidFill>
                <a:latin typeface="Times New Roman" panose="02020603050405020304" pitchFamily="18" charset="0"/>
                <a:cs typeface="Times New Roman" panose="02020603050405020304" pitchFamily="18" charset="0"/>
              </a:rPr>
              <a:t>оценки </a:t>
            </a:r>
            <a:r>
              <a:rPr lang="ru-RU" sz="1400" dirty="0" smtClean="0">
                <a:solidFill>
                  <a:srgbClr val="000000"/>
                </a:solidFill>
                <a:latin typeface="Times New Roman" panose="02020603050405020304" pitchFamily="18" charset="0"/>
                <a:cs typeface="Times New Roman" panose="02020603050405020304" pitchFamily="18" charset="0"/>
              </a:rPr>
              <a:t>выполнены, больше </a:t>
            </a:r>
            <a:r>
              <a:rPr lang="ru-RU" sz="1400" dirty="0">
                <a:solidFill>
                  <a:srgbClr val="000000"/>
                </a:solidFill>
                <a:latin typeface="Times New Roman" panose="02020603050405020304" pitchFamily="18" charset="0"/>
                <a:cs typeface="Times New Roman" panose="02020603050405020304" pitchFamily="18" charset="0"/>
              </a:rPr>
              <a:t>заданной, то требования к точности оценки не выполнены.</a:t>
            </a:r>
          </a:p>
        </p:txBody>
      </p:sp>
      <p:graphicFrame>
        <p:nvGraphicFramePr>
          <p:cNvPr id="5" name="Объект 4"/>
          <p:cNvGraphicFramePr>
            <a:graphicFrameLocks noChangeAspect="1"/>
          </p:cNvGraphicFramePr>
          <p:nvPr>
            <p:extLst>
              <p:ext uri="{D42A27DB-BD31-4B8C-83A1-F6EECF244321}">
                <p14:modId xmlns:p14="http://schemas.microsoft.com/office/powerpoint/2010/main" val="1266420913"/>
              </p:ext>
            </p:extLst>
          </p:nvPr>
        </p:nvGraphicFramePr>
        <p:xfrm>
          <a:off x="4986338" y="2928377"/>
          <a:ext cx="990600" cy="558800"/>
        </p:xfrm>
        <a:graphic>
          <a:graphicData uri="http://schemas.openxmlformats.org/presentationml/2006/ole">
            <mc:AlternateContent xmlns:mc="http://schemas.openxmlformats.org/markup-compatibility/2006">
              <mc:Choice xmlns:v="urn:schemas-microsoft-com:vml" Requires="v">
                <p:oleObj spid="_x0000_s2076" name="Equation" r:id="rId3" imgW="990360" imgH="558720" progId="">
                  <p:embed/>
                </p:oleObj>
              </mc:Choice>
              <mc:Fallback>
                <p:oleObj name="Equation" r:id="rId3" imgW="990360" imgH="558720" progId="">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6338" y="2928377"/>
                        <a:ext cx="990600" cy="55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Прямоугольник 6"/>
          <p:cNvSpPr/>
          <p:nvPr/>
        </p:nvSpPr>
        <p:spPr>
          <a:xfrm>
            <a:off x="758918" y="2054356"/>
            <a:ext cx="4235737" cy="417422"/>
          </a:xfrm>
          <a:prstGeom prst="rect">
            <a:avLst/>
          </a:prstGeom>
        </p:spPr>
        <p:txBody>
          <a:bodyPr wrap="square">
            <a:spAutoFit/>
          </a:bodyPr>
          <a:lstStyle/>
          <a:p>
            <a:pPr marL="285750" indent="-285750">
              <a:lnSpc>
                <a:spcPct val="150000"/>
              </a:lnSpc>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типов </a:t>
            </a:r>
            <a:r>
              <a:rPr lang="ru-RU" sz="1600" dirty="0">
                <a:latin typeface="Times New Roman" panose="02020603050405020304" pitchFamily="18" charset="0"/>
                <a:cs typeface="Times New Roman" panose="02020603050405020304" pitchFamily="18" charset="0"/>
              </a:rPr>
              <a:t>"наработка"</a:t>
            </a:r>
          </a:p>
        </p:txBody>
      </p:sp>
      <p:sp>
        <p:nvSpPr>
          <p:cNvPr id="8" name="Прямоугольник 7"/>
          <p:cNvSpPr/>
          <p:nvPr/>
        </p:nvSpPr>
        <p:spPr>
          <a:xfrm>
            <a:off x="797464" y="1489275"/>
            <a:ext cx="3999782" cy="417422"/>
          </a:xfrm>
          <a:prstGeom prst="rect">
            <a:avLst/>
          </a:prstGeom>
        </p:spPr>
        <p:txBody>
          <a:bodyPr wrap="square">
            <a:spAutoFit/>
          </a:bodyPr>
          <a:lstStyle/>
          <a:p>
            <a:pPr marL="285750" indent="-285750">
              <a:lnSpc>
                <a:spcPct val="150000"/>
              </a:lnSpc>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типа </a:t>
            </a:r>
            <a:r>
              <a:rPr lang="ru-RU" sz="1600" dirty="0">
                <a:latin typeface="Times New Roman" panose="02020603050405020304" pitchFamily="18" charset="0"/>
                <a:cs typeface="Times New Roman" panose="02020603050405020304" pitchFamily="18" charset="0"/>
              </a:rPr>
              <a:t>"вероятность"</a:t>
            </a:r>
          </a:p>
        </p:txBody>
      </p:sp>
      <p:graphicFrame>
        <p:nvGraphicFramePr>
          <p:cNvPr id="18" name="Объект 17"/>
          <p:cNvGraphicFramePr>
            <a:graphicFrameLocks noChangeAspect="1"/>
          </p:cNvGraphicFramePr>
          <p:nvPr>
            <p:extLst>
              <p:ext uri="{D42A27DB-BD31-4B8C-83A1-F6EECF244321}">
                <p14:modId xmlns:p14="http://schemas.microsoft.com/office/powerpoint/2010/main" val="759441345"/>
              </p:ext>
            </p:extLst>
          </p:nvPr>
        </p:nvGraphicFramePr>
        <p:xfrm>
          <a:off x="4973638" y="2141278"/>
          <a:ext cx="1003300" cy="558800"/>
        </p:xfrm>
        <a:graphic>
          <a:graphicData uri="http://schemas.openxmlformats.org/presentationml/2006/ole">
            <mc:AlternateContent xmlns:mc="http://schemas.openxmlformats.org/markup-compatibility/2006">
              <mc:Choice xmlns:v="urn:schemas-microsoft-com:vml" Requires="v">
                <p:oleObj spid="_x0000_s2077" name="Equation" r:id="rId5" imgW="1002960" imgH="558720" progId="">
                  <p:embed/>
                </p:oleObj>
              </mc:Choice>
              <mc:Fallback>
                <p:oleObj name="Equation" r:id="rId5" imgW="1002960" imgH="558720" progId="">
                  <p:embed/>
                  <p:pic>
                    <p:nvPicPr>
                      <p:cNvPr id="0"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3638" y="2141278"/>
                        <a:ext cx="1003300" cy="55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Объект 18"/>
          <p:cNvGraphicFramePr>
            <a:graphicFrameLocks noChangeAspect="1"/>
          </p:cNvGraphicFramePr>
          <p:nvPr>
            <p:extLst>
              <p:ext uri="{D42A27DB-BD31-4B8C-83A1-F6EECF244321}">
                <p14:modId xmlns:p14="http://schemas.microsoft.com/office/powerpoint/2010/main" val="759338784"/>
              </p:ext>
            </p:extLst>
          </p:nvPr>
        </p:nvGraphicFramePr>
        <p:xfrm>
          <a:off x="4947010" y="1448896"/>
          <a:ext cx="1384300" cy="558800"/>
        </p:xfrm>
        <a:graphic>
          <a:graphicData uri="http://schemas.openxmlformats.org/presentationml/2006/ole">
            <mc:AlternateContent xmlns:mc="http://schemas.openxmlformats.org/markup-compatibility/2006">
              <mc:Choice xmlns:v="urn:schemas-microsoft-com:vml" Requires="v">
                <p:oleObj spid="_x0000_s2078" name="Equation" r:id="rId7" imgW="1384200" imgH="558720" progId="">
                  <p:embed/>
                </p:oleObj>
              </mc:Choice>
              <mc:Fallback>
                <p:oleObj name="Equation" r:id="rId7" imgW="1384200" imgH="558720" progId="">
                  <p:embed/>
                  <p:pic>
                    <p:nvPicPr>
                      <p:cNvPr id="0"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47010" y="1448896"/>
                        <a:ext cx="1384300" cy="55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Прямоугольник 3"/>
          <p:cNvSpPr/>
          <p:nvPr/>
        </p:nvSpPr>
        <p:spPr>
          <a:xfrm>
            <a:off x="773009" y="973350"/>
            <a:ext cx="5707612" cy="338554"/>
          </a:xfrm>
          <a:prstGeom prst="rect">
            <a:avLst/>
          </a:prstGeom>
        </p:spPr>
        <p:txBody>
          <a:bodyPr wrap="square">
            <a:spAutoFit/>
          </a:bodyPr>
          <a:lstStyle/>
          <a:p>
            <a:r>
              <a:rPr lang="ru-RU" sz="1600" dirty="0">
                <a:latin typeface="Times New Roman" panose="02020603050405020304" pitchFamily="18" charset="0"/>
                <a:cs typeface="Times New Roman" panose="02020603050405020304" pitchFamily="18" charset="0"/>
              </a:rPr>
              <a:t>Относительная доверительная ошибка показателя надежности </a:t>
            </a:r>
            <a:endParaRPr lang="ru-RU" sz="1600" dirty="0"/>
          </a:p>
        </p:txBody>
      </p:sp>
    </p:spTree>
    <p:extLst>
      <p:ext uri="{BB962C8B-B14F-4D97-AF65-F5344CB8AC3E}">
        <p14:creationId xmlns:p14="http://schemas.microsoft.com/office/powerpoint/2010/main" val="10089633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13</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836387" y="1018705"/>
            <a:ext cx="7344966" cy="2092881"/>
          </a:xfrm>
          <a:prstGeom prst="rect">
            <a:avLst/>
          </a:prstGeom>
        </p:spPr>
        <p:txBody>
          <a:bodyPr wrap="square">
            <a:spAutoFit/>
          </a:bodyPr>
          <a:lstStyle/>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Результаты </a:t>
            </a:r>
            <a:r>
              <a:rPr lang="ru-RU" sz="1600" dirty="0">
                <a:latin typeface="Times New Roman" panose="02020603050405020304" pitchFamily="18" charset="0"/>
                <a:cs typeface="Times New Roman" panose="02020603050405020304" pitchFamily="18" charset="0"/>
              </a:rPr>
              <a:t>определительных испытаний изделий на надежность служат </a:t>
            </a:r>
            <a:r>
              <a:rPr lang="ru-RU" sz="1600" dirty="0" smtClean="0">
                <a:latin typeface="Times New Roman" panose="02020603050405020304" pitchFamily="18" charset="0"/>
                <a:cs typeface="Times New Roman" panose="02020603050405020304" pitchFamily="18" charset="0"/>
              </a:rPr>
              <a:t>для:</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определения </a:t>
            </a:r>
            <a:r>
              <a:rPr lang="ru-RU" sz="1600" dirty="0">
                <a:latin typeface="Times New Roman" panose="02020603050405020304" pitchFamily="18" charset="0"/>
                <a:cs typeface="Times New Roman" panose="02020603050405020304" pitchFamily="18" charset="0"/>
              </a:rPr>
              <a:t>значений показателей надежности, вносимых в нормативно-технические документы с заданной точностью и </a:t>
            </a:r>
            <a:r>
              <a:rPr lang="ru-RU" sz="1600" dirty="0" smtClean="0">
                <a:latin typeface="Times New Roman" panose="02020603050405020304" pitchFamily="18" charset="0"/>
                <a:cs typeface="Times New Roman" panose="02020603050405020304" pitchFamily="18" charset="0"/>
              </a:rPr>
              <a:t>достоверностью;</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корректировки </a:t>
            </a:r>
            <a:r>
              <a:rPr lang="ru-RU" sz="1600" dirty="0">
                <a:latin typeface="Times New Roman" panose="02020603050405020304" pitchFamily="18" charset="0"/>
                <a:cs typeface="Times New Roman" panose="02020603050405020304" pitchFamily="18" charset="0"/>
              </a:rPr>
              <a:t>значений показателей надежности, вносимых в нормативно-технические </a:t>
            </a:r>
            <a:r>
              <a:rPr lang="ru-RU" sz="1600" dirty="0" smtClean="0">
                <a:latin typeface="Times New Roman" panose="02020603050405020304" pitchFamily="18" charset="0"/>
                <a:cs typeface="Times New Roman" panose="02020603050405020304" pitchFamily="18" charset="0"/>
              </a:rPr>
              <a:t>документы.</a:t>
            </a:r>
          </a:p>
        </p:txBody>
      </p:sp>
    </p:spTree>
    <p:extLst>
      <p:ext uri="{BB962C8B-B14F-4D97-AF65-F5344CB8AC3E}">
        <p14:creationId xmlns:p14="http://schemas.microsoft.com/office/powerpoint/2010/main" val="15243946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14</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52647" y="901492"/>
            <a:ext cx="7802862" cy="3801041"/>
          </a:xfrm>
          <a:prstGeom prst="rect">
            <a:avLst/>
          </a:prstGeom>
        </p:spPr>
        <p:txBody>
          <a:bodyPr wrap="square">
            <a:spAutoFit/>
          </a:bodyPr>
          <a:lstStyle/>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Полученные данные могут быть использованы для:</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малонадежных </a:t>
            </a:r>
            <a:r>
              <a:rPr lang="ru-RU" sz="1600" dirty="0" smtClean="0">
                <a:latin typeface="Times New Roman" panose="02020603050405020304" pitchFamily="18" charset="0"/>
                <a:cs typeface="Times New Roman" panose="02020603050405020304" pitchFamily="18" charset="0"/>
              </a:rPr>
              <a:t>деталей и сборочных </a:t>
            </a:r>
            <a:r>
              <a:rPr lang="ru-RU" sz="1600" dirty="0" smtClean="0">
                <a:latin typeface="Times New Roman" panose="02020603050405020304" pitchFamily="18" charset="0"/>
                <a:cs typeface="Times New Roman" panose="02020603050405020304" pitchFamily="18" charset="0"/>
              </a:rPr>
              <a:t>единиц, выявления </a:t>
            </a:r>
            <a:r>
              <a:rPr lang="ru-RU" sz="1600" dirty="0" smtClean="0">
                <a:latin typeface="Times New Roman" panose="02020603050405020304" pitchFamily="18" charset="0"/>
                <a:cs typeface="Times New Roman" panose="02020603050405020304" pitchFamily="18" charset="0"/>
              </a:rPr>
              <a:t>недостатков конструктивных решений и технологии изготовления;</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разработки рекомендаций по повышению надежности;</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определения и (или) уточнения продолжительности, периодичности и объема ТО</a:t>
            </a:r>
            <a:r>
              <a:rPr lang="ru-RU" sz="1600" dirty="0" smtClean="0">
                <a:latin typeface="Times New Roman" panose="02020603050405020304" pitchFamily="18" charset="0"/>
                <a:cs typeface="Times New Roman" panose="02020603050405020304" pitchFamily="18" charset="0"/>
              </a:rPr>
              <a:t>; объема </a:t>
            </a:r>
            <a:r>
              <a:rPr lang="ru-RU" sz="1600" dirty="0" smtClean="0">
                <a:latin typeface="Times New Roman" panose="02020603050405020304" pitchFamily="18" charset="0"/>
                <a:cs typeface="Times New Roman" panose="02020603050405020304" pitchFamily="18" charset="0"/>
              </a:rPr>
              <a:t>и состава комплекта запасных частей, инструментов и приборов;</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определения способов и средств для поиска и устранения неисправностей;</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уточнения состава и квалификации персонала, осуществляющего ремонт и эксплуатацию изделия.</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0578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15</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752647" y="1408556"/>
            <a:ext cx="7456316" cy="2539157"/>
          </a:xfrm>
          <a:prstGeom prst="rect">
            <a:avLst/>
          </a:prstGeom>
        </p:spPr>
        <p:txBody>
          <a:bodyPr wrap="square">
            <a:spAutoFit/>
          </a:bodyPr>
          <a:lstStyle/>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Проводят:</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для </a:t>
            </a:r>
            <a:r>
              <a:rPr lang="ru-RU" sz="1600" dirty="0">
                <a:latin typeface="Times New Roman" panose="02020603050405020304" pitchFamily="18" charset="0"/>
                <a:cs typeface="Times New Roman" panose="02020603050405020304" pitchFamily="18" charset="0"/>
              </a:rPr>
              <a:t>оценки соответствия значений показателей надежности изделий требованиям ТЗ и нормативно-технической </a:t>
            </a:r>
            <a:r>
              <a:rPr lang="ru-RU" sz="1600" dirty="0" smtClean="0">
                <a:latin typeface="Times New Roman" panose="02020603050405020304" pitchFamily="18" charset="0"/>
                <a:cs typeface="Times New Roman" panose="02020603050405020304" pitchFamily="18" charset="0"/>
              </a:rPr>
              <a:t>документации;</a:t>
            </a:r>
          </a:p>
          <a:p>
            <a:pPr marL="285750" indent="-285750" algn="just">
              <a:lnSpc>
                <a:spcPct val="150000"/>
              </a:lnSpc>
              <a:spcAft>
                <a:spcPts val="600"/>
              </a:spcAft>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для </a:t>
            </a:r>
            <a:r>
              <a:rPr lang="ru-RU" sz="1600" dirty="0">
                <a:latin typeface="Times New Roman" panose="02020603050405020304" pitchFamily="18" charset="0"/>
                <a:cs typeface="Times New Roman" panose="02020603050405020304" pitchFamily="18" charset="0"/>
              </a:rPr>
              <a:t>выявления и устранения причин отказов и разработки рекомендаций по повышению надежности</a:t>
            </a:r>
            <a:r>
              <a:rPr lang="ru-RU" sz="1600" dirty="0" smtClean="0">
                <a:latin typeface="Times New Roman" panose="02020603050405020304" pitchFamily="18" charset="0"/>
                <a:cs typeface="Times New Roman" panose="02020603050405020304" pitchFamily="18" charset="0"/>
              </a:rPr>
              <a:t>.</a:t>
            </a:r>
          </a:p>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Проводят </a:t>
            </a:r>
            <a:r>
              <a:rPr lang="ru-RU" sz="1600" dirty="0">
                <a:latin typeface="Times New Roman" panose="02020603050405020304" pitchFamily="18" charset="0"/>
                <a:cs typeface="Times New Roman" panose="02020603050405020304" pitchFamily="18" charset="0"/>
              </a:rPr>
              <a:t>в составе предварительных и (или) приемочных испытаний</a:t>
            </a:r>
            <a:r>
              <a:rPr lang="ru-RU" sz="1600" dirty="0" smtClean="0">
                <a:latin typeface="Times New Roman" panose="02020603050405020304" pitchFamily="18" charset="0"/>
                <a:cs typeface="Times New Roman" panose="02020603050405020304" pitchFamily="18" charset="0"/>
              </a:rPr>
              <a:t>.</a:t>
            </a:r>
          </a:p>
        </p:txBody>
      </p:sp>
      <p:sp>
        <p:nvSpPr>
          <p:cNvPr id="3" name="Прямоугольник 2"/>
          <p:cNvSpPr/>
          <p:nvPr/>
        </p:nvSpPr>
        <p:spPr>
          <a:xfrm>
            <a:off x="724740" y="1011353"/>
            <a:ext cx="4014369" cy="338554"/>
          </a:xfrm>
          <a:prstGeom prst="rect">
            <a:avLst/>
          </a:prstGeom>
        </p:spPr>
        <p:txBody>
          <a:bodyPr wrap="none">
            <a:spAutoFit/>
          </a:bodyPr>
          <a:lstStyle/>
          <a:p>
            <a:r>
              <a:rPr lang="ru-RU" sz="1600" b="1" dirty="0">
                <a:latin typeface="Times New Roman" panose="02020603050405020304" pitchFamily="18" charset="0"/>
                <a:cs typeface="Times New Roman" panose="02020603050405020304" pitchFamily="18" charset="0"/>
              </a:rPr>
              <a:t>Контрольные испытания на надежность </a:t>
            </a:r>
            <a:endParaRPr lang="ru-RU" sz="1600" b="1" dirty="0"/>
          </a:p>
        </p:txBody>
      </p:sp>
    </p:spTree>
    <p:extLst>
      <p:ext uri="{BB962C8B-B14F-4D97-AF65-F5344CB8AC3E}">
        <p14:creationId xmlns:p14="http://schemas.microsoft.com/office/powerpoint/2010/main" val="589010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16</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714945" y="891058"/>
            <a:ext cx="7456316" cy="3200876"/>
          </a:xfrm>
          <a:prstGeom prst="rect">
            <a:avLst/>
          </a:prstGeom>
        </p:spPr>
        <p:txBody>
          <a:bodyPr wrap="square">
            <a:spAutoFit/>
          </a:bodyPr>
          <a:lstStyle/>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На </a:t>
            </a:r>
            <a:r>
              <a:rPr lang="ru-RU" sz="1600" dirty="0">
                <a:latin typeface="Times New Roman" panose="02020603050405020304" pitchFamily="18" charset="0"/>
                <a:cs typeface="Times New Roman" panose="02020603050405020304" pitchFamily="18" charset="0"/>
              </a:rPr>
              <a:t>этапе постановки изделий на производство </a:t>
            </a:r>
            <a:r>
              <a:rPr lang="ru-RU" sz="1600" dirty="0" smtClean="0">
                <a:latin typeface="Times New Roman" panose="02020603050405020304" pitchFamily="18" charset="0"/>
                <a:cs typeface="Times New Roman" panose="02020603050405020304" pitchFamily="18" charset="0"/>
              </a:rPr>
              <a:t>– контрольные </a:t>
            </a:r>
            <a:r>
              <a:rPr lang="ru-RU" sz="1600" dirty="0">
                <a:latin typeface="Times New Roman" panose="02020603050405020304" pitchFamily="18" charset="0"/>
                <a:cs typeface="Times New Roman" panose="02020603050405020304" pitchFamily="18" charset="0"/>
              </a:rPr>
              <a:t>испытания на надежность установочной серии или первой промышленной партии изделий</a:t>
            </a:r>
            <a:r>
              <a:rPr lang="ru-RU" sz="1600" dirty="0" smtClean="0">
                <a:latin typeface="Times New Roman" panose="02020603050405020304" pitchFamily="18" charset="0"/>
                <a:cs typeface="Times New Roman" panose="02020603050405020304" pitchFamily="18" charset="0"/>
              </a:rPr>
              <a:t>.</a:t>
            </a:r>
          </a:p>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Контрольные </a:t>
            </a:r>
            <a:r>
              <a:rPr lang="ru-RU" sz="1600" dirty="0">
                <a:latin typeface="Times New Roman" panose="02020603050405020304" pitchFamily="18" charset="0"/>
                <a:cs typeface="Times New Roman" panose="02020603050405020304" pitchFamily="18" charset="0"/>
              </a:rPr>
              <a:t>испытания на надежность изделий серийного производства </a:t>
            </a:r>
            <a:r>
              <a:rPr lang="ru-RU" sz="1600" dirty="0" smtClean="0">
                <a:latin typeface="Times New Roman" panose="02020603050405020304" pitchFamily="18" charset="0"/>
                <a:cs typeface="Times New Roman" panose="02020603050405020304" pitchFamily="18" charset="0"/>
              </a:rPr>
              <a:t>– в </a:t>
            </a:r>
            <a:r>
              <a:rPr lang="ru-RU" sz="1600" dirty="0">
                <a:latin typeface="Times New Roman" panose="02020603050405020304" pitchFamily="18" charset="0"/>
                <a:cs typeface="Times New Roman" panose="02020603050405020304" pitchFamily="18" charset="0"/>
              </a:rPr>
              <a:t>составе периодических и типовых испытаний или выделяют в самостоятельные </a:t>
            </a:r>
            <a:r>
              <a:rPr lang="ru-RU" sz="1600" dirty="0" smtClean="0">
                <a:latin typeface="Times New Roman" panose="02020603050405020304" pitchFamily="18" charset="0"/>
                <a:cs typeface="Times New Roman" panose="02020603050405020304" pitchFamily="18" charset="0"/>
              </a:rPr>
              <a:t>испытания.</a:t>
            </a:r>
          </a:p>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Необходимость </a:t>
            </a:r>
            <a:r>
              <a:rPr lang="ru-RU" sz="1600" dirty="0">
                <a:latin typeface="Times New Roman" panose="02020603050405020304" pitchFamily="18" charset="0"/>
                <a:cs typeface="Times New Roman" panose="02020603050405020304" pitchFamily="18" charset="0"/>
              </a:rPr>
              <a:t>проведения контрольных испытаний на надежность на стадиях разработки и изготовления изделий определяется по согласованию между разработчиком (изготовителем) и заказчиком (потребителем</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5991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17</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714945" y="891058"/>
            <a:ext cx="7456316" cy="2385268"/>
          </a:xfrm>
          <a:prstGeom prst="rect">
            <a:avLst/>
          </a:prstGeom>
        </p:spPr>
        <p:txBody>
          <a:bodyPr wrap="square">
            <a:spAutoFit/>
          </a:bodyPr>
          <a:lstStyle/>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Контрольные испытания на </a:t>
            </a:r>
            <a:r>
              <a:rPr lang="ru-RU" sz="1600" dirty="0">
                <a:latin typeface="Times New Roman" panose="02020603050405020304" pitchFamily="18" charset="0"/>
                <a:cs typeface="Times New Roman" panose="02020603050405020304" pitchFamily="18" charset="0"/>
              </a:rPr>
              <a:t>безотказность </a:t>
            </a:r>
            <a:r>
              <a:rPr lang="ru-RU" sz="1600" dirty="0" smtClean="0">
                <a:latin typeface="Times New Roman" panose="02020603050405020304" pitchFamily="18" charset="0"/>
                <a:cs typeface="Times New Roman" panose="02020603050405020304" pitchFamily="18" charset="0"/>
              </a:rPr>
              <a:t>рекомендуется </a:t>
            </a:r>
            <a:r>
              <a:rPr lang="ru-RU" sz="1600" dirty="0">
                <a:latin typeface="Times New Roman" panose="02020603050405020304" pitchFamily="18" charset="0"/>
                <a:cs typeface="Times New Roman" panose="02020603050405020304" pitchFamily="18" charset="0"/>
              </a:rPr>
              <a:t>проводить </a:t>
            </a:r>
            <a:r>
              <a:rPr lang="ru-RU" sz="1600" dirty="0" smtClean="0">
                <a:latin typeface="Times New Roman" panose="02020603050405020304" pitchFamily="18" charset="0"/>
                <a:cs typeface="Times New Roman" panose="02020603050405020304" pitchFamily="18" charset="0"/>
              </a:rPr>
              <a:t>на </a:t>
            </a:r>
            <a:r>
              <a:rPr lang="ru-RU" sz="1600" dirty="0">
                <a:latin typeface="Times New Roman" panose="02020603050405020304" pitchFamily="18" charset="0"/>
                <a:cs typeface="Times New Roman" panose="02020603050405020304" pitchFamily="18" charset="0"/>
              </a:rPr>
              <a:t>этапе серийного производства </a:t>
            </a:r>
            <a:r>
              <a:rPr lang="ru-RU" sz="1600" dirty="0" smtClean="0">
                <a:latin typeface="Times New Roman" panose="02020603050405020304" pitchFamily="18" charset="0"/>
                <a:cs typeface="Times New Roman" panose="02020603050405020304" pitchFamily="18" charset="0"/>
              </a:rPr>
              <a:t>не </a:t>
            </a:r>
            <a:r>
              <a:rPr lang="ru-RU" sz="1600" dirty="0">
                <a:latin typeface="Times New Roman" panose="02020603050405020304" pitchFamily="18" charset="0"/>
                <a:cs typeface="Times New Roman" panose="02020603050405020304" pitchFamily="18" charset="0"/>
              </a:rPr>
              <a:t>реже раза в три года</a:t>
            </a:r>
            <a:r>
              <a:rPr lang="ru-RU" sz="1600" dirty="0" smtClean="0">
                <a:latin typeface="Times New Roman" panose="02020603050405020304" pitchFamily="18" charset="0"/>
                <a:cs typeface="Times New Roman" panose="02020603050405020304" pitchFamily="18" charset="0"/>
              </a:rPr>
              <a:t>.</a:t>
            </a:r>
            <a:endParaRPr lang="en-US" sz="1600" dirty="0" smtClean="0">
              <a:latin typeface="Times New Roman" panose="02020603050405020304" pitchFamily="18" charset="0"/>
              <a:cs typeface="Times New Roman" panose="02020603050405020304" pitchFamily="18" charset="0"/>
            </a:endParaRPr>
          </a:p>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Контрольные </a:t>
            </a:r>
            <a:r>
              <a:rPr lang="ru-RU" sz="1600" dirty="0">
                <a:latin typeface="Times New Roman" panose="02020603050405020304" pitchFamily="18" charset="0"/>
                <a:cs typeface="Times New Roman" panose="02020603050405020304" pitchFamily="18" charset="0"/>
              </a:rPr>
              <a:t>испытания на ремонтопригодности проводят на опытных образцах или на установочной серии (первой промышленной партии), а также при типовых испытаниях в случае модернизации изделий, приводящей к изменениям показателей ремонтопригодности</a:t>
            </a:r>
            <a:r>
              <a:rPr lang="ru-RU" sz="1600" dirty="0" smtClean="0">
                <a:latin typeface="Times New Roman" panose="02020603050405020304" pitchFamily="18" charset="0"/>
                <a:cs typeface="Times New Roman" panose="02020603050405020304" pitchFamily="18" charset="0"/>
              </a:rPr>
              <a:t>.</a:t>
            </a:r>
            <a:endParaRPr lang="en-US"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1614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18</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752647" y="1018705"/>
            <a:ext cx="7888116" cy="338554"/>
          </a:xfrm>
          <a:prstGeom prst="rect">
            <a:avLst/>
          </a:prstGeom>
        </p:spPr>
        <p:txBody>
          <a:bodyPr wrap="square">
            <a:spAutoFit/>
          </a:bodyPr>
          <a:lstStyle/>
          <a:p>
            <a:r>
              <a:rPr lang="ru-RU" sz="1600" b="1" dirty="0" smtClean="0">
                <a:latin typeface="Times New Roman" panose="02020603050405020304" pitchFamily="18" charset="0"/>
                <a:cs typeface="Times New Roman" panose="02020603050405020304" pitchFamily="18" charset="0"/>
              </a:rPr>
              <a:t>ИСПЫТАНИЕ ДЛЯ КОНТРОЛЯ ВЕРОЯТНОСТИ БЕЗОТКАЗНОЙ РАБОТЫ</a:t>
            </a:r>
            <a:endParaRPr lang="ru-RU" sz="1600" b="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cstate="print"/>
          <a:stretch>
            <a:fillRect/>
          </a:stretch>
        </p:blipFill>
        <p:spPr>
          <a:xfrm>
            <a:off x="791989" y="2070422"/>
            <a:ext cx="2448411" cy="1727915"/>
          </a:xfrm>
          <a:prstGeom prst="rect">
            <a:avLst/>
          </a:prstGeom>
        </p:spPr>
      </p:pic>
      <p:sp>
        <p:nvSpPr>
          <p:cNvPr id="16" name="Прямоугольник 15"/>
          <p:cNvSpPr/>
          <p:nvPr/>
        </p:nvSpPr>
        <p:spPr>
          <a:xfrm>
            <a:off x="647700" y="4986338"/>
            <a:ext cx="3738524" cy="323165"/>
          </a:xfrm>
          <a:prstGeom prst="rect">
            <a:avLst/>
          </a:prstGeom>
        </p:spPr>
        <p:txBody>
          <a:bodyPr wrap="none">
            <a:spAutoFit/>
          </a:bodyPr>
          <a:lstStyle/>
          <a:p>
            <a:r>
              <a:rPr lang="en-US" dirty="0"/>
              <a:t>http://docs.cntd.ru/document/1200078695</a:t>
            </a:r>
            <a:endParaRPr lang="ru-RU" dirty="0"/>
          </a:p>
        </p:txBody>
      </p:sp>
      <p:sp>
        <p:nvSpPr>
          <p:cNvPr id="7" name="Прямоугольник 6"/>
          <p:cNvSpPr/>
          <p:nvPr/>
        </p:nvSpPr>
        <p:spPr>
          <a:xfrm>
            <a:off x="3816325" y="2286446"/>
            <a:ext cx="4318000" cy="1384995"/>
          </a:xfrm>
          <a:prstGeom prst="rect">
            <a:avLst/>
          </a:prstGeom>
        </p:spPr>
        <p:txBody>
          <a:bodyPr>
            <a:spAutoFit/>
          </a:bodyPr>
          <a:lstStyle/>
          <a:p>
            <a:r>
              <a:rPr lang="ru-RU" sz="1400" dirty="0">
                <a:solidFill>
                  <a:srgbClr val="000000"/>
                </a:solidFill>
                <a:latin typeface="Times New Roman" panose="02020603050405020304" pitchFamily="18" charset="0"/>
                <a:cs typeface="Times New Roman" panose="02020603050405020304" pitchFamily="18" charset="0"/>
              </a:rPr>
              <a:t>Усеченный последовательный план</a:t>
            </a:r>
            <a:br>
              <a:rPr lang="ru-RU" sz="1400" dirty="0">
                <a:solidFill>
                  <a:srgbClr val="000000"/>
                </a:solidFill>
                <a:latin typeface="Times New Roman" panose="02020603050405020304" pitchFamily="18" charset="0"/>
                <a:cs typeface="Times New Roman" panose="02020603050405020304" pitchFamily="18" charset="0"/>
              </a:rPr>
            </a:br>
            <a:r>
              <a:rPr lang="ru-RU" sz="1400" dirty="0">
                <a:solidFill>
                  <a:srgbClr val="000000"/>
                </a:solidFill>
                <a:latin typeface="Times New Roman" panose="02020603050405020304" pitchFamily="18" charset="0"/>
                <a:cs typeface="Times New Roman" panose="02020603050405020304" pitchFamily="18" charset="0"/>
              </a:rPr>
              <a:t>Имеет четыре управляющих параметра.</a:t>
            </a:r>
          </a:p>
          <a:p>
            <a:r>
              <a:rPr lang="ru-RU" sz="1400" dirty="0">
                <a:solidFill>
                  <a:srgbClr val="000000"/>
                </a:solidFill>
                <a:latin typeface="Times New Roman" panose="02020603050405020304" pitchFamily="18" charset="0"/>
                <a:cs typeface="Times New Roman" panose="02020603050405020304" pitchFamily="18" charset="0"/>
              </a:rPr>
              <a:t>Дает экономию объемов испытаний до 40 % и более </a:t>
            </a:r>
            <a:r>
              <a:rPr lang="ru-RU" sz="1400" dirty="0" smtClean="0">
                <a:solidFill>
                  <a:srgbClr val="000000"/>
                </a:solidFill>
                <a:latin typeface="Times New Roman" panose="02020603050405020304" pitchFamily="18" charset="0"/>
                <a:cs typeface="Times New Roman" panose="02020603050405020304" pitchFamily="18" charset="0"/>
              </a:rPr>
              <a:t>по</a:t>
            </a:r>
            <a:r>
              <a:rPr lang="en-US" sz="140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latin typeface="Times New Roman" panose="02020603050405020304" pitchFamily="18" charset="0"/>
                <a:cs typeface="Times New Roman" panose="02020603050405020304" pitchFamily="18" charset="0"/>
              </a:rPr>
              <a:t>сравнению </a:t>
            </a:r>
            <a:r>
              <a:rPr lang="ru-RU" sz="1400" dirty="0">
                <a:solidFill>
                  <a:srgbClr val="000000"/>
                </a:solidFill>
                <a:latin typeface="Times New Roman" panose="02020603050405020304" pitchFamily="18" charset="0"/>
                <a:cs typeface="Times New Roman" panose="02020603050405020304" pitchFamily="18" charset="0"/>
              </a:rPr>
              <a:t>с одноступенчатым планом.</a:t>
            </a:r>
          </a:p>
          <a:p>
            <a:r>
              <a:rPr lang="ru-RU" sz="1400" dirty="0">
                <a:solidFill>
                  <a:srgbClr val="000000"/>
                </a:solidFill>
                <a:latin typeface="Times New Roman" panose="02020603050405020304" pitchFamily="18" charset="0"/>
                <a:cs typeface="Times New Roman" panose="02020603050405020304" pitchFamily="18" charset="0"/>
              </a:rPr>
              <a:t>Неустойчив к возможной приработке изделий в начале </a:t>
            </a:r>
            <a:r>
              <a:rPr lang="ru-RU" sz="1400" dirty="0" smtClean="0">
                <a:solidFill>
                  <a:srgbClr val="000000"/>
                </a:solidFill>
                <a:latin typeface="Times New Roman" panose="02020603050405020304" pitchFamily="18" charset="0"/>
                <a:cs typeface="Times New Roman" panose="02020603050405020304" pitchFamily="18" charset="0"/>
              </a:rPr>
              <a:t>испытаний </a:t>
            </a:r>
            <a:r>
              <a:rPr lang="ru-RU" sz="1400" dirty="0">
                <a:solidFill>
                  <a:srgbClr val="000000"/>
                </a:solidFill>
                <a:latin typeface="Times New Roman" panose="02020603050405020304" pitchFamily="18" charset="0"/>
                <a:cs typeface="Times New Roman" panose="02020603050405020304" pitchFamily="18" charset="0"/>
              </a:rPr>
              <a:t>— возрастает риск поставщика</a:t>
            </a:r>
          </a:p>
        </p:txBody>
      </p:sp>
      <p:sp>
        <p:nvSpPr>
          <p:cNvPr id="8" name="Прямоугольник 7"/>
          <p:cNvSpPr/>
          <p:nvPr/>
        </p:nvSpPr>
        <p:spPr>
          <a:xfrm>
            <a:off x="719981" y="3870622"/>
            <a:ext cx="7704856" cy="523220"/>
          </a:xfrm>
          <a:prstGeom prst="rect">
            <a:avLst/>
          </a:prstGeom>
        </p:spPr>
        <p:txBody>
          <a:bodyPr wrap="square">
            <a:spAutoFit/>
          </a:bodyPr>
          <a:lstStyle/>
          <a:p>
            <a:r>
              <a:rPr lang="ru-RU" sz="1400" dirty="0">
                <a:solidFill>
                  <a:srgbClr val="000000"/>
                </a:solidFill>
                <a:latin typeface="Times New Roman" panose="02020603050405020304" pitchFamily="18" charset="0"/>
                <a:cs typeface="Times New Roman" panose="02020603050405020304" pitchFamily="18" charset="0"/>
              </a:rPr>
              <a:t>Границы приемки на графиках таблицы 2 обозначены знаком «плюс», а границы браковки — </a:t>
            </a:r>
            <a:r>
              <a:rPr lang="ru-RU" sz="1400" dirty="0" smtClean="0">
                <a:solidFill>
                  <a:srgbClr val="000000"/>
                </a:solidFill>
                <a:latin typeface="Times New Roman" panose="02020603050405020304" pitchFamily="18" charset="0"/>
                <a:cs typeface="Times New Roman" panose="02020603050405020304" pitchFamily="18" charset="0"/>
              </a:rPr>
              <a:t>знаком </a:t>
            </a:r>
            <a:r>
              <a:rPr lang="ru-RU" sz="1400" dirty="0">
                <a:solidFill>
                  <a:srgbClr val="000000"/>
                </a:solidFill>
                <a:latin typeface="Times New Roman" panose="02020603050405020304" pitchFamily="18" charset="0"/>
                <a:cs typeface="Times New Roman" panose="02020603050405020304" pitchFamily="18" charset="0"/>
              </a:rPr>
              <a:t>«минус».</a:t>
            </a:r>
          </a:p>
        </p:txBody>
      </p:sp>
      <p:sp>
        <p:nvSpPr>
          <p:cNvPr id="17" name="Прямоугольник 16"/>
          <p:cNvSpPr/>
          <p:nvPr/>
        </p:nvSpPr>
        <p:spPr>
          <a:xfrm>
            <a:off x="791989" y="1566366"/>
            <a:ext cx="7416403" cy="338554"/>
          </a:xfrm>
          <a:prstGeom prst="rect">
            <a:avLst/>
          </a:prstGeom>
        </p:spPr>
        <p:txBody>
          <a:bodyPr wrap="square">
            <a:spAutoFit/>
          </a:bodyPr>
          <a:lstStyle/>
          <a:p>
            <a:r>
              <a:rPr lang="ru-RU" sz="1600" b="1" dirty="0" smtClean="0">
                <a:latin typeface="Times New Roman" panose="02020603050405020304" pitchFamily="18" charset="0"/>
                <a:cs typeface="Times New Roman" panose="02020603050405020304" pitchFamily="18" charset="0"/>
              </a:rPr>
              <a:t>Планы испытаний для контроля вероятности безотказной работы</a:t>
            </a:r>
            <a:endParaRPr lang="ru-RU"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3618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19</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pic>
        <p:nvPicPr>
          <p:cNvPr id="6" name="Рисунок 5"/>
          <p:cNvPicPr>
            <a:picLocks noChangeAspect="1"/>
          </p:cNvPicPr>
          <p:nvPr/>
        </p:nvPicPr>
        <p:blipFill>
          <a:blip r:embed="rId2" cstate="print"/>
          <a:stretch>
            <a:fillRect/>
          </a:stretch>
        </p:blipFill>
        <p:spPr>
          <a:xfrm>
            <a:off x="771613" y="1062009"/>
            <a:ext cx="2995437" cy="1778541"/>
          </a:xfrm>
          <a:prstGeom prst="rect">
            <a:avLst/>
          </a:prstGeom>
        </p:spPr>
      </p:pic>
      <p:sp>
        <p:nvSpPr>
          <p:cNvPr id="7" name="Прямоугольник 6"/>
          <p:cNvSpPr/>
          <p:nvPr/>
        </p:nvSpPr>
        <p:spPr>
          <a:xfrm>
            <a:off x="3890963" y="1430773"/>
            <a:ext cx="4677890" cy="954107"/>
          </a:xfrm>
          <a:prstGeom prst="rect">
            <a:avLst/>
          </a:prstGeom>
        </p:spPr>
        <p:txBody>
          <a:bodyPr wrap="square">
            <a:spAutoFit/>
          </a:bodyPr>
          <a:lstStyle/>
          <a:p>
            <a:r>
              <a:rPr lang="ru-RU" sz="1400" dirty="0">
                <a:solidFill>
                  <a:srgbClr val="000000"/>
                </a:solidFill>
                <a:latin typeface="Times New Roman" panose="02020603050405020304" pitchFamily="18" charset="0"/>
                <a:cs typeface="Times New Roman" panose="02020603050405020304" pitchFamily="18" charset="0"/>
              </a:rPr>
              <a:t>Одноступенчатый план</a:t>
            </a:r>
          </a:p>
          <a:p>
            <a:r>
              <a:rPr lang="ru-RU" sz="1400" dirty="0">
                <a:solidFill>
                  <a:srgbClr val="000000"/>
                </a:solidFill>
                <a:latin typeface="Times New Roman" panose="02020603050405020304" pitchFamily="18" charset="0"/>
                <a:cs typeface="Times New Roman" panose="02020603050405020304" pitchFamily="18" charset="0"/>
              </a:rPr>
              <a:t>Имеет два управляющих параметра.</a:t>
            </a:r>
          </a:p>
          <a:p>
            <a:r>
              <a:rPr lang="ru-RU" sz="1400" dirty="0">
                <a:solidFill>
                  <a:srgbClr val="000000"/>
                </a:solidFill>
                <a:latin typeface="Times New Roman" panose="02020603050405020304" pitchFamily="18" charset="0"/>
                <a:cs typeface="Times New Roman" panose="02020603050405020304" pitchFamily="18" charset="0"/>
              </a:rPr>
              <a:t>Устойчив к возможной приработке изделий в начале </a:t>
            </a:r>
            <a:r>
              <a:rPr lang="ru-RU" sz="1400" dirty="0" smtClean="0">
                <a:solidFill>
                  <a:srgbClr val="000000"/>
                </a:solidFill>
                <a:latin typeface="Times New Roman" panose="02020603050405020304" pitchFamily="18" charset="0"/>
                <a:cs typeface="Times New Roman" panose="02020603050405020304" pitchFamily="18" charset="0"/>
              </a:rPr>
              <a:t>испытаний </a:t>
            </a:r>
            <a:r>
              <a:rPr lang="ru-RU" sz="1400" dirty="0">
                <a:solidFill>
                  <a:srgbClr val="000000"/>
                </a:solidFill>
                <a:latin typeface="Times New Roman" panose="02020603050405020304" pitchFamily="18" charset="0"/>
                <a:cs typeface="Times New Roman" panose="02020603050405020304" pitchFamily="18" charset="0"/>
              </a:rPr>
              <a:t>— риск поставщика изменяется незначительно</a:t>
            </a:r>
          </a:p>
        </p:txBody>
      </p:sp>
      <p:sp>
        <p:nvSpPr>
          <p:cNvPr id="8" name="Прямоугольник 7"/>
          <p:cNvSpPr/>
          <p:nvPr/>
        </p:nvSpPr>
        <p:spPr>
          <a:xfrm>
            <a:off x="720938" y="3127858"/>
            <a:ext cx="7897256" cy="1233030"/>
          </a:xfrm>
          <a:prstGeom prst="rect">
            <a:avLst/>
          </a:prstGeom>
        </p:spPr>
        <p:txBody>
          <a:bodyPr wrap="square">
            <a:spAutoFit/>
          </a:bodyPr>
          <a:lstStyle/>
          <a:p>
            <a:pPr>
              <a:lnSpc>
                <a:spcPct val="150000"/>
              </a:lnSpc>
              <a:spcAft>
                <a:spcPts val="600"/>
              </a:spcAft>
            </a:pPr>
            <a:r>
              <a:rPr lang="ru-RU" sz="1600" dirty="0" smtClean="0">
                <a:solidFill>
                  <a:srgbClr val="000000"/>
                </a:solidFill>
                <a:latin typeface="Times New Roman" panose="02020603050405020304" pitchFamily="18" charset="0"/>
                <a:cs typeface="Times New Roman" panose="02020603050405020304" pitchFamily="18" charset="0"/>
              </a:rPr>
              <a:t>Основное ограничение </a:t>
            </a:r>
            <a:r>
              <a:rPr lang="ru-RU" sz="1600" dirty="0">
                <a:solidFill>
                  <a:srgbClr val="000000"/>
                </a:solidFill>
                <a:latin typeface="Times New Roman" panose="02020603050405020304" pitchFamily="18" charset="0"/>
                <a:cs typeface="Times New Roman" panose="02020603050405020304" pitchFamily="18" charset="0"/>
              </a:rPr>
              <a:t>при выборе плана испытаний </a:t>
            </a:r>
            <a:r>
              <a:rPr lang="ru-RU" sz="1600" dirty="0" smtClean="0">
                <a:solidFill>
                  <a:srgbClr val="000000"/>
                </a:solidFill>
                <a:latin typeface="Times New Roman" panose="02020603050405020304" pitchFamily="18" charset="0"/>
                <a:cs typeface="Times New Roman" panose="02020603050405020304" pitchFamily="18" charset="0"/>
              </a:rPr>
              <a:t>– максимально возможное число </a:t>
            </a:r>
            <a:r>
              <a:rPr lang="ru-RU" sz="1600" dirty="0">
                <a:solidFill>
                  <a:srgbClr val="000000"/>
                </a:solidFill>
                <a:latin typeface="Times New Roman" panose="02020603050405020304" pitchFamily="18" charset="0"/>
                <a:cs typeface="Times New Roman" panose="02020603050405020304" pitchFamily="18" charset="0"/>
              </a:rPr>
              <a:t>наблюдений и/или число изделий, которые могут быть подвергнуты испытаниям </a:t>
            </a:r>
            <a:r>
              <a:rPr lang="en-US" sz="1600" i="1" dirty="0">
                <a:solidFill>
                  <a:srgbClr val="000000"/>
                </a:solidFill>
                <a:latin typeface="Times New Roman" panose="02020603050405020304" pitchFamily="18" charset="0"/>
                <a:cs typeface="Times New Roman" panose="02020603050405020304" pitchFamily="18" charset="0"/>
              </a:rPr>
              <a:t>N</a:t>
            </a:r>
            <a:r>
              <a:rPr lang="en-US" sz="1600" dirty="0">
                <a:solidFill>
                  <a:srgbClr val="000000"/>
                </a:solidFill>
                <a:latin typeface="Times New Roman" panose="02020603050405020304" pitchFamily="18" charset="0"/>
                <a:cs typeface="Times New Roman" panose="02020603050405020304" pitchFamily="18" charset="0"/>
              </a:rPr>
              <a:t>.</a:t>
            </a:r>
            <a:endParaRPr lang="ru-RU" sz="1600" dirty="0">
              <a:solidFill>
                <a:srgbClr val="000000"/>
              </a:solidFill>
              <a:latin typeface="Times New Roman" panose="02020603050405020304" pitchFamily="18" charset="0"/>
              <a:cs typeface="Times New Roman" panose="02020603050405020304" pitchFamily="18" charset="0"/>
            </a:endParaRPr>
          </a:p>
          <a:p>
            <a:pPr>
              <a:lnSpc>
                <a:spcPct val="150000"/>
              </a:lnSpc>
              <a:spcAft>
                <a:spcPts val="600"/>
              </a:spcAft>
            </a:pPr>
            <a:r>
              <a:rPr lang="ru-RU" sz="1600" dirty="0" smtClean="0">
                <a:solidFill>
                  <a:srgbClr val="000000"/>
                </a:solidFill>
                <a:latin typeface="Times New Roman" panose="02020603050405020304" pitchFamily="18" charset="0"/>
                <a:cs typeface="Times New Roman" panose="02020603050405020304" pitchFamily="18" charset="0"/>
              </a:rPr>
              <a:t>Ограничением </a:t>
            </a:r>
            <a:r>
              <a:rPr lang="ru-RU" sz="1600" dirty="0">
                <a:solidFill>
                  <a:srgbClr val="000000"/>
                </a:solidFill>
                <a:latin typeface="Times New Roman" panose="02020603050405020304" pitchFamily="18" charset="0"/>
                <a:cs typeface="Times New Roman" panose="02020603050405020304" pitchFamily="18" charset="0"/>
              </a:rPr>
              <a:t>может быть календарная продолжительность испытаний. </a:t>
            </a:r>
          </a:p>
        </p:txBody>
      </p:sp>
    </p:spTree>
    <p:extLst>
      <p:ext uri="{BB962C8B-B14F-4D97-AF65-F5344CB8AC3E}">
        <p14:creationId xmlns:p14="http://schemas.microsoft.com/office/powerpoint/2010/main" val="41608484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20</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47700" y="1044741"/>
            <a:ext cx="5616873" cy="417422"/>
          </a:xfrm>
          <a:prstGeom prst="rect">
            <a:avLst/>
          </a:prstGeom>
        </p:spPr>
        <p:txBody>
          <a:bodyPr wrap="square">
            <a:spAutoFit/>
          </a:bodyPr>
          <a:lstStyle/>
          <a:p>
            <a:pPr>
              <a:lnSpc>
                <a:spcPct val="150000"/>
              </a:lnSpc>
              <a:spcAft>
                <a:spcPts val="600"/>
              </a:spcAft>
            </a:pPr>
            <a:r>
              <a:rPr lang="ru-RU" sz="1600" b="1" dirty="0">
                <a:latin typeface="Times New Roman" panose="02020603050405020304" pitchFamily="18" charset="0"/>
                <a:cs typeface="Times New Roman" panose="02020603050405020304" pitchFamily="18" charset="0"/>
              </a:rPr>
              <a:t>Методика испытаний и правила принятия решений</a:t>
            </a:r>
          </a:p>
        </p:txBody>
      </p:sp>
      <p:sp>
        <p:nvSpPr>
          <p:cNvPr id="4" name="Прямоугольник 3"/>
          <p:cNvSpPr/>
          <p:nvPr/>
        </p:nvSpPr>
        <p:spPr>
          <a:xfrm>
            <a:off x="647973" y="1566366"/>
            <a:ext cx="7837386" cy="2341025"/>
          </a:xfrm>
          <a:prstGeom prst="rect">
            <a:avLst/>
          </a:prstGeom>
        </p:spPr>
        <p:txBody>
          <a:bodyPr wrap="square">
            <a:spAutoFit/>
          </a:bodyPr>
          <a:lstStyle/>
          <a:p>
            <a:pPr>
              <a:lnSpc>
                <a:spcPct val="150000"/>
              </a:lnSpc>
              <a:spcAft>
                <a:spcPts val="600"/>
              </a:spcAft>
            </a:pPr>
            <a:r>
              <a:rPr lang="ru-RU" sz="1600" dirty="0">
                <a:latin typeface="Times New Roman" panose="02020603050405020304" pitchFamily="18" charset="0"/>
                <a:cs typeface="Times New Roman" panose="02020603050405020304" pitchFamily="18" charset="0"/>
              </a:rPr>
              <a:t>Изделие (или несколько изделий) подвергают испытаниям в соответствии с программой испытаний и последовательно суммируют учитываемое число наблюдений и учитываемое число отказов</a:t>
            </a:r>
            <a:r>
              <a:rPr lang="ru-RU" sz="1600" dirty="0" smtClean="0">
                <a:latin typeface="Times New Roman" panose="02020603050405020304" pitchFamily="18" charset="0"/>
                <a:cs typeface="Times New Roman" panose="02020603050405020304" pitchFamily="18" charset="0"/>
              </a:rPr>
              <a:t>.</a:t>
            </a:r>
          </a:p>
          <a:p>
            <a:pPr>
              <a:lnSpc>
                <a:spcPct val="150000"/>
              </a:lnSpc>
              <a:spcAft>
                <a:spcPts val="600"/>
              </a:spcAft>
            </a:pPr>
            <a:r>
              <a:rPr lang="ru-RU" sz="1600" dirty="0">
                <a:latin typeface="Times New Roman" panose="02020603050405020304" pitchFamily="18" charset="0"/>
                <a:cs typeface="Times New Roman" panose="02020603050405020304" pitchFamily="18" charset="0"/>
              </a:rPr>
              <a:t>По результатам суммирования наблюдений и отказов строят график плана испытаний в виде ступенчатой линии реализации процесса отказов, состоящей из единичных горизонтальных или диагональных скачков, как показано на рисунке 1.</a:t>
            </a:r>
          </a:p>
        </p:txBody>
      </p:sp>
    </p:spTree>
    <p:extLst>
      <p:ext uri="{BB962C8B-B14F-4D97-AF65-F5344CB8AC3E}">
        <p14:creationId xmlns:p14="http://schemas.microsoft.com/office/powerpoint/2010/main" val="26254136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21</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pic>
        <p:nvPicPr>
          <p:cNvPr id="3" name="Рисунок 2"/>
          <p:cNvPicPr>
            <a:picLocks noChangeAspect="1"/>
          </p:cNvPicPr>
          <p:nvPr/>
        </p:nvPicPr>
        <p:blipFill>
          <a:blip r:embed="rId2" cstate="print"/>
          <a:stretch>
            <a:fillRect/>
          </a:stretch>
        </p:blipFill>
        <p:spPr>
          <a:xfrm>
            <a:off x="719981" y="891058"/>
            <a:ext cx="3210051" cy="2191346"/>
          </a:xfrm>
          <a:prstGeom prst="rect">
            <a:avLst/>
          </a:prstGeom>
        </p:spPr>
      </p:pic>
      <p:sp>
        <p:nvSpPr>
          <p:cNvPr id="4" name="Прямоугольник 3"/>
          <p:cNvSpPr/>
          <p:nvPr/>
        </p:nvSpPr>
        <p:spPr>
          <a:xfrm>
            <a:off x="711348" y="3065850"/>
            <a:ext cx="4318000" cy="738664"/>
          </a:xfrm>
          <a:prstGeom prst="rect">
            <a:avLst/>
          </a:prstGeom>
        </p:spPr>
        <p:txBody>
          <a:bodyPr>
            <a:spAutoFit/>
          </a:bodyPr>
          <a:lstStyle/>
          <a:p>
            <a:pPr algn="just"/>
            <a:r>
              <a:rPr lang="ru-RU" sz="1400" dirty="0">
                <a:latin typeface="Times New Roman" panose="02020603050405020304" pitchFamily="18" charset="0"/>
                <a:cs typeface="Times New Roman" panose="02020603050405020304" pitchFamily="18" charset="0"/>
              </a:rPr>
              <a:t>1; 2 - границы </a:t>
            </a:r>
            <a:r>
              <a:rPr lang="ru-RU" sz="1400" dirty="0" smtClean="0">
                <a:latin typeface="Times New Roman" panose="02020603050405020304" pitchFamily="18" charset="0"/>
                <a:cs typeface="Times New Roman" panose="02020603050405020304" pitchFamily="18" charset="0"/>
              </a:rPr>
              <a:t>браковки;</a:t>
            </a:r>
          </a:p>
          <a:p>
            <a:pPr algn="just"/>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4 - границы приемки</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5 </a:t>
            </a:r>
            <a:r>
              <a:rPr lang="ru-RU" sz="1400" dirty="0">
                <a:latin typeface="Times New Roman" panose="02020603050405020304" pitchFamily="18" charset="0"/>
                <a:cs typeface="Times New Roman" panose="02020603050405020304" pitchFamily="18" charset="0"/>
              </a:rPr>
              <a:t>- линия реализации процесса отказов</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897834" y="1108852"/>
            <a:ext cx="4654406" cy="1156086"/>
          </a:xfrm>
          <a:prstGeom prst="rect">
            <a:avLst/>
          </a:prstGeom>
        </p:spPr>
        <p:txBody>
          <a:bodyPr wrap="square">
            <a:spAutoFit/>
          </a:bodyPr>
          <a:lstStyle/>
          <a:p>
            <a:pPr>
              <a:lnSpc>
                <a:spcPct val="150000"/>
              </a:lnSpc>
            </a:pPr>
            <a:r>
              <a:rPr lang="ru-RU" sz="1600" dirty="0" smtClean="0">
                <a:latin typeface="Times New Roman" panose="02020603050405020304" pitchFamily="18" charset="0"/>
                <a:cs typeface="Times New Roman" panose="02020603050405020304" pitchFamily="18" charset="0"/>
              </a:rPr>
              <a:t>Линия </a:t>
            </a:r>
            <a:r>
              <a:rPr lang="ru-RU" sz="1600" dirty="0">
                <a:latin typeface="Times New Roman" panose="02020603050405020304" pitchFamily="18" charset="0"/>
                <a:cs typeface="Times New Roman" panose="02020603050405020304" pitchFamily="18" charset="0"/>
              </a:rPr>
              <a:t>реализации процесса отказов не может попадать в область, расположенную на рисунке выше </a:t>
            </a:r>
            <a:r>
              <a:rPr lang="ru-RU" sz="1600" dirty="0" smtClean="0">
                <a:latin typeface="Times New Roman" panose="02020603050405020304" pitchFamily="18" charset="0"/>
                <a:cs typeface="Times New Roman" panose="02020603050405020304" pitchFamily="18" charset="0"/>
              </a:rPr>
              <a:t>границы </a:t>
            </a:r>
            <a:r>
              <a:rPr lang="en-US" sz="1600" i="1" dirty="0" smtClean="0">
                <a:latin typeface="Times New Roman" panose="02020603050405020304" pitchFamily="18" charset="0"/>
                <a:cs typeface="Times New Roman" panose="02020603050405020304" pitchFamily="18" charset="0"/>
              </a:rPr>
              <a:t>r=N</a:t>
            </a:r>
            <a:endParaRPr lang="ru-RU" sz="1600" i="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897834" y="2189358"/>
            <a:ext cx="4601548" cy="1156086"/>
          </a:xfrm>
          <a:prstGeom prst="rect">
            <a:avLst/>
          </a:prstGeom>
        </p:spPr>
        <p:txBody>
          <a:bodyPr wrap="square">
            <a:spAutoFit/>
          </a:bodyPr>
          <a:lstStyle/>
          <a:p>
            <a:pPr>
              <a:lnSpc>
                <a:spcPct val="150000"/>
              </a:lnSpc>
            </a:pPr>
            <a:r>
              <a:rPr lang="ru-RU" sz="1600" dirty="0">
                <a:latin typeface="Times New Roman" panose="02020603050405020304" pitchFamily="18" charset="0"/>
                <a:cs typeface="Times New Roman" panose="02020603050405020304" pitchFamily="18" charset="0"/>
              </a:rPr>
              <a:t>Испытания продолжают до тех пор, пока линия реализации процесса отказов впервые пересечет границу приемки или браковки плана испытаний</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711348" y="3707796"/>
            <a:ext cx="7045463" cy="1156086"/>
          </a:xfrm>
          <a:prstGeom prst="rect">
            <a:avLst/>
          </a:prstGeom>
        </p:spPr>
        <p:txBody>
          <a:bodyPr wrap="square">
            <a:spAutoFit/>
          </a:bodyPr>
          <a:lstStyle/>
          <a:p>
            <a:pPr>
              <a:lnSpc>
                <a:spcPct val="150000"/>
              </a:lnSpc>
            </a:pPr>
            <a:r>
              <a:rPr lang="ru-RU" sz="1600" dirty="0">
                <a:latin typeface="Times New Roman" panose="02020603050405020304" pitchFamily="18" charset="0"/>
                <a:cs typeface="Times New Roman" panose="02020603050405020304" pitchFamily="18" charset="0"/>
              </a:rPr>
              <a:t>В зависимости от того, какую из границ плана испытаний пересекла линия реализации процесса отказов, испытания завершают и принимают соответствующее решение.</a:t>
            </a:r>
          </a:p>
        </p:txBody>
      </p:sp>
    </p:spTree>
    <p:extLst>
      <p:ext uri="{BB962C8B-B14F-4D97-AF65-F5344CB8AC3E}">
        <p14:creationId xmlns:p14="http://schemas.microsoft.com/office/powerpoint/2010/main" val="558773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22</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91989" y="990302"/>
            <a:ext cx="3854581" cy="338554"/>
          </a:xfrm>
          <a:prstGeom prst="rect">
            <a:avLst/>
          </a:prstGeom>
        </p:spPr>
        <p:txBody>
          <a:bodyPr wrap="none">
            <a:spAutoFit/>
          </a:bodyPr>
          <a:lstStyle/>
          <a:p>
            <a:r>
              <a:rPr lang="ru-RU" sz="1600" b="1" dirty="0" smtClean="0">
                <a:latin typeface="Times New Roman" pitchFamily="18" charset="0"/>
                <a:cs typeface="Times New Roman" pitchFamily="18" charset="0"/>
              </a:rPr>
              <a:t>Сбор данных и классификация отказов</a:t>
            </a:r>
            <a:endParaRPr lang="ru-RU" sz="1600" b="1" dirty="0">
              <a:latin typeface="Times New Roman" pitchFamily="18" charset="0"/>
              <a:cs typeface="Times New Roman" pitchFamily="18" charset="0"/>
            </a:endParaRPr>
          </a:p>
        </p:txBody>
      </p:sp>
      <p:sp>
        <p:nvSpPr>
          <p:cNvPr id="13" name="Прямоугольник 12"/>
          <p:cNvSpPr/>
          <p:nvPr/>
        </p:nvSpPr>
        <p:spPr>
          <a:xfrm>
            <a:off x="791989" y="1350342"/>
            <a:ext cx="7848774" cy="2341025"/>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В зависимости от вида проведенных испытаний на безотказность в ходе их проведения фиксируют возникающие отказы, либо подсчитывают число отказавших изделий после прекращения испытаний.</a:t>
            </a:r>
          </a:p>
          <a:p>
            <a:pPr>
              <a:lnSpc>
                <a:spcPct val="150000"/>
              </a:lnSpc>
              <a:spcAft>
                <a:spcPts val="600"/>
              </a:spcAft>
            </a:pPr>
            <a:r>
              <a:rPr lang="ru-RU" sz="1600" dirty="0" smtClean="0">
                <a:latin typeface="Times New Roman" pitchFamily="18" charset="0"/>
                <a:cs typeface="Times New Roman" pitchFamily="18" charset="0"/>
              </a:rPr>
              <a:t>В плане испытаний должны быть четко установлены продолжительность испытаний, требования к мониторингу технического состояния испытываемых образцов изделий и критерии их отказов (критерии предельных состояний).</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23</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91989" y="1062310"/>
            <a:ext cx="7632848" cy="338554"/>
          </a:xfrm>
          <a:prstGeom prst="rect">
            <a:avLst/>
          </a:prstGeom>
        </p:spPr>
        <p:txBody>
          <a:bodyPr wrap="square">
            <a:spAutoFit/>
          </a:bodyPr>
          <a:lstStyle/>
          <a:p>
            <a:r>
              <a:rPr lang="ru-RU" sz="1600" u="sng" dirty="0" smtClean="0">
                <a:latin typeface="Times New Roman" pitchFamily="18" charset="0"/>
                <a:cs typeface="Times New Roman" pitchFamily="18" charset="0"/>
              </a:rPr>
              <a:t>Мониторинг технического состояния испытываемых образцов изделий</a:t>
            </a:r>
            <a:endParaRPr lang="ru-RU" sz="1600" u="sng" dirty="0">
              <a:latin typeface="Times New Roman" pitchFamily="18" charset="0"/>
              <a:cs typeface="Times New Roman" pitchFamily="18" charset="0"/>
            </a:endParaRPr>
          </a:p>
        </p:txBody>
      </p:sp>
      <p:sp>
        <p:nvSpPr>
          <p:cNvPr id="14" name="Прямоугольник 13"/>
          <p:cNvSpPr/>
          <p:nvPr/>
        </p:nvSpPr>
        <p:spPr>
          <a:xfrm>
            <a:off x="791989" y="1494358"/>
            <a:ext cx="7848774" cy="1938992"/>
          </a:xfrm>
          <a:prstGeom prst="rect">
            <a:avLst/>
          </a:prstGeom>
        </p:spPr>
        <p:txBody>
          <a:bodyPr wrap="square">
            <a:spAutoFit/>
          </a:bodyPr>
          <a:lstStyle/>
          <a:p>
            <a:pPr>
              <a:lnSpc>
                <a:spcPct val="150000"/>
              </a:lnSpc>
              <a:spcAft>
                <a:spcPts val="600"/>
              </a:spcAft>
            </a:pPr>
            <a:r>
              <a:rPr lang="ru-RU" sz="1600" i="1" dirty="0" smtClean="0">
                <a:latin typeface="Times New Roman" pitchFamily="18" charset="0"/>
                <a:cs typeface="Times New Roman" pitchFamily="18" charset="0"/>
              </a:rPr>
              <a:t>Мониторинг функциональных параметров</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Должен быть установлен перечень и допустимые значения функциональных параметров испытываемых образцов изделий, контролируемых в процессе испытаний.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При испытаниях резервированных изделий может быть предусмотрен мониторинг технического состояния резервных составных частей.</a:t>
            </a:r>
            <a:endParaRPr lang="ru-RU" sz="1600" dirty="0">
              <a:latin typeface="Times New Roman" pitchFamily="18" charset="0"/>
              <a:cs typeface="Times New Roman" pitchFamily="18" charset="0"/>
            </a:endParaRPr>
          </a:p>
        </p:txBody>
      </p:sp>
      <p:sp>
        <p:nvSpPr>
          <p:cNvPr id="15" name="Прямоугольник 14"/>
          <p:cNvSpPr/>
          <p:nvPr/>
        </p:nvSpPr>
        <p:spPr>
          <a:xfrm>
            <a:off x="791989" y="3394690"/>
            <a:ext cx="7776766" cy="1200329"/>
          </a:xfrm>
          <a:prstGeom prst="rect">
            <a:avLst/>
          </a:prstGeom>
        </p:spPr>
        <p:txBody>
          <a:bodyPr wrap="square">
            <a:spAutoFit/>
          </a:bodyPr>
          <a:lstStyle/>
          <a:p>
            <a:pPr>
              <a:lnSpc>
                <a:spcPct val="150000"/>
              </a:lnSpc>
              <a:spcAft>
                <a:spcPts val="600"/>
              </a:spcAft>
            </a:pPr>
            <a:r>
              <a:rPr lang="ru-RU" sz="1600" i="1" dirty="0" smtClean="0">
                <a:latin typeface="Times New Roman" pitchFamily="18" charset="0"/>
                <a:cs typeface="Times New Roman" pitchFamily="18" charset="0"/>
              </a:rPr>
              <a:t>Методы измерений</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Для каждого наблюдаемого параметра должны быть установлены метод и требуемая точность измерения его значений. </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24</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24740" y="891058"/>
            <a:ext cx="7560840" cy="3200876"/>
          </a:xfrm>
          <a:prstGeom prst="rect">
            <a:avLst/>
          </a:prstGeom>
        </p:spPr>
        <p:txBody>
          <a:bodyPr wrap="square">
            <a:spAutoFit/>
          </a:bodyPr>
          <a:lstStyle/>
          <a:p>
            <a:pPr>
              <a:lnSpc>
                <a:spcPct val="150000"/>
              </a:lnSpc>
              <a:spcAft>
                <a:spcPts val="600"/>
              </a:spcAft>
            </a:pPr>
            <a:r>
              <a:rPr lang="ru-RU" sz="1600" i="1" dirty="0" smtClean="0">
                <a:latin typeface="Times New Roman" pitchFamily="18" charset="0"/>
                <a:cs typeface="Times New Roman" pitchFamily="18" charset="0"/>
              </a:rPr>
              <a:t>Периодичность наблюдений</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Мониторинг ключевых параметров должен осуществляться, по возможности, непрерывно с целью выявления перемежающихся отказов изделий.</a:t>
            </a:r>
          </a:p>
          <a:p>
            <a:pPr>
              <a:lnSpc>
                <a:spcPct val="150000"/>
              </a:lnSpc>
              <a:spcAft>
                <a:spcPts val="600"/>
              </a:spcAft>
            </a:pPr>
            <a:r>
              <a:rPr lang="ru-RU" sz="1600" dirty="0" smtClean="0">
                <a:latin typeface="Times New Roman" pitchFamily="18" charset="0"/>
                <a:cs typeface="Times New Roman" pitchFamily="18" charset="0"/>
              </a:rPr>
              <a:t>Если непрерывный мониторинг невозможен, то в плане испытаний должны быть установлены периодичность проверок технического состояния образцов.</a:t>
            </a:r>
          </a:p>
          <a:p>
            <a:pPr>
              <a:lnSpc>
                <a:spcPct val="150000"/>
              </a:lnSpc>
              <a:spcAft>
                <a:spcPts val="600"/>
              </a:spcAft>
            </a:pPr>
            <a:r>
              <a:rPr lang="ru-RU" sz="1600" dirty="0" smtClean="0">
                <a:latin typeface="Times New Roman" pitchFamily="18" charset="0"/>
                <a:cs typeface="Times New Roman" pitchFamily="18" charset="0"/>
              </a:rPr>
              <a:t>Интервалы времени между проверками должны быть как можно менее продолжительными во избежание существенных смещений результатов испытаний на безотказность. </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25</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652273" y="986364"/>
            <a:ext cx="1381532" cy="338554"/>
          </a:xfrm>
          <a:prstGeom prst="rect">
            <a:avLst/>
          </a:prstGeom>
        </p:spPr>
        <p:txBody>
          <a:bodyPr wrap="none">
            <a:spAutoFit/>
          </a:bodyPr>
          <a:lstStyle/>
          <a:p>
            <a:r>
              <a:rPr lang="ru-RU" sz="1600" u="sng" dirty="0" smtClean="0">
                <a:latin typeface="Times New Roman" pitchFamily="18" charset="0"/>
                <a:cs typeface="Times New Roman" pitchFamily="18" charset="0"/>
              </a:rPr>
              <a:t>Виды отказов</a:t>
            </a:r>
            <a:endParaRPr lang="ru-RU" sz="1600" u="sng" dirty="0">
              <a:latin typeface="Times New Roman" pitchFamily="18" charset="0"/>
              <a:cs typeface="Times New Roman" pitchFamily="18" charset="0"/>
            </a:endParaRPr>
          </a:p>
        </p:txBody>
      </p:sp>
      <p:sp>
        <p:nvSpPr>
          <p:cNvPr id="13" name="Прямоугольник 12"/>
          <p:cNvSpPr/>
          <p:nvPr/>
        </p:nvSpPr>
        <p:spPr>
          <a:xfrm>
            <a:off x="647699" y="1400592"/>
            <a:ext cx="7849145" cy="2015936"/>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Каждый выявленный отказ испытываемого изделия должен быть отнесен к категории учитываемых или </a:t>
            </a:r>
            <a:r>
              <a:rPr lang="ru-RU" sz="1600" dirty="0" err="1" smtClean="0">
                <a:latin typeface="Times New Roman" pitchFamily="18" charset="0"/>
                <a:cs typeface="Times New Roman" pitchFamily="18" charset="0"/>
              </a:rPr>
              <a:t>неучитываемых</a:t>
            </a:r>
            <a:r>
              <a:rPr lang="ru-RU" sz="1600" dirty="0" smtClean="0">
                <a:latin typeface="Times New Roman" pitchFamily="18" charset="0"/>
                <a:cs typeface="Times New Roman" pitchFamily="18" charset="0"/>
              </a:rPr>
              <a:t>.</a:t>
            </a:r>
          </a:p>
          <a:p>
            <a:pPr>
              <a:lnSpc>
                <a:spcPct val="150000"/>
              </a:lnSpc>
              <a:spcAft>
                <a:spcPts val="600"/>
              </a:spcAft>
            </a:pPr>
            <a:r>
              <a:rPr lang="ru-RU" sz="1600" dirty="0" smtClean="0">
                <a:latin typeface="Times New Roman" pitchFamily="18" charset="0"/>
                <a:cs typeface="Times New Roman" pitchFamily="18" charset="0"/>
              </a:rPr>
              <a:t>Зафиксированные отказы, обусловленные ошибками измерений, и отказы внешней измерительной аппаратуры относят к числу не учитываемых при обработке результатов испытаний.</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26</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91989" y="1062310"/>
            <a:ext cx="3772828" cy="338554"/>
          </a:xfrm>
          <a:prstGeom prst="rect">
            <a:avLst/>
          </a:prstGeom>
        </p:spPr>
        <p:txBody>
          <a:bodyPr wrap="none">
            <a:spAutoFit/>
          </a:bodyPr>
          <a:lstStyle/>
          <a:p>
            <a:r>
              <a:rPr lang="ru-RU" sz="1600" i="1" dirty="0" smtClean="0">
                <a:latin typeface="Times New Roman" pitchFamily="18" charset="0"/>
                <a:cs typeface="Times New Roman" pitchFamily="18" charset="0"/>
              </a:rPr>
              <a:t>Классификация </a:t>
            </a:r>
            <a:r>
              <a:rPr lang="ru-RU" sz="1600" i="1" dirty="0" err="1" smtClean="0">
                <a:latin typeface="Times New Roman" pitchFamily="18" charset="0"/>
                <a:cs typeface="Times New Roman" pitchFamily="18" charset="0"/>
              </a:rPr>
              <a:t>неучитываемых</a:t>
            </a:r>
            <a:r>
              <a:rPr lang="ru-RU" sz="1600" i="1" dirty="0" smtClean="0">
                <a:latin typeface="Times New Roman" pitchFamily="18" charset="0"/>
                <a:cs typeface="Times New Roman" pitchFamily="18" charset="0"/>
              </a:rPr>
              <a:t> отказов</a:t>
            </a:r>
            <a:endParaRPr lang="ru-RU" sz="1600" i="1" dirty="0">
              <a:latin typeface="Times New Roman" pitchFamily="18" charset="0"/>
              <a:cs typeface="Times New Roman" pitchFamily="18" charset="0"/>
            </a:endParaRPr>
          </a:p>
        </p:txBody>
      </p:sp>
      <p:sp>
        <p:nvSpPr>
          <p:cNvPr id="13" name="Прямоугольник 12"/>
          <p:cNvSpPr/>
          <p:nvPr/>
        </p:nvSpPr>
        <p:spPr>
          <a:xfrm>
            <a:off x="791989" y="1422350"/>
            <a:ext cx="7704856" cy="2908489"/>
          </a:xfrm>
          <a:prstGeom prst="rect">
            <a:avLst/>
          </a:prstGeom>
        </p:spPr>
        <p:txBody>
          <a:bodyPr wrap="square">
            <a:spAutoFit/>
          </a:bodyPr>
          <a:lstStyle/>
          <a:p>
            <a:pPr>
              <a:lnSpc>
                <a:spcPct val="150000"/>
              </a:lnSpc>
              <a:spcAft>
                <a:spcPts val="600"/>
              </a:spcAft>
              <a:buFont typeface="Arial" pitchFamily="34" charset="0"/>
              <a:buChar char="•"/>
            </a:pPr>
            <a:r>
              <a:rPr lang="ru-RU" sz="1600" dirty="0" smtClean="0">
                <a:latin typeface="Times New Roman" pitchFamily="18" charset="0"/>
                <a:cs typeface="Times New Roman" pitchFamily="18" charset="0"/>
              </a:rPr>
              <a:t>вторичные отказы</a:t>
            </a:r>
          </a:p>
          <a:p>
            <a:pPr>
              <a:lnSpc>
                <a:spcPct val="150000"/>
              </a:lnSpc>
              <a:spcAft>
                <a:spcPts val="600"/>
              </a:spcAft>
              <a:buFont typeface="Arial" pitchFamily="34" charset="0"/>
              <a:buChar char="•"/>
            </a:pPr>
            <a:r>
              <a:rPr lang="ru-RU" sz="1600" dirty="0" smtClean="0">
                <a:latin typeface="Times New Roman" pitchFamily="18" charset="0"/>
                <a:cs typeface="Times New Roman" pitchFamily="18" charset="0"/>
              </a:rPr>
              <a:t>отказы, обусловленные нарушениями правил эксплуатации (эксплуатационные)</a:t>
            </a:r>
          </a:p>
          <a:p>
            <a:pPr>
              <a:lnSpc>
                <a:spcPct val="150000"/>
              </a:lnSpc>
              <a:spcAft>
                <a:spcPts val="600"/>
              </a:spcAft>
              <a:buFont typeface="Arial" pitchFamily="34" charset="0"/>
              <a:buChar char="•"/>
            </a:pPr>
            <a:r>
              <a:rPr lang="ru-RU" sz="1600" dirty="0" smtClean="0">
                <a:latin typeface="Times New Roman" pitchFamily="18" charset="0"/>
                <a:cs typeface="Times New Roman" pitchFamily="18" charset="0"/>
              </a:rPr>
              <a:t>отказы, причиной которых являются недостатки в конструкции изделия (конструктивные отказы), устраненные доработками конструкции</a:t>
            </a:r>
          </a:p>
          <a:p>
            <a:pPr>
              <a:lnSpc>
                <a:spcPct val="150000"/>
              </a:lnSpc>
              <a:spcAft>
                <a:spcPts val="600"/>
              </a:spcAft>
              <a:buFont typeface="Arial" pitchFamily="34" charset="0"/>
              <a:buChar char="•"/>
            </a:pPr>
            <a:r>
              <a:rPr lang="ru-RU" sz="1600" dirty="0" smtClean="0">
                <a:latin typeface="Times New Roman" pitchFamily="18" charset="0"/>
                <a:cs typeface="Times New Roman" pitchFamily="18" charset="0"/>
              </a:rPr>
              <a:t>отказы, причиной которых являются недостатки в изготовлении изделия (производственные отказы), устраненные доработками технологического процесса изготовления, совершенствованием методов производственного контроля</a:t>
            </a: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27</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3" name="Прямоугольник 12"/>
          <p:cNvSpPr/>
          <p:nvPr/>
        </p:nvSpPr>
        <p:spPr>
          <a:xfrm>
            <a:off x="719981" y="1062310"/>
            <a:ext cx="7704856" cy="1525418"/>
          </a:xfrm>
          <a:prstGeom prst="rect">
            <a:avLst/>
          </a:prstGeom>
        </p:spPr>
        <p:txBody>
          <a:bodyPr wrap="square">
            <a:spAutoFit/>
          </a:bodyPr>
          <a:lstStyle/>
          <a:p>
            <a:pPr>
              <a:lnSpc>
                <a:spcPct val="150000"/>
              </a:lnSpc>
              <a:spcAft>
                <a:spcPts val="600"/>
              </a:spcAft>
              <a:buFont typeface="Arial" pitchFamily="34" charset="0"/>
              <a:buChar char="•"/>
            </a:pPr>
            <a:r>
              <a:rPr lang="ru-RU" sz="1600" dirty="0" smtClean="0">
                <a:latin typeface="Times New Roman" pitchFamily="18" charset="0"/>
                <a:cs typeface="Times New Roman" pitchFamily="18" charset="0"/>
              </a:rPr>
              <a:t>отказы, вне зависимости от причин их проявления, находящиеся за пределами значений показателей долговечности (срока службы, ресурса) и назначенных показателей (назначенного срока службы, назначенного ресурса), в пределах которых определяются показатели безотказности (</a:t>
            </a:r>
            <a:r>
              <a:rPr lang="ru-RU" sz="1600" dirty="0" err="1" smtClean="0">
                <a:latin typeface="Times New Roman" pitchFamily="18" charset="0"/>
                <a:cs typeface="Times New Roman" pitchFamily="18" charset="0"/>
              </a:rPr>
              <a:t>деградационные</a:t>
            </a:r>
            <a:r>
              <a:rPr lang="ru-RU" sz="1600" dirty="0" smtClean="0">
                <a:latin typeface="Times New Roman" pitchFamily="18" charset="0"/>
                <a:cs typeface="Times New Roman" pitchFamily="18" charset="0"/>
              </a:rPr>
              <a:t> отказы)</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28</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91989" y="990302"/>
            <a:ext cx="1538819" cy="338554"/>
          </a:xfrm>
          <a:prstGeom prst="rect">
            <a:avLst/>
          </a:prstGeom>
        </p:spPr>
        <p:txBody>
          <a:bodyPr wrap="none">
            <a:spAutoFit/>
          </a:bodyPr>
          <a:lstStyle/>
          <a:p>
            <a:r>
              <a:rPr lang="ru-RU" sz="1600" u="sng" dirty="0" smtClean="0">
                <a:latin typeface="Times New Roman" pitchFamily="18" charset="0"/>
                <a:cs typeface="Times New Roman" pitchFamily="18" charset="0"/>
              </a:rPr>
              <a:t>Анализ отказов</a:t>
            </a:r>
            <a:endParaRPr lang="ru-RU" sz="1600" u="sng" dirty="0">
              <a:latin typeface="Times New Roman" pitchFamily="18" charset="0"/>
              <a:cs typeface="Times New Roman" pitchFamily="18" charset="0"/>
            </a:endParaRPr>
          </a:p>
        </p:txBody>
      </p:sp>
      <p:sp>
        <p:nvSpPr>
          <p:cNvPr id="13" name="Прямоугольник 12"/>
          <p:cNvSpPr/>
          <p:nvPr/>
        </p:nvSpPr>
        <p:spPr>
          <a:xfrm>
            <a:off x="791989" y="1422350"/>
            <a:ext cx="7488832" cy="3200876"/>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Каждый отказ, возникший в ходе испытаний, должен быть проанализирован, по крайней мере, с той глубиной, которая позволит отнести его к категории учитываемых или </a:t>
            </a:r>
            <a:r>
              <a:rPr lang="ru-RU" sz="1600" dirty="0" err="1" smtClean="0">
                <a:latin typeface="Times New Roman" pitchFamily="18" charset="0"/>
                <a:cs typeface="Times New Roman" pitchFamily="18" charset="0"/>
              </a:rPr>
              <a:t>неучитываемых</a:t>
            </a:r>
            <a:r>
              <a:rPr lang="ru-RU" sz="1600" dirty="0" smtClean="0">
                <a:latin typeface="Times New Roman" pitchFamily="18" charset="0"/>
                <a:cs typeface="Times New Roman" pitchFamily="18" charset="0"/>
              </a:rPr>
              <a:t>.</a:t>
            </a:r>
          </a:p>
          <a:p>
            <a:pPr>
              <a:lnSpc>
                <a:spcPct val="150000"/>
              </a:lnSpc>
              <a:spcAft>
                <a:spcPts val="600"/>
              </a:spcAft>
            </a:pPr>
            <a:r>
              <a:rPr lang="ru-RU" sz="1600" dirty="0" smtClean="0">
                <a:latin typeface="Times New Roman" pitchFamily="18" charset="0"/>
                <a:cs typeface="Times New Roman" pitchFamily="18" charset="0"/>
              </a:rPr>
              <a:t>Анализ отказов должен по возможности точно определить первичные причины их возникновения, а также иные факторы, внесшие свой вклад в их возникновение.</a:t>
            </a:r>
          </a:p>
          <a:p>
            <a:pPr>
              <a:lnSpc>
                <a:spcPct val="150000"/>
              </a:lnSpc>
              <a:spcAft>
                <a:spcPts val="600"/>
              </a:spcAft>
            </a:pPr>
            <a:r>
              <a:rPr lang="ru-RU" sz="1600" dirty="0" smtClean="0">
                <a:latin typeface="Times New Roman" pitchFamily="18" charset="0"/>
                <a:cs typeface="Times New Roman" pitchFamily="18" charset="0"/>
              </a:rPr>
              <a:t>Цель углубленного анализа отказов состоит в обосновании последующих корректирующих действий, например, изменений конструкции или производственных процессов изготовления изделий.</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29</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3" name="Прямоугольник 12"/>
          <p:cNvSpPr/>
          <p:nvPr/>
        </p:nvSpPr>
        <p:spPr>
          <a:xfrm>
            <a:off x="791989" y="1062310"/>
            <a:ext cx="7488832" cy="3570208"/>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Анализ отказов должен подтвердить, что виды отказов, наблюдавшихся во время испытаний, возможны в намеченных или ожидаемых условиях эксплуатации изделий, прошедших испытания. </a:t>
            </a:r>
          </a:p>
          <a:p>
            <a:pPr>
              <a:lnSpc>
                <a:spcPct val="150000"/>
              </a:lnSpc>
              <a:spcAft>
                <a:spcPts val="600"/>
              </a:spcAft>
            </a:pPr>
            <a:r>
              <a:rPr lang="ru-RU" sz="1600" dirty="0" smtClean="0">
                <a:latin typeface="Times New Roman" pitchFamily="18" charset="0"/>
                <a:cs typeface="Times New Roman" pitchFamily="18" charset="0"/>
              </a:rPr>
              <a:t>Отказы тех видов, которые признаны нехарактерными для планируемых условий эксплуатации, могут быть по согласованию сторон переквалифицированы и отнесены к категории </a:t>
            </a:r>
            <a:r>
              <a:rPr lang="ru-RU" sz="1600" dirty="0" err="1" smtClean="0">
                <a:latin typeface="Times New Roman" pitchFamily="18" charset="0"/>
                <a:cs typeface="Times New Roman" pitchFamily="18" charset="0"/>
              </a:rPr>
              <a:t>неучитываемых</a:t>
            </a:r>
            <a:r>
              <a:rPr lang="ru-RU" sz="1600" dirty="0" smtClean="0">
                <a:latin typeface="Times New Roman" pitchFamily="18" charset="0"/>
                <a:cs typeface="Times New Roman" pitchFamily="18" charset="0"/>
              </a:rPr>
              <a:t> при данных испытаниях.</a:t>
            </a:r>
          </a:p>
          <a:p>
            <a:pPr>
              <a:lnSpc>
                <a:spcPct val="150000"/>
              </a:lnSpc>
              <a:spcAft>
                <a:spcPts val="600"/>
              </a:spcAft>
            </a:pPr>
            <a:r>
              <a:rPr lang="ru-RU" sz="1600" dirty="0" smtClean="0">
                <a:latin typeface="Times New Roman" pitchFamily="18" charset="0"/>
                <a:cs typeface="Times New Roman" pitchFamily="18" charset="0"/>
              </a:rPr>
              <a:t>Если в ходе анализа отказ изделия не обнаружен, то, тем не менее, данное событие должно быть засчитано как учитываемый отказ, если иное решение не согласовано между заинтересованными сторонами. </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30</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4" name="Прямоугольник 13"/>
          <p:cNvSpPr/>
          <p:nvPr/>
        </p:nvSpPr>
        <p:spPr>
          <a:xfrm>
            <a:off x="791989" y="1134318"/>
            <a:ext cx="2556597" cy="338554"/>
          </a:xfrm>
          <a:prstGeom prst="rect">
            <a:avLst/>
          </a:prstGeom>
        </p:spPr>
        <p:txBody>
          <a:bodyPr wrap="none">
            <a:spAutoFit/>
          </a:bodyPr>
          <a:lstStyle/>
          <a:p>
            <a:r>
              <a:rPr lang="ru-RU" sz="1600" u="sng" dirty="0" smtClean="0">
                <a:latin typeface="Times New Roman" pitchFamily="18" charset="0"/>
                <a:cs typeface="Times New Roman" pitchFamily="18" charset="0"/>
              </a:rPr>
              <a:t>Анализ данных испытаний</a:t>
            </a:r>
            <a:endParaRPr lang="ru-RU" sz="1600" u="sng" dirty="0">
              <a:latin typeface="Times New Roman" pitchFamily="18" charset="0"/>
              <a:cs typeface="Times New Roman" pitchFamily="18" charset="0"/>
            </a:endParaRPr>
          </a:p>
        </p:txBody>
      </p:sp>
      <p:sp>
        <p:nvSpPr>
          <p:cNvPr id="15" name="Прямоугольник 14"/>
          <p:cNvSpPr/>
          <p:nvPr/>
        </p:nvSpPr>
        <p:spPr>
          <a:xfrm>
            <a:off x="791989" y="1566366"/>
            <a:ext cx="7416824" cy="786754"/>
          </a:xfrm>
          <a:prstGeom prst="rect">
            <a:avLst/>
          </a:prstGeom>
        </p:spPr>
        <p:txBody>
          <a:bodyPr wrap="square">
            <a:spAutoFit/>
          </a:bodyPr>
          <a:lstStyle/>
          <a:p>
            <a:pPr>
              <a:lnSpc>
                <a:spcPct val="150000"/>
              </a:lnSpc>
            </a:pPr>
            <a:r>
              <a:rPr lang="ru-RU" sz="1600" dirty="0" smtClean="0">
                <a:latin typeface="Times New Roman" pitchFamily="18" charset="0"/>
                <a:cs typeface="Times New Roman" pitchFamily="18" charset="0"/>
              </a:rPr>
              <a:t>Методы статистического анализа данных, полученных при испытаниях, зависят от способа их </a:t>
            </a:r>
            <a:r>
              <a:rPr lang="ru-RU" sz="1600" dirty="0" err="1" smtClean="0">
                <a:latin typeface="Times New Roman" pitchFamily="18" charset="0"/>
                <a:cs typeface="Times New Roman" pitchFamily="18" charset="0"/>
              </a:rPr>
              <a:t>цензурирования</a:t>
            </a:r>
            <a:r>
              <a:rPr lang="ru-RU" sz="1600" dirty="0" smtClean="0">
                <a:latin typeface="Times New Roman" pitchFamily="18" charset="0"/>
                <a:cs typeface="Times New Roman" pitchFamily="18" charset="0"/>
              </a:rPr>
              <a:t>.</a:t>
            </a:r>
          </a:p>
        </p:txBody>
      </p:sp>
      <p:sp>
        <p:nvSpPr>
          <p:cNvPr id="16" name="Прямоугольник 15"/>
          <p:cNvSpPr/>
          <p:nvPr/>
        </p:nvSpPr>
        <p:spPr>
          <a:xfrm>
            <a:off x="791989" y="2718494"/>
            <a:ext cx="7704856" cy="1200329"/>
          </a:xfrm>
          <a:prstGeom prst="rect">
            <a:avLst/>
          </a:prstGeom>
        </p:spPr>
        <p:txBody>
          <a:bodyPr wrap="square">
            <a:spAutoFit/>
          </a:bodyPr>
          <a:lstStyle/>
          <a:p>
            <a:pPr>
              <a:lnSpc>
                <a:spcPct val="150000"/>
              </a:lnSpc>
            </a:pPr>
            <a:r>
              <a:rPr lang="ru-RU" sz="1600" dirty="0" smtClean="0">
                <a:latin typeface="Times New Roman" pitchFamily="18" charset="0"/>
                <a:cs typeface="Times New Roman" pitchFamily="18" charset="0"/>
              </a:rPr>
              <a:t>Невосстанавливаемые изделия</a:t>
            </a:r>
            <a:r>
              <a:rPr lang="ru-RU" sz="1600" b="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Испытания невосстанавливаемого (неремонтируемого) изделия прекращают после отказа. Момент наступления отказа каждого испытываемого образца должен быть зафиксирован</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31</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3" name="Прямоугольник 12"/>
          <p:cNvSpPr/>
          <p:nvPr/>
        </p:nvSpPr>
        <p:spPr>
          <a:xfrm>
            <a:off x="765062" y="971672"/>
            <a:ext cx="7200800" cy="2385268"/>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Восстанавливаемые изделия. Изделия подлежат восстановлению после отказа, после чего их испытания продолжают.</a:t>
            </a:r>
          </a:p>
          <a:p>
            <a:pPr>
              <a:lnSpc>
                <a:spcPct val="150000"/>
              </a:lnSpc>
              <a:spcAft>
                <a:spcPts val="600"/>
              </a:spcAft>
            </a:pPr>
            <a:r>
              <a:rPr lang="ru-RU" sz="1600" dirty="0" smtClean="0">
                <a:latin typeface="Times New Roman" pitchFamily="18" charset="0"/>
                <a:cs typeface="Times New Roman" pitchFamily="18" charset="0"/>
              </a:rPr>
              <a:t>Восстанавливаемое ремонтируемое изделие восстанавливают путем ремонта или замены его деталей.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Восстанавливаемое неремонтируемое изделие восстанавливают путем замены его новым. </a:t>
            </a:r>
            <a:endParaRPr lang="ru-RU" sz="1600" dirty="0">
              <a:latin typeface="Times New Roman" pitchFamily="18" charset="0"/>
              <a:cs typeface="Times New Roman" pitchFamily="18" charset="0"/>
            </a:endParaRPr>
          </a:p>
        </p:txBody>
      </p:sp>
      <p:sp>
        <p:nvSpPr>
          <p:cNvPr id="14" name="Прямоугольник 13"/>
          <p:cNvSpPr/>
          <p:nvPr/>
        </p:nvSpPr>
        <p:spPr>
          <a:xfrm>
            <a:off x="769263" y="3553911"/>
            <a:ext cx="7416824" cy="1200329"/>
          </a:xfrm>
          <a:prstGeom prst="rect">
            <a:avLst/>
          </a:prstGeom>
        </p:spPr>
        <p:txBody>
          <a:bodyPr wrap="square">
            <a:spAutoFit/>
          </a:bodyPr>
          <a:lstStyle/>
          <a:p>
            <a:pPr lvl="0" algn="just">
              <a:lnSpc>
                <a:spcPct val="150000"/>
              </a:lnSpc>
              <a:spcAft>
                <a:spcPts val="600"/>
              </a:spcAft>
            </a:pPr>
            <a:r>
              <a:rPr lang="ru-RU" sz="1600" dirty="0" smtClean="0">
                <a:latin typeface="Times New Roman" pitchFamily="18" charset="0"/>
                <a:cs typeface="Times New Roman" pitchFamily="18" charset="0"/>
              </a:rPr>
              <a:t>Если часть изделий не успела отказать к моменту завершения испытаний, то данные, полученные в результате таких испытаний, принято называть </a:t>
            </a:r>
            <a:r>
              <a:rPr lang="ru-RU" sz="1600" dirty="0" err="1" smtClean="0">
                <a:latin typeface="Times New Roman" pitchFamily="18" charset="0"/>
                <a:cs typeface="Times New Roman" pitchFamily="18" charset="0"/>
              </a:rPr>
              <a:t>цензурированиями</a:t>
            </a:r>
            <a:r>
              <a:rPr lang="ru-RU" sz="16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32</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863997" y="1062310"/>
            <a:ext cx="6264696" cy="338554"/>
          </a:xfrm>
          <a:prstGeom prst="rect">
            <a:avLst/>
          </a:prstGeom>
        </p:spPr>
        <p:txBody>
          <a:bodyPr wrap="square">
            <a:spAutoFit/>
          </a:bodyPr>
          <a:lstStyle/>
          <a:p>
            <a:r>
              <a:rPr lang="ru-RU" sz="1600" u="sng" dirty="0" smtClean="0">
                <a:latin typeface="Times New Roman" pitchFamily="18" charset="0"/>
                <a:cs typeface="Times New Roman" pitchFamily="18" charset="0"/>
              </a:rPr>
              <a:t>Структура данных об отказах (</a:t>
            </a:r>
            <a:r>
              <a:rPr lang="ru-RU" sz="1600" u="sng" dirty="0" err="1" smtClean="0">
                <a:latin typeface="Times New Roman" pitchFamily="18" charset="0"/>
                <a:cs typeface="Times New Roman" pitchFamily="18" charset="0"/>
              </a:rPr>
              <a:t>цензурирование</a:t>
            </a:r>
            <a:r>
              <a:rPr lang="ru-RU" sz="1600" u="sng" dirty="0" smtClean="0">
                <a:latin typeface="Times New Roman" pitchFamily="18" charset="0"/>
                <a:cs typeface="Times New Roman" pitchFamily="18" charset="0"/>
              </a:rPr>
              <a:t>)</a:t>
            </a:r>
            <a:endParaRPr lang="ru-RU" sz="1600" u="sng" dirty="0">
              <a:latin typeface="Times New Roman" pitchFamily="18" charset="0"/>
              <a:cs typeface="Times New Roman" pitchFamily="18" charset="0"/>
            </a:endParaRPr>
          </a:p>
        </p:txBody>
      </p:sp>
      <p:sp>
        <p:nvSpPr>
          <p:cNvPr id="13" name="Прямоугольник 12"/>
          <p:cNvSpPr/>
          <p:nvPr/>
        </p:nvSpPr>
        <p:spPr>
          <a:xfrm>
            <a:off x="863997" y="1422350"/>
            <a:ext cx="7776766" cy="1569660"/>
          </a:xfrm>
          <a:prstGeom prst="rect">
            <a:avLst/>
          </a:prstGeom>
        </p:spPr>
        <p:txBody>
          <a:bodyPr wrap="square">
            <a:spAutoFit/>
          </a:bodyPr>
          <a:lstStyle/>
          <a:p>
            <a:pPr>
              <a:lnSpc>
                <a:spcPct val="150000"/>
              </a:lnSpc>
            </a:pPr>
            <a:r>
              <a:rPr lang="ru-RU" sz="1600" dirty="0" smtClean="0">
                <a:latin typeface="Times New Roman" pitchFamily="18" charset="0"/>
                <a:cs typeface="Times New Roman" pitchFamily="18" charset="0"/>
              </a:rPr>
              <a:t>Способ определения наработки до отказа (на отказ) не зависит от того, ставят ли образцы изделий на испытания последовательно, один за другим (рис. </a:t>
            </a:r>
            <a:r>
              <a:rPr lang="en-US" sz="1600" dirty="0" smtClean="0">
                <a:latin typeface="Times New Roman" pitchFamily="18" charset="0"/>
                <a:cs typeface="Times New Roman" pitchFamily="18" charset="0"/>
              </a:rPr>
              <a:t>A</a:t>
            </a:r>
            <a:r>
              <a:rPr lang="ru-RU" sz="1600" dirty="0" smtClean="0">
                <a:latin typeface="Times New Roman" pitchFamily="18" charset="0"/>
                <a:cs typeface="Times New Roman" pitchFamily="18" charset="0"/>
              </a:rPr>
              <a:t>), одновременно (рис. б) или применяют смешанный способ постановки изделий на испытания. </a:t>
            </a:r>
            <a:endParaRPr lang="ru-RU" sz="1600" dirty="0">
              <a:latin typeface="Times New Roman" pitchFamily="18" charset="0"/>
              <a:cs typeface="Times New Roman" pitchFamily="18" charset="0"/>
            </a:endParaRPr>
          </a:p>
        </p:txBody>
      </p:sp>
      <p:pic>
        <p:nvPicPr>
          <p:cNvPr id="28674" name="Picture 2" descr="ГОСТ Р 27.607-2013 Надежность в технике (ССНТ). Управление надежностью. Условия проведения испытаний на безотказность и статистические критерии и методы оценки их результатов"/>
          <p:cNvPicPr>
            <a:picLocks noChangeAspect="1" noChangeArrowheads="1"/>
          </p:cNvPicPr>
          <p:nvPr/>
        </p:nvPicPr>
        <p:blipFill>
          <a:blip r:embed="rId2" cstate="print"/>
          <a:srcRect/>
          <a:stretch>
            <a:fillRect/>
          </a:stretch>
        </p:blipFill>
        <p:spPr bwMode="auto">
          <a:xfrm>
            <a:off x="1944117" y="2977893"/>
            <a:ext cx="3888110" cy="1883032"/>
          </a:xfrm>
          <a:prstGeom prst="rect">
            <a:avLst/>
          </a:prstGeom>
          <a:noFill/>
        </p:spPr>
      </p:pic>
      <p:sp>
        <p:nvSpPr>
          <p:cNvPr id="15" name="Прямоугольник 14"/>
          <p:cNvSpPr/>
          <p:nvPr/>
        </p:nvSpPr>
        <p:spPr>
          <a:xfrm>
            <a:off x="5472509" y="3510582"/>
            <a:ext cx="2764924" cy="323165"/>
          </a:xfrm>
          <a:prstGeom prst="rect">
            <a:avLst/>
          </a:prstGeom>
        </p:spPr>
        <p:txBody>
          <a:bodyPr wrap="none">
            <a:spAutoFit/>
          </a:bodyPr>
          <a:lstStyle/>
          <a:p>
            <a:r>
              <a:rPr lang="ru-RU" dirty="0" smtClean="0"/>
              <a:t>Пример наработок до отказа</a:t>
            </a:r>
            <a:endParaRPr lang="ru-RU" dirty="0"/>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33</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27649" name="Rectangle 1"/>
          <p:cNvSpPr>
            <a:spLocks noChangeArrowheads="1"/>
          </p:cNvSpPr>
          <p:nvPr/>
        </p:nvSpPr>
        <p:spPr bwMode="auto">
          <a:xfrm>
            <a:off x="791989" y="918294"/>
            <a:ext cx="741682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ts val="600"/>
              </a:spcAft>
              <a:buClrTx/>
              <a:buSzTx/>
              <a:buFontTx/>
              <a:buNone/>
              <a:tabLst/>
            </a:pPr>
            <a:r>
              <a:rPr kumimoji="0" lang="ru-RU" sz="1600" b="0" i="0" u="none" strike="noStrike" cap="none" normalizeH="0" baseline="0" dirty="0" smtClean="0">
                <a:ln>
                  <a:noFill/>
                </a:ln>
                <a:effectLst/>
                <a:latin typeface="Times New Roman" pitchFamily="18" charset="0"/>
                <a:cs typeface="Times New Roman" pitchFamily="18" charset="0"/>
              </a:rPr>
              <a:t>Если испытания прерывают через заданное время </a:t>
            </a:r>
            <a:r>
              <a:rPr kumimoji="0" lang="en-US" sz="1600" b="0" i="1" u="none" strike="noStrike" cap="none" normalizeH="0" baseline="0" dirty="0" smtClean="0">
                <a:ln>
                  <a:noFill/>
                </a:ln>
                <a:effectLst/>
                <a:latin typeface="Times New Roman" pitchFamily="18" charset="0"/>
                <a:cs typeface="Times New Roman" pitchFamily="18" charset="0"/>
              </a:rPr>
              <a:t>T</a:t>
            </a:r>
            <a:r>
              <a:rPr kumimoji="0" lang="en-US" sz="1600" b="0" i="0" u="none" strike="noStrike" cap="none" normalizeH="0" baseline="0" dirty="0" smtClean="0">
                <a:ln>
                  <a:noFill/>
                </a:ln>
                <a:effectLst/>
                <a:latin typeface="Times New Roman" pitchFamily="18" charset="0"/>
                <a:cs typeface="Times New Roman" pitchFamily="18" charset="0"/>
              </a:rPr>
              <a:t> </a:t>
            </a:r>
            <a:r>
              <a:rPr kumimoji="0" lang="ru-RU" sz="1600" b="0" i="0" u="none" strike="noStrike" cap="none" normalizeH="0" baseline="0" dirty="0" smtClean="0">
                <a:ln>
                  <a:noFill/>
                </a:ln>
                <a:effectLst/>
                <a:latin typeface="Times New Roman" pitchFamily="18" charset="0"/>
                <a:cs typeface="Times New Roman" pitchFamily="18" charset="0"/>
              </a:rPr>
              <a:t>и часть испытываемых образцов до этого момента не отказала, то цензурированные данные таких испытаний имеют вид, показанный на рисунке </a:t>
            </a:r>
            <a:r>
              <a:rPr kumimoji="0" lang="ru-RU" sz="1600" b="0" i="0" u="none" strike="noStrike" cap="none" normalizeH="0" baseline="0" dirty="0" err="1" smtClean="0">
                <a:ln>
                  <a:noFill/>
                </a:ln>
                <a:effectLst/>
                <a:latin typeface="Times New Roman" pitchFamily="18" charset="0"/>
                <a:cs typeface="Times New Roman" pitchFamily="18" charset="0"/>
              </a:rPr>
              <a:t>a</a:t>
            </a:r>
            <a:r>
              <a:rPr kumimoji="0" lang="ru-RU" sz="1600" b="0" i="0" u="none" strike="noStrike" cap="none" normalizeH="0" baseline="0" dirty="0" smtClean="0">
                <a:ln>
                  <a:noFill/>
                </a:ln>
                <a:effectLst/>
                <a:latin typeface="Times New Roman" pitchFamily="18" charset="0"/>
                <a:cs typeface="Times New Roman" pitchFamily="18" charset="0"/>
              </a:rPr>
              <a:t>. Если же испытания заканчивают после наблюдения заданного числа отказов, то цензурированные данные имеют вид, показанный на рисунке б. </a:t>
            </a:r>
          </a:p>
        </p:txBody>
      </p:sp>
      <p:sp>
        <p:nvSpPr>
          <p:cNvPr id="27650" name="AutoShape 2" descr="ГОСТ Р 27.607-2013 Надежность в технике (ССНТ). Управление надежностью. Условия проведения испытаний на безотказность и статистические критерии и методы оценки их результатов"/>
          <p:cNvSpPr>
            <a:spLocks noChangeAspect="1" noChangeArrowheads="1"/>
          </p:cNvSpPr>
          <p:nvPr/>
        </p:nvSpPr>
        <p:spPr bwMode="auto">
          <a:xfrm>
            <a:off x="13219113" y="-152400"/>
            <a:ext cx="142875" cy="161925"/>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4" name="Picture 2" descr="ГОСТ Р 27.607-2013 Надежность в технике (ССНТ). Управление надежностью. Условия проведения испытаний на безотказность и статистические критерии и методы оценки их результатов"/>
          <p:cNvPicPr>
            <a:picLocks noChangeAspect="1" noChangeArrowheads="1"/>
          </p:cNvPicPr>
          <p:nvPr/>
        </p:nvPicPr>
        <p:blipFill>
          <a:blip r:embed="rId2" cstate="print"/>
          <a:srcRect/>
          <a:stretch>
            <a:fillRect/>
          </a:stretch>
        </p:blipFill>
        <p:spPr bwMode="auto">
          <a:xfrm>
            <a:off x="863997" y="2790502"/>
            <a:ext cx="2724150" cy="1790701"/>
          </a:xfrm>
          <a:prstGeom prst="rect">
            <a:avLst/>
          </a:prstGeom>
          <a:noFill/>
        </p:spPr>
      </p:pic>
      <p:sp>
        <p:nvSpPr>
          <p:cNvPr id="15" name="Прямоугольник 14"/>
          <p:cNvSpPr/>
          <p:nvPr/>
        </p:nvSpPr>
        <p:spPr>
          <a:xfrm>
            <a:off x="863997" y="4553148"/>
            <a:ext cx="4318000" cy="307777"/>
          </a:xfrm>
          <a:prstGeom prst="rect">
            <a:avLst/>
          </a:prstGeom>
        </p:spPr>
        <p:txBody>
          <a:bodyPr>
            <a:spAutoFit/>
          </a:bodyPr>
          <a:lstStyle/>
          <a:p>
            <a:r>
              <a:rPr lang="ru-RU" sz="1400" dirty="0" err="1" smtClean="0">
                <a:latin typeface="Times New Roman" pitchFamily="18" charset="0"/>
                <a:cs typeface="Times New Roman" pitchFamily="18" charset="0"/>
              </a:rPr>
              <a:t>a</a:t>
            </a:r>
            <a:r>
              <a:rPr lang="ru-RU" sz="1400" dirty="0" smtClean="0">
                <a:latin typeface="Times New Roman" pitchFamily="18" charset="0"/>
                <a:cs typeface="Times New Roman" pitchFamily="18" charset="0"/>
              </a:rPr>
              <a:t>) - Случай ограниченного времени испытаний</a:t>
            </a:r>
            <a:endParaRPr lang="ru-RU" sz="1400" dirty="0">
              <a:latin typeface="Times New Roman" pitchFamily="18" charset="0"/>
              <a:cs typeface="Times New Roman" pitchFamily="18" charset="0"/>
            </a:endParaRPr>
          </a:p>
        </p:txBody>
      </p:sp>
      <p:pic>
        <p:nvPicPr>
          <p:cNvPr id="27652" name="Picture 4" descr="ГОСТ Р 27.607-2013 Надежность в технике (ССНТ). Управление надежностью. Условия проведения испытаний на безотказность и статистические критерии и методы оценки их результатов"/>
          <p:cNvPicPr>
            <a:picLocks noChangeAspect="1" noChangeArrowheads="1"/>
          </p:cNvPicPr>
          <p:nvPr/>
        </p:nvPicPr>
        <p:blipFill>
          <a:blip r:embed="rId3" cstate="print"/>
          <a:srcRect/>
          <a:stretch>
            <a:fillRect/>
          </a:stretch>
        </p:blipFill>
        <p:spPr bwMode="auto">
          <a:xfrm>
            <a:off x="5400501" y="2790502"/>
            <a:ext cx="2545162" cy="1612776"/>
          </a:xfrm>
          <a:prstGeom prst="rect">
            <a:avLst/>
          </a:prstGeom>
          <a:noFill/>
        </p:spPr>
      </p:pic>
      <p:sp>
        <p:nvSpPr>
          <p:cNvPr id="17" name="Прямоугольник 16"/>
          <p:cNvSpPr/>
          <p:nvPr/>
        </p:nvSpPr>
        <p:spPr>
          <a:xfrm>
            <a:off x="4824437" y="4337705"/>
            <a:ext cx="3096344" cy="523220"/>
          </a:xfrm>
          <a:prstGeom prst="rect">
            <a:avLst/>
          </a:prstGeom>
        </p:spPr>
        <p:txBody>
          <a:bodyPr wrap="square">
            <a:spAutoFit/>
          </a:bodyPr>
          <a:lstStyle/>
          <a:p>
            <a:pPr algn="ctr"/>
            <a:r>
              <a:rPr lang="ru-RU" sz="1400" dirty="0" smtClean="0">
                <a:latin typeface="Times New Roman" pitchFamily="18" charset="0"/>
                <a:cs typeface="Times New Roman" pitchFamily="18" charset="0"/>
              </a:rPr>
              <a:t>б) - Случай испытаний с ограниченным числом отказов</a:t>
            </a:r>
            <a:endParaRPr lang="ru-RU" sz="1400" dirty="0">
              <a:latin typeface="Times New Roman" pitchFamily="18" charset="0"/>
              <a:cs typeface="Times New Roman" pitchFamily="18" charset="0"/>
            </a:endParaRPr>
          </a:p>
        </p:txBody>
      </p:sp>
      <p:sp>
        <p:nvSpPr>
          <p:cNvPr id="18" name="Прямоугольник 17"/>
          <p:cNvSpPr/>
          <p:nvPr/>
        </p:nvSpPr>
        <p:spPr>
          <a:xfrm>
            <a:off x="3384277" y="3078534"/>
            <a:ext cx="1944215" cy="784830"/>
          </a:xfrm>
          <a:prstGeom prst="rect">
            <a:avLst/>
          </a:prstGeom>
        </p:spPr>
        <p:txBody>
          <a:bodyPr wrap="square">
            <a:spAutoFit/>
          </a:bodyPr>
          <a:lstStyle/>
          <a:p>
            <a:pPr algn="ctr"/>
            <a:r>
              <a:rPr lang="ru-RU" dirty="0" smtClean="0"/>
              <a:t>Пример </a:t>
            </a:r>
            <a:r>
              <a:rPr lang="ru-RU" dirty="0" err="1" smtClean="0"/>
              <a:t>цензурирования</a:t>
            </a:r>
            <a:r>
              <a:rPr lang="ru-RU" dirty="0" smtClean="0"/>
              <a:t> данных</a:t>
            </a:r>
            <a:endParaRPr lang="ru-RU" dirty="0"/>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34</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3" name="Прямоугольник 12"/>
          <p:cNvSpPr/>
          <p:nvPr/>
        </p:nvSpPr>
        <p:spPr>
          <a:xfrm>
            <a:off x="791989" y="1062310"/>
            <a:ext cx="1575688" cy="338554"/>
          </a:xfrm>
          <a:prstGeom prst="rect">
            <a:avLst/>
          </a:prstGeom>
        </p:spPr>
        <p:txBody>
          <a:bodyPr wrap="none">
            <a:spAutoFit/>
          </a:bodyPr>
          <a:lstStyle/>
          <a:p>
            <a:r>
              <a:rPr lang="ru-RU" sz="1600" u="sng" dirty="0" smtClean="0">
                <a:latin typeface="Times New Roman" pitchFamily="18" charset="0"/>
                <a:cs typeface="Times New Roman" pitchFamily="18" charset="0"/>
              </a:rPr>
              <a:t>Модели отказов</a:t>
            </a:r>
            <a:endParaRPr lang="ru-RU" sz="1600" u="sng" dirty="0">
              <a:latin typeface="Times New Roman" pitchFamily="18" charset="0"/>
              <a:cs typeface="Times New Roman" pitchFamily="18" charset="0"/>
            </a:endParaRPr>
          </a:p>
        </p:txBody>
      </p:sp>
      <p:sp>
        <p:nvSpPr>
          <p:cNvPr id="14" name="Прямоугольник 13"/>
          <p:cNvSpPr/>
          <p:nvPr/>
        </p:nvSpPr>
        <p:spPr>
          <a:xfrm>
            <a:off x="791989" y="1384949"/>
            <a:ext cx="7344816" cy="2754600"/>
          </a:xfrm>
          <a:prstGeom prst="rect">
            <a:avLst/>
          </a:prstGeom>
        </p:spPr>
        <p:txBody>
          <a:bodyPr wrap="square">
            <a:spAutoFit/>
          </a:bodyPr>
          <a:lstStyle/>
          <a:p>
            <a:pPr>
              <a:lnSpc>
                <a:spcPct val="150000"/>
              </a:lnSpc>
              <a:spcAft>
                <a:spcPts val="600"/>
              </a:spcAft>
            </a:pPr>
            <a:r>
              <a:rPr lang="ru-RU" sz="1600" i="1" dirty="0" smtClean="0">
                <a:latin typeface="Times New Roman" pitchFamily="18" charset="0"/>
                <a:cs typeface="Times New Roman" pitchFamily="18" charset="0"/>
              </a:rPr>
              <a:t>Статистическая природа</a:t>
            </a:r>
            <a:endParaRPr lang="en-US" sz="1600" i="1" dirty="0" smtClean="0">
              <a:latin typeface="Times New Roman" pitchFamily="18" charset="0"/>
              <a:cs typeface="Times New Roman" pitchFamily="18" charset="0"/>
            </a:endParaRPr>
          </a:p>
          <a:p>
            <a:pPr>
              <a:lnSpc>
                <a:spcPct val="150000"/>
              </a:lnSpc>
              <a:spcAft>
                <a:spcPts val="600"/>
              </a:spcAft>
            </a:pPr>
            <a:r>
              <a:rPr lang="ru-RU" sz="1600" dirty="0" smtClean="0">
                <a:latin typeface="Times New Roman" pitchFamily="18" charset="0"/>
                <a:cs typeface="Times New Roman" pitchFamily="18" charset="0"/>
              </a:rPr>
              <a:t>Большинство величин, наблюдаемых в связи с оценкой надежности, представляют собой случайные переменные. Это означает, что любой отказ представляет собой непредсказуемое событие, но вероятность его возникновения на заданном интервале времени может быть оценена. Истинное значение этой вероятности может быть неизвестным, но ее можно оценить на основе наблюдений.</a:t>
            </a:r>
            <a:endParaRPr lang="en-US" sz="1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35</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4" name="Прямоугольник 13"/>
          <p:cNvSpPr/>
          <p:nvPr/>
        </p:nvSpPr>
        <p:spPr>
          <a:xfrm>
            <a:off x="863997" y="1062310"/>
            <a:ext cx="7344816" cy="2385268"/>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Типовыми примерами случайных переменных, связанных с надежностью, являются наработки до отказа и на отказ, число отказов за заданный промежуток времени, число отказавших изделий или число неудачных попыток.</a:t>
            </a:r>
            <a:endParaRPr lang="en-US" sz="1600" dirty="0" smtClean="0">
              <a:latin typeface="Times New Roman" pitchFamily="18" charset="0"/>
              <a:cs typeface="Times New Roman" pitchFamily="18" charset="0"/>
            </a:endParaRPr>
          </a:p>
          <a:p>
            <a:pPr>
              <a:lnSpc>
                <a:spcPct val="150000"/>
              </a:lnSpc>
              <a:spcAft>
                <a:spcPts val="600"/>
              </a:spcAft>
            </a:pPr>
            <a:r>
              <a:rPr lang="ru-RU" sz="1600" dirty="0" smtClean="0">
                <a:latin typeface="Times New Roman" pitchFamily="18" charset="0"/>
                <a:cs typeface="Times New Roman" pitchFamily="18" charset="0"/>
              </a:rPr>
              <a:t>Для более эффективного использования результатов наблюдений, полученные данные обычно описывают с помощью некоторой модели, являющейся идеализированным представлением реальной действительности. </a:t>
            </a:r>
            <a:endParaRPr lang="ru-RU" sz="1600" dirty="0">
              <a:latin typeface="Times New Roman" pitchFamily="18" charset="0"/>
              <a:cs typeface="Times New Roman" pitchFamily="18" charset="0"/>
            </a:endParaRPr>
          </a:p>
        </p:txBody>
      </p:sp>
      <p:sp>
        <p:nvSpPr>
          <p:cNvPr id="15" name="Прямоугольник 14"/>
          <p:cNvSpPr/>
          <p:nvPr/>
        </p:nvSpPr>
        <p:spPr>
          <a:xfrm>
            <a:off x="799971" y="3620901"/>
            <a:ext cx="2443105" cy="323165"/>
          </a:xfrm>
          <a:prstGeom prst="rect">
            <a:avLst/>
          </a:prstGeom>
        </p:spPr>
        <p:txBody>
          <a:bodyPr wrap="none">
            <a:spAutoFit/>
          </a:bodyPr>
          <a:lstStyle/>
          <a:p>
            <a:r>
              <a:rPr lang="ru-RU" b="1" dirty="0" smtClean="0"/>
              <a:t>Интенсивность отказов</a:t>
            </a:r>
            <a:endParaRPr lang="ru-RU" dirty="0"/>
          </a:p>
        </p:txBody>
      </p:sp>
      <p:sp>
        <p:nvSpPr>
          <p:cNvPr id="16" name="Прямоугольник 15"/>
          <p:cNvSpPr/>
          <p:nvPr/>
        </p:nvSpPr>
        <p:spPr>
          <a:xfrm>
            <a:off x="821031" y="4230662"/>
            <a:ext cx="2599238" cy="323165"/>
          </a:xfrm>
          <a:prstGeom prst="rect">
            <a:avLst/>
          </a:prstGeom>
        </p:spPr>
        <p:txBody>
          <a:bodyPr wrap="none">
            <a:spAutoFit/>
          </a:bodyPr>
          <a:lstStyle/>
          <a:p>
            <a:r>
              <a:rPr lang="ru-RU" b="1" dirty="0" smtClean="0"/>
              <a:t>Параметр потока отказов</a:t>
            </a:r>
            <a:endParaRPr lang="ru-RU" dirty="0"/>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36</a:t>
            </a:fld>
            <a:endParaRPr lang="ru-RU" dirty="0"/>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cxnSp>
        <p:nvCxnSpPr>
          <p:cNvPr id="17" name="AutoShape 7"/>
          <p:cNvCxnSpPr>
            <a:cxnSpLocks noChangeShapeType="1"/>
          </p:cNvCxnSpPr>
          <p:nvPr/>
        </p:nvCxnSpPr>
        <p:spPr bwMode="auto">
          <a:xfrm>
            <a:off x="3421107" y="794041"/>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Прямоугольник 19"/>
          <p:cNvSpPr/>
          <p:nvPr/>
        </p:nvSpPr>
        <p:spPr>
          <a:xfrm>
            <a:off x="905317" y="1728838"/>
            <a:ext cx="7612722" cy="417422"/>
          </a:xfrm>
          <a:prstGeom prst="rect">
            <a:avLst/>
          </a:prstGeom>
        </p:spPr>
        <p:txBody>
          <a:bodyPr wrap="square">
            <a:spAutoFit/>
          </a:bodyPr>
          <a:lstStyle>
            <a:defPPr>
              <a:defRPr lang="ru-RU"/>
            </a:defPPr>
            <a:lvl1pPr algn="l" rtl="0" fontAlgn="base">
              <a:spcBef>
                <a:spcPct val="0"/>
              </a:spcBef>
              <a:spcAft>
                <a:spcPct val="0"/>
              </a:spcAft>
              <a:defRPr sz="15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5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5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5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500" kern="1200">
                <a:solidFill>
                  <a:schemeClr val="tx1"/>
                </a:solidFill>
                <a:latin typeface="Arial" panose="020B0604020202020204" pitchFamily="34" charset="0"/>
                <a:ea typeface="+mn-ea"/>
                <a:cs typeface="+mn-cs"/>
              </a:defRPr>
            </a:lvl5pPr>
            <a:lvl6pPr marL="2286000" algn="l" defTabSz="914400" rtl="0" eaLnBrk="1" latinLnBrk="0" hangingPunct="1">
              <a:defRPr sz="1500" kern="1200">
                <a:solidFill>
                  <a:schemeClr val="tx1"/>
                </a:solidFill>
                <a:latin typeface="Arial" panose="020B0604020202020204" pitchFamily="34" charset="0"/>
                <a:ea typeface="+mn-ea"/>
                <a:cs typeface="+mn-cs"/>
              </a:defRPr>
            </a:lvl6pPr>
            <a:lvl7pPr marL="2743200" algn="l" defTabSz="914400" rtl="0" eaLnBrk="1" latinLnBrk="0" hangingPunct="1">
              <a:defRPr sz="1500" kern="1200">
                <a:solidFill>
                  <a:schemeClr val="tx1"/>
                </a:solidFill>
                <a:latin typeface="Arial" panose="020B0604020202020204" pitchFamily="34" charset="0"/>
                <a:ea typeface="+mn-ea"/>
                <a:cs typeface="+mn-cs"/>
              </a:defRPr>
            </a:lvl7pPr>
            <a:lvl8pPr marL="3200400" algn="l" defTabSz="914400" rtl="0" eaLnBrk="1" latinLnBrk="0" hangingPunct="1">
              <a:defRPr sz="1500" kern="1200">
                <a:solidFill>
                  <a:schemeClr val="tx1"/>
                </a:solidFill>
                <a:latin typeface="Arial" panose="020B0604020202020204" pitchFamily="34" charset="0"/>
                <a:ea typeface="+mn-ea"/>
                <a:cs typeface="+mn-cs"/>
              </a:defRPr>
            </a:lvl8pPr>
            <a:lvl9pPr marL="3657600" algn="l" defTabSz="914400" rtl="0" eaLnBrk="1" latinLnBrk="0" hangingPunct="1">
              <a:defRPr sz="1500" kern="1200">
                <a:solidFill>
                  <a:schemeClr val="tx1"/>
                </a:solidFill>
                <a:latin typeface="Arial" panose="020B0604020202020204" pitchFamily="34" charset="0"/>
                <a:ea typeface="+mn-ea"/>
                <a:cs typeface="+mn-cs"/>
              </a:defRPr>
            </a:lvl9pPr>
          </a:lstStyle>
          <a:p>
            <a:pPr>
              <a:lnSpc>
                <a:spcPct val="150000"/>
              </a:lnSpc>
              <a:spcAft>
                <a:spcPts val="675"/>
              </a:spcAft>
            </a:pPr>
            <a:r>
              <a:rPr lang="ru-RU" sz="1600" dirty="0" smtClean="0">
                <a:latin typeface="Times New Roman" panose="02020603050405020304" pitchFamily="18" charset="0"/>
                <a:cs typeface="Times New Roman" panose="02020603050405020304" pitchFamily="18" charset="0"/>
              </a:rPr>
              <a:t>Вероятностная </a:t>
            </a:r>
            <a:r>
              <a:rPr lang="ru-RU" sz="1600" dirty="0">
                <a:latin typeface="Times New Roman" panose="02020603050405020304" pitchFamily="18" charset="0"/>
                <a:cs typeface="Times New Roman" panose="02020603050405020304" pitchFamily="18" charset="0"/>
              </a:rPr>
              <a:t>оценка</a:t>
            </a:r>
          </a:p>
        </p:txBody>
      </p:sp>
      <p:sp>
        <p:nvSpPr>
          <p:cNvPr id="21" name="Прямоугольник 20"/>
          <p:cNvSpPr/>
          <p:nvPr/>
        </p:nvSpPr>
        <p:spPr>
          <a:xfrm>
            <a:off x="863997" y="942340"/>
            <a:ext cx="7612721" cy="786497"/>
          </a:xfrm>
          <a:prstGeom prst="rect">
            <a:avLst/>
          </a:prstGeom>
        </p:spPr>
        <p:txBody>
          <a:bodyPr wrap="square">
            <a:spAutoFit/>
          </a:bodyPr>
          <a:lstStyle>
            <a:defPPr>
              <a:defRPr lang="ru-RU"/>
            </a:defPPr>
            <a:lvl1pPr algn="l" rtl="0" fontAlgn="base">
              <a:spcBef>
                <a:spcPct val="0"/>
              </a:spcBef>
              <a:spcAft>
                <a:spcPct val="0"/>
              </a:spcAft>
              <a:defRPr sz="15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5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5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5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500" kern="1200">
                <a:solidFill>
                  <a:schemeClr val="tx1"/>
                </a:solidFill>
                <a:latin typeface="Arial" panose="020B0604020202020204" pitchFamily="34" charset="0"/>
                <a:ea typeface="+mn-ea"/>
                <a:cs typeface="+mn-cs"/>
              </a:defRPr>
            </a:lvl5pPr>
            <a:lvl6pPr marL="2286000" algn="l" defTabSz="914400" rtl="0" eaLnBrk="1" latinLnBrk="0" hangingPunct="1">
              <a:defRPr sz="1500" kern="1200">
                <a:solidFill>
                  <a:schemeClr val="tx1"/>
                </a:solidFill>
                <a:latin typeface="Arial" panose="020B0604020202020204" pitchFamily="34" charset="0"/>
                <a:ea typeface="+mn-ea"/>
                <a:cs typeface="+mn-cs"/>
              </a:defRPr>
            </a:lvl6pPr>
            <a:lvl7pPr marL="2743200" algn="l" defTabSz="914400" rtl="0" eaLnBrk="1" latinLnBrk="0" hangingPunct="1">
              <a:defRPr sz="1500" kern="1200">
                <a:solidFill>
                  <a:schemeClr val="tx1"/>
                </a:solidFill>
                <a:latin typeface="Arial" panose="020B0604020202020204" pitchFamily="34" charset="0"/>
                <a:ea typeface="+mn-ea"/>
                <a:cs typeface="+mn-cs"/>
              </a:defRPr>
            </a:lvl7pPr>
            <a:lvl8pPr marL="3200400" algn="l" defTabSz="914400" rtl="0" eaLnBrk="1" latinLnBrk="0" hangingPunct="1">
              <a:defRPr sz="1500" kern="1200">
                <a:solidFill>
                  <a:schemeClr val="tx1"/>
                </a:solidFill>
                <a:latin typeface="Arial" panose="020B0604020202020204" pitchFamily="34" charset="0"/>
                <a:ea typeface="+mn-ea"/>
                <a:cs typeface="+mn-cs"/>
              </a:defRPr>
            </a:lvl8pPr>
            <a:lvl9pPr marL="3657600" algn="l" defTabSz="914400" rtl="0" eaLnBrk="1" latinLnBrk="0" hangingPunct="1">
              <a:defRPr sz="1500" kern="1200">
                <a:solidFill>
                  <a:schemeClr val="tx1"/>
                </a:solidFill>
                <a:latin typeface="Arial" panose="020B0604020202020204" pitchFamily="34" charset="0"/>
                <a:ea typeface="+mn-ea"/>
                <a:cs typeface="+mn-cs"/>
              </a:defRPr>
            </a:lvl9pPr>
          </a:lstStyle>
          <a:p>
            <a:pPr>
              <a:lnSpc>
                <a:spcPct val="150000"/>
              </a:lnSpc>
            </a:pPr>
            <a:r>
              <a:rPr lang="ru-RU" sz="1600" i="1" dirty="0">
                <a:latin typeface="Times New Roman" panose="02020603050405020304" pitchFamily="18" charset="0"/>
                <a:cs typeface="Times New Roman" panose="02020603050405020304" pitchFamily="18" charset="0"/>
              </a:rPr>
              <a:t>Интенсивность </a:t>
            </a:r>
            <a:r>
              <a:rPr lang="ru-RU" sz="1600" i="1" dirty="0" smtClean="0">
                <a:latin typeface="Times New Roman" panose="02020603050405020304" pitchFamily="18" charset="0"/>
                <a:cs typeface="Times New Roman" panose="02020603050405020304" pitchFamily="18" charset="0"/>
              </a:rPr>
              <a:t>отказов – </a:t>
            </a:r>
            <a:r>
              <a:rPr lang="ru-RU" sz="1600" dirty="0" smtClean="0">
                <a:latin typeface="Times New Roman" panose="02020603050405020304" pitchFamily="18" charset="0"/>
                <a:cs typeface="Times New Roman" panose="02020603050405020304" pitchFamily="18" charset="0"/>
              </a:rPr>
              <a:t>условная </a:t>
            </a:r>
            <a:r>
              <a:rPr lang="ru-RU" sz="1600" dirty="0">
                <a:latin typeface="Times New Roman" panose="02020603050405020304" pitchFamily="18" charset="0"/>
                <a:cs typeface="Times New Roman" panose="02020603050405020304" pitchFamily="18" charset="0"/>
              </a:rPr>
              <a:t>плотность вероятности возникновения отказа объекта</a:t>
            </a:r>
            <a:r>
              <a:rPr lang="ru-RU" sz="1600" i="1" dirty="0" smtClean="0">
                <a:latin typeface="Times New Roman" panose="02020603050405020304" pitchFamily="18" charset="0"/>
                <a:cs typeface="Times New Roman" panose="02020603050405020304" pitchFamily="18" charset="0"/>
              </a:rPr>
              <a:t> </a:t>
            </a:r>
            <a:endParaRPr lang="ru-RU" sz="1600" i="1" dirty="0"/>
          </a:p>
        </p:txBody>
      </p:sp>
      <p:pic>
        <p:nvPicPr>
          <p:cNvPr id="22" name="Рисунок 21"/>
          <p:cNvPicPr>
            <a:picLocks noChangeAspect="1" noChangeArrowheads="1"/>
          </p:cNvPicPr>
          <p:nvPr/>
        </p:nvPicPr>
        <p:blipFill>
          <a:blip r:embed="rId2"/>
          <a:srcRect/>
          <a:stretch>
            <a:fillRect/>
          </a:stretch>
        </p:blipFill>
        <p:spPr bwMode="auto">
          <a:xfrm>
            <a:off x="3924319" y="2411483"/>
            <a:ext cx="1128620" cy="62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Прямоугольник 22"/>
          <p:cNvSpPr/>
          <p:nvPr/>
        </p:nvSpPr>
        <p:spPr>
          <a:xfrm>
            <a:off x="920109" y="2898087"/>
            <a:ext cx="2215543" cy="461665"/>
          </a:xfrm>
          <a:prstGeom prst="rect">
            <a:avLst/>
          </a:prstGeom>
        </p:spPr>
        <p:txBody>
          <a:bodyPr wrap="none">
            <a:spAutoFit/>
          </a:bodyPr>
          <a:lstStyle>
            <a:defPPr>
              <a:defRPr lang="ru-RU"/>
            </a:defPPr>
            <a:lvl1pPr algn="l" rtl="0" fontAlgn="base">
              <a:spcBef>
                <a:spcPct val="0"/>
              </a:spcBef>
              <a:spcAft>
                <a:spcPct val="0"/>
              </a:spcAft>
              <a:defRPr sz="15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5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5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5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500" kern="1200">
                <a:solidFill>
                  <a:schemeClr val="tx1"/>
                </a:solidFill>
                <a:latin typeface="Arial" panose="020B0604020202020204" pitchFamily="34" charset="0"/>
                <a:ea typeface="+mn-ea"/>
                <a:cs typeface="+mn-cs"/>
              </a:defRPr>
            </a:lvl5pPr>
            <a:lvl6pPr marL="2286000" algn="l" defTabSz="914400" rtl="0" eaLnBrk="1" latinLnBrk="0" hangingPunct="1">
              <a:defRPr sz="1500" kern="1200">
                <a:solidFill>
                  <a:schemeClr val="tx1"/>
                </a:solidFill>
                <a:latin typeface="Arial" panose="020B0604020202020204" pitchFamily="34" charset="0"/>
                <a:ea typeface="+mn-ea"/>
                <a:cs typeface="+mn-cs"/>
              </a:defRPr>
            </a:lvl6pPr>
            <a:lvl7pPr marL="2743200" algn="l" defTabSz="914400" rtl="0" eaLnBrk="1" latinLnBrk="0" hangingPunct="1">
              <a:defRPr sz="1500" kern="1200">
                <a:solidFill>
                  <a:schemeClr val="tx1"/>
                </a:solidFill>
                <a:latin typeface="Arial" panose="020B0604020202020204" pitchFamily="34" charset="0"/>
                <a:ea typeface="+mn-ea"/>
                <a:cs typeface="+mn-cs"/>
              </a:defRPr>
            </a:lvl7pPr>
            <a:lvl8pPr marL="3200400" algn="l" defTabSz="914400" rtl="0" eaLnBrk="1" latinLnBrk="0" hangingPunct="1">
              <a:defRPr sz="1500" kern="1200">
                <a:solidFill>
                  <a:schemeClr val="tx1"/>
                </a:solidFill>
                <a:latin typeface="Arial" panose="020B0604020202020204" pitchFamily="34" charset="0"/>
                <a:ea typeface="+mn-ea"/>
                <a:cs typeface="+mn-cs"/>
              </a:defRPr>
            </a:lvl8pPr>
            <a:lvl9pPr marL="3657600" algn="l" defTabSz="914400" rtl="0" eaLnBrk="1" latinLnBrk="0" hangingPunct="1">
              <a:defRPr sz="1500" kern="1200">
                <a:solidFill>
                  <a:schemeClr val="tx1"/>
                </a:solidFill>
                <a:latin typeface="Arial" panose="020B0604020202020204" pitchFamily="34" charset="0"/>
                <a:ea typeface="+mn-ea"/>
                <a:cs typeface="+mn-cs"/>
              </a:defRPr>
            </a:lvl9pPr>
          </a:lstStyle>
          <a:p>
            <a:pPr>
              <a:lnSpc>
                <a:spcPct val="150000"/>
              </a:lnSpc>
              <a:spcAft>
                <a:spcPts val="675"/>
              </a:spcAft>
            </a:pPr>
            <a:r>
              <a:rPr lang="ru-RU" sz="1600" dirty="0">
                <a:latin typeface="Times New Roman" panose="02020603050405020304" pitchFamily="18" charset="0"/>
                <a:cs typeface="Times New Roman" panose="02020603050405020304" pitchFamily="18" charset="0"/>
              </a:rPr>
              <a:t>Статистическая оценка</a:t>
            </a:r>
          </a:p>
        </p:txBody>
      </p:sp>
      <p:pic>
        <p:nvPicPr>
          <p:cNvPr id="24" name="Рисунок 23"/>
          <p:cNvPicPr>
            <a:picLocks noChangeAspect="1" noChangeArrowheads="1"/>
          </p:cNvPicPr>
          <p:nvPr/>
        </p:nvPicPr>
        <p:blipFill>
          <a:blip r:embed="rId3"/>
          <a:srcRect/>
          <a:stretch>
            <a:fillRect/>
          </a:stretch>
        </p:blipFill>
        <p:spPr bwMode="auto">
          <a:xfrm>
            <a:off x="3781111" y="3350838"/>
            <a:ext cx="1414347" cy="657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Прямоугольник 24"/>
          <p:cNvSpPr/>
          <p:nvPr/>
        </p:nvSpPr>
        <p:spPr>
          <a:xfrm>
            <a:off x="936471" y="4275806"/>
            <a:ext cx="6595921" cy="338554"/>
          </a:xfrm>
          <a:prstGeom prst="rect">
            <a:avLst/>
          </a:prstGeom>
        </p:spPr>
        <p:txBody>
          <a:bodyPr wrap="square">
            <a:spAutoFit/>
          </a:bodyPr>
          <a:lstStyle>
            <a:defPPr>
              <a:defRPr lang="ru-RU"/>
            </a:defPPr>
            <a:lvl1pPr algn="l" rtl="0" fontAlgn="base">
              <a:spcBef>
                <a:spcPct val="0"/>
              </a:spcBef>
              <a:spcAft>
                <a:spcPct val="0"/>
              </a:spcAft>
              <a:defRPr sz="15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5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5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5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500" kern="1200">
                <a:solidFill>
                  <a:schemeClr val="tx1"/>
                </a:solidFill>
                <a:latin typeface="Arial" panose="020B0604020202020204" pitchFamily="34" charset="0"/>
                <a:ea typeface="+mn-ea"/>
                <a:cs typeface="+mn-cs"/>
              </a:defRPr>
            </a:lvl5pPr>
            <a:lvl6pPr marL="2286000" algn="l" defTabSz="914400" rtl="0" eaLnBrk="1" latinLnBrk="0" hangingPunct="1">
              <a:defRPr sz="1500" kern="1200">
                <a:solidFill>
                  <a:schemeClr val="tx1"/>
                </a:solidFill>
                <a:latin typeface="Arial" panose="020B0604020202020204" pitchFamily="34" charset="0"/>
                <a:ea typeface="+mn-ea"/>
                <a:cs typeface="+mn-cs"/>
              </a:defRPr>
            </a:lvl6pPr>
            <a:lvl7pPr marL="2743200" algn="l" defTabSz="914400" rtl="0" eaLnBrk="1" latinLnBrk="0" hangingPunct="1">
              <a:defRPr sz="1500" kern="1200">
                <a:solidFill>
                  <a:schemeClr val="tx1"/>
                </a:solidFill>
                <a:latin typeface="Arial" panose="020B0604020202020204" pitchFamily="34" charset="0"/>
                <a:ea typeface="+mn-ea"/>
                <a:cs typeface="+mn-cs"/>
              </a:defRPr>
            </a:lvl7pPr>
            <a:lvl8pPr marL="3200400" algn="l" defTabSz="914400" rtl="0" eaLnBrk="1" latinLnBrk="0" hangingPunct="1">
              <a:defRPr sz="1500" kern="1200">
                <a:solidFill>
                  <a:schemeClr val="tx1"/>
                </a:solidFill>
                <a:latin typeface="Arial" panose="020B0604020202020204" pitchFamily="34" charset="0"/>
                <a:ea typeface="+mn-ea"/>
                <a:cs typeface="+mn-cs"/>
              </a:defRPr>
            </a:lvl8pPr>
            <a:lvl9pPr marL="3657600" algn="l" defTabSz="914400" rtl="0" eaLnBrk="1" latinLnBrk="0" hangingPunct="1">
              <a:defRPr sz="1500" kern="1200">
                <a:solidFill>
                  <a:schemeClr val="tx1"/>
                </a:solidFill>
                <a:latin typeface="Arial" panose="020B0604020202020204" pitchFamily="34" charset="0"/>
                <a:ea typeface="+mn-ea"/>
                <a:cs typeface="+mn-cs"/>
              </a:defRPr>
            </a:lvl9pPr>
          </a:lstStyle>
          <a:p>
            <a:r>
              <a:rPr lang="ru-RU" altLang="ru-RU" sz="1600" i="1" dirty="0" err="1">
                <a:solidFill>
                  <a:srgbClr val="000000"/>
                </a:solidFill>
                <a:latin typeface="Times New Roman" panose="02020603050405020304" pitchFamily="18" charset="0"/>
                <a:cs typeface="Times New Roman" panose="02020603050405020304" pitchFamily="18" charset="0"/>
              </a:rPr>
              <a:t>N</a:t>
            </a:r>
            <a:r>
              <a:rPr lang="ru-RU" altLang="ru-RU" sz="1600" baseline="-25000" dirty="0" err="1">
                <a:solidFill>
                  <a:srgbClr val="000000"/>
                </a:solidFill>
                <a:latin typeface="Times New Roman" panose="02020603050405020304" pitchFamily="18" charset="0"/>
                <a:cs typeface="Times New Roman" panose="02020603050405020304" pitchFamily="18" charset="0"/>
              </a:rPr>
              <a:t>ср</a:t>
            </a:r>
            <a:r>
              <a:rPr lang="ru-RU" altLang="ru-RU" sz="1600" dirty="0">
                <a:solidFill>
                  <a:srgbClr val="000000"/>
                </a:solidFill>
                <a:latin typeface="Times New Roman" panose="02020603050405020304" pitchFamily="18" charset="0"/>
                <a:cs typeface="Times New Roman" panose="02020603050405020304" pitchFamily="18" charset="0"/>
              </a:rPr>
              <a:t> –  </a:t>
            </a:r>
            <a:r>
              <a:rPr lang="ru-RU" sz="1600" dirty="0">
                <a:latin typeface="Times New Roman" panose="02020603050405020304" pitchFamily="18" charset="0"/>
                <a:cs typeface="Times New Roman" panose="02020603050405020304" pitchFamily="18" charset="0"/>
              </a:rPr>
              <a:t>среднее число исправно рабо­тающих объектов в интервале </a:t>
            </a:r>
            <a:r>
              <a:rPr lang="el-GR" altLang="ru-RU" sz="1600" dirty="0">
                <a:solidFill>
                  <a:srgbClr val="000000"/>
                </a:solidFill>
                <a:latin typeface="Times New Roman" panose="02020603050405020304" pitchFamily="18" charset="0"/>
                <a:cs typeface="Times New Roman" panose="02020603050405020304" pitchFamily="18" charset="0"/>
              </a:rPr>
              <a:t>Δ</a:t>
            </a:r>
            <a:r>
              <a:rPr lang="en-US" altLang="ru-RU" sz="1600" i="1" dirty="0">
                <a:solidFill>
                  <a:srgbClr val="000000"/>
                </a:solidFill>
                <a:latin typeface="Times New Roman" panose="02020603050405020304" pitchFamily="18" charset="0"/>
                <a:cs typeface="Times New Roman" panose="02020603050405020304" pitchFamily="18" charset="0"/>
              </a:rPr>
              <a:t>t</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7778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37</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19981" y="987635"/>
            <a:ext cx="6264696" cy="338554"/>
          </a:xfrm>
          <a:prstGeom prst="rect">
            <a:avLst/>
          </a:prstGeom>
        </p:spPr>
        <p:txBody>
          <a:bodyPr wrap="square">
            <a:spAutoFit/>
          </a:bodyPr>
          <a:lstStyle/>
          <a:p>
            <a:r>
              <a:rPr lang="ru-RU" sz="1600" b="1" dirty="0" smtClean="0">
                <a:latin typeface="Times New Roman" pitchFamily="18" charset="0"/>
                <a:cs typeface="Times New Roman" pitchFamily="18" charset="0"/>
              </a:rPr>
              <a:t>Статистические методы и методики анализа данных</a:t>
            </a:r>
            <a:endParaRPr lang="ru-RU" sz="1600" b="1" dirty="0">
              <a:latin typeface="Times New Roman" pitchFamily="18" charset="0"/>
              <a:cs typeface="Times New Roman" pitchFamily="18" charset="0"/>
            </a:endParaRPr>
          </a:p>
        </p:txBody>
      </p:sp>
      <p:sp>
        <p:nvSpPr>
          <p:cNvPr id="13" name="Прямоугольник 12"/>
          <p:cNvSpPr/>
          <p:nvPr/>
        </p:nvSpPr>
        <p:spPr>
          <a:xfrm>
            <a:off x="719981" y="1494358"/>
            <a:ext cx="7848872" cy="2308324"/>
          </a:xfrm>
          <a:prstGeom prst="rect">
            <a:avLst/>
          </a:prstGeom>
        </p:spPr>
        <p:txBody>
          <a:bodyPr wrap="square">
            <a:spAutoFit/>
          </a:bodyPr>
          <a:lstStyle/>
          <a:p>
            <a:r>
              <a:rPr lang="ru-RU" sz="1600" dirty="0" smtClean="0">
                <a:latin typeface="Times New Roman" pitchFamily="18" charset="0"/>
                <a:cs typeface="Times New Roman" pitchFamily="18" charset="0"/>
              </a:rPr>
              <a:t>Статистические методы, подразделяются на следующие четыре основных вида:</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методы проверки гипотез о виде закона распределения;</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методы определения точечных и интервальных оценок показателей безотказности;</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методы статистического контроля показателей безотказности;</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методы сравнения изделий по безотказности.</a:t>
            </a:r>
            <a:endParaRPr lang="ru-RU" sz="1600" dirty="0">
              <a:latin typeface="Times New Roman" pitchFamily="18" charset="0"/>
              <a:cs typeface="Times New Roman" pitchFamily="18" charset="0"/>
            </a:endParaRPr>
          </a:p>
        </p:txBody>
      </p:sp>
      <p:sp>
        <p:nvSpPr>
          <p:cNvPr id="14" name="Прямоугольник 13"/>
          <p:cNvSpPr/>
          <p:nvPr/>
        </p:nvSpPr>
        <p:spPr>
          <a:xfrm>
            <a:off x="719981" y="5022750"/>
            <a:ext cx="4191532" cy="323165"/>
          </a:xfrm>
          <a:prstGeom prst="rect">
            <a:avLst/>
          </a:prstGeom>
        </p:spPr>
        <p:txBody>
          <a:bodyPr wrap="none">
            <a:spAutoFit/>
          </a:bodyPr>
          <a:lstStyle/>
          <a:p>
            <a:r>
              <a:rPr lang="ru-RU" b="1" dirty="0" smtClean="0"/>
              <a:t>ГОСТ </a:t>
            </a:r>
            <a:r>
              <a:rPr lang="ru-RU" b="1" dirty="0" err="1" smtClean="0"/>
              <a:t>Р</a:t>
            </a:r>
            <a:r>
              <a:rPr lang="ru-RU" b="1" dirty="0" smtClean="0"/>
              <a:t> 27.607-2013 Надежность в технике</a:t>
            </a:r>
            <a:endParaRPr lang="ru-RU" b="1" dirty="0"/>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38</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19981" y="990302"/>
            <a:ext cx="7488832" cy="830997"/>
          </a:xfrm>
          <a:prstGeom prst="rect">
            <a:avLst/>
          </a:prstGeom>
        </p:spPr>
        <p:txBody>
          <a:bodyPr wrap="square">
            <a:spAutoFit/>
          </a:bodyPr>
          <a:lstStyle/>
          <a:p>
            <a:r>
              <a:rPr lang="ru-RU" sz="1600" b="1" dirty="0" smtClean="0">
                <a:latin typeface="Times New Roman" pitchFamily="18" charset="0"/>
                <a:cs typeface="Times New Roman" pitchFamily="18" charset="0"/>
              </a:rPr>
              <a:t>Методы ускоренных испытаний на безотказность</a:t>
            </a:r>
            <a:r>
              <a:rPr lang="en-US" sz="1600" b="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Микросхемы интегральные и приборы полупроводниковые</a:t>
            </a:r>
            <a:br>
              <a:rPr lang="ru-RU" sz="1600" b="1" dirty="0" smtClean="0">
                <a:latin typeface="Times New Roman" pitchFamily="18" charset="0"/>
                <a:cs typeface="Times New Roman" pitchFamily="18" charset="0"/>
              </a:rPr>
            </a:br>
            <a:endParaRPr lang="ru-RU" sz="1600" b="1" dirty="0" smtClean="0">
              <a:latin typeface="Times New Roman" pitchFamily="18" charset="0"/>
              <a:cs typeface="Times New Roman" pitchFamily="18" charset="0"/>
            </a:endParaRPr>
          </a:p>
        </p:txBody>
      </p:sp>
      <p:sp>
        <p:nvSpPr>
          <p:cNvPr id="13" name="Прямоугольник 12"/>
          <p:cNvSpPr/>
          <p:nvPr/>
        </p:nvSpPr>
        <p:spPr>
          <a:xfrm>
            <a:off x="719981" y="1710382"/>
            <a:ext cx="7488832" cy="1815882"/>
          </a:xfrm>
          <a:prstGeom prst="rect">
            <a:avLst/>
          </a:prstGeom>
        </p:spPr>
        <p:txBody>
          <a:bodyPr wrap="square">
            <a:spAutoFit/>
          </a:bodyPr>
          <a:lstStyle/>
          <a:p>
            <a:r>
              <a:rPr lang="ru-RU" sz="1600" dirty="0" smtClean="0">
                <a:latin typeface="Times New Roman" pitchFamily="18" charset="0"/>
                <a:cs typeface="Times New Roman" pitchFamily="18" charset="0"/>
              </a:rPr>
              <a:t>Подготовка к введению </a:t>
            </a:r>
            <a:r>
              <a:rPr lang="ru-RU" sz="1600" dirty="0" err="1" smtClean="0">
                <a:latin typeface="Times New Roman" pitchFamily="18" charset="0"/>
                <a:cs typeface="Times New Roman" pitchFamily="18" charset="0"/>
              </a:rPr>
              <a:t>УИБ</a:t>
            </a:r>
            <a:r>
              <a:rPr lang="ru-RU" sz="1600" dirty="0" smtClean="0">
                <a:latin typeface="Times New Roman" pitchFamily="18" charset="0"/>
                <a:cs typeface="Times New Roman" pitchFamily="18" charset="0"/>
              </a:rPr>
              <a:t> включает в себя исследование форсированных режимов и механизмов отказов в этих режимах, определение коэффициента ускорения и энергии активации и обобщение статистических данных о проведенных ранее испытаниях.</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Форсирование при </a:t>
            </a:r>
            <a:r>
              <a:rPr lang="ru-RU" sz="1600" dirty="0" err="1" smtClean="0">
                <a:latin typeface="Times New Roman" pitchFamily="18" charset="0"/>
                <a:cs typeface="Times New Roman" pitchFamily="18" charset="0"/>
              </a:rPr>
              <a:t>УИБ</a:t>
            </a:r>
            <a:r>
              <a:rPr lang="ru-RU" sz="1600" dirty="0" smtClean="0">
                <a:latin typeface="Times New Roman" pitchFamily="18" charset="0"/>
                <a:cs typeface="Times New Roman" pitchFamily="18" charset="0"/>
              </a:rPr>
              <a:t> может быть осуществлено увеличением температуры кристалла (перехода), напряжения или тока.</a:t>
            </a:r>
            <a:endParaRPr lang="ru-RU" sz="1600" dirty="0">
              <a:latin typeface="Times New Roman" pitchFamily="18" charset="0"/>
              <a:cs typeface="Times New Roman" pitchFamily="18" charset="0"/>
            </a:endParaRPr>
          </a:p>
        </p:txBody>
      </p:sp>
      <p:sp>
        <p:nvSpPr>
          <p:cNvPr id="14" name="Прямоугольник 13"/>
          <p:cNvSpPr/>
          <p:nvPr/>
        </p:nvSpPr>
        <p:spPr>
          <a:xfrm>
            <a:off x="719981" y="3870622"/>
            <a:ext cx="7128792" cy="338554"/>
          </a:xfrm>
          <a:prstGeom prst="rect">
            <a:avLst/>
          </a:prstGeom>
        </p:spPr>
        <p:txBody>
          <a:bodyPr wrap="square">
            <a:spAutoFit/>
          </a:bodyPr>
          <a:lstStyle/>
          <a:p>
            <a:r>
              <a:rPr lang="ru-RU" sz="1600" dirty="0" smtClean="0">
                <a:latin typeface="Times New Roman" pitchFamily="18" charset="0"/>
                <a:cs typeface="Times New Roman" pitchFamily="18" charset="0"/>
              </a:rPr>
              <a:t>Вводят коэффициент ускорения при форсировании…</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39</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17787" y="993716"/>
            <a:ext cx="7851066" cy="830997"/>
          </a:xfrm>
          <a:prstGeom prst="rect">
            <a:avLst/>
          </a:prstGeom>
        </p:spPr>
        <p:txBody>
          <a:bodyPr wrap="square">
            <a:spAutoFit/>
          </a:bodyPr>
          <a:lstStyle/>
          <a:p>
            <a:r>
              <a:rPr lang="ru-RU" sz="1600" b="1" dirty="0" smtClean="0">
                <a:latin typeface="Times New Roman" panose="02020603050405020304" pitchFamily="18" charset="0"/>
                <a:cs typeface="Times New Roman" panose="02020603050405020304" pitchFamily="18" charset="0"/>
              </a:rPr>
              <a:t>Методы</a:t>
            </a:r>
            <a:r>
              <a:rPr lang="en-US" sz="1600" b="1"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ускоренных испытаний</a:t>
            </a:r>
            <a:r>
              <a:rPr lang="en-US" sz="1600" b="1"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на долговечность и сохраняемость при воздействии агрессивных и других</a:t>
            </a:r>
            <a:r>
              <a:rPr lang="en-US" sz="1600" b="1"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специальных сред для технических изделий, материалов и систем материалов</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17787" y="1881804"/>
            <a:ext cx="7707050" cy="2985433"/>
          </a:xfrm>
          <a:prstGeom prst="rect">
            <a:avLst/>
          </a:prstGeom>
        </p:spPr>
        <p:txBody>
          <a:bodyPr wrap="square">
            <a:spAutoFit/>
          </a:bodyPr>
          <a:lstStyle/>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Ускорение испытания</a:t>
            </a:r>
            <a:r>
              <a:rPr lang="en-US" sz="1600"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достигают </a:t>
            </a:r>
            <a:r>
              <a:rPr lang="ru-RU" sz="1600" dirty="0">
                <a:latin typeface="Times New Roman" panose="02020603050405020304" pitchFamily="18" charset="0"/>
                <a:cs typeface="Times New Roman" panose="02020603050405020304" pitchFamily="18" charset="0"/>
              </a:rPr>
              <a:t>ужесточением (форсированием) воздействия испытательных факторов, </a:t>
            </a:r>
            <a:r>
              <a:rPr lang="ru-RU" sz="1600" dirty="0" smtClean="0">
                <a:latin typeface="Times New Roman" panose="02020603050405020304" pitchFamily="18" charset="0"/>
                <a:cs typeface="Times New Roman" panose="02020603050405020304" pitchFamily="18" charset="0"/>
              </a:rPr>
              <a:t>за</a:t>
            </a:r>
            <a:r>
              <a:rPr lang="en-US" sz="1600"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исключением </a:t>
            </a:r>
            <a:r>
              <a:rPr lang="ru-RU" sz="1600" dirty="0">
                <a:latin typeface="Times New Roman" panose="02020603050405020304" pitchFamily="18" charset="0"/>
                <a:cs typeface="Times New Roman" panose="02020603050405020304" pitchFamily="18" charset="0"/>
              </a:rPr>
              <a:t>механических.</a:t>
            </a:r>
          </a:p>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Проводят путем</a:t>
            </a:r>
            <a:r>
              <a:rPr lang="en-US" sz="1600"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экспериментального </a:t>
            </a:r>
            <a:r>
              <a:rPr lang="ru-RU" sz="1600" dirty="0">
                <a:latin typeface="Times New Roman" panose="02020603050405020304" pitchFamily="18" charset="0"/>
                <a:cs typeface="Times New Roman" panose="02020603050405020304" pitchFamily="18" charset="0"/>
              </a:rPr>
              <a:t>определения зависимости срока </a:t>
            </a:r>
            <a:r>
              <a:rPr lang="ru-RU" sz="1600" i="1" dirty="0">
                <a:latin typeface="Times New Roman" panose="02020603050405020304" pitchFamily="18" charset="0"/>
                <a:cs typeface="Times New Roman" panose="02020603050405020304" pitchFamily="18" charset="0"/>
              </a:rPr>
              <a:t>L </a:t>
            </a:r>
            <a:r>
              <a:rPr lang="ru-RU" sz="1600" dirty="0" smtClean="0">
                <a:latin typeface="Times New Roman" panose="02020603050405020304" pitchFamily="18" charset="0"/>
                <a:cs typeface="Times New Roman" panose="02020603050405020304" pitchFamily="18" charset="0"/>
              </a:rPr>
              <a:t>от</a:t>
            </a:r>
            <a:r>
              <a:rPr lang="en-US" sz="1600"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значений </a:t>
            </a:r>
            <a:r>
              <a:rPr lang="ru-RU" sz="1600" dirty="0">
                <a:latin typeface="Times New Roman" panose="02020603050405020304" pitchFamily="18" charset="0"/>
                <a:cs typeface="Times New Roman" panose="02020603050405020304" pitchFamily="18" charset="0"/>
              </a:rPr>
              <a:t>основных воздействующих факторов внешней </a:t>
            </a:r>
            <a:r>
              <a:rPr lang="ru-RU" sz="1600" dirty="0" smtClean="0">
                <a:latin typeface="Times New Roman" panose="02020603050405020304" pitchFamily="18" charset="0"/>
                <a:cs typeface="Times New Roman" panose="02020603050405020304" pitchFamily="18" charset="0"/>
              </a:rPr>
              <a:t>среды:</a:t>
            </a:r>
          </a:p>
          <a:p>
            <a:pPr algn="just">
              <a:lnSpc>
                <a:spcPct val="150000"/>
              </a:lnSpc>
              <a:spcAft>
                <a:spcPts val="600"/>
              </a:spcAft>
              <a:buFont typeface="Arial" pitchFamily="34" charset="0"/>
              <a:buChar char="•"/>
            </a:pPr>
            <a:r>
              <a:rPr lang="ru-RU" sz="1600" dirty="0" smtClean="0">
                <a:latin typeface="Times New Roman" panose="02020603050405020304" pitchFamily="18" charset="0"/>
                <a:cs typeface="Times New Roman" panose="02020603050405020304" pitchFamily="18" charset="0"/>
              </a:rPr>
              <a:t>температуры,</a:t>
            </a:r>
          </a:p>
          <a:p>
            <a:pPr algn="just">
              <a:lnSpc>
                <a:spcPct val="150000"/>
              </a:lnSpc>
              <a:spcAft>
                <a:spcPts val="600"/>
              </a:spcAft>
              <a:buFont typeface="Arial" pitchFamily="34" charset="0"/>
              <a:buChar char="•"/>
            </a:pPr>
            <a:r>
              <a:rPr lang="ru-RU" sz="1600" dirty="0" smtClean="0">
                <a:latin typeface="Times New Roman" panose="02020603050405020304" pitchFamily="18" charset="0"/>
                <a:cs typeface="Times New Roman" panose="02020603050405020304" pitchFamily="18" charset="0"/>
              </a:rPr>
              <a:t>относительной </a:t>
            </a:r>
            <a:r>
              <a:rPr lang="ru-RU" sz="1600" dirty="0">
                <a:latin typeface="Times New Roman" panose="02020603050405020304" pitchFamily="18" charset="0"/>
                <a:cs typeface="Times New Roman" panose="02020603050405020304" pitchFamily="18" charset="0"/>
              </a:rPr>
              <a:t>влажности </a:t>
            </a:r>
            <a:r>
              <a:rPr lang="ru-RU" sz="1600" dirty="0" smtClean="0">
                <a:latin typeface="Times New Roman" panose="02020603050405020304" pitchFamily="18" charset="0"/>
                <a:cs typeface="Times New Roman" panose="02020603050405020304" pitchFamily="18" charset="0"/>
              </a:rPr>
              <a:t>воздуха,</a:t>
            </a:r>
          </a:p>
          <a:p>
            <a:pPr algn="just">
              <a:lnSpc>
                <a:spcPct val="150000"/>
              </a:lnSpc>
              <a:spcAft>
                <a:spcPts val="600"/>
              </a:spcAft>
              <a:buFont typeface="Arial" pitchFamily="34" charset="0"/>
              <a:buChar char="•"/>
            </a:pPr>
            <a:r>
              <a:rPr lang="ru-RU" sz="1600" dirty="0" smtClean="0">
                <a:latin typeface="Times New Roman" panose="02020603050405020304" pitchFamily="18" charset="0"/>
                <a:cs typeface="Times New Roman" panose="02020603050405020304" pitchFamily="18" charset="0"/>
              </a:rPr>
              <a:t>концентрации </a:t>
            </a:r>
            <a:r>
              <a:rPr lang="ru-RU" sz="1600" dirty="0">
                <a:latin typeface="Times New Roman" panose="02020603050405020304" pitchFamily="18" charset="0"/>
                <a:cs typeface="Times New Roman" panose="02020603050405020304" pitchFamily="18" charset="0"/>
              </a:rPr>
              <a:t>агрессивной среды</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59457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40</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647973" y="846286"/>
            <a:ext cx="7707050" cy="4133439"/>
          </a:xfrm>
          <a:prstGeom prst="rect">
            <a:avLst/>
          </a:prstGeom>
        </p:spPr>
        <p:txBody>
          <a:bodyPr wrap="square">
            <a:spAutoFit/>
          </a:bodyPr>
          <a:lstStyle/>
          <a:p>
            <a:pPr algn="just">
              <a:lnSpc>
                <a:spcPct val="135000"/>
              </a:lnSpc>
              <a:spcAft>
                <a:spcPts val="600"/>
              </a:spcAft>
            </a:pPr>
            <a:r>
              <a:rPr lang="ru-RU" sz="1600" dirty="0" smtClean="0">
                <a:latin typeface="Times New Roman" panose="02020603050405020304" pitchFamily="18" charset="0"/>
                <a:cs typeface="Times New Roman" panose="02020603050405020304" pitchFamily="18" charset="0"/>
              </a:rPr>
              <a:t>С</a:t>
            </a:r>
            <a:r>
              <a:rPr lang="en-US" sz="1600"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требуемой </a:t>
            </a:r>
            <a:r>
              <a:rPr lang="ru-RU" sz="1600" dirty="0">
                <a:latin typeface="Times New Roman" panose="02020603050405020304" pitchFamily="18" charset="0"/>
                <a:cs typeface="Times New Roman" panose="02020603050405020304" pitchFamily="18" charset="0"/>
              </a:rPr>
              <a:t>доверительной вероятностью могут быть установлены:</a:t>
            </a:r>
          </a:p>
          <a:p>
            <a:pPr algn="just">
              <a:lnSpc>
                <a:spcPct val="135000"/>
              </a:lnSpc>
              <a:spcAft>
                <a:spcPts val="600"/>
              </a:spcAft>
            </a:pPr>
            <a:r>
              <a:rPr lang="ru-RU" sz="1600" dirty="0">
                <a:latin typeface="Times New Roman" panose="02020603050405020304" pitchFamily="18" charset="0"/>
                <a:cs typeface="Times New Roman" panose="02020603050405020304" pitchFamily="18" charset="0"/>
              </a:rPr>
              <a:t>- срок </a:t>
            </a:r>
            <a:r>
              <a:rPr lang="ru-RU" sz="1600" i="1" dirty="0">
                <a:latin typeface="Times New Roman" panose="02020603050405020304" pitchFamily="18" charset="0"/>
                <a:cs typeface="Times New Roman" panose="02020603050405020304" pitchFamily="18" charset="0"/>
              </a:rPr>
              <a:t>L </a:t>
            </a:r>
            <a:r>
              <a:rPr lang="ru-RU" sz="1600" dirty="0" smtClean="0">
                <a:latin typeface="Times New Roman" panose="02020603050405020304" pitchFamily="18" charset="0"/>
                <a:cs typeface="Times New Roman" panose="02020603050405020304" pitchFamily="18" charset="0"/>
              </a:rPr>
              <a:t>средний</a:t>
            </a:r>
            <a:r>
              <a:rPr lang="en-US" sz="1600"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или </a:t>
            </a:r>
            <a:r>
              <a:rPr lang="ru-RU" sz="1600" dirty="0">
                <a:latin typeface="Times New Roman" panose="02020603050405020304" pitchFamily="18" charset="0"/>
                <a:cs typeface="Times New Roman" panose="02020603050405020304" pitchFamily="18" charset="0"/>
              </a:rPr>
              <a:t>гамма-процентный (</a:t>
            </a:r>
            <a:r>
              <a:rPr lang="ru-RU" sz="1600" dirty="0" smtClean="0">
                <a:latin typeface="Times New Roman" panose="02020603050405020304" pitchFamily="18" charset="0"/>
                <a:cs typeface="Times New Roman" panose="02020603050405020304" pitchFamily="18" charset="0"/>
              </a:rPr>
              <a:t>ресурс</a:t>
            </a:r>
            <a:r>
              <a:rPr lang="ru-RU" sz="1600" dirty="0">
                <a:latin typeface="Times New Roman" panose="02020603050405020304" pitchFamily="18" charset="0"/>
                <a:cs typeface="Times New Roman" panose="02020603050405020304" pitchFamily="18" charset="0"/>
              </a:rPr>
              <a:t>,</a:t>
            </a:r>
            <a:r>
              <a:rPr lang="ru-RU" sz="1600" dirty="0" smtClean="0">
                <a:latin typeface="Times New Roman" panose="02020603050405020304" pitchFamily="18" charset="0"/>
                <a:cs typeface="Times New Roman" panose="02020603050405020304" pitchFamily="18" charset="0"/>
              </a:rPr>
              <a:t> срок </a:t>
            </a:r>
            <a:r>
              <a:rPr lang="ru-RU" sz="1600" dirty="0">
                <a:latin typeface="Times New Roman" panose="02020603050405020304" pitchFamily="18" charset="0"/>
                <a:cs typeface="Times New Roman" panose="02020603050405020304" pitchFamily="18" charset="0"/>
              </a:rPr>
              <a:t>службы, </a:t>
            </a:r>
            <a:r>
              <a:rPr lang="ru-RU" sz="1600" dirty="0" smtClean="0">
                <a:latin typeface="Times New Roman" panose="02020603050405020304" pitchFamily="18" charset="0"/>
                <a:cs typeface="Times New Roman" panose="02020603050405020304" pitchFamily="18" charset="0"/>
              </a:rPr>
              <a:t>срок </a:t>
            </a:r>
            <a:r>
              <a:rPr lang="ru-RU" sz="1600" dirty="0" err="1">
                <a:latin typeface="Times New Roman" panose="02020603050405020304" pitchFamily="18" charset="0"/>
                <a:cs typeface="Times New Roman" panose="02020603050405020304" pitchFamily="18" charset="0"/>
              </a:rPr>
              <a:t>сохраняемости</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при</a:t>
            </a:r>
            <a:r>
              <a:rPr lang="en-US" sz="1600"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заданных </a:t>
            </a:r>
            <a:r>
              <a:rPr lang="ru-RU" sz="1600" dirty="0">
                <a:latin typeface="Times New Roman" panose="02020603050405020304" pitchFamily="18" charset="0"/>
                <a:cs typeface="Times New Roman" panose="02020603050405020304" pitchFamily="18" charset="0"/>
              </a:rPr>
              <a:t>значениях </a:t>
            </a:r>
            <a:r>
              <a:rPr lang="ru-RU" sz="1600" dirty="0" smtClean="0">
                <a:latin typeface="Times New Roman" panose="02020603050405020304" pitchFamily="18" charset="0"/>
                <a:cs typeface="Times New Roman" panose="02020603050405020304" pitchFamily="18" charset="0"/>
              </a:rPr>
              <a:t>основных </a:t>
            </a:r>
            <a:r>
              <a:rPr lang="ru-RU" sz="1600" dirty="0">
                <a:latin typeface="Times New Roman" panose="02020603050405020304" pitchFamily="18" charset="0"/>
                <a:cs typeface="Times New Roman" panose="02020603050405020304" pitchFamily="18" charset="0"/>
              </a:rPr>
              <a:t>воздействующих факторов;</a:t>
            </a:r>
          </a:p>
          <a:p>
            <a:pPr algn="just">
              <a:lnSpc>
                <a:spcPct val="135000"/>
              </a:lnSpc>
              <a:spcAft>
                <a:spcPts val="600"/>
              </a:spcAft>
            </a:pPr>
            <a:r>
              <a:rPr lang="ru-RU" sz="1600" dirty="0">
                <a:latin typeface="Times New Roman" panose="02020603050405020304" pitchFamily="18" charset="0"/>
                <a:cs typeface="Times New Roman" panose="02020603050405020304" pitchFamily="18" charset="0"/>
              </a:rPr>
              <a:t>- значения </a:t>
            </a:r>
            <a:r>
              <a:rPr lang="ru-RU" sz="1600" dirty="0" smtClean="0">
                <a:latin typeface="Times New Roman" panose="02020603050405020304" pitchFamily="18" charset="0"/>
                <a:cs typeface="Times New Roman" panose="02020603050405020304" pitchFamily="18" charset="0"/>
              </a:rPr>
              <a:t>основных воздействующих </a:t>
            </a:r>
            <a:r>
              <a:rPr lang="ru-RU" sz="1600" dirty="0">
                <a:latin typeface="Times New Roman" panose="02020603050405020304" pitchFamily="18" charset="0"/>
                <a:cs typeface="Times New Roman" panose="02020603050405020304" pitchFamily="18" charset="0"/>
              </a:rPr>
              <a:t>факторов, при которых допустима эксплуатация изделий </a:t>
            </a:r>
            <a:r>
              <a:rPr lang="ru-RU" sz="1600" dirty="0" smtClean="0">
                <a:latin typeface="Times New Roman" panose="02020603050405020304" pitchFamily="18" charset="0"/>
                <a:cs typeface="Times New Roman" panose="02020603050405020304" pitchFamily="18" charset="0"/>
              </a:rPr>
              <a:t>при заданном </a:t>
            </a:r>
            <a:r>
              <a:rPr lang="ru-RU" sz="1600" dirty="0">
                <a:latin typeface="Times New Roman" panose="02020603050405020304" pitchFamily="18" charset="0"/>
                <a:cs typeface="Times New Roman" panose="02020603050405020304" pitchFamily="18" charset="0"/>
              </a:rPr>
              <a:t>сроке </a:t>
            </a:r>
            <a:r>
              <a:rPr lang="ru-RU" sz="1600" i="1" dirty="0">
                <a:latin typeface="Times New Roman" panose="02020603050405020304" pitchFamily="18" charset="0"/>
                <a:cs typeface="Times New Roman" panose="02020603050405020304" pitchFamily="18" charset="0"/>
              </a:rPr>
              <a:t>L</a:t>
            </a:r>
            <a:r>
              <a:rPr lang="ru-RU" sz="1600" dirty="0">
                <a:latin typeface="Times New Roman" panose="02020603050405020304" pitchFamily="18" charset="0"/>
                <a:cs typeface="Times New Roman" panose="02020603050405020304" pitchFamily="18" charset="0"/>
              </a:rPr>
              <a:t>;</a:t>
            </a:r>
          </a:p>
          <a:p>
            <a:pPr algn="just">
              <a:lnSpc>
                <a:spcPct val="135000"/>
              </a:lnSpc>
              <a:spcAft>
                <a:spcPts val="600"/>
              </a:spcAft>
            </a:pPr>
            <a:r>
              <a:rPr lang="ru-RU" sz="1600" i="1"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графики зависимости </a:t>
            </a:r>
            <a:r>
              <a:rPr lang="ru-RU" sz="1600" dirty="0">
                <a:latin typeface="Times New Roman" panose="02020603050405020304" pitchFamily="18" charset="0"/>
                <a:cs typeface="Times New Roman" panose="02020603050405020304" pitchFamily="18" charset="0"/>
              </a:rPr>
              <a:t>срока </a:t>
            </a:r>
            <a:r>
              <a:rPr lang="ru-RU" sz="1600" i="1" dirty="0">
                <a:latin typeface="Times New Roman" panose="02020603050405020304" pitchFamily="18" charset="0"/>
                <a:cs typeface="Times New Roman" panose="02020603050405020304" pitchFamily="18" charset="0"/>
              </a:rPr>
              <a:t>L </a:t>
            </a:r>
            <a:r>
              <a:rPr lang="ru-RU" sz="1600" dirty="0">
                <a:latin typeface="Times New Roman" panose="02020603050405020304" pitchFamily="18" charset="0"/>
                <a:cs typeface="Times New Roman" panose="02020603050405020304" pitchFamily="18" charset="0"/>
              </a:rPr>
              <a:t>от основных воздействующих </a:t>
            </a:r>
            <a:r>
              <a:rPr lang="ru-RU" sz="1600" dirty="0" smtClean="0">
                <a:latin typeface="Times New Roman" panose="02020603050405020304" pitchFamily="18" charset="0"/>
                <a:cs typeface="Times New Roman" panose="02020603050405020304" pitchFamily="18" charset="0"/>
              </a:rPr>
              <a:t>факторов;</a:t>
            </a:r>
            <a:endParaRPr lang="ru-RU" sz="1600" dirty="0">
              <a:latin typeface="Times New Roman" panose="02020603050405020304" pitchFamily="18" charset="0"/>
              <a:cs typeface="Times New Roman" panose="02020603050405020304" pitchFamily="18" charset="0"/>
            </a:endParaRPr>
          </a:p>
          <a:p>
            <a:pPr algn="just">
              <a:lnSpc>
                <a:spcPct val="135000"/>
              </a:lnSpc>
              <a:spcAft>
                <a:spcPts val="600"/>
              </a:spcAft>
            </a:pPr>
            <a:r>
              <a:rPr lang="ru-RU" sz="1600" dirty="0">
                <a:latin typeface="Times New Roman" panose="02020603050405020304" pitchFamily="18" charset="0"/>
                <a:cs typeface="Times New Roman" panose="02020603050405020304" pitchFamily="18" charset="0"/>
              </a:rPr>
              <a:t>- режим ускоренных контрольных испытаний при одном </a:t>
            </a:r>
            <a:r>
              <a:rPr lang="ru-RU" sz="1600" dirty="0" smtClean="0">
                <a:latin typeface="Times New Roman" panose="02020603050405020304" pitchFamily="18" charset="0"/>
                <a:cs typeface="Times New Roman" panose="02020603050405020304" pitchFamily="18" charset="0"/>
              </a:rPr>
              <a:t>значении основных </a:t>
            </a:r>
            <a:r>
              <a:rPr lang="ru-RU" sz="1600" dirty="0">
                <a:latin typeface="Times New Roman" panose="02020603050405020304" pitchFamily="18" charset="0"/>
                <a:cs typeface="Times New Roman" panose="02020603050405020304" pitchFamily="18" charset="0"/>
              </a:rPr>
              <a:t>воздействующих факторов;</a:t>
            </a:r>
          </a:p>
          <a:p>
            <a:pPr algn="just">
              <a:lnSpc>
                <a:spcPct val="135000"/>
              </a:lnSpc>
              <a:spcAft>
                <a:spcPts val="600"/>
              </a:spcAft>
            </a:pP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прогнозирование зависимости </a:t>
            </a:r>
            <a:r>
              <a:rPr lang="ru-RU" sz="1600" dirty="0">
                <a:latin typeface="Times New Roman" panose="02020603050405020304" pitchFamily="18" charset="0"/>
                <a:cs typeface="Times New Roman" panose="02020603050405020304" pitchFamily="18" charset="0"/>
              </a:rPr>
              <a:t>изменения значений параметра-критерия отказа от </a:t>
            </a:r>
            <a:r>
              <a:rPr lang="ru-RU" sz="1600" dirty="0" smtClean="0">
                <a:latin typeface="Times New Roman" panose="02020603050405020304" pitchFamily="18" charset="0"/>
                <a:cs typeface="Times New Roman" panose="02020603050405020304" pitchFamily="18" charset="0"/>
              </a:rPr>
              <a:t>продолжительности действия </a:t>
            </a:r>
            <a:r>
              <a:rPr lang="ru-RU" sz="1600" dirty="0">
                <a:latin typeface="Times New Roman" panose="02020603050405020304" pitchFamily="18" charset="0"/>
                <a:cs typeface="Times New Roman" panose="02020603050405020304" pitchFamily="18" charset="0"/>
              </a:rPr>
              <a:t>заданных значений основных воздействующих </a:t>
            </a:r>
            <a:r>
              <a:rPr lang="ru-RU" sz="1600" dirty="0" smtClean="0">
                <a:latin typeface="Times New Roman" panose="02020603050405020304" pitchFamily="18" charset="0"/>
                <a:cs typeface="Times New Roman" panose="02020603050405020304" pitchFamily="18" charset="0"/>
              </a:rPr>
              <a:t>факторов</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48307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41</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752647" y="957655"/>
            <a:ext cx="7707050" cy="830997"/>
          </a:xfrm>
          <a:prstGeom prst="rect">
            <a:avLst/>
          </a:prstGeom>
        </p:spPr>
        <p:txBody>
          <a:bodyPr wrap="square">
            <a:spAutoFit/>
          </a:bodyPr>
          <a:lstStyle/>
          <a:p>
            <a:pPr algn="just">
              <a:lnSpc>
                <a:spcPct val="150000"/>
              </a:lnSpc>
              <a:spcAft>
                <a:spcPts val="600"/>
              </a:spcAft>
            </a:pPr>
            <a:r>
              <a:rPr lang="ru-RU" sz="1600" dirty="0" smtClean="0">
                <a:latin typeface="Times New Roman" panose="02020603050405020304" pitchFamily="18" charset="0"/>
                <a:cs typeface="Times New Roman" panose="02020603050405020304" pitchFamily="18" charset="0"/>
              </a:rPr>
              <a:t>Зависимость </a:t>
            </a:r>
            <a:r>
              <a:rPr lang="ru-RU" sz="1600" dirty="0">
                <a:latin typeface="Times New Roman" panose="02020603050405020304" pitchFamily="18" charset="0"/>
                <a:cs typeface="Times New Roman" panose="02020603050405020304" pitchFamily="18" charset="0"/>
              </a:rPr>
              <a:t>срока </a:t>
            </a:r>
            <a:r>
              <a:rPr lang="ru-RU" sz="1600" i="1" dirty="0">
                <a:latin typeface="Times New Roman" panose="02020603050405020304" pitchFamily="18" charset="0"/>
                <a:cs typeface="Times New Roman" panose="02020603050405020304" pitchFamily="18" charset="0"/>
              </a:rPr>
              <a:t>L </a:t>
            </a:r>
            <a:r>
              <a:rPr lang="ru-RU" sz="1600" dirty="0">
                <a:latin typeface="Times New Roman" panose="02020603050405020304" pitchFamily="18" charset="0"/>
                <a:cs typeface="Times New Roman" panose="02020603050405020304" pitchFamily="18" charset="0"/>
              </a:rPr>
              <a:t>от основных воздействующих </a:t>
            </a:r>
            <a:r>
              <a:rPr lang="ru-RU" sz="1600" dirty="0" smtClean="0">
                <a:latin typeface="Times New Roman" panose="02020603050405020304" pitchFamily="18" charset="0"/>
                <a:cs typeface="Times New Roman" panose="02020603050405020304" pitchFamily="18" charset="0"/>
              </a:rPr>
              <a:t>факторов определяют </a:t>
            </a:r>
            <a:r>
              <a:rPr lang="ru-RU" sz="1600" dirty="0">
                <a:latin typeface="Times New Roman" panose="02020603050405020304" pitchFamily="18" charset="0"/>
                <a:cs typeface="Times New Roman" panose="02020603050405020304" pitchFamily="18" charset="0"/>
              </a:rPr>
              <a:t>по формулам:</a:t>
            </a:r>
            <a:endParaRPr lang="ru-RU" sz="1600" b="0" i="0" dirty="0">
              <a:effectLst/>
              <a:latin typeface="Times New Roman" panose="02020603050405020304" pitchFamily="18" charset="0"/>
              <a:cs typeface="Times New Roman" panose="02020603050405020304" pitchFamily="18" charset="0"/>
            </a:endParaRPr>
          </a:p>
        </p:txBody>
      </p:sp>
      <p:pic>
        <p:nvPicPr>
          <p:cNvPr id="26626" name="Picture 2"/>
          <p:cNvPicPr>
            <a:picLocks noChangeAspect="1" noChangeArrowheads="1"/>
          </p:cNvPicPr>
          <p:nvPr/>
        </p:nvPicPr>
        <p:blipFill>
          <a:blip r:embed="rId2" cstate="print"/>
          <a:srcRect l="23034" t="36914" r="53932" b="54227"/>
          <a:stretch>
            <a:fillRect/>
          </a:stretch>
        </p:blipFill>
        <p:spPr bwMode="auto">
          <a:xfrm>
            <a:off x="1080021" y="1854398"/>
            <a:ext cx="2808312" cy="864096"/>
          </a:xfrm>
          <a:prstGeom prst="rect">
            <a:avLst/>
          </a:prstGeom>
          <a:noFill/>
          <a:ln w="9525">
            <a:noFill/>
            <a:miter lim="800000"/>
            <a:headEnd/>
            <a:tailEnd/>
          </a:ln>
        </p:spPr>
      </p:pic>
      <p:pic>
        <p:nvPicPr>
          <p:cNvPr id="14" name="Picture 2"/>
          <p:cNvPicPr>
            <a:picLocks noChangeAspect="1" noChangeArrowheads="1"/>
          </p:cNvPicPr>
          <p:nvPr/>
        </p:nvPicPr>
        <p:blipFill>
          <a:blip r:embed="rId2" cstate="print"/>
          <a:srcRect l="24806" t="61276" r="43892" b="31341"/>
          <a:stretch>
            <a:fillRect/>
          </a:stretch>
        </p:blipFill>
        <p:spPr bwMode="auto">
          <a:xfrm>
            <a:off x="4320381" y="1998414"/>
            <a:ext cx="3816424" cy="720080"/>
          </a:xfrm>
          <a:prstGeom prst="rect">
            <a:avLst/>
          </a:prstGeom>
          <a:noFill/>
          <a:ln w="9525">
            <a:noFill/>
            <a:miter lim="800000"/>
            <a:headEnd/>
            <a:tailEnd/>
          </a:ln>
        </p:spPr>
      </p:pic>
      <p:pic>
        <p:nvPicPr>
          <p:cNvPr id="15" name="Picture 2"/>
          <p:cNvPicPr>
            <a:picLocks noChangeAspect="1" noChangeArrowheads="1"/>
          </p:cNvPicPr>
          <p:nvPr/>
        </p:nvPicPr>
        <p:blipFill>
          <a:blip r:embed="rId2" cstate="print"/>
          <a:srcRect l="4724" t="74564" r="3786" b="17315"/>
          <a:stretch>
            <a:fillRect/>
          </a:stretch>
        </p:blipFill>
        <p:spPr bwMode="auto">
          <a:xfrm>
            <a:off x="863997" y="2646486"/>
            <a:ext cx="7488931" cy="531797"/>
          </a:xfrm>
          <a:prstGeom prst="rect">
            <a:avLst/>
          </a:prstGeom>
          <a:noFill/>
          <a:ln w="9525">
            <a:noFill/>
            <a:miter lim="800000"/>
            <a:headEnd/>
            <a:tailEnd/>
          </a:ln>
        </p:spPr>
      </p:pic>
      <p:pic>
        <p:nvPicPr>
          <p:cNvPr id="26627" name="Picture 3"/>
          <p:cNvPicPr>
            <a:picLocks noChangeAspect="1" noChangeArrowheads="1"/>
          </p:cNvPicPr>
          <p:nvPr/>
        </p:nvPicPr>
        <p:blipFill>
          <a:blip r:embed="rId3" cstate="print"/>
          <a:srcRect l="7087" t="47249" r="44482" b="33556"/>
          <a:stretch>
            <a:fillRect/>
          </a:stretch>
        </p:blipFill>
        <p:spPr bwMode="auto">
          <a:xfrm>
            <a:off x="719981" y="3222550"/>
            <a:ext cx="4680520" cy="1484067"/>
          </a:xfrm>
          <a:prstGeom prst="rect">
            <a:avLst/>
          </a:prstGeom>
          <a:noFill/>
          <a:ln w="9525">
            <a:noFill/>
            <a:miter lim="800000"/>
            <a:headEnd/>
            <a:tailEnd/>
          </a:ln>
        </p:spPr>
      </p:pic>
    </p:spTree>
    <p:extLst>
      <p:ext uri="{BB962C8B-B14F-4D97-AF65-F5344CB8AC3E}">
        <p14:creationId xmlns:p14="http://schemas.microsoft.com/office/powerpoint/2010/main" val="365328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42</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29"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19981" y="990302"/>
            <a:ext cx="7560840" cy="3570208"/>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Испытания проводят следующими методами:</a:t>
            </a:r>
          </a:p>
          <a:p>
            <a:pPr>
              <a:lnSpc>
                <a:spcPct val="150000"/>
              </a:lnSpc>
              <a:spcAft>
                <a:spcPts val="600"/>
              </a:spcAft>
            </a:pPr>
            <a:r>
              <a:rPr lang="ru-RU" sz="1600" dirty="0" err="1" smtClean="0">
                <a:latin typeface="Times New Roman" pitchFamily="18" charset="0"/>
                <a:cs typeface="Times New Roman" pitchFamily="18" charset="0"/>
              </a:rPr>
              <a:t>I</a:t>
            </a:r>
            <a:r>
              <a:rPr lang="ru-RU" sz="1600" dirty="0" smtClean="0">
                <a:latin typeface="Times New Roman" pitchFamily="18" charset="0"/>
                <a:cs typeface="Times New Roman" pitchFamily="18" charset="0"/>
              </a:rPr>
              <a:t> - испытания до наступления отказа всех образцов с последующей экстраполяцией полученной зависимости срока </a:t>
            </a:r>
            <a:r>
              <a:rPr lang="en-US" sz="1600" i="1" dirty="0" smtClean="0">
                <a:latin typeface="Times New Roman" pitchFamily="18" charset="0"/>
                <a:cs typeface="Times New Roman" pitchFamily="18" charset="0"/>
              </a:rPr>
              <a:t>L</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от величины внешних воздействующих факторов в область эксплуатационного значения фактора;</a:t>
            </a:r>
            <a:endParaRPr lang="en-US" sz="1600" dirty="0" smtClean="0">
              <a:latin typeface="Times New Roman" pitchFamily="18" charset="0"/>
              <a:cs typeface="Times New Roman" pitchFamily="18" charset="0"/>
            </a:endParaRPr>
          </a:p>
          <a:p>
            <a:pPr>
              <a:lnSpc>
                <a:spcPct val="150000"/>
              </a:lnSpc>
              <a:spcAft>
                <a:spcPts val="600"/>
              </a:spcAft>
            </a:pPr>
            <a:r>
              <a:rPr lang="ru-RU" sz="1600" dirty="0" err="1" smtClean="0">
                <a:latin typeface="Times New Roman" pitchFamily="18" charset="0"/>
                <a:cs typeface="Times New Roman" pitchFamily="18" charset="0"/>
              </a:rPr>
              <a:t>II</a:t>
            </a:r>
            <a:r>
              <a:rPr lang="ru-RU" sz="1600" dirty="0" smtClean="0">
                <a:latin typeface="Times New Roman" pitchFamily="18" charset="0"/>
                <a:cs typeface="Times New Roman" pitchFamily="18" charset="0"/>
              </a:rPr>
              <a:t> - испытания путем определения зависимости величины параметра-критерия отказа от продолжительности воздействия испытательных факторов с последующей экстраполяцией по начальной части зависимости до критического параметра-критерия отказа;</a:t>
            </a:r>
            <a:br>
              <a:rPr lang="ru-RU" sz="1600" dirty="0" smtClean="0">
                <a:latin typeface="Times New Roman" pitchFamily="18" charset="0"/>
                <a:cs typeface="Times New Roman" pitchFamily="18" charset="0"/>
              </a:rPr>
            </a:br>
            <a:r>
              <a:rPr lang="ru-RU" sz="1600" dirty="0" err="1" smtClean="0">
                <a:latin typeface="Times New Roman" pitchFamily="18" charset="0"/>
                <a:cs typeface="Times New Roman" pitchFamily="18" charset="0"/>
              </a:rPr>
              <a:t>III</a:t>
            </a:r>
            <a:r>
              <a:rPr lang="ru-RU" sz="1600" dirty="0" smtClean="0">
                <a:latin typeface="Times New Roman" pitchFamily="18" charset="0"/>
                <a:cs typeface="Times New Roman" pitchFamily="18" charset="0"/>
              </a:rPr>
              <a:t> - испытания до наступления отказа части образцов.</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43</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91989" y="1134318"/>
            <a:ext cx="3519425" cy="338554"/>
          </a:xfrm>
          <a:prstGeom prst="rect">
            <a:avLst/>
          </a:prstGeom>
        </p:spPr>
        <p:txBody>
          <a:bodyPr wrap="none">
            <a:spAutoFit/>
          </a:bodyPr>
          <a:lstStyle/>
          <a:p>
            <a:r>
              <a:rPr lang="ru-RU" sz="1600" b="1" dirty="0" smtClean="0">
                <a:latin typeface="Times New Roman" pitchFamily="18" charset="0"/>
                <a:cs typeface="Times New Roman" pitchFamily="18" charset="0"/>
              </a:rPr>
              <a:t>Испытания на ремонтопригодность</a:t>
            </a:r>
            <a:endParaRPr lang="ru-RU" sz="1600" b="1" dirty="0">
              <a:latin typeface="Times New Roman" pitchFamily="18" charset="0"/>
              <a:cs typeface="Times New Roman" pitchFamily="18" charset="0"/>
            </a:endParaRPr>
          </a:p>
        </p:txBody>
      </p:sp>
      <p:sp>
        <p:nvSpPr>
          <p:cNvPr id="13" name="Прямоугольник 12"/>
          <p:cNvSpPr/>
          <p:nvPr/>
        </p:nvSpPr>
        <p:spPr>
          <a:xfrm>
            <a:off x="791989" y="1638374"/>
            <a:ext cx="7488832" cy="786754"/>
          </a:xfrm>
          <a:prstGeom prst="rect">
            <a:avLst/>
          </a:prstGeom>
        </p:spPr>
        <p:txBody>
          <a:bodyPr wrap="square">
            <a:spAutoFit/>
          </a:bodyPr>
          <a:lstStyle/>
          <a:p>
            <a:pPr>
              <a:lnSpc>
                <a:spcPct val="150000"/>
              </a:lnSpc>
            </a:pPr>
            <a:r>
              <a:rPr lang="ru-RU" sz="1600" dirty="0" smtClean="0">
                <a:latin typeface="Times New Roman" pitchFamily="18" charset="0"/>
                <a:cs typeface="Times New Roman" pitchFamily="18" charset="0"/>
              </a:rPr>
              <a:t>При испытании изделий на </a:t>
            </a:r>
            <a:r>
              <a:rPr lang="ru-RU" sz="1600" dirty="0" err="1" smtClean="0">
                <a:latin typeface="Times New Roman" pitchFamily="18" charset="0"/>
                <a:cs typeface="Times New Roman" pitchFamily="18" charset="0"/>
              </a:rPr>
              <a:t>РП</a:t>
            </a:r>
            <a:r>
              <a:rPr lang="ru-RU" sz="1600" dirty="0" smtClean="0">
                <a:latin typeface="Times New Roman" pitchFamily="18" charset="0"/>
                <a:cs typeface="Times New Roman" pitchFamily="18" charset="0"/>
              </a:rPr>
              <a:t> применяются следующие методы определения затрат времени, труда и средств на ТО и ремонт:</a:t>
            </a:r>
            <a:endParaRPr lang="ru-RU" sz="1600" dirty="0">
              <a:latin typeface="Times New Roman" pitchFamily="18" charset="0"/>
              <a:cs typeface="Times New Roman" pitchFamily="18" charset="0"/>
            </a:endParaRPr>
          </a:p>
        </p:txBody>
      </p:sp>
      <p:sp>
        <p:nvSpPr>
          <p:cNvPr id="14" name="Прямоугольник 13"/>
          <p:cNvSpPr/>
          <p:nvPr/>
        </p:nvSpPr>
        <p:spPr>
          <a:xfrm>
            <a:off x="863997" y="2574478"/>
            <a:ext cx="7488832" cy="1756250"/>
          </a:xfrm>
          <a:prstGeom prst="rect">
            <a:avLst/>
          </a:prstGeom>
        </p:spPr>
        <p:txBody>
          <a:bodyPr wrap="square">
            <a:spAutoFit/>
          </a:bodyPr>
          <a:lstStyle/>
          <a:p>
            <a:pPr>
              <a:lnSpc>
                <a:spcPct val="150000"/>
              </a:lnSpc>
              <a:spcAft>
                <a:spcPts val="600"/>
              </a:spcAft>
              <a:buFont typeface="Arial" pitchFamily="34" charset="0"/>
              <a:buChar char="•"/>
              <a:tabLst>
                <a:tab pos="265113" algn="l"/>
              </a:tabLst>
            </a:pPr>
            <a:r>
              <a:rPr lang="ru-RU" sz="1600" dirty="0" smtClean="0">
                <a:latin typeface="Times New Roman" pitchFamily="18" charset="0"/>
                <a:cs typeface="Times New Roman" pitchFamily="18" charset="0"/>
              </a:rPr>
              <a:t> испытания с возникающей необходимостью проведения ТО и ремонта;</a:t>
            </a:r>
          </a:p>
          <a:p>
            <a:pPr>
              <a:lnSpc>
                <a:spcPct val="150000"/>
              </a:lnSpc>
              <a:spcAft>
                <a:spcPts val="600"/>
              </a:spcAft>
              <a:buFont typeface="Arial" pitchFamily="34" charset="0"/>
              <a:buChar char="•"/>
              <a:tabLst>
                <a:tab pos="265113" algn="l"/>
              </a:tabLst>
            </a:pPr>
            <a:r>
              <a:rPr lang="ru-RU" sz="1600" dirty="0" smtClean="0">
                <a:latin typeface="Times New Roman" pitchFamily="18" charset="0"/>
                <a:cs typeface="Times New Roman" pitchFamily="18" charset="0"/>
              </a:rPr>
              <a:t>испытания с создаваемой необходимостью ТО и ремонта;</a:t>
            </a:r>
          </a:p>
          <a:p>
            <a:pPr>
              <a:lnSpc>
                <a:spcPct val="150000"/>
              </a:lnSpc>
              <a:spcAft>
                <a:spcPts val="600"/>
              </a:spcAft>
              <a:buFont typeface="Arial" pitchFamily="34" charset="0"/>
              <a:buChar char="•"/>
              <a:tabLst>
                <a:tab pos="265113" algn="l"/>
              </a:tabLst>
            </a:pPr>
            <a:r>
              <a:rPr lang="ru-RU" sz="1600" dirty="0" smtClean="0">
                <a:latin typeface="Times New Roman" pitchFamily="18" charset="0"/>
                <a:cs typeface="Times New Roman" pitchFamily="18" charset="0"/>
              </a:rPr>
              <a:t>испытания с предполагаемой необходимостью проведения ТО и ремонта;</a:t>
            </a:r>
          </a:p>
          <a:p>
            <a:pPr>
              <a:lnSpc>
                <a:spcPct val="150000"/>
              </a:lnSpc>
              <a:spcAft>
                <a:spcPts val="600"/>
              </a:spcAft>
              <a:buFont typeface="Arial" pitchFamily="34" charset="0"/>
              <a:buChar char="•"/>
              <a:tabLst>
                <a:tab pos="265113" algn="l"/>
              </a:tabLst>
            </a:pPr>
            <a:r>
              <a:rPr lang="ru-RU" sz="1600" dirty="0" smtClean="0">
                <a:latin typeface="Times New Roman" pitchFamily="18" charset="0"/>
                <a:cs typeface="Times New Roman" pitchFamily="18" charset="0"/>
              </a:rPr>
              <a:t>комбинированные испытания</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44</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936005" y="1062310"/>
            <a:ext cx="7272808" cy="3046988"/>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Метод испытания на </a:t>
            </a:r>
            <a:r>
              <a:rPr lang="ru-RU" sz="1600" dirty="0" err="1" smtClean="0">
                <a:latin typeface="Times New Roman" pitchFamily="18" charset="0"/>
                <a:cs typeface="Times New Roman" pitchFamily="18" charset="0"/>
              </a:rPr>
              <a:t>РП</a:t>
            </a:r>
            <a:r>
              <a:rPr lang="ru-RU" sz="1600" dirty="0" smtClean="0">
                <a:latin typeface="Times New Roman" pitchFamily="18" charset="0"/>
                <a:cs typeface="Times New Roman" pitchFamily="18" charset="0"/>
              </a:rPr>
              <a:t> с возникающей необходимостью проведения ТО и ремонта изделий заключается в том, что изделия подвергают нормальным или ускоренным испытаниям в условиях и объеме, установленных программой испытаний, а необходимую для оценки </a:t>
            </a:r>
            <a:r>
              <a:rPr lang="ru-RU" sz="1600" dirty="0" err="1" smtClean="0">
                <a:latin typeface="Times New Roman" pitchFamily="18" charset="0"/>
                <a:cs typeface="Times New Roman" pitchFamily="18" charset="0"/>
              </a:rPr>
              <a:t>РП</a:t>
            </a:r>
            <a:r>
              <a:rPr lang="ru-RU" sz="1600" dirty="0" smtClean="0">
                <a:latin typeface="Times New Roman" pitchFamily="18" charset="0"/>
                <a:cs typeface="Times New Roman" pitchFamily="18" charset="0"/>
              </a:rPr>
              <a:t> информацию выявляют при выполнении операций ТО и плановых ремонтов, выполняемых в соответствии с требованиями эксплуатационной и ремонтной документации, а также неплановых ремонтов по устранению отказов и повреждений, возникающих в процессе испытаний. </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45</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91989" y="990302"/>
            <a:ext cx="7416824" cy="1525418"/>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Метод испытания на </a:t>
            </a:r>
            <a:r>
              <a:rPr lang="ru-RU" sz="1600" dirty="0" err="1" smtClean="0">
                <a:latin typeface="Times New Roman" pitchFamily="18" charset="0"/>
                <a:cs typeface="Times New Roman" pitchFamily="18" charset="0"/>
              </a:rPr>
              <a:t>РП</a:t>
            </a:r>
            <a:r>
              <a:rPr lang="ru-RU" sz="1600" dirty="0" smtClean="0">
                <a:latin typeface="Times New Roman" pitchFamily="18" charset="0"/>
                <a:cs typeface="Times New Roman" pitchFamily="18" charset="0"/>
              </a:rPr>
              <a:t> с создаваемой необходимостью в проведении ТО и ремонтов заключается в том, что необходимость выполнения операций ТО и ремонта создается путем преднамеренной подготовки изделий к их проведению или введением повреждений в изделие по заранее принятому плану.</a:t>
            </a: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63B92B5-A08C-4606-A49B-2AC01856DB16}" type="slidenum">
              <a:rPr lang="ru-RU" smtClean="0"/>
              <a:pPr>
                <a:defRPr/>
              </a:pPr>
              <a:t>46</a:t>
            </a:fld>
            <a:endParaRPr lang="ru-RU"/>
          </a:p>
        </p:txBody>
      </p:sp>
      <p:sp>
        <p:nvSpPr>
          <p:cNvPr id="26" name="Rectangle 2"/>
          <p:cNvSpPr>
            <a:spLocks noGrp="1" noChangeArrowheads="1"/>
          </p:cNvSpPr>
          <p:nvPr>
            <p:ph type="title"/>
          </p:nvPr>
        </p:nvSpPr>
        <p:spPr>
          <a:xfrm>
            <a:off x="3240088" y="127000"/>
            <a:ext cx="5040312" cy="647700"/>
          </a:xfrm>
        </p:spPr>
        <p:txBody>
          <a:bodyPr/>
          <a:lstStyle/>
          <a:p>
            <a:pPr algn="l" eaLnBrk="1" hangingPunct="1"/>
            <a:r>
              <a:rPr lang="ru-RU" altLang="ru-RU" sz="1800" b="1" dirty="0" smtClean="0">
                <a:solidFill>
                  <a:schemeClr val="tx1"/>
                </a:solidFill>
                <a:latin typeface="Calibri" panose="020F0502020204030204" pitchFamily="34" charset="0"/>
              </a:rPr>
              <a:t>МЕТОДЫ ОЦЕНКИ ПОКАЗАТЕЛЕЙ НАДЕЖНОСТИ</a:t>
            </a:r>
          </a:p>
        </p:txBody>
      </p:sp>
      <p:cxnSp>
        <p:nvCxnSpPr>
          <p:cNvPr id="27" name="AutoShape 7"/>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9"/>
          <p:cNvSpPr>
            <a:spLocks noChangeArrowheads="1"/>
          </p:cNvSpPr>
          <p:nvPr/>
        </p:nvSpPr>
        <p:spPr bwMode="auto">
          <a:xfrm>
            <a:off x="0" y="10620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grpSp>
        <p:nvGrpSpPr>
          <p:cNvPr id="3" name="Group 27"/>
          <p:cNvGrpSpPr>
            <a:grpSpLocks noChangeAspect="1"/>
          </p:cNvGrpSpPr>
          <p:nvPr/>
        </p:nvGrpSpPr>
        <p:grpSpPr bwMode="auto">
          <a:xfrm>
            <a:off x="282575" y="-15875"/>
            <a:ext cx="2597150" cy="952500"/>
            <a:chOff x="363" y="562"/>
            <a:chExt cx="1768" cy="648"/>
          </a:xfrm>
        </p:grpSpPr>
        <p:sp>
          <p:nvSpPr>
            <p:cNvPr id="30"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31"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eaLnBrk="0" hangingPunct="0">
                <a:defRPr sz="1500">
                  <a:solidFill>
                    <a:schemeClr val="tx1"/>
                  </a:solidFill>
                  <a:latin typeface="Arial" panose="020B0604020202020204" pitchFamily="34" charset="0"/>
                </a:defRPr>
              </a:lvl1pPr>
              <a:lvl2pPr marL="742950" indent="-285750" eaLnBrk="0" hangingPunct="0">
                <a:defRPr sz="1500">
                  <a:solidFill>
                    <a:schemeClr val="tx1"/>
                  </a:solidFill>
                  <a:latin typeface="Arial" panose="020B0604020202020204" pitchFamily="34" charset="0"/>
                </a:defRPr>
              </a:lvl2pPr>
              <a:lvl3pPr marL="1143000" indent="-228600" eaLnBrk="0" hangingPunct="0">
                <a:defRPr sz="1500">
                  <a:solidFill>
                    <a:schemeClr val="tx1"/>
                  </a:solidFill>
                  <a:latin typeface="Arial" panose="020B0604020202020204" pitchFamily="34" charset="0"/>
                </a:defRPr>
              </a:lvl3pPr>
              <a:lvl4pPr marL="1600200" indent="-228600" eaLnBrk="0" hangingPunct="0">
                <a:defRPr sz="1500">
                  <a:solidFill>
                    <a:schemeClr val="tx1"/>
                  </a:solidFill>
                  <a:latin typeface="Arial" panose="020B0604020202020204" pitchFamily="34" charset="0"/>
                </a:defRPr>
              </a:lvl4pPr>
              <a:lvl5pPr marL="2057400" indent="-228600" eaLnBrk="0" hangingPunct="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eaLnBrk="1" hangingPunct="1"/>
              <a:endParaRPr lang="ru-RU" altLang="ru-RU"/>
            </a:p>
          </p:txBody>
        </p:sp>
        <p:sp>
          <p:nvSpPr>
            <p:cNvPr id="32"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3"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sp>
          <p:nvSpPr>
            <p:cNvPr id="34"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Прямоугольник 11"/>
          <p:cNvSpPr/>
          <p:nvPr/>
        </p:nvSpPr>
        <p:spPr>
          <a:xfrm>
            <a:off x="791989" y="1062310"/>
            <a:ext cx="7704856" cy="2015936"/>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Метод испытания на </a:t>
            </a:r>
            <a:r>
              <a:rPr lang="ru-RU" sz="1600" dirty="0" err="1" smtClean="0">
                <a:latin typeface="Times New Roman" pitchFamily="18" charset="0"/>
                <a:cs typeface="Times New Roman" pitchFamily="18" charset="0"/>
              </a:rPr>
              <a:t>РП</a:t>
            </a:r>
            <a:r>
              <a:rPr lang="ru-RU" sz="1600" dirty="0" smtClean="0">
                <a:latin typeface="Times New Roman" pitchFamily="18" charset="0"/>
                <a:cs typeface="Times New Roman" pitchFamily="18" charset="0"/>
              </a:rPr>
              <a:t> с предполагаемой необходимостью в проведении ТО и ремонта изделий заключается в том, что выполнение операций ТО и ремонта имитируется в </a:t>
            </a:r>
            <a:r>
              <a:rPr lang="ru-RU" sz="1600" dirty="0" err="1" smtClean="0">
                <a:latin typeface="Times New Roman" pitchFamily="18" charset="0"/>
                <a:cs typeface="Times New Roman" pitchFamily="18" charset="0"/>
              </a:rPr>
              <a:t>соответстствии</a:t>
            </a:r>
            <a:r>
              <a:rPr lang="ru-RU" sz="1600" dirty="0" smtClean="0">
                <a:latin typeface="Times New Roman" pitchFamily="18" charset="0"/>
                <a:cs typeface="Times New Roman" pitchFamily="18" charset="0"/>
              </a:rPr>
              <a:t> с программой испытаний.</a:t>
            </a:r>
          </a:p>
          <a:p>
            <a:pPr>
              <a:lnSpc>
                <a:spcPct val="150000"/>
              </a:lnSpc>
              <a:spcAft>
                <a:spcPts val="600"/>
              </a:spcAft>
            </a:pPr>
            <a:r>
              <a:rPr lang="ru-RU" sz="1600" dirty="0" smtClean="0">
                <a:latin typeface="Times New Roman" pitchFamily="18" charset="0"/>
                <a:cs typeface="Times New Roman" pitchFamily="18" charset="0"/>
              </a:rPr>
              <a:t>Испытания на </a:t>
            </a:r>
            <a:r>
              <a:rPr lang="ru-RU" sz="1600" dirty="0" err="1" smtClean="0">
                <a:latin typeface="Times New Roman" pitchFamily="18" charset="0"/>
                <a:cs typeface="Times New Roman" pitchFamily="18" charset="0"/>
              </a:rPr>
              <a:t>РП</a:t>
            </a:r>
            <a:r>
              <a:rPr lang="ru-RU" sz="1600" dirty="0" smtClean="0">
                <a:latin typeface="Times New Roman" pitchFamily="18" charset="0"/>
                <a:cs typeface="Times New Roman" pitchFamily="18" charset="0"/>
              </a:rPr>
              <a:t> с создаваемой или предполагаемой необходимостью в проведении ТО и ремонта проводятся, как правило, в виде отдельных испытаний на </a:t>
            </a:r>
            <a:r>
              <a:rPr lang="ru-RU" sz="1600" dirty="0" err="1" smtClean="0">
                <a:latin typeface="Times New Roman" pitchFamily="18" charset="0"/>
                <a:cs typeface="Times New Roman" pitchFamily="18" charset="0"/>
              </a:rPr>
              <a:t>РП</a:t>
            </a:r>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13" name="Прямоугольник 12"/>
          <p:cNvSpPr/>
          <p:nvPr/>
        </p:nvSpPr>
        <p:spPr>
          <a:xfrm>
            <a:off x="791989" y="3294558"/>
            <a:ext cx="7848774" cy="1200329"/>
          </a:xfrm>
          <a:prstGeom prst="rect">
            <a:avLst/>
          </a:prstGeom>
        </p:spPr>
        <p:txBody>
          <a:bodyPr wrap="square">
            <a:spAutoFit/>
          </a:bodyPr>
          <a:lstStyle/>
          <a:p>
            <a:pPr>
              <a:lnSpc>
                <a:spcPct val="150000"/>
              </a:lnSpc>
              <a:spcAft>
                <a:spcPts val="600"/>
              </a:spcAft>
            </a:pPr>
            <a:r>
              <a:rPr lang="ru-RU" sz="1600" dirty="0" smtClean="0">
                <a:latin typeface="Times New Roman" pitchFamily="18" charset="0"/>
                <a:cs typeface="Times New Roman" pitchFamily="18" charset="0"/>
              </a:rPr>
              <a:t>Метод комбинированных испытаний на </a:t>
            </a:r>
            <a:r>
              <a:rPr lang="ru-RU" sz="1600" dirty="0" err="1" smtClean="0">
                <a:latin typeface="Times New Roman" pitchFamily="18" charset="0"/>
                <a:cs typeface="Times New Roman" pitchFamily="18" charset="0"/>
              </a:rPr>
              <a:t>РП</a:t>
            </a:r>
            <a:r>
              <a:rPr lang="ru-RU" sz="1600" dirty="0" smtClean="0">
                <a:latin typeface="Times New Roman" pitchFamily="18" charset="0"/>
                <a:cs typeface="Times New Roman" pitchFamily="18" charset="0"/>
              </a:rPr>
              <a:t> заключается в использовании перечисленных выше методов в любом их сочетании, установленном в методиках испытаний.</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4318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12732</TotalTime>
  <Words>2935</Words>
  <Application>Microsoft Office PowerPoint</Application>
  <PresentationFormat>Произвольный</PresentationFormat>
  <Paragraphs>288</Paragraphs>
  <Slides>46</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46</vt:i4>
      </vt:variant>
    </vt:vector>
  </HeadingPairs>
  <TitlesOfParts>
    <vt:vector size="52" baseType="lpstr">
      <vt:lpstr>Arial</vt:lpstr>
      <vt:lpstr>Calibri</vt:lpstr>
      <vt:lpstr>Courier New</vt:lpstr>
      <vt:lpstr>Times New Roman</vt:lpstr>
      <vt:lpstr>Оформление по умолчанию</vt:lpstr>
      <vt:lpstr>Equation</vt:lpstr>
      <vt:lpstr>Презентация PowerPoint</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lpstr>МЕТОДЫ ОЦЕНКИ ПОКАЗАТЕЛЕЙ НАДЕЖНОСТИ</vt:lpstr>
    </vt:vector>
  </TitlesOfParts>
  <Company>Holding "Digest"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Andrey</dc:creator>
  <cp:lastModifiedBy>Мойзес Борис Борисович</cp:lastModifiedBy>
  <cp:revision>522</cp:revision>
  <dcterms:created xsi:type="dcterms:W3CDTF">2015-03-13T05:37:25Z</dcterms:created>
  <dcterms:modified xsi:type="dcterms:W3CDTF">2020-12-09T03:22:10Z</dcterms:modified>
</cp:coreProperties>
</file>