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450" r:id="rId3"/>
    <p:sldId id="452" r:id="rId4"/>
    <p:sldId id="453" r:id="rId5"/>
    <p:sldId id="454" r:id="rId6"/>
    <p:sldId id="455" r:id="rId7"/>
    <p:sldId id="456" r:id="rId8"/>
    <p:sldId id="457" r:id="rId9"/>
    <p:sldId id="458" r:id="rId10"/>
    <p:sldId id="460" r:id="rId11"/>
    <p:sldId id="461" r:id="rId12"/>
    <p:sldId id="502" r:id="rId13"/>
    <p:sldId id="503" r:id="rId14"/>
    <p:sldId id="462" r:id="rId15"/>
    <p:sldId id="485" r:id="rId16"/>
    <p:sldId id="486" r:id="rId17"/>
    <p:sldId id="487" r:id="rId18"/>
    <p:sldId id="488" r:id="rId19"/>
    <p:sldId id="489" r:id="rId20"/>
    <p:sldId id="490" r:id="rId21"/>
    <p:sldId id="491" r:id="rId22"/>
    <p:sldId id="484" r:id="rId23"/>
    <p:sldId id="492" r:id="rId24"/>
    <p:sldId id="493" r:id="rId25"/>
    <p:sldId id="494" r:id="rId26"/>
    <p:sldId id="463" r:id="rId27"/>
    <p:sldId id="495" r:id="rId28"/>
    <p:sldId id="496" r:id="rId29"/>
    <p:sldId id="497" r:id="rId30"/>
    <p:sldId id="498" r:id="rId31"/>
    <p:sldId id="499" r:id="rId32"/>
    <p:sldId id="500" r:id="rId33"/>
    <p:sldId id="451" r:id="rId34"/>
  </p:sldIdLst>
  <p:sldSz cx="8640763" cy="486092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B414"/>
    <a:srgbClr val="80BF4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4681" autoAdjust="0"/>
  </p:normalViewPr>
  <p:slideViewPr>
    <p:cSldViewPr>
      <p:cViewPr varScale="1">
        <p:scale>
          <a:sx n="99" d="100"/>
          <a:sy n="99" d="100"/>
        </p:scale>
        <p:origin x="438" y="84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1;&#1086;&#1088;&#1080;&#1089;\&#1048;&#1044;&#1054;%202013\&#1088;&#1080;&#1089;.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1;&#1086;&#1088;&#1080;&#1089;\&#1048;&#1044;&#1054;%202013\&#1088;&#1080;&#1089;.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1;&#1086;&#1088;&#1080;&#1089;\&#1048;&#1044;&#1054;%202013\&#1088;&#1080;&#1089;.%20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743702489377622E-2"/>
          <c:y val="0.11342586400686872"/>
          <c:w val="0.86800227212595504"/>
          <c:h val="0.7225905022052217"/>
        </c:manualLayout>
      </c:layout>
      <c:scatterChart>
        <c:scatterStyle val="lineMarker"/>
        <c:varyColors val="0"/>
        <c:ser>
          <c:idx val="0"/>
          <c:order val="0"/>
          <c:spPr>
            <a:ln w="25400">
              <a:noFill/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trendline>
            <c:spPr>
              <a:ln w="12700">
                <a:solidFill>
                  <a:schemeClr val="dk1">
                    <a:shade val="95000"/>
                    <a:satMod val="105000"/>
                  </a:schemeClr>
                </a:solidFill>
              </a:ln>
            </c:spPr>
            <c:trendlineType val="linear"/>
            <c:dispRSqr val="0"/>
            <c:dispEq val="1"/>
            <c:trendlineLbl>
              <c:layout>
                <c:manualLayout>
                  <c:x val="-6.1624008433714121E-2"/>
                  <c:y val="-0.1533920658173062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sz="14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</c:trendlineLbl>
          </c:trendline>
          <c:xVal>
            <c:numRef>
              <c:f>Лист5!$A$1:$A$5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Лист5!$B$1:$B$5</c:f>
              <c:numCache>
                <c:formatCode>General</c:formatCode>
                <c:ptCount val="5"/>
                <c:pt idx="0">
                  <c:v>2.5</c:v>
                </c:pt>
                <c:pt idx="1">
                  <c:v>4</c:v>
                </c:pt>
                <c:pt idx="2">
                  <c:v>3.5</c:v>
                </c:pt>
                <c:pt idx="3">
                  <c:v>5</c:v>
                </c:pt>
                <c:pt idx="4">
                  <c:v>5.5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156-4391-ADBC-AACCD9AAB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254656"/>
        <c:axId val="526255808"/>
      </c:scatterChart>
      <c:valAx>
        <c:axId val="526254656"/>
        <c:scaling>
          <c:orientation val="minMax"/>
          <c:max val="6"/>
          <c:min val="0"/>
        </c:scaling>
        <c:delete val="0"/>
        <c:axPos val="b"/>
        <c:majorGridlines>
          <c:spPr>
            <a:ln>
              <a:solidFill>
                <a:schemeClr val="tx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300" b="0" i="1" u="none" strike="noStrike" baseline="0">
                    <a:solidFill>
                      <a:srgbClr val="000000"/>
                    </a:solidFill>
                    <a:latin typeface="Times New Roman" pitchFamily="18" charset="0"/>
                    <a:ea typeface="Arial Cyr"/>
                    <a:cs typeface="Times New Roman" pitchFamily="18" charset="0"/>
                  </a:defRPr>
                </a:pPr>
                <a:r>
                  <a:rPr lang="en-US" sz="1300" b="0" i="1">
                    <a:latin typeface="Times New Roman" pitchFamily="18" charset="0"/>
                    <a:cs typeface="Times New Roman" pitchFamily="18" charset="0"/>
                  </a:rPr>
                  <a:t>x</a:t>
                </a:r>
              </a:p>
            </c:rich>
          </c:tx>
          <c:layout>
            <c:manualLayout>
              <c:xMode val="edge"/>
              <c:yMode val="edge"/>
              <c:x val="0.94074271485295058"/>
              <c:y val="0.86672682768586684"/>
            </c:manualLayout>
          </c:layout>
          <c:overlay val="0"/>
          <c:spPr>
            <a:solidFill>
              <a:schemeClr val="bg1"/>
            </a:solidFill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3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26255808"/>
        <c:crosses val="autoZero"/>
        <c:crossBetween val="midCat"/>
        <c:majorUnit val="1"/>
      </c:valAx>
      <c:valAx>
        <c:axId val="526255808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300" b="0" i="1" u="none" strike="noStrike" baseline="0">
                    <a:solidFill>
                      <a:srgbClr val="000000"/>
                    </a:solidFill>
                    <a:latin typeface="Times New Roman" pitchFamily="18" charset="0"/>
                    <a:ea typeface="Arial Cyr"/>
                    <a:cs typeface="Times New Roman" pitchFamily="18" charset="0"/>
                  </a:defRPr>
                </a:pPr>
                <a:r>
                  <a:rPr lang="en-US" sz="1300" b="0" i="1">
                    <a:latin typeface="Times New Roman" pitchFamily="18" charset="0"/>
                    <a:cs typeface="Times New Roman" pitchFamily="18" charset="0"/>
                  </a:rPr>
                  <a:t>y</a:t>
                </a:r>
              </a:p>
            </c:rich>
          </c:tx>
          <c:layout>
            <c:manualLayout>
              <c:xMode val="edge"/>
              <c:yMode val="edge"/>
              <c:x val="2.4026271414498781E-2"/>
              <c:y val="4.2449141434723704E-2"/>
            </c:manualLayout>
          </c:layout>
          <c:overlay val="0"/>
          <c:spPr>
            <a:solidFill>
              <a:sysClr val="window" lastClr="FFFFFF"/>
            </a:solidFill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3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26254656"/>
        <c:crosses val="autoZero"/>
        <c:crossBetween val="midCat"/>
      </c:valAx>
      <c:spPr>
        <a:noFill/>
        <a:ln w="3175">
          <a:noFill/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006393431590285E-2"/>
          <c:y val="0.151809944989753"/>
          <c:w val="0.86800227212595504"/>
          <c:h val="0.72565016417482264"/>
        </c:manualLayout>
      </c:layout>
      <c:scatterChart>
        <c:scatterStyle val="lineMarker"/>
        <c:varyColors val="0"/>
        <c:ser>
          <c:idx val="0"/>
          <c:order val="0"/>
          <c:spPr>
            <a:ln w="25400">
              <a:noFill/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trendline>
            <c:spPr>
              <a:ln w="12700">
                <a:solidFill>
                  <a:schemeClr val="dk1">
                    <a:shade val="95000"/>
                    <a:satMod val="105000"/>
                  </a:schemeClr>
                </a:solidFill>
              </a:ln>
            </c:spPr>
            <c:trendlineType val="exp"/>
            <c:dispRSqr val="0"/>
            <c:dispEq val="1"/>
            <c:trendlineLbl>
              <c:layout>
                <c:manualLayout>
                  <c:x val="0.15918991701487101"/>
                  <c:y val="-0.189790546903028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sz="14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</c:trendlineLbl>
          </c:trendline>
          <c:xVal>
            <c:numRef>
              <c:f>'[рис. 2.xlsx]Лист5'!$A$1:$A$5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'[рис. 2.xlsx]Лист5'!$B$1:$B$5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3.5</c:v>
                </c:pt>
                <c:pt idx="3">
                  <c:v>5</c:v>
                </c:pt>
                <c:pt idx="4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E2B-49EF-9D56-BFC9E52A3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836992"/>
        <c:axId val="163837568"/>
      </c:scatterChart>
      <c:valAx>
        <c:axId val="163836992"/>
        <c:scaling>
          <c:orientation val="minMax"/>
          <c:max val="6"/>
          <c:min val="0"/>
        </c:scaling>
        <c:delete val="0"/>
        <c:axPos val="b"/>
        <c:majorGridlines>
          <c:spPr>
            <a:ln>
              <a:solidFill>
                <a:schemeClr val="tx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 b="0" i="1" u="none" strike="noStrike" baseline="0">
                    <a:solidFill>
                      <a:srgbClr val="000000"/>
                    </a:solidFill>
                    <a:latin typeface="Times New Roman" pitchFamily="18" charset="0"/>
                    <a:ea typeface="Arial Cyr"/>
                    <a:cs typeface="Times New Roman" pitchFamily="18" charset="0"/>
                  </a:defRPr>
                </a:pPr>
                <a:r>
                  <a:rPr lang="en-US" sz="1400" b="0" i="1">
                    <a:latin typeface="Times New Roman" pitchFamily="18" charset="0"/>
                    <a:cs typeface="Times New Roman" pitchFamily="18" charset="0"/>
                  </a:rPr>
                  <a:t>x</a:t>
                </a:r>
              </a:p>
            </c:rich>
          </c:tx>
          <c:layout>
            <c:manualLayout>
              <c:xMode val="edge"/>
              <c:yMode val="edge"/>
              <c:x val="0.93732382413530302"/>
              <c:y val="0.87868870358770423"/>
            </c:manualLayout>
          </c:layout>
          <c:overlay val="0"/>
          <c:spPr>
            <a:solidFill>
              <a:schemeClr val="bg1"/>
            </a:solidFill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3837568"/>
        <c:crosses val="autoZero"/>
        <c:crossBetween val="midCat"/>
        <c:majorUnit val="1"/>
      </c:valAx>
      <c:valAx>
        <c:axId val="163837568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400" b="0" i="1" u="none" strike="noStrike" baseline="0">
                    <a:solidFill>
                      <a:srgbClr val="000000"/>
                    </a:solidFill>
                    <a:latin typeface="Times New Roman" pitchFamily="18" charset="0"/>
                    <a:ea typeface="Arial Cyr"/>
                    <a:cs typeface="Times New Roman" pitchFamily="18" charset="0"/>
                  </a:defRPr>
                </a:pPr>
                <a:r>
                  <a:rPr lang="en-US" sz="1400" b="0" i="1">
                    <a:latin typeface="Times New Roman" pitchFamily="18" charset="0"/>
                    <a:cs typeface="Times New Roman" pitchFamily="18" charset="0"/>
                  </a:rPr>
                  <a:t>y</a:t>
                </a:r>
              </a:p>
            </c:rich>
          </c:tx>
          <c:layout>
            <c:manualLayout>
              <c:xMode val="edge"/>
              <c:yMode val="edge"/>
              <c:x val="1.6341677631409764E-2"/>
              <c:y val="9.0236495722355814E-2"/>
            </c:manualLayout>
          </c:layout>
          <c:overlay val="0"/>
          <c:spPr>
            <a:solidFill>
              <a:sysClr val="window" lastClr="FFFFFF"/>
            </a:solidFill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3836992"/>
        <c:crosses val="autoZero"/>
        <c:crossBetween val="midCat"/>
      </c:valAx>
      <c:spPr>
        <a:noFill/>
        <a:ln w="3175">
          <a:noFill/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006393431590285E-2"/>
          <c:y val="0.151809944989753"/>
          <c:w val="0.86800227212595504"/>
          <c:h val="0.72565016417482264"/>
        </c:manualLayout>
      </c:layout>
      <c:scatterChart>
        <c:scatterStyle val="lineMarker"/>
        <c:varyColors val="0"/>
        <c:ser>
          <c:idx val="0"/>
          <c:order val="0"/>
          <c:spPr>
            <a:ln w="25400">
              <a:noFill/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trendline>
            <c:spPr>
              <a:ln w="12700">
                <a:solidFill>
                  <a:schemeClr val="dk1">
                    <a:shade val="95000"/>
                    <a:satMod val="105000"/>
                  </a:schemeClr>
                </a:solidFill>
              </a:ln>
            </c:spPr>
            <c:trendlineType val="poly"/>
            <c:order val="2"/>
            <c:dispRSqr val="0"/>
            <c:dispEq val="1"/>
            <c:trendlineLbl>
              <c:layout>
                <c:manualLayout>
                  <c:x val="0.17853586870263466"/>
                  <c:y val="-0.33832179739047696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sz="14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</c:trendlineLbl>
          </c:trendline>
          <c:xVal>
            <c:numRef>
              <c:f>'[рис. 2.xlsx]Лист5'!$A$1:$A$5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'[рис. 2.xlsx]Лист5'!$B$1:$B$5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3.5</c:v>
                </c:pt>
                <c:pt idx="3">
                  <c:v>5</c:v>
                </c:pt>
                <c:pt idx="4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0D7-4C92-8B4F-8DD8D2978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836992"/>
        <c:axId val="163837568"/>
      </c:scatterChart>
      <c:valAx>
        <c:axId val="163836992"/>
        <c:scaling>
          <c:orientation val="minMax"/>
          <c:max val="6"/>
          <c:min val="0"/>
        </c:scaling>
        <c:delete val="0"/>
        <c:axPos val="b"/>
        <c:majorGridlines>
          <c:spPr>
            <a:ln>
              <a:solidFill>
                <a:schemeClr val="tx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 b="0" i="1" u="none" strike="noStrike" baseline="0">
                    <a:solidFill>
                      <a:srgbClr val="000000"/>
                    </a:solidFill>
                    <a:latin typeface="Times New Roman" pitchFamily="18" charset="0"/>
                    <a:ea typeface="Arial Cyr"/>
                    <a:cs typeface="Times New Roman" pitchFamily="18" charset="0"/>
                  </a:defRPr>
                </a:pPr>
                <a:r>
                  <a:rPr lang="en-US" sz="1400" b="0" i="1">
                    <a:latin typeface="Times New Roman" pitchFamily="18" charset="0"/>
                    <a:cs typeface="Times New Roman" pitchFamily="18" charset="0"/>
                  </a:rPr>
                  <a:t>x</a:t>
                </a:r>
              </a:p>
            </c:rich>
          </c:tx>
          <c:layout>
            <c:manualLayout>
              <c:xMode val="edge"/>
              <c:yMode val="edge"/>
              <c:x val="0.93732382413530302"/>
              <c:y val="0.87868870358770423"/>
            </c:manualLayout>
          </c:layout>
          <c:overlay val="0"/>
          <c:spPr>
            <a:solidFill>
              <a:schemeClr val="bg1"/>
            </a:solidFill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3837568"/>
        <c:crosses val="autoZero"/>
        <c:crossBetween val="midCat"/>
        <c:majorUnit val="1"/>
      </c:valAx>
      <c:valAx>
        <c:axId val="163837568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400" b="0" i="1" u="none" strike="noStrike" baseline="0">
                    <a:solidFill>
                      <a:srgbClr val="000000"/>
                    </a:solidFill>
                    <a:latin typeface="Times New Roman" pitchFamily="18" charset="0"/>
                    <a:ea typeface="Arial Cyr"/>
                    <a:cs typeface="Times New Roman" pitchFamily="18" charset="0"/>
                  </a:defRPr>
                </a:pPr>
                <a:r>
                  <a:rPr lang="en-US" sz="1400" b="0" i="1">
                    <a:latin typeface="Times New Roman" pitchFamily="18" charset="0"/>
                    <a:cs typeface="Times New Roman" pitchFamily="18" charset="0"/>
                  </a:rPr>
                  <a:t>y</a:t>
                </a:r>
              </a:p>
            </c:rich>
          </c:tx>
          <c:layout>
            <c:manualLayout>
              <c:xMode val="edge"/>
              <c:yMode val="edge"/>
              <c:x val="1.6341677631409764E-2"/>
              <c:y val="9.0236495722355814E-2"/>
            </c:manualLayout>
          </c:layout>
          <c:overlay val="0"/>
          <c:spPr>
            <a:solidFill>
              <a:sysClr val="window" lastClr="FFFFFF"/>
            </a:solidFill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3836992"/>
        <c:crosses val="autoZero"/>
        <c:crossBetween val="midCat"/>
      </c:valAx>
      <c:spPr>
        <a:noFill/>
        <a:ln w="3175">
          <a:noFill/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46734811268357"/>
          <c:y val="0.13273442503666591"/>
          <c:w val="0.7948120983827045"/>
          <c:h val="0.71492392384513614"/>
        </c:manualLayout>
      </c:layout>
      <c:scatterChart>
        <c:scatterStyle val="line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y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0"/>
            <c:dispEq val="1"/>
            <c:trendlineLbl>
              <c:layout>
                <c:manualLayout>
                  <c:x val="0.15958710092839271"/>
                  <c:y val="-0.19664066260151819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i="1" baseline="0" dirty="0"/>
                      <a:t>y</a:t>
                    </a:r>
                    <a:r>
                      <a:rPr lang="en-US" baseline="0" dirty="0"/>
                      <a:t> = 0,78</a:t>
                    </a:r>
                    <a:r>
                      <a:rPr lang="en-US" i="1" u="none" baseline="0" dirty="0"/>
                      <a:t>x</a:t>
                    </a:r>
                    <a:r>
                      <a:rPr lang="en-US" baseline="0" dirty="0"/>
                      <a:t> + 0,1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xVal>
          <c:y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1.7</c:v>
                </c:pt>
                <c:pt idx="2">
                  <c:v>2</c:v>
                </c:pt>
                <c:pt idx="3">
                  <c:v>3.5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FF8-4553-B93B-E401D43C0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930112"/>
        <c:axId val="47947776"/>
      </c:scatterChart>
      <c:valAx>
        <c:axId val="4793011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i="1" dirty="0"/>
                  <a:t>x</a:t>
                </a:r>
                <a:r>
                  <a:rPr lang="ru-RU" sz="800" b="0" dirty="0" err="1"/>
                  <a:t>отн</a:t>
                </a:r>
                <a:endParaRPr lang="ru-RU" sz="800" b="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7947776"/>
        <c:crosses val="autoZero"/>
        <c:crossBetween val="midCat"/>
      </c:valAx>
      <c:valAx>
        <c:axId val="479477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i="1" dirty="0"/>
                  <a:t>y</a:t>
                </a:r>
                <a:r>
                  <a:rPr lang="ru-RU" sz="800" b="0" dirty="0" err="1"/>
                  <a:t>отн</a:t>
                </a:r>
                <a:endParaRPr lang="ru-RU" sz="800" b="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7930112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43996576837286"/>
          <c:y val="0.15415827358114365"/>
          <c:w val="0.7948120983827045"/>
          <c:h val="0.58663272326360183"/>
        </c:manualLayout>
      </c:layout>
      <c:scatterChart>
        <c:scatterStyle val="line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y</c:v>
                </c:pt>
              </c:strCache>
            </c:strRef>
          </c:tx>
          <c:spPr>
            <a:ln w="28575">
              <a:noFill/>
            </a:ln>
          </c:spPr>
          <c:dPt>
            <c:idx val="4"/>
            <c:marker>
              <c:spPr>
                <a:noFill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CCB-4DF1-A6B7-68B706B10814}"/>
              </c:ext>
            </c:extLst>
          </c:dPt>
          <c:dPt>
            <c:idx val="5"/>
            <c:marker>
              <c:spPr>
                <a:noFill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CCB-4DF1-A6B7-68B706B10814}"/>
              </c:ext>
            </c:extLst>
          </c:dPt>
          <c:trendline>
            <c:spPr>
              <a:ln w="19050">
                <a:solidFill>
                  <a:schemeClr val="accent6">
                    <a:lumMod val="75000"/>
                  </a:schemeClr>
                </a:solidFill>
              </a:ln>
            </c:spPr>
            <c:trendlineType val="linear"/>
            <c:dispRSqr val="0"/>
            <c:dispEq val="1"/>
            <c:trendlineLbl>
              <c:layout>
                <c:manualLayout>
                  <c:x val="0.18405227769777413"/>
                  <c:y val="-0.1959184658115862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i="1" baseline="0" dirty="0"/>
                      <a:t>y</a:t>
                    </a:r>
                    <a:r>
                      <a:rPr lang="en-US" baseline="0" dirty="0"/>
                      <a:t> = 0,156</a:t>
                    </a:r>
                    <a:r>
                      <a:rPr lang="en-US" i="1" baseline="0" dirty="0"/>
                      <a:t>x</a:t>
                    </a:r>
                    <a:r>
                      <a:rPr lang="en-US" baseline="0" dirty="0"/>
                      <a:t> - 311,12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Лист1!$A$2:$A$6</c:f>
              <c:numCache>
                <c:formatCode>General</c:formatCode>
                <c:ptCount val="5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</c:numCache>
            </c:numRef>
          </c:xVal>
          <c:yVal>
            <c:numRef>
              <c:f>Лист1!$B$2:$B$6</c:f>
              <c:numCache>
                <c:formatCode>General</c:formatCode>
                <c:ptCount val="5"/>
                <c:pt idx="0">
                  <c:v>1</c:v>
                </c:pt>
                <c:pt idx="1">
                  <c:v>1.7</c:v>
                </c:pt>
                <c:pt idx="2">
                  <c:v>2</c:v>
                </c:pt>
                <c:pt idx="3">
                  <c:v>3.5</c:v>
                </c:pt>
                <c:pt idx="4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CCB-4DF1-A6B7-68B706B10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955968"/>
        <c:axId val="47957696"/>
      </c:scatterChart>
      <c:valAx>
        <c:axId val="47955968"/>
        <c:scaling>
          <c:orientation val="minMax"/>
          <c:min val="1995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ru-RU" b="0"/>
                  <a:t>год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7957696"/>
        <c:crosses val="autoZero"/>
        <c:crossBetween val="midCat"/>
        <c:majorUnit val="5"/>
      </c:valAx>
      <c:valAx>
        <c:axId val="47957696"/>
        <c:scaling>
          <c:orientation val="minMax"/>
        </c:scaling>
        <c:delete val="1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i="1" dirty="0"/>
                  <a:t>P</a:t>
                </a:r>
                <a:r>
                  <a:rPr lang="en-US" b="0" dirty="0"/>
                  <a:t>(</a:t>
                </a:r>
                <a:r>
                  <a:rPr lang="en-US" b="0" i="1" dirty="0"/>
                  <a:t>t</a:t>
                </a:r>
                <a:r>
                  <a:rPr lang="en-US" b="0" dirty="0"/>
                  <a:t>)</a:t>
                </a:r>
                <a:endParaRPr lang="ru-RU" b="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7955968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D78EC9-E3BB-43E5-85F9-FE2C841AD201}" type="doc">
      <dgm:prSet loTypeId="urn:microsoft.com/office/officeart/2005/8/layout/hierarchy3" loCatId="hierarchy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ACC0658-4D6A-4AC1-ACCA-761129748223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 по обеспечению надежности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ADE9D0-DF00-4FA9-ACA7-9ED22DC54141}" type="parTrans" cxnId="{6CF70E8A-85DB-41E1-BCB4-1556238D74D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1D3138-C5FA-4A47-96A1-C59E269C6ACB}" type="sibTrans" cxnId="{6CF70E8A-85DB-41E1-BCB4-1556238D74D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89984F-14D1-4FBB-B1EE-A43D27074FF0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Выбор и обоснование принципов техобслуживания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031149-0ADD-4A8A-A7BD-858F3A92BA4F}" type="parTrans" cxnId="{6BA9CFF1-BBE1-4946-9350-DBB91C86AD7A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A8165E-0EF2-4F7D-A59F-346B13AFEBC9}" type="sibTrans" cxnId="{6BA9CFF1-BBE1-4946-9350-DBB91C86AD7A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3125AF-8246-4FB5-987E-53F9140450F6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Выбор основного показателя надежности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735A8E-224C-49CC-8A59-3C6F23C1FD2C}" type="parTrans" cxnId="{4D0F51DD-93D5-4AC3-8DEF-5730056F1C68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C40041-3036-4D4D-BB75-27E12666ED87}" type="sibTrans" cxnId="{4D0F51DD-93D5-4AC3-8DEF-5730056F1C68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E6BFA2-0B81-422F-9B70-6D7EFA54CCCE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Распределение норм надежности системы по элементам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A584C8-A8D4-4375-856F-FBA2B386ADA3}" type="parTrans" cxnId="{91D1E599-8E81-4389-A33A-47FF40AC2F71}">
      <dgm:prSet/>
      <dgm:spPr/>
      <dgm:t>
        <a:bodyPr/>
        <a:lstStyle/>
        <a:p>
          <a:endParaRPr lang="ru-RU"/>
        </a:p>
      </dgm:t>
    </dgm:pt>
    <dgm:pt modelId="{81B05460-534E-49C5-AB9D-26E7BA003359}" type="sibTrans" cxnId="{91D1E599-8E81-4389-A33A-47FF40AC2F71}">
      <dgm:prSet/>
      <dgm:spPr/>
      <dgm:t>
        <a:bodyPr/>
        <a:lstStyle/>
        <a:p>
          <a:endParaRPr lang="ru-RU"/>
        </a:p>
      </dgm:t>
    </dgm:pt>
    <dgm:pt modelId="{9E28A31D-660B-405F-B264-03E6DA978A89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Назначение норм надежности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EB70BA-9CDD-4DB9-B03E-3351868AB954}" type="parTrans" cxnId="{FBAE9F6B-3192-4DA8-8F14-394A60D59965}">
      <dgm:prSet/>
      <dgm:spPr/>
      <dgm:t>
        <a:bodyPr/>
        <a:lstStyle/>
        <a:p>
          <a:endParaRPr lang="ru-RU"/>
        </a:p>
      </dgm:t>
    </dgm:pt>
    <dgm:pt modelId="{9F44C91D-62B1-4ADD-962F-A7B8D8002C22}" type="sibTrans" cxnId="{FBAE9F6B-3192-4DA8-8F14-394A60D59965}">
      <dgm:prSet/>
      <dgm:spPr/>
      <dgm:t>
        <a:bodyPr/>
        <a:lstStyle/>
        <a:p>
          <a:endParaRPr lang="ru-RU"/>
        </a:p>
      </dgm:t>
    </dgm:pt>
    <dgm:pt modelId="{6F1B719A-17C8-418E-9C37-768C79760F9B}" type="pres">
      <dgm:prSet presAssocID="{3DD78EC9-E3BB-43E5-85F9-FE2C841AD20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C67C9F-F5E4-415A-A083-64A8D56EFA51}" type="pres">
      <dgm:prSet presAssocID="{0ACC0658-4D6A-4AC1-ACCA-761129748223}" presName="root" presStyleCnt="0"/>
      <dgm:spPr/>
    </dgm:pt>
    <dgm:pt modelId="{DE7CD71C-03A2-49D3-8FFF-CBFC139EBA4D}" type="pres">
      <dgm:prSet presAssocID="{0ACC0658-4D6A-4AC1-ACCA-761129748223}" presName="rootComposite" presStyleCnt="0"/>
      <dgm:spPr/>
    </dgm:pt>
    <dgm:pt modelId="{86682526-FA05-4D75-B177-2E7E2AD680E3}" type="pres">
      <dgm:prSet presAssocID="{0ACC0658-4D6A-4AC1-ACCA-761129748223}" presName="rootText" presStyleLbl="node1" presStyleIdx="0" presStyleCnt="1" custScaleX="199574"/>
      <dgm:spPr/>
      <dgm:t>
        <a:bodyPr/>
        <a:lstStyle/>
        <a:p>
          <a:endParaRPr lang="ru-RU"/>
        </a:p>
      </dgm:t>
    </dgm:pt>
    <dgm:pt modelId="{CC68B5AF-BF3D-4EB7-BF84-5985A012E117}" type="pres">
      <dgm:prSet presAssocID="{0ACC0658-4D6A-4AC1-ACCA-761129748223}" presName="rootConnector" presStyleLbl="node1" presStyleIdx="0" presStyleCnt="1"/>
      <dgm:spPr/>
      <dgm:t>
        <a:bodyPr/>
        <a:lstStyle/>
        <a:p>
          <a:endParaRPr lang="ru-RU"/>
        </a:p>
      </dgm:t>
    </dgm:pt>
    <dgm:pt modelId="{53207894-F700-483C-9568-73E488E08EEB}" type="pres">
      <dgm:prSet presAssocID="{0ACC0658-4D6A-4AC1-ACCA-761129748223}" presName="childShape" presStyleCnt="0"/>
      <dgm:spPr/>
    </dgm:pt>
    <dgm:pt modelId="{5FE00A34-E13F-411F-9196-E746AC87BA79}" type="pres">
      <dgm:prSet presAssocID="{69031149-0ADD-4A8A-A7BD-858F3A92BA4F}" presName="Name13" presStyleLbl="parChTrans1D2" presStyleIdx="0" presStyleCnt="4"/>
      <dgm:spPr/>
      <dgm:t>
        <a:bodyPr/>
        <a:lstStyle/>
        <a:p>
          <a:endParaRPr lang="ru-RU"/>
        </a:p>
      </dgm:t>
    </dgm:pt>
    <dgm:pt modelId="{9A9E35A8-6402-4AAF-8295-9520D3EF4676}" type="pres">
      <dgm:prSet presAssocID="{1E89984F-14D1-4FBB-B1EE-A43D27074FF0}" presName="childText" presStyleLbl="bgAcc1" presStyleIdx="0" presStyleCnt="4" custScaleX="3347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DF9537-0F66-490B-8625-DB8E0622C7CF}" type="pres">
      <dgm:prSet presAssocID="{4B735A8E-224C-49CC-8A59-3C6F23C1FD2C}" presName="Name13" presStyleLbl="parChTrans1D2" presStyleIdx="1" presStyleCnt="4"/>
      <dgm:spPr/>
      <dgm:t>
        <a:bodyPr/>
        <a:lstStyle/>
        <a:p>
          <a:endParaRPr lang="ru-RU"/>
        </a:p>
      </dgm:t>
    </dgm:pt>
    <dgm:pt modelId="{8956ADD5-63A5-4AD8-A4B4-BC6050360713}" type="pres">
      <dgm:prSet presAssocID="{BB3125AF-8246-4FB5-987E-53F9140450F6}" presName="childText" presStyleLbl="bgAcc1" presStyleIdx="1" presStyleCnt="4" custScaleX="3367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AC6E4-12D4-40F2-9287-A9BCB9B912FA}" type="pres">
      <dgm:prSet presAssocID="{F7EB70BA-9CDD-4DB9-B03E-3351868AB954}" presName="Name13" presStyleLbl="parChTrans1D2" presStyleIdx="2" presStyleCnt="4"/>
      <dgm:spPr/>
      <dgm:t>
        <a:bodyPr/>
        <a:lstStyle/>
        <a:p>
          <a:endParaRPr lang="ru-RU"/>
        </a:p>
      </dgm:t>
    </dgm:pt>
    <dgm:pt modelId="{41B2AFB0-ACBA-4BC7-B82A-D144B7FE745A}" type="pres">
      <dgm:prSet presAssocID="{9E28A31D-660B-405F-B264-03E6DA978A89}" presName="childText" presStyleLbl="bgAcc1" presStyleIdx="2" presStyleCnt="4" custScaleX="3429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B06B1-FFC4-47F8-91DA-6C378CD83C1B}" type="pres">
      <dgm:prSet presAssocID="{13A584C8-A8D4-4375-856F-FBA2B386ADA3}" presName="Name13" presStyleLbl="parChTrans1D2" presStyleIdx="3" presStyleCnt="4"/>
      <dgm:spPr/>
      <dgm:t>
        <a:bodyPr/>
        <a:lstStyle/>
        <a:p>
          <a:endParaRPr lang="ru-RU"/>
        </a:p>
      </dgm:t>
    </dgm:pt>
    <dgm:pt modelId="{BDBEB1CD-64CF-4894-BD7C-39A297B24441}" type="pres">
      <dgm:prSet presAssocID="{8FE6BFA2-0B81-422F-9B70-6D7EFA54CCCE}" presName="childText" presStyleLbl="bgAcc1" presStyleIdx="3" presStyleCnt="4" custScaleX="3414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BCD558-8062-45C8-A119-5AA18D4761A8}" type="presOf" srcId="{13A584C8-A8D4-4375-856F-FBA2B386ADA3}" destId="{2E3B06B1-FFC4-47F8-91DA-6C378CD83C1B}" srcOrd="0" destOrd="0" presId="urn:microsoft.com/office/officeart/2005/8/layout/hierarchy3"/>
    <dgm:cxn modelId="{FEA70838-5519-4EA8-BCBC-6D0F75A9B1D1}" type="presOf" srcId="{4B735A8E-224C-49CC-8A59-3C6F23C1FD2C}" destId="{44DF9537-0F66-490B-8625-DB8E0622C7CF}" srcOrd="0" destOrd="0" presId="urn:microsoft.com/office/officeart/2005/8/layout/hierarchy3"/>
    <dgm:cxn modelId="{4B4E2CD7-28B5-4C60-9E88-245AD1E5DF69}" type="presOf" srcId="{3DD78EC9-E3BB-43E5-85F9-FE2C841AD201}" destId="{6F1B719A-17C8-418E-9C37-768C79760F9B}" srcOrd="0" destOrd="0" presId="urn:microsoft.com/office/officeart/2005/8/layout/hierarchy3"/>
    <dgm:cxn modelId="{91D1E599-8E81-4389-A33A-47FF40AC2F71}" srcId="{0ACC0658-4D6A-4AC1-ACCA-761129748223}" destId="{8FE6BFA2-0B81-422F-9B70-6D7EFA54CCCE}" srcOrd="3" destOrd="0" parTransId="{13A584C8-A8D4-4375-856F-FBA2B386ADA3}" sibTransId="{81B05460-534E-49C5-AB9D-26E7BA003359}"/>
    <dgm:cxn modelId="{879FC4D1-7FC5-4E2F-A5B3-FF2FE152EFE5}" type="presOf" srcId="{8FE6BFA2-0B81-422F-9B70-6D7EFA54CCCE}" destId="{BDBEB1CD-64CF-4894-BD7C-39A297B24441}" srcOrd="0" destOrd="0" presId="urn:microsoft.com/office/officeart/2005/8/layout/hierarchy3"/>
    <dgm:cxn modelId="{4D0F51DD-93D5-4AC3-8DEF-5730056F1C68}" srcId="{0ACC0658-4D6A-4AC1-ACCA-761129748223}" destId="{BB3125AF-8246-4FB5-987E-53F9140450F6}" srcOrd="1" destOrd="0" parTransId="{4B735A8E-224C-49CC-8A59-3C6F23C1FD2C}" sibTransId="{D4C40041-3036-4D4D-BB75-27E12666ED87}"/>
    <dgm:cxn modelId="{6CF70E8A-85DB-41E1-BCB4-1556238D74DE}" srcId="{3DD78EC9-E3BB-43E5-85F9-FE2C841AD201}" destId="{0ACC0658-4D6A-4AC1-ACCA-761129748223}" srcOrd="0" destOrd="0" parTransId="{30ADE9D0-DF00-4FA9-ACA7-9ED22DC54141}" sibTransId="{611D3138-C5FA-4A47-96A1-C59E269C6ACB}"/>
    <dgm:cxn modelId="{4FB5C7C5-DDE5-4EF6-9EC5-4B32C53ABE68}" type="presOf" srcId="{1E89984F-14D1-4FBB-B1EE-A43D27074FF0}" destId="{9A9E35A8-6402-4AAF-8295-9520D3EF4676}" srcOrd="0" destOrd="0" presId="urn:microsoft.com/office/officeart/2005/8/layout/hierarchy3"/>
    <dgm:cxn modelId="{CC8439A7-B27C-4931-BFA6-384F1B934883}" type="presOf" srcId="{F7EB70BA-9CDD-4DB9-B03E-3351868AB954}" destId="{D6AAC6E4-12D4-40F2-9287-A9BCB9B912FA}" srcOrd="0" destOrd="0" presId="urn:microsoft.com/office/officeart/2005/8/layout/hierarchy3"/>
    <dgm:cxn modelId="{E5C5D623-97D3-4A32-93E0-A541B3E68321}" type="presOf" srcId="{69031149-0ADD-4A8A-A7BD-858F3A92BA4F}" destId="{5FE00A34-E13F-411F-9196-E746AC87BA79}" srcOrd="0" destOrd="0" presId="urn:microsoft.com/office/officeart/2005/8/layout/hierarchy3"/>
    <dgm:cxn modelId="{FBAE9F6B-3192-4DA8-8F14-394A60D59965}" srcId="{0ACC0658-4D6A-4AC1-ACCA-761129748223}" destId="{9E28A31D-660B-405F-B264-03E6DA978A89}" srcOrd="2" destOrd="0" parTransId="{F7EB70BA-9CDD-4DB9-B03E-3351868AB954}" sibTransId="{9F44C91D-62B1-4ADD-962F-A7B8D8002C22}"/>
    <dgm:cxn modelId="{BE89D8B9-3D22-4FF9-A12A-5A8ACACDCC6A}" type="presOf" srcId="{0ACC0658-4D6A-4AC1-ACCA-761129748223}" destId="{CC68B5AF-BF3D-4EB7-BF84-5985A012E117}" srcOrd="1" destOrd="0" presId="urn:microsoft.com/office/officeart/2005/8/layout/hierarchy3"/>
    <dgm:cxn modelId="{80985841-CA73-4FC0-AD89-963A7C073BDA}" type="presOf" srcId="{0ACC0658-4D6A-4AC1-ACCA-761129748223}" destId="{86682526-FA05-4D75-B177-2E7E2AD680E3}" srcOrd="0" destOrd="0" presId="urn:microsoft.com/office/officeart/2005/8/layout/hierarchy3"/>
    <dgm:cxn modelId="{8C926E90-B61A-44CC-A7C6-382385963693}" type="presOf" srcId="{9E28A31D-660B-405F-B264-03E6DA978A89}" destId="{41B2AFB0-ACBA-4BC7-B82A-D144B7FE745A}" srcOrd="0" destOrd="0" presId="urn:microsoft.com/office/officeart/2005/8/layout/hierarchy3"/>
    <dgm:cxn modelId="{6BA9CFF1-BBE1-4946-9350-DBB91C86AD7A}" srcId="{0ACC0658-4D6A-4AC1-ACCA-761129748223}" destId="{1E89984F-14D1-4FBB-B1EE-A43D27074FF0}" srcOrd="0" destOrd="0" parTransId="{69031149-0ADD-4A8A-A7BD-858F3A92BA4F}" sibTransId="{06A8165E-0EF2-4F7D-A59F-346B13AFEBC9}"/>
    <dgm:cxn modelId="{543BB6BE-3CCF-45A3-A925-7C8743CC508A}" type="presOf" srcId="{BB3125AF-8246-4FB5-987E-53F9140450F6}" destId="{8956ADD5-63A5-4AD8-A4B4-BC6050360713}" srcOrd="0" destOrd="0" presId="urn:microsoft.com/office/officeart/2005/8/layout/hierarchy3"/>
    <dgm:cxn modelId="{36E09626-24EA-43FE-A6AD-BD3169F50096}" type="presParOf" srcId="{6F1B719A-17C8-418E-9C37-768C79760F9B}" destId="{6DC67C9F-F5E4-415A-A083-64A8D56EFA51}" srcOrd="0" destOrd="0" presId="urn:microsoft.com/office/officeart/2005/8/layout/hierarchy3"/>
    <dgm:cxn modelId="{0A2745B6-5ECC-49DA-8093-C485CEFE4410}" type="presParOf" srcId="{6DC67C9F-F5E4-415A-A083-64A8D56EFA51}" destId="{DE7CD71C-03A2-49D3-8FFF-CBFC139EBA4D}" srcOrd="0" destOrd="0" presId="urn:microsoft.com/office/officeart/2005/8/layout/hierarchy3"/>
    <dgm:cxn modelId="{EB21DF38-FC0E-4204-91EE-83AF85B9FF37}" type="presParOf" srcId="{DE7CD71C-03A2-49D3-8FFF-CBFC139EBA4D}" destId="{86682526-FA05-4D75-B177-2E7E2AD680E3}" srcOrd="0" destOrd="0" presId="urn:microsoft.com/office/officeart/2005/8/layout/hierarchy3"/>
    <dgm:cxn modelId="{1BE9B428-29D3-4F84-9441-8C5FF352B719}" type="presParOf" srcId="{DE7CD71C-03A2-49D3-8FFF-CBFC139EBA4D}" destId="{CC68B5AF-BF3D-4EB7-BF84-5985A012E117}" srcOrd="1" destOrd="0" presId="urn:microsoft.com/office/officeart/2005/8/layout/hierarchy3"/>
    <dgm:cxn modelId="{D600A2EA-1003-4385-8DD3-0ADEF7351873}" type="presParOf" srcId="{6DC67C9F-F5E4-415A-A083-64A8D56EFA51}" destId="{53207894-F700-483C-9568-73E488E08EEB}" srcOrd="1" destOrd="0" presId="urn:microsoft.com/office/officeart/2005/8/layout/hierarchy3"/>
    <dgm:cxn modelId="{1C69F0C5-F15A-4554-B1C6-63319CDB87DC}" type="presParOf" srcId="{53207894-F700-483C-9568-73E488E08EEB}" destId="{5FE00A34-E13F-411F-9196-E746AC87BA79}" srcOrd="0" destOrd="0" presId="urn:microsoft.com/office/officeart/2005/8/layout/hierarchy3"/>
    <dgm:cxn modelId="{D9C2C615-D447-4B52-82B3-11F032FA2EF9}" type="presParOf" srcId="{53207894-F700-483C-9568-73E488E08EEB}" destId="{9A9E35A8-6402-4AAF-8295-9520D3EF4676}" srcOrd="1" destOrd="0" presId="urn:microsoft.com/office/officeart/2005/8/layout/hierarchy3"/>
    <dgm:cxn modelId="{A8E9B209-C879-4B6F-A3FB-812D785ADB64}" type="presParOf" srcId="{53207894-F700-483C-9568-73E488E08EEB}" destId="{44DF9537-0F66-490B-8625-DB8E0622C7CF}" srcOrd="2" destOrd="0" presId="urn:microsoft.com/office/officeart/2005/8/layout/hierarchy3"/>
    <dgm:cxn modelId="{44847BD4-A58F-4118-B94F-43515B03D218}" type="presParOf" srcId="{53207894-F700-483C-9568-73E488E08EEB}" destId="{8956ADD5-63A5-4AD8-A4B4-BC6050360713}" srcOrd="3" destOrd="0" presId="urn:microsoft.com/office/officeart/2005/8/layout/hierarchy3"/>
    <dgm:cxn modelId="{709DD657-D521-4B27-8B13-869661085966}" type="presParOf" srcId="{53207894-F700-483C-9568-73E488E08EEB}" destId="{D6AAC6E4-12D4-40F2-9287-A9BCB9B912FA}" srcOrd="4" destOrd="0" presId="urn:microsoft.com/office/officeart/2005/8/layout/hierarchy3"/>
    <dgm:cxn modelId="{3BC40999-783C-47ED-9EEE-44291A798E38}" type="presParOf" srcId="{53207894-F700-483C-9568-73E488E08EEB}" destId="{41B2AFB0-ACBA-4BC7-B82A-D144B7FE745A}" srcOrd="5" destOrd="0" presId="urn:microsoft.com/office/officeart/2005/8/layout/hierarchy3"/>
    <dgm:cxn modelId="{4A49C346-AC11-4603-AF0C-84400DAA009F}" type="presParOf" srcId="{53207894-F700-483C-9568-73E488E08EEB}" destId="{2E3B06B1-FFC4-47F8-91DA-6C378CD83C1B}" srcOrd="6" destOrd="0" presId="urn:microsoft.com/office/officeart/2005/8/layout/hierarchy3"/>
    <dgm:cxn modelId="{95CD5D89-AAD0-4E44-867C-3FBC15451BCD}" type="presParOf" srcId="{53207894-F700-483C-9568-73E488E08EEB}" destId="{BDBEB1CD-64CF-4894-BD7C-39A297B24441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072351-B07E-4E84-A94A-D8D4145C03B1}" type="doc">
      <dgm:prSet loTypeId="urn:microsoft.com/office/officeart/2005/8/layout/hierarchy3" loCatId="list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4DB596A-D20B-4D71-8789-F315243059AC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Основные виды ТО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831B0D-4A21-467D-B1DA-1A80A0192C73}" type="parTrans" cxnId="{A7660D3C-BE1F-4A9F-A4AE-0422774970C3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38EFBF-2B5D-4189-AA45-19B10EB7AA5B}" type="sibTrans" cxnId="{A7660D3C-BE1F-4A9F-A4AE-0422774970C3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82F612-61A8-4C15-A72C-80A80E069455}">
      <dgm:prSet phldrT="[Текст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kern="1200" spc="-5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календарным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срокам независимо от наработки объекта</a:t>
          </a:r>
          <a:endParaRPr lang="ru-RU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E88F3D-4E41-40FB-848F-F7BD06D61CE7}" type="parTrans" cxnId="{2F805055-FC43-41D6-A753-F9412FA5A644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D8A500-C919-4ED8-8DBE-03F9534CA1A0}" type="sibTrans" cxnId="{2F805055-FC43-41D6-A753-F9412FA5A644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8D3673-44D9-4960-9466-C80E1CC37EF3}">
      <dgm:prSet phldrT="[Текст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выработке установленных заранее межремонтных ресурсов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4DCB76-E37D-45E3-85EE-E786437339A7}" type="parTrans" cxnId="{FE7CA43E-5CD4-4E4F-9A58-60F812584C6E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5EB446-A949-4C56-84FA-828214AB5D07}" type="sibTrans" cxnId="{FE7CA43E-5CD4-4E4F-9A58-60F812584C6E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7E3D31-C64B-4E1E-A7C8-B5407617E0ED}">
      <dgm:prSet phldrT="[Текст]" custT="1"/>
      <dgm:spPr/>
      <dgm:t>
        <a:bodyPr/>
        <a:lstStyle/>
        <a:p>
          <a:pPr algn="l"/>
          <a:r>
            <a:rPr lang="ru-RU" sz="1400" kern="1200" spc="-5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техническому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состоянию</a:t>
          </a:r>
          <a:endParaRPr lang="ru-RU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5D1A8D-25B1-4C00-920D-61B58142784C}" type="parTrans" cxnId="{36C98D22-F2C2-4E56-8039-6CF55CD34B54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0A8672-E363-44FA-8958-68F31DAA8D52}" type="sibTrans" cxnId="{36C98D22-F2C2-4E56-8039-6CF55CD34B54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F02684-B950-43FA-82B3-AB8491911A85}" type="pres">
      <dgm:prSet presAssocID="{72072351-B07E-4E84-A94A-D8D4145C03B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4422F48-8082-40F8-B057-285FD8E346F9}" type="pres">
      <dgm:prSet presAssocID="{F4DB596A-D20B-4D71-8789-F315243059AC}" presName="root" presStyleCnt="0"/>
      <dgm:spPr/>
    </dgm:pt>
    <dgm:pt modelId="{784127FB-2A50-4960-8789-4E02F9AE431C}" type="pres">
      <dgm:prSet presAssocID="{F4DB596A-D20B-4D71-8789-F315243059AC}" presName="rootComposite" presStyleCnt="0"/>
      <dgm:spPr/>
    </dgm:pt>
    <dgm:pt modelId="{631386AB-A758-4169-BC87-2475157566BF}" type="pres">
      <dgm:prSet presAssocID="{F4DB596A-D20B-4D71-8789-F315243059AC}" presName="rootText" presStyleLbl="node1" presStyleIdx="0" presStyleCnt="1" custScaleX="165754" custScaleY="82251"/>
      <dgm:spPr/>
      <dgm:t>
        <a:bodyPr/>
        <a:lstStyle/>
        <a:p>
          <a:endParaRPr lang="ru-RU"/>
        </a:p>
      </dgm:t>
    </dgm:pt>
    <dgm:pt modelId="{8FDBEA76-0920-426B-9032-4733C7E4FDFA}" type="pres">
      <dgm:prSet presAssocID="{F4DB596A-D20B-4D71-8789-F315243059AC}" presName="rootConnector" presStyleLbl="node1" presStyleIdx="0" presStyleCnt="1"/>
      <dgm:spPr/>
      <dgm:t>
        <a:bodyPr/>
        <a:lstStyle/>
        <a:p>
          <a:endParaRPr lang="ru-RU"/>
        </a:p>
      </dgm:t>
    </dgm:pt>
    <dgm:pt modelId="{F93F204C-D43C-4B1E-9638-6AD01984C56E}" type="pres">
      <dgm:prSet presAssocID="{F4DB596A-D20B-4D71-8789-F315243059AC}" presName="childShape" presStyleCnt="0"/>
      <dgm:spPr/>
    </dgm:pt>
    <dgm:pt modelId="{A2F7D5FC-56AB-4AEA-A57E-47522AC0F982}" type="pres">
      <dgm:prSet presAssocID="{42E88F3D-4E41-40FB-848F-F7BD06D61CE7}" presName="Name13" presStyleLbl="parChTrans1D2" presStyleIdx="0" presStyleCnt="3"/>
      <dgm:spPr/>
      <dgm:t>
        <a:bodyPr/>
        <a:lstStyle/>
        <a:p>
          <a:endParaRPr lang="ru-RU"/>
        </a:p>
      </dgm:t>
    </dgm:pt>
    <dgm:pt modelId="{A542F855-C65C-4AAF-AB0F-88FDB7B3E07A}" type="pres">
      <dgm:prSet presAssocID="{7F82F612-61A8-4C15-A72C-80A80E069455}" presName="childText" presStyleLbl="bgAcc1" presStyleIdx="0" presStyleCnt="3" custScaleX="224286" custScaleY="1812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E8D9E6-76CE-4274-A93F-2B62917FEB18}" type="pres">
      <dgm:prSet presAssocID="{A14DCB76-E37D-45E3-85EE-E786437339A7}" presName="Name13" presStyleLbl="parChTrans1D2" presStyleIdx="1" presStyleCnt="3"/>
      <dgm:spPr/>
      <dgm:t>
        <a:bodyPr/>
        <a:lstStyle/>
        <a:p>
          <a:endParaRPr lang="ru-RU"/>
        </a:p>
      </dgm:t>
    </dgm:pt>
    <dgm:pt modelId="{01330138-DBFA-43E4-88DA-577671C73583}" type="pres">
      <dgm:prSet presAssocID="{308D3673-44D9-4960-9466-C80E1CC37EF3}" presName="childText" presStyleLbl="bgAcc1" presStyleIdx="1" presStyleCnt="3" custScaleX="231591" custScaleY="220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247F07-66BF-4963-A9B1-17ADE9088B55}" type="pres">
      <dgm:prSet presAssocID="{F35D1A8D-25B1-4C00-920D-61B58142784C}" presName="Name13" presStyleLbl="parChTrans1D2" presStyleIdx="2" presStyleCnt="3"/>
      <dgm:spPr/>
      <dgm:t>
        <a:bodyPr/>
        <a:lstStyle/>
        <a:p>
          <a:endParaRPr lang="ru-RU"/>
        </a:p>
      </dgm:t>
    </dgm:pt>
    <dgm:pt modelId="{9972CDC9-4E36-4153-8B0D-3A10764DD306}" type="pres">
      <dgm:prSet presAssocID="{6A7E3D31-C64B-4E1E-A7C8-B5407617E0ED}" presName="childText" presStyleLbl="bgAcc1" presStyleIdx="2" presStyleCnt="3" custScaleX="234574" custLinFactNeighborX="409" custLinFactNeighborY="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5C1B56-C77D-4E6B-9A7B-7085F0CBCF64}" type="presOf" srcId="{F35D1A8D-25B1-4C00-920D-61B58142784C}" destId="{AA247F07-66BF-4963-A9B1-17ADE9088B55}" srcOrd="0" destOrd="0" presId="urn:microsoft.com/office/officeart/2005/8/layout/hierarchy3"/>
    <dgm:cxn modelId="{9F8B768C-DDAE-4FE9-B0FB-4BF9F8276686}" type="presOf" srcId="{F4DB596A-D20B-4D71-8789-F315243059AC}" destId="{8FDBEA76-0920-426B-9032-4733C7E4FDFA}" srcOrd="1" destOrd="0" presId="urn:microsoft.com/office/officeart/2005/8/layout/hierarchy3"/>
    <dgm:cxn modelId="{92D1E6D0-6E0F-4988-B364-38140B8B490E}" type="presOf" srcId="{6A7E3D31-C64B-4E1E-A7C8-B5407617E0ED}" destId="{9972CDC9-4E36-4153-8B0D-3A10764DD306}" srcOrd="0" destOrd="0" presId="urn:microsoft.com/office/officeart/2005/8/layout/hierarchy3"/>
    <dgm:cxn modelId="{36C98D22-F2C2-4E56-8039-6CF55CD34B54}" srcId="{F4DB596A-D20B-4D71-8789-F315243059AC}" destId="{6A7E3D31-C64B-4E1E-A7C8-B5407617E0ED}" srcOrd="2" destOrd="0" parTransId="{F35D1A8D-25B1-4C00-920D-61B58142784C}" sibTransId="{530A8672-E363-44FA-8958-68F31DAA8D52}"/>
    <dgm:cxn modelId="{FE7CA43E-5CD4-4E4F-9A58-60F812584C6E}" srcId="{F4DB596A-D20B-4D71-8789-F315243059AC}" destId="{308D3673-44D9-4960-9466-C80E1CC37EF3}" srcOrd="1" destOrd="0" parTransId="{A14DCB76-E37D-45E3-85EE-E786437339A7}" sibTransId="{075EB446-A949-4C56-84FA-828214AB5D07}"/>
    <dgm:cxn modelId="{057BF6C5-8BC7-4D0C-B493-7A20896F99EC}" type="presOf" srcId="{308D3673-44D9-4960-9466-C80E1CC37EF3}" destId="{01330138-DBFA-43E4-88DA-577671C73583}" srcOrd="0" destOrd="0" presId="urn:microsoft.com/office/officeart/2005/8/layout/hierarchy3"/>
    <dgm:cxn modelId="{2F805055-FC43-41D6-A753-F9412FA5A644}" srcId="{F4DB596A-D20B-4D71-8789-F315243059AC}" destId="{7F82F612-61A8-4C15-A72C-80A80E069455}" srcOrd="0" destOrd="0" parTransId="{42E88F3D-4E41-40FB-848F-F7BD06D61CE7}" sibTransId="{AED8A500-C919-4ED8-8DBE-03F9534CA1A0}"/>
    <dgm:cxn modelId="{5CC5C6B4-CF3B-44CC-9573-C6F86151C613}" type="presOf" srcId="{F4DB596A-D20B-4D71-8789-F315243059AC}" destId="{631386AB-A758-4169-BC87-2475157566BF}" srcOrd="0" destOrd="0" presId="urn:microsoft.com/office/officeart/2005/8/layout/hierarchy3"/>
    <dgm:cxn modelId="{179DC40D-AA6A-4C4A-BC88-08430E19077C}" type="presOf" srcId="{72072351-B07E-4E84-A94A-D8D4145C03B1}" destId="{7BF02684-B950-43FA-82B3-AB8491911A85}" srcOrd="0" destOrd="0" presId="urn:microsoft.com/office/officeart/2005/8/layout/hierarchy3"/>
    <dgm:cxn modelId="{F6A69985-3FC0-4B92-8BDC-91822A7CFE5C}" type="presOf" srcId="{42E88F3D-4E41-40FB-848F-F7BD06D61CE7}" destId="{A2F7D5FC-56AB-4AEA-A57E-47522AC0F982}" srcOrd="0" destOrd="0" presId="urn:microsoft.com/office/officeart/2005/8/layout/hierarchy3"/>
    <dgm:cxn modelId="{96DA75BA-EBC5-4F6D-B70C-6BE0C08A5AED}" type="presOf" srcId="{A14DCB76-E37D-45E3-85EE-E786437339A7}" destId="{3CE8D9E6-76CE-4274-A93F-2B62917FEB18}" srcOrd="0" destOrd="0" presId="urn:microsoft.com/office/officeart/2005/8/layout/hierarchy3"/>
    <dgm:cxn modelId="{C6870BFB-DD02-4309-BBD8-FD3D711E9384}" type="presOf" srcId="{7F82F612-61A8-4C15-A72C-80A80E069455}" destId="{A542F855-C65C-4AAF-AB0F-88FDB7B3E07A}" srcOrd="0" destOrd="0" presId="urn:microsoft.com/office/officeart/2005/8/layout/hierarchy3"/>
    <dgm:cxn modelId="{A7660D3C-BE1F-4A9F-A4AE-0422774970C3}" srcId="{72072351-B07E-4E84-A94A-D8D4145C03B1}" destId="{F4DB596A-D20B-4D71-8789-F315243059AC}" srcOrd="0" destOrd="0" parTransId="{8E831B0D-4A21-467D-B1DA-1A80A0192C73}" sibTransId="{8238EFBF-2B5D-4189-AA45-19B10EB7AA5B}"/>
    <dgm:cxn modelId="{99F434C0-6CA2-4E57-8F4B-734B34B13C7A}" type="presParOf" srcId="{7BF02684-B950-43FA-82B3-AB8491911A85}" destId="{C4422F48-8082-40F8-B057-285FD8E346F9}" srcOrd="0" destOrd="0" presId="urn:microsoft.com/office/officeart/2005/8/layout/hierarchy3"/>
    <dgm:cxn modelId="{6641DB89-5CDD-451C-9EDB-829E6D0C7CB4}" type="presParOf" srcId="{C4422F48-8082-40F8-B057-285FD8E346F9}" destId="{784127FB-2A50-4960-8789-4E02F9AE431C}" srcOrd="0" destOrd="0" presId="urn:microsoft.com/office/officeart/2005/8/layout/hierarchy3"/>
    <dgm:cxn modelId="{78E9BCD7-70D1-46EF-9AEE-28D1CF97271B}" type="presParOf" srcId="{784127FB-2A50-4960-8789-4E02F9AE431C}" destId="{631386AB-A758-4169-BC87-2475157566BF}" srcOrd="0" destOrd="0" presId="urn:microsoft.com/office/officeart/2005/8/layout/hierarchy3"/>
    <dgm:cxn modelId="{846DC488-ED77-4880-8AB4-B4E9A0073A32}" type="presParOf" srcId="{784127FB-2A50-4960-8789-4E02F9AE431C}" destId="{8FDBEA76-0920-426B-9032-4733C7E4FDFA}" srcOrd="1" destOrd="0" presId="urn:microsoft.com/office/officeart/2005/8/layout/hierarchy3"/>
    <dgm:cxn modelId="{BBF59E81-4D2B-4C6C-AC13-6FA02656A970}" type="presParOf" srcId="{C4422F48-8082-40F8-B057-285FD8E346F9}" destId="{F93F204C-D43C-4B1E-9638-6AD01984C56E}" srcOrd="1" destOrd="0" presId="urn:microsoft.com/office/officeart/2005/8/layout/hierarchy3"/>
    <dgm:cxn modelId="{1B1DC1BF-17C9-486D-AD43-9A7D579068A8}" type="presParOf" srcId="{F93F204C-D43C-4B1E-9638-6AD01984C56E}" destId="{A2F7D5FC-56AB-4AEA-A57E-47522AC0F982}" srcOrd="0" destOrd="0" presId="urn:microsoft.com/office/officeart/2005/8/layout/hierarchy3"/>
    <dgm:cxn modelId="{79AE45FD-6FE1-46F6-A6B5-7F5AFE38949C}" type="presParOf" srcId="{F93F204C-D43C-4B1E-9638-6AD01984C56E}" destId="{A542F855-C65C-4AAF-AB0F-88FDB7B3E07A}" srcOrd="1" destOrd="0" presId="urn:microsoft.com/office/officeart/2005/8/layout/hierarchy3"/>
    <dgm:cxn modelId="{ABC097D8-A5C3-4FE5-AA72-7D7937643A00}" type="presParOf" srcId="{F93F204C-D43C-4B1E-9638-6AD01984C56E}" destId="{3CE8D9E6-76CE-4274-A93F-2B62917FEB18}" srcOrd="2" destOrd="0" presId="urn:microsoft.com/office/officeart/2005/8/layout/hierarchy3"/>
    <dgm:cxn modelId="{083AFC3B-F712-4893-BB47-075F98BBB5A4}" type="presParOf" srcId="{F93F204C-D43C-4B1E-9638-6AD01984C56E}" destId="{01330138-DBFA-43E4-88DA-577671C73583}" srcOrd="3" destOrd="0" presId="urn:microsoft.com/office/officeart/2005/8/layout/hierarchy3"/>
    <dgm:cxn modelId="{C594E395-FE17-4B98-83F6-21C7EB00EC2E}" type="presParOf" srcId="{F93F204C-D43C-4B1E-9638-6AD01984C56E}" destId="{AA247F07-66BF-4963-A9B1-17ADE9088B55}" srcOrd="4" destOrd="0" presId="urn:microsoft.com/office/officeart/2005/8/layout/hierarchy3"/>
    <dgm:cxn modelId="{EFB18EDA-1128-45E7-963A-75CA68551E81}" type="presParOf" srcId="{F93F204C-D43C-4B1E-9638-6AD01984C56E}" destId="{9972CDC9-4E36-4153-8B0D-3A10764DD30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1BA146-7528-4DA9-8E8C-C9CB49722D2E}" type="doc">
      <dgm:prSet loTypeId="urn:microsoft.com/office/officeart/2005/8/layout/process1" loCatId="process" qsTypeId="urn:microsoft.com/office/officeart/2005/8/quickstyle/3d1" qsCatId="3D" csTypeId="urn:microsoft.com/office/officeart/2005/8/colors/accent2_5" csCatId="accent2" phldr="1"/>
      <dgm:spPr/>
    </dgm:pt>
    <dgm:pt modelId="{1FC334EF-6784-49DE-AEFB-374517FF324B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Нахождение норм надежности, соответствующих возможностям производства</a:t>
          </a:r>
          <a:endParaRPr lang="ru-RU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C6B049-89E5-4E9A-B379-8493F649B7CF}" type="parTrans" cxnId="{46CCB821-EB65-419E-8032-9097F72783B1}">
      <dgm:prSet/>
      <dgm:spPr/>
      <dgm:t>
        <a:bodyPr/>
        <a:lstStyle/>
        <a:p>
          <a:endParaRPr lang="ru-RU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189BBF-081E-4269-9FCF-D72F74AFE636}" type="sibTrans" cxnId="{46CCB821-EB65-419E-8032-9097F72783B1}">
      <dgm:prSet custT="1"/>
      <dgm:spPr/>
      <dgm:t>
        <a:bodyPr/>
        <a:lstStyle/>
        <a:p>
          <a:endParaRPr lang="ru-RU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4BC68A-022D-45A1-8C97-110C25419C17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Уточнение норм</a:t>
          </a:r>
          <a:endParaRPr lang="ru-RU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CB6528-69CF-474A-ACF7-8AF270894A72}" type="parTrans" cxnId="{C403DF43-DFA9-4192-B7EB-371297780509}">
      <dgm:prSet/>
      <dgm:spPr/>
      <dgm:t>
        <a:bodyPr/>
        <a:lstStyle/>
        <a:p>
          <a:endParaRPr lang="ru-RU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4770DA-11C2-495C-9247-849FC924FF69}" type="sibTrans" cxnId="{C403DF43-DFA9-4192-B7EB-371297780509}">
      <dgm:prSet custT="1"/>
      <dgm:spPr/>
      <dgm:t>
        <a:bodyPr/>
        <a:lstStyle/>
        <a:p>
          <a:endParaRPr lang="ru-RU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B386BC-DD35-40A1-BD4D-6192F2EDFD63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Выбор мероприятий по повышению надежности, наиболее выгодных экономически</a:t>
          </a:r>
          <a:endParaRPr lang="ru-RU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C60A8F-56D6-48EB-B88C-416C4869C217}" type="parTrans" cxnId="{D0087855-8E01-4F61-A056-D7A184CCD820}">
      <dgm:prSet/>
      <dgm:spPr/>
      <dgm:t>
        <a:bodyPr/>
        <a:lstStyle/>
        <a:p>
          <a:endParaRPr lang="ru-RU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0D7593-CA54-4523-B698-17458F6E75F1}" type="sibTrans" cxnId="{D0087855-8E01-4F61-A056-D7A184CCD820}">
      <dgm:prSet/>
      <dgm:spPr/>
      <dgm:t>
        <a:bodyPr/>
        <a:lstStyle/>
        <a:p>
          <a:endParaRPr lang="ru-RU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4E770E-4578-4A8F-9743-7648560712B2}" type="pres">
      <dgm:prSet presAssocID="{AA1BA146-7528-4DA9-8E8C-C9CB49722D2E}" presName="Name0" presStyleCnt="0">
        <dgm:presLayoutVars>
          <dgm:dir/>
          <dgm:resizeHandles val="exact"/>
        </dgm:presLayoutVars>
      </dgm:prSet>
      <dgm:spPr/>
    </dgm:pt>
    <dgm:pt modelId="{60FA63FA-712C-4DB0-B781-51E8DC68DC42}" type="pres">
      <dgm:prSet presAssocID="{1FC334EF-6784-49DE-AEFB-374517FF324B}" presName="node" presStyleLbl="node1" presStyleIdx="0" presStyleCnt="3" custScaleX="1515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42006-FD8B-477C-BEA6-9ACAD6FE79B9}" type="pres">
      <dgm:prSet presAssocID="{A4189BBF-081E-4269-9FCF-D72F74AFE636}" presName="sibTrans" presStyleLbl="sibTrans2D1" presStyleIdx="0" presStyleCnt="2"/>
      <dgm:spPr/>
      <dgm:t>
        <a:bodyPr/>
        <a:lstStyle/>
        <a:p>
          <a:endParaRPr lang="ru-RU"/>
        </a:p>
      </dgm:t>
    </dgm:pt>
    <dgm:pt modelId="{05CC2A80-752E-40D8-80A1-FE81C9CEE951}" type="pres">
      <dgm:prSet presAssocID="{A4189BBF-081E-4269-9FCF-D72F74AFE636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5294EDB6-525E-4C47-B947-91C34EB411DF}" type="pres">
      <dgm:prSet presAssocID="{F44BC68A-022D-45A1-8C97-110C25419C17}" presName="node" presStyleLbl="node1" presStyleIdx="1" presStyleCnt="3" custScaleX="898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8A98B-E4AB-420E-B6B5-604FB7C48883}" type="pres">
      <dgm:prSet presAssocID="{A84770DA-11C2-495C-9247-849FC924FF69}" presName="sibTrans" presStyleLbl="sibTrans2D1" presStyleIdx="1" presStyleCnt="2"/>
      <dgm:spPr/>
      <dgm:t>
        <a:bodyPr/>
        <a:lstStyle/>
        <a:p>
          <a:endParaRPr lang="ru-RU"/>
        </a:p>
      </dgm:t>
    </dgm:pt>
    <dgm:pt modelId="{283B7C4A-7C0C-4A64-98CC-C845021A2AC2}" type="pres">
      <dgm:prSet presAssocID="{A84770DA-11C2-495C-9247-849FC924FF69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C53CB4C2-BEAF-434B-98A2-B9F88608D716}" type="pres">
      <dgm:prSet presAssocID="{C9B386BC-DD35-40A1-BD4D-6192F2EDFD63}" presName="node" presStyleLbl="node1" presStyleIdx="2" presStyleCnt="3" custScaleX="1160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0B8801-2733-4E28-A25E-74510A104DDC}" type="presOf" srcId="{C9B386BC-DD35-40A1-BD4D-6192F2EDFD63}" destId="{C53CB4C2-BEAF-434B-98A2-B9F88608D716}" srcOrd="0" destOrd="0" presId="urn:microsoft.com/office/officeart/2005/8/layout/process1"/>
    <dgm:cxn modelId="{05939E5D-104D-440E-9B9B-E5EEACE1778E}" type="presOf" srcId="{A4189BBF-081E-4269-9FCF-D72F74AFE636}" destId="{47042006-FD8B-477C-BEA6-9ACAD6FE79B9}" srcOrd="0" destOrd="0" presId="urn:microsoft.com/office/officeart/2005/8/layout/process1"/>
    <dgm:cxn modelId="{4B33DC46-4C7B-46BD-AE31-E3D9CE96A5DC}" type="presOf" srcId="{AA1BA146-7528-4DA9-8E8C-C9CB49722D2E}" destId="{2B4E770E-4578-4A8F-9743-7648560712B2}" srcOrd="0" destOrd="0" presId="urn:microsoft.com/office/officeart/2005/8/layout/process1"/>
    <dgm:cxn modelId="{2D329A4C-67AD-4D65-BF7B-05AD0DDD6533}" type="presOf" srcId="{1FC334EF-6784-49DE-AEFB-374517FF324B}" destId="{60FA63FA-712C-4DB0-B781-51E8DC68DC42}" srcOrd="0" destOrd="0" presId="urn:microsoft.com/office/officeart/2005/8/layout/process1"/>
    <dgm:cxn modelId="{4BCB3F84-5D26-409D-A2E1-B7B130406B3D}" type="presOf" srcId="{A84770DA-11C2-495C-9247-849FC924FF69}" destId="{3BF8A98B-E4AB-420E-B6B5-604FB7C48883}" srcOrd="0" destOrd="0" presId="urn:microsoft.com/office/officeart/2005/8/layout/process1"/>
    <dgm:cxn modelId="{3D8FEE95-0A77-48CE-9991-A7B2751AA5D5}" type="presOf" srcId="{A4189BBF-081E-4269-9FCF-D72F74AFE636}" destId="{05CC2A80-752E-40D8-80A1-FE81C9CEE951}" srcOrd="1" destOrd="0" presId="urn:microsoft.com/office/officeart/2005/8/layout/process1"/>
    <dgm:cxn modelId="{46CCB821-EB65-419E-8032-9097F72783B1}" srcId="{AA1BA146-7528-4DA9-8E8C-C9CB49722D2E}" destId="{1FC334EF-6784-49DE-AEFB-374517FF324B}" srcOrd="0" destOrd="0" parTransId="{23C6B049-89E5-4E9A-B379-8493F649B7CF}" sibTransId="{A4189BBF-081E-4269-9FCF-D72F74AFE636}"/>
    <dgm:cxn modelId="{D0087855-8E01-4F61-A056-D7A184CCD820}" srcId="{AA1BA146-7528-4DA9-8E8C-C9CB49722D2E}" destId="{C9B386BC-DD35-40A1-BD4D-6192F2EDFD63}" srcOrd="2" destOrd="0" parTransId="{D4C60A8F-56D6-48EB-B88C-416C4869C217}" sibTransId="{470D7593-CA54-4523-B698-17458F6E75F1}"/>
    <dgm:cxn modelId="{C403DF43-DFA9-4192-B7EB-371297780509}" srcId="{AA1BA146-7528-4DA9-8E8C-C9CB49722D2E}" destId="{F44BC68A-022D-45A1-8C97-110C25419C17}" srcOrd="1" destOrd="0" parTransId="{A7CB6528-69CF-474A-ACF7-8AF270894A72}" sibTransId="{A84770DA-11C2-495C-9247-849FC924FF69}"/>
    <dgm:cxn modelId="{6DAD586B-6C45-4C96-AA61-DAF421E9001E}" type="presOf" srcId="{A84770DA-11C2-495C-9247-849FC924FF69}" destId="{283B7C4A-7C0C-4A64-98CC-C845021A2AC2}" srcOrd="1" destOrd="0" presId="urn:microsoft.com/office/officeart/2005/8/layout/process1"/>
    <dgm:cxn modelId="{FC745FBE-266B-49C4-99E4-2B079F66C85A}" type="presOf" srcId="{F44BC68A-022D-45A1-8C97-110C25419C17}" destId="{5294EDB6-525E-4C47-B947-91C34EB411DF}" srcOrd="0" destOrd="0" presId="urn:microsoft.com/office/officeart/2005/8/layout/process1"/>
    <dgm:cxn modelId="{1D63BB4F-2844-40DF-A9B2-1620DCA890E4}" type="presParOf" srcId="{2B4E770E-4578-4A8F-9743-7648560712B2}" destId="{60FA63FA-712C-4DB0-B781-51E8DC68DC42}" srcOrd="0" destOrd="0" presId="urn:microsoft.com/office/officeart/2005/8/layout/process1"/>
    <dgm:cxn modelId="{452F0C38-7A1C-4BCB-AF22-530E13AF3F29}" type="presParOf" srcId="{2B4E770E-4578-4A8F-9743-7648560712B2}" destId="{47042006-FD8B-477C-BEA6-9ACAD6FE79B9}" srcOrd="1" destOrd="0" presId="urn:microsoft.com/office/officeart/2005/8/layout/process1"/>
    <dgm:cxn modelId="{6BE992D3-7C67-4040-96ED-B50F1FB9BC69}" type="presParOf" srcId="{47042006-FD8B-477C-BEA6-9ACAD6FE79B9}" destId="{05CC2A80-752E-40D8-80A1-FE81C9CEE951}" srcOrd="0" destOrd="0" presId="urn:microsoft.com/office/officeart/2005/8/layout/process1"/>
    <dgm:cxn modelId="{A54A3D08-AE85-4F58-ABAC-90356AECDE03}" type="presParOf" srcId="{2B4E770E-4578-4A8F-9743-7648560712B2}" destId="{5294EDB6-525E-4C47-B947-91C34EB411DF}" srcOrd="2" destOrd="0" presId="urn:microsoft.com/office/officeart/2005/8/layout/process1"/>
    <dgm:cxn modelId="{38FD320D-CC14-4C55-A29A-A536244B7788}" type="presParOf" srcId="{2B4E770E-4578-4A8F-9743-7648560712B2}" destId="{3BF8A98B-E4AB-420E-B6B5-604FB7C48883}" srcOrd="3" destOrd="0" presId="urn:microsoft.com/office/officeart/2005/8/layout/process1"/>
    <dgm:cxn modelId="{71E7E537-8686-46E9-964D-A7AD7DAE9EED}" type="presParOf" srcId="{3BF8A98B-E4AB-420E-B6B5-604FB7C48883}" destId="{283B7C4A-7C0C-4A64-98CC-C845021A2AC2}" srcOrd="0" destOrd="0" presId="urn:microsoft.com/office/officeart/2005/8/layout/process1"/>
    <dgm:cxn modelId="{6DA37B3B-714D-4169-8A38-5F0E92698303}" type="presParOf" srcId="{2B4E770E-4578-4A8F-9743-7648560712B2}" destId="{C53CB4C2-BEAF-434B-98A2-B9F88608D71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D78EC9-E3BB-43E5-85F9-FE2C841AD201}" type="doc">
      <dgm:prSet loTypeId="urn:microsoft.com/office/officeart/2005/8/layout/hierarchy3" loCatId="hierarchy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ACC0658-4D6A-4AC1-ACCA-761129748223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Основные методы распределения норм надежности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ADE9D0-DF00-4FA9-ACA7-9ED22DC54141}" type="parTrans" cxnId="{6CF70E8A-85DB-41E1-BCB4-1556238D74D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1D3138-C5FA-4A47-96A1-C59E269C6ACB}" type="sibTrans" cxnId="{6CF70E8A-85DB-41E1-BCB4-1556238D74D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89984F-14D1-4FBB-B1EE-A43D27074FF0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принципу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равнонадежности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элементов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031149-0ADD-4A8A-A7BD-858F3A92BA4F}" type="parTrans" cxnId="{6BA9CFF1-BBE1-4946-9350-DBB91C86AD7A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A8165E-0EF2-4F7D-A59F-346B13AFEBC9}" type="sibTrans" cxnId="{6BA9CFF1-BBE1-4946-9350-DBB91C86AD7A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3125AF-8246-4FB5-987E-53F9140450F6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учетом существующего соотношения показателей надежности элементов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735A8E-224C-49CC-8A59-3C6F23C1FD2C}" type="parTrans" cxnId="{4D0F51DD-93D5-4AC3-8DEF-5730056F1C68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C40041-3036-4D4D-BB75-27E12666ED87}" type="sibTrans" cxnId="{4D0F51DD-93D5-4AC3-8DEF-5730056F1C68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E6BFA2-0B81-422F-9B70-6D7EFA54CCCE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учетом стоимости проектирования, производства и эксплуатации элементов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A584C8-A8D4-4375-856F-FBA2B386ADA3}" type="parTrans" cxnId="{91D1E599-8E81-4389-A33A-47FF40AC2F71}">
      <dgm:prSet/>
      <dgm:spPr/>
      <dgm:t>
        <a:bodyPr/>
        <a:lstStyle/>
        <a:p>
          <a:endParaRPr lang="ru-RU"/>
        </a:p>
      </dgm:t>
    </dgm:pt>
    <dgm:pt modelId="{81B05460-534E-49C5-AB9D-26E7BA003359}" type="sibTrans" cxnId="{91D1E599-8E81-4389-A33A-47FF40AC2F71}">
      <dgm:prSet/>
      <dgm:spPr/>
      <dgm:t>
        <a:bodyPr/>
        <a:lstStyle/>
        <a:p>
          <a:endParaRPr lang="ru-RU"/>
        </a:p>
      </dgm:t>
    </dgm:pt>
    <dgm:pt modelId="{9E28A31D-660B-405F-B264-03E6DA978A89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учетом перспектив совершенствования элементов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EB70BA-9CDD-4DB9-B03E-3351868AB954}" type="parTrans" cxnId="{FBAE9F6B-3192-4DA8-8F14-394A60D59965}">
      <dgm:prSet/>
      <dgm:spPr/>
      <dgm:t>
        <a:bodyPr/>
        <a:lstStyle/>
        <a:p>
          <a:endParaRPr lang="ru-RU"/>
        </a:p>
      </dgm:t>
    </dgm:pt>
    <dgm:pt modelId="{9F44C91D-62B1-4ADD-962F-A7B8D8002C22}" type="sibTrans" cxnId="{FBAE9F6B-3192-4DA8-8F14-394A60D59965}">
      <dgm:prSet/>
      <dgm:spPr/>
      <dgm:t>
        <a:bodyPr/>
        <a:lstStyle/>
        <a:p>
          <a:endParaRPr lang="ru-RU"/>
        </a:p>
      </dgm:t>
    </dgm:pt>
    <dgm:pt modelId="{6F1B719A-17C8-418E-9C37-768C79760F9B}" type="pres">
      <dgm:prSet presAssocID="{3DD78EC9-E3BB-43E5-85F9-FE2C841AD20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C67C9F-F5E4-415A-A083-64A8D56EFA51}" type="pres">
      <dgm:prSet presAssocID="{0ACC0658-4D6A-4AC1-ACCA-761129748223}" presName="root" presStyleCnt="0"/>
      <dgm:spPr/>
    </dgm:pt>
    <dgm:pt modelId="{DE7CD71C-03A2-49D3-8FFF-CBFC139EBA4D}" type="pres">
      <dgm:prSet presAssocID="{0ACC0658-4D6A-4AC1-ACCA-761129748223}" presName="rootComposite" presStyleCnt="0"/>
      <dgm:spPr/>
    </dgm:pt>
    <dgm:pt modelId="{86682526-FA05-4D75-B177-2E7E2AD680E3}" type="pres">
      <dgm:prSet presAssocID="{0ACC0658-4D6A-4AC1-ACCA-761129748223}" presName="rootText" presStyleLbl="node1" presStyleIdx="0" presStyleCnt="1" custScaleX="242240"/>
      <dgm:spPr/>
      <dgm:t>
        <a:bodyPr/>
        <a:lstStyle/>
        <a:p>
          <a:endParaRPr lang="ru-RU"/>
        </a:p>
      </dgm:t>
    </dgm:pt>
    <dgm:pt modelId="{CC68B5AF-BF3D-4EB7-BF84-5985A012E117}" type="pres">
      <dgm:prSet presAssocID="{0ACC0658-4D6A-4AC1-ACCA-761129748223}" presName="rootConnector" presStyleLbl="node1" presStyleIdx="0" presStyleCnt="1"/>
      <dgm:spPr/>
      <dgm:t>
        <a:bodyPr/>
        <a:lstStyle/>
        <a:p>
          <a:endParaRPr lang="ru-RU"/>
        </a:p>
      </dgm:t>
    </dgm:pt>
    <dgm:pt modelId="{53207894-F700-483C-9568-73E488E08EEB}" type="pres">
      <dgm:prSet presAssocID="{0ACC0658-4D6A-4AC1-ACCA-761129748223}" presName="childShape" presStyleCnt="0"/>
      <dgm:spPr/>
    </dgm:pt>
    <dgm:pt modelId="{5FE00A34-E13F-411F-9196-E746AC87BA79}" type="pres">
      <dgm:prSet presAssocID="{69031149-0ADD-4A8A-A7BD-858F3A92BA4F}" presName="Name13" presStyleLbl="parChTrans1D2" presStyleIdx="0" presStyleCnt="4"/>
      <dgm:spPr/>
      <dgm:t>
        <a:bodyPr/>
        <a:lstStyle/>
        <a:p>
          <a:endParaRPr lang="ru-RU"/>
        </a:p>
      </dgm:t>
    </dgm:pt>
    <dgm:pt modelId="{9A9E35A8-6402-4AAF-8295-9520D3EF4676}" type="pres">
      <dgm:prSet presAssocID="{1E89984F-14D1-4FBB-B1EE-A43D27074FF0}" presName="childText" presStyleLbl="bgAcc1" presStyleIdx="0" presStyleCnt="4" custScaleX="3789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DF9537-0F66-490B-8625-DB8E0622C7CF}" type="pres">
      <dgm:prSet presAssocID="{4B735A8E-224C-49CC-8A59-3C6F23C1FD2C}" presName="Name13" presStyleLbl="parChTrans1D2" presStyleIdx="1" presStyleCnt="4"/>
      <dgm:spPr/>
      <dgm:t>
        <a:bodyPr/>
        <a:lstStyle/>
        <a:p>
          <a:endParaRPr lang="ru-RU"/>
        </a:p>
      </dgm:t>
    </dgm:pt>
    <dgm:pt modelId="{8956ADD5-63A5-4AD8-A4B4-BC6050360713}" type="pres">
      <dgm:prSet presAssocID="{BB3125AF-8246-4FB5-987E-53F9140450F6}" presName="childText" presStyleLbl="bgAcc1" presStyleIdx="1" presStyleCnt="4" custScaleX="3769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AC6E4-12D4-40F2-9287-A9BCB9B912FA}" type="pres">
      <dgm:prSet presAssocID="{F7EB70BA-9CDD-4DB9-B03E-3351868AB954}" presName="Name13" presStyleLbl="parChTrans1D2" presStyleIdx="2" presStyleCnt="4"/>
      <dgm:spPr/>
      <dgm:t>
        <a:bodyPr/>
        <a:lstStyle/>
        <a:p>
          <a:endParaRPr lang="ru-RU"/>
        </a:p>
      </dgm:t>
    </dgm:pt>
    <dgm:pt modelId="{41B2AFB0-ACBA-4BC7-B82A-D144B7FE745A}" type="pres">
      <dgm:prSet presAssocID="{9E28A31D-660B-405F-B264-03E6DA978A89}" presName="childText" presStyleLbl="bgAcc1" presStyleIdx="2" presStyleCnt="4" custScaleX="38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B06B1-FFC4-47F8-91DA-6C378CD83C1B}" type="pres">
      <dgm:prSet presAssocID="{13A584C8-A8D4-4375-856F-FBA2B386ADA3}" presName="Name13" presStyleLbl="parChTrans1D2" presStyleIdx="3" presStyleCnt="4"/>
      <dgm:spPr/>
      <dgm:t>
        <a:bodyPr/>
        <a:lstStyle/>
        <a:p>
          <a:endParaRPr lang="ru-RU"/>
        </a:p>
      </dgm:t>
    </dgm:pt>
    <dgm:pt modelId="{BDBEB1CD-64CF-4894-BD7C-39A297B24441}" type="pres">
      <dgm:prSet presAssocID="{8FE6BFA2-0B81-422F-9B70-6D7EFA54CCCE}" presName="childText" presStyleLbl="bgAcc1" presStyleIdx="3" presStyleCnt="4" custScaleX="3832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AD5EAA-1A5C-47C9-96A1-F0A007D59124}" type="presOf" srcId="{1E89984F-14D1-4FBB-B1EE-A43D27074FF0}" destId="{9A9E35A8-6402-4AAF-8295-9520D3EF4676}" srcOrd="0" destOrd="0" presId="urn:microsoft.com/office/officeart/2005/8/layout/hierarchy3"/>
    <dgm:cxn modelId="{6EF704F5-6515-438E-B037-9A792B2EC3AA}" type="presOf" srcId="{F7EB70BA-9CDD-4DB9-B03E-3351868AB954}" destId="{D6AAC6E4-12D4-40F2-9287-A9BCB9B912FA}" srcOrd="0" destOrd="0" presId="urn:microsoft.com/office/officeart/2005/8/layout/hierarchy3"/>
    <dgm:cxn modelId="{948D9568-0448-4761-B314-CF3B15AAB383}" type="presOf" srcId="{13A584C8-A8D4-4375-856F-FBA2B386ADA3}" destId="{2E3B06B1-FFC4-47F8-91DA-6C378CD83C1B}" srcOrd="0" destOrd="0" presId="urn:microsoft.com/office/officeart/2005/8/layout/hierarchy3"/>
    <dgm:cxn modelId="{4D379D1A-859F-43C2-BE1F-8A975A42BD13}" type="presOf" srcId="{0ACC0658-4D6A-4AC1-ACCA-761129748223}" destId="{CC68B5AF-BF3D-4EB7-BF84-5985A012E117}" srcOrd="1" destOrd="0" presId="urn:microsoft.com/office/officeart/2005/8/layout/hierarchy3"/>
    <dgm:cxn modelId="{09595646-BEE7-4134-B63B-4045C11E8E68}" type="presOf" srcId="{3DD78EC9-E3BB-43E5-85F9-FE2C841AD201}" destId="{6F1B719A-17C8-418E-9C37-768C79760F9B}" srcOrd="0" destOrd="0" presId="urn:microsoft.com/office/officeart/2005/8/layout/hierarchy3"/>
    <dgm:cxn modelId="{C2D19ADA-353B-4122-B91A-19BC60F406BD}" type="presOf" srcId="{BB3125AF-8246-4FB5-987E-53F9140450F6}" destId="{8956ADD5-63A5-4AD8-A4B4-BC6050360713}" srcOrd="0" destOrd="0" presId="urn:microsoft.com/office/officeart/2005/8/layout/hierarchy3"/>
    <dgm:cxn modelId="{91D1E599-8E81-4389-A33A-47FF40AC2F71}" srcId="{0ACC0658-4D6A-4AC1-ACCA-761129748223}" destId="{8FE6BFA2-0B81-422F-9B70-6D7EFA54CCCE}" srcOrd="3" destOrd="0" parTransId="{13A584C8-A8D4-4375-856F-FBA2B386ADA3}" sibTransId="{81B05460-534E-49C5-AB9D-26E7BA003359}"/>
    <dgm:cxn modelId="{110977B7-7554-409B-9C9E-BA639FBAD0DB}" type="presOf" srcId="{69031149-0ADD-4A8A-A7BD-858F3A92BA4F}" destId="{5FE00A34-E13F-411F-9196-E746AC87BA79}" srcOrd="0" destOrd="0" presId="urn:microsoft.com/office/officeart/2005/8/layout/hierarchy3"/>
    <dgm:cxn modelId="{4D0F51DD-93D5-4AC3-8DEF-5730056F1C68}" srcId="{0ACC0658-4D6A-4AC1-ACCA-761129748223}" destId="{BB3125AF-8246-4FB5-987E-53F9140450F6}" srcOrd="1" destOrd="0" parTransId="{4B735A8E-224C-49CC-8A59-3C6F23C1FD2C}" sibTransId="{D4C40041-3036-4D4D-BB75-27E12666ED87}"/>
    <dgm:cxn modelId="{6CF70E8A-85DB-41E1-BCB4-1556238D74DE}" srcId="{3DD78EC9-E3BB-43E5-85F9-FE2C841AD201}" destId="{0ACC0658-4D6A-4AC1-ACCA-761129748223}" srcOrd="0" destOrd="0" parTransId="{30ADE9D0-DF00-4FA9-ACA7-9ED22DC54141}" sibTransId="{611D3138-C5FA-4A47-96A1-C59E269C6ACB}"/>
    <dgm:cxn modelId="{FBAE9F6B-3192-4DA8-8F14-394A60D59965}" srcId="{0ACC0658-4D6A-4AC1-ACCA-761129748223}" destId="{9E28A31D-660B-405F-B264-03E6DA978A89}" srcOrd="2" destOrd="0" parTransId="{F7EB70BA-9CDD-4DB9-B03E-3351868AB954}" sibTransId="{9F44C91D-62B1-4ADD-962F-A7B8D8002C22}"/>
    <dgm:cxn modelId="{6CEE8D85-0EBC-4FD4-B638-4DAE19F7CD6B}" type="presOf" srcId="{8FE6BFA2-0B81-422F-9B70-6D7EFA54CCCE}" destId="{BDBEB1CD-64CF-4894-BD7C-39A297B24441}" srcOrd="0" destOrd="0" presId="urn:microsoft.com/office/officeart/2005/8/layout/hierarchy3"/>
    <dgm:cxn modelId="{B3BAEED0-FD56-4CCB-8272-4BEFC143615E}" type="presOf" srcId="{4B735A8E-224C-49CC-8A59-3C6F23C1FD2C}" destId="{44DF9537-0F66-490B-8625-DB8E0622C7CF}" srcOrd="0" destOrd="0" presId="urn:microsoft.com/office/officeart/2005/8/layout/hierarchy3"/>
    <dgm:cxn modelId="{6BA9CFF1-BBE1-4946-9350-DBB91C86AD7A}" srcId="{0ACC0658-4D6A-4AC1-ACCA-761129748223}" destId="{1E89984F-14D1-4FBB-B1EE-A43D27074FF0}" srcOrd="0" destOrd="0" parTransId="{69031149-0ADD-4A8A-A7BD-858F3A92BA4F}" sibTransId="{06A8165E-0EF2-4F7D-A59F-346B13AFEBC9}"/>
    <dgm:cxn modelId="{26B9DCA9-B223-41A5-BF3C-B60532F42E41}" type="presOf" srcId="{0ACC0658-4D6A-4AC1-ACCA-761129748223}" destId="{86682526-FA05-4D75-B177-2E7E2AD680E3}" srcOrd="0" destOrd="0" presId="urn:microsoft.com/office/officeart/2005/8/layout/hierarchy3"/>
    <dgm:cxn modelId="{BA9E0557-3518-42EC-805E-B75636630B9C}" type="presOf" srcId="{9E28A31D-660B-405F-B264-03E6DA978A89}" destId="{41B2AFB0-ACBA-4BC7-B82A-D144B7FE745A}" srcOrd="0" destOrd="0" presId="urn:microsoft.com/office/officeart/2005/8/layout/hierarchy3"/>
    <dgm:cxn modelId="{E9ADDDB4-44EE-4EA4-A554-929FA86A0C64}" type="presParOf" srcId="{6F1B719A-17C8-418E-9C37-768C79760F9B}" destId="{6DC67C9F-F5E4-415A-A083-64A8D56EFA51}" srcOrd="0" destOrd="0" presId="urn:microsoft.com/office/officeart/2005/8/layout/hierarchy3"/>
    <dgm:cxn modelId="{D24F2F0F-B2C5-4336-AB90-5C8B3069EFD1}" type="presParOf" srcId="{6DC67C9F-F5E4-415A-A083-64A8D56EFA51}" destId="{DE7CD71C-03A2-49D3-8FFF-CBFC139EBA4D}" srcOrd="0" destOrd="0" presId="urn:microsoft.com/office/officeart/2005/8/layout/hierarchy3"/>
    <dgm:cxn modelId="{6195E449-434D-4510-B29A-E3487ABC98E5}" type="presParOf" srcId="{DE7CD71C-03A2-49D3-8FFF-CBFC139EBA4D}" destId="{86682526-FA05-4D75-B177-2E7E2AD680E3}" srcOrd="0" destOrd="0" presId="urn:microsoft.com/office/officeart/2005/8/layout/hierarchy3"/>
    <dgm:cxn modelId="{76F77D3B-6AE7-4A55-AFB0-9B7F5CF696F4}" type="presParOf" srcId="{DE7CD71C-03A2-49D3-8FFF-CBFC139EBA4D}" destId="{CC68B5AF-BF3D-4EB7-BF84-5985A012E117}" srcOrd="1" destOrd="0" presId="urn:microsoft.com/office/officeart/2005/8/layout/hierarchy3"/>
    <dgm:cxn modelId="{2D250C6A-F8E7-4BFA-9324-C57C6F8CFF40}" type="presParOf" srcId="{6DC67C9F-F5E4-415A-A083-64A8D56EFA51}" destId="{53207894-F700-483C-9568-73E488E08EEB}" srcOrd="1" destOrd="0" presId="urn:microsoft.com/office/officeart/2005/8/layout/hierarchy3"/>
    <dgm:cxn modelId="{16381185-0841-47C8-A57A-F3012D5CEE28}" type="presParOf" srcId="{53207894-F700-483C-9568-73E488E08EEB}" destId="{5FE00A34-E13F-411F-9196-E746AC87BA79}" srcOrd="0" destOrd="0" presId="urn:microsoft.com/office/officeart/2005/8/layout/hierarchy3"/>
    <dgm:cxn modelId="{47074B48-A528-43D7-B383-993FCA57F1A5}" type="presParOf" srcId="{53207894-F700-483C-9568-73E488E08EEB}" destId="{9A9E35A8-6402-4AAF-8295-9520D3EF4676}" srcOrd="1" destOrd="0" presId="urn:microsoft.com/office/officeart/2005/8/layout/hierarchy3"/>
    <dgm:cxn modelId="{0BC6B06A-26A6-4155-83BC-E9527A273D9F}" type="presParOf" srcId="{53207894-F700-483C-9568-73E488E08EEB}" destId="{44DF9537-0F66-490B-8625-DB8E0622C7CF}" srcOrd="2" destOrd="0" presId="urn:microsoft.com/office/officeart/2005/8/layout/hierarchy3"/>
    <dgm:cxn modelId="{D78806E7-870B-42BE-91E3-0C121A024B81}" type="presParOf" srcId="{53207894-F700-483C-9568-73E488E08EEB}" destId="{8956ADD5-63A5-4AD8-A4B4-BC6050360713}" srcOrd="3" destOrd="0" presId="urn:microsoft.com/office/officeart/2005/8/layout/hierarchy3"/>
    <dgm:cxn modelId="{33642B2E-FDB3-4862-A19C-D0CA8FD3BC2D}" type="presParOf" srcId="{53207894-F700-483C-9568-73E488E08EEB}" destId="{D6AAC6E4-12D4-40F2-9287-A9BCB9B912FA}" srcOrd="4" destOrd="0" presId="urn:microsoft.com/office/officeart/2005/8/layout/hierarchy3"/>
    <dgm:cxn modelId="{AD0CE4E6-1C5F-4643-87B9-AE0825575B08}" type="presParOf" srcId="{53207894-F700-483C-9568-73E488E08EEB}" destId="{41B2AFB0-ACBA-4BC7-B82A-D144B7FE745A}" srcOrd="5" destOrd="0" presId="urn:microsoft.com/office/officeart/2005/8/layout/hierarchy3"/>
    <dgm:cxn modelId="{B1D51FBE-B9E8-48F2-ABA0-604EC03C630F}" type="presParOf" srcId="{53207894-F700-483C-9568-73E488E08EEB}" destId="{2E3B06B1-FFC4-47F8-91DA-6C378CD83C1B}" srcOrd="6" destOrd="0" presId="urn:microsoft.com/office/officeart/2005/8/layout/hierarchy3"/>
    <dgm:cxn modelId="{1958C77E-CD34-499C-AA87-67F5509CEA9A}" type="presParOf" srcId="{53207894-F700-483C-9568-73E488E08EEB}" destId="{BDBEB1CD-64CF-4894-BD7C-39A297B24441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D78EC9-E3BB-43E5-85F9-FE2C841AD201}" type="doc">
      <dgm:prSet loTypeId="urn:microsoft.com/office/officeart/2005/8/layout/hierarchy3" loCatId="hierarchy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ACC0658-4D6A-4AC1-ACCA-761129748223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Основные методы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ADE9D0-DF00-4FA9-ACA7-9ED22DC54141}" type="parTrans" cxnId="{6CF70E8A-85DB-41E1-BCB4-1556238D74D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1D3138-C5FA-4A47-96A1-C59E269C6ACB}" type="sibTrans" cxnId="{6CF70E8A-85DB-41E1-BCB4-1556238D74D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89984F-14D1-4FBB-B1EE-A43D27074FF0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Контрольные испытания на надежность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031149-0ADD-4A8A-A7BD-858F3A92BA4F}" type="parTrans" cxnId="{6BA9CFF1-BBE1-4946-9350-DBB91C86AD7A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A8165E-0EF2-4F7D-A59F-346B13AFEBC9}" type="sibTrans" cxnId="{6BA9CFF1-BBE1-4946-9350-DBB91C86AD7A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3125AF-8246-4FB5-987E-53F9140450F6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Моделирование отказов на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экспериментальных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стендах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735A8E-224C-49CC-8A59-3C6F23C1FD2C}" type="parTrans" cxnId="{4D0F51DD-93D5-4AC3-8DEF-5730056F1C68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C40041-3036-4D4D-BB75-27E12666ED87}" type="sibTrans" cxnId="{4D0F51DD-93D5-4AC3-8DEF-5730056F1C68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E6BFA2-0B81-422F-9B70-6D7EFA54CCCE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Вероятностное моделирование на ЭВМ, </a:t>
          </a:r>
          <a:r>
            <a: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PC…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A584C8-A8D4-4375-856F-FBA2B386ADA3}" type="parTrans" cxnId="{91D1E599-8E81-4389-A33A-47FF40AC2F71}">
      <dgm:prSet/>
      <dgm:spPr/>
      <dgm:t>
        <a:bodyPr/>
        <a:lstStyle/>
        <a:p>
          <a:endParaRPr lang="ru-RU"/>
        </a:p>
      </dgm:t>
    </dgm:pt>
    <dgm:pt modelId="{81B05460-534E-49C5-AB9D-26E7BA003359}" type="sibTrans" cxnId="{91D1E599-8E81-4389-A33A-47FF40AC2F71}">
      <dgm:prSet/>
      <dgm:spPr/>
      <dgm:t>
        <a:bodyPr/>
        <a:lstStyle/>
        <a:p>
          <a:endParaRPr lang="ru-RU"/>
        </a:p>
      </dgm:t>
    </dgm:pt>
    <dgm:pt modelId="{9E28A31D-660B-405F-B264-03E6DA978A89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Контрольные расчеты надежности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EB70BA-9CDD-4DB9-B03E-3351868AB954}" type="parTrans" cxnId="{FBAE9F6B-3192-4DA8-8F14-394A60D59965}">
      <dgm:prSet/>
      <dgm:spPr/>
      <dgm:t>
        <a:bodyPr/>
        <a:lstStyle/>
        <a:p>
          <a:endParaRPr lang="ru-RU"/>
        </a:p>
      </dgm:t>
    </dgm:pt>
    <dgm:pt modelId="{9F44C91D-62B1-4ADD-962F-A7B8D8002C22}" type="sibTrans" cxnId="{FBAE9F6B-3192-4DA8-8F14-394A60D59965}">
      <dgm:prSet/>
      <dgm:spPr/>
      <dgm:t>
        <a:bodyPr/>
        <a:lstStyle/>
        <a:p>
          <a:endParaRPr lang="ru-RU"/>
        </a:p>
      </dgm:t>
    </dgm:pt>
    <dgm:pt modelId="{2D5C578E-A992-4152-8187-545F27CA2F86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Ускоренные испытания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16D67F-9B41-4F70-B2F9-FAE284472CCC}" type="parTrans" cxnId="{1EA4DC30-A3FC-47BD-B7E5-83CACF2D81BF}">
      <dgm:prSet/>
      <dgm:spPr/>
      <dgm:t>
        <a:bodyPr/>
        <a:lstStyle/>
        <a:p>
          <a:endParaRPr lang="ru-RU"/>
        </a:p>
      </dgm:t>
    </dgm:pt>
    <dgm:pt modelId="{B400CE63-76F1-40D0-A843-39B7939DC6D3}" type="sibTrans" cxnId="{1EA4DC30-A3FC-47BD-B7E5-83CACF2D81BF}">
      <dgm:prSet/>
      <dgm:spPr/>
      <dgm:t>
        <a:bodyPr/>
        <a:lstStyle/>
        <a:p>
          <a:endParaRPr lang="ru-RU"/>
        </a:p>
      </dgm:t>
    </dgm:pt>
    <dgm:pt modelId="{6F1B719A-17C8-418E-9C37-768C79760F9B}" type="pres">
      <dgm:prSet presAssocID="{3DD78EC9-E3BB-43E5-85F9-FE2C841AD20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C67C9F-F5E4-415A-A083-64A8D56EFA51}" type="pres">
      <dgm:prSet presAssocID="{0ACC0658-4D6A-4AC1-ACCA-761129748223}" presName="root" presStyleCnt="0"/>
      <dgm:spPr/>
    </dgm:pt>
    <dgm:pt modelId="{DE7CD71C-03A2-49D3-8FFF-CBFC139EBA4D}" type="pres">
      <dgm:prSet presAssocID="{0ACC0658-4D6A-4AC1-ACCA-761129748223}" presName="rootComposite" presStyleCnt="0"/>
      <dgm:spPr/>
    </dgm:pt>
    <dgm:pt modelId="{86682526-FA05-4D75-B177-2E7E2AD680E3}" type="pres">
      <dgm:prSet presAssocID="{0ACC0658-4D6A-4AC1-ACCA-761129748223}" presName="rootText" presStyleLbl="node1" presStyleIdx="0" presStyleCnt="1" custScaleX="162633" custScaleY="104098"/>
      <dgm:spPr/>
      <dgm:t>
        <a:bodyPr/>
        <a:lstStyle/>
        <a:p>
          <a:endParaRPr lang="ru-RU"/>
        </a:p>
      </dgm:t>
    </dgm:pt>
    <dgm:pt modelId="{CC68B5AF-BF3D-4EB7-BF84-5985A012E117}" type="pres">
      <dgm:prSet presAssocID="{0ACC0658-4D6A-4AC1-ACCA-761129748223}" presName="rootConnector" presStyleLbl="node1" presStyleIdx="0" presStyleCnt="1"/>
      <dgm:spPr/>
      <dgm:t>
        <a:bodyPr/>
        <a:lstStyle/>
        <a:p>
          <a:endParaRPr lang="ru-RU"/>
        </a:p>
      </dgm:t>
    </dgm:pt>
    <dgm:pt modelId="{53207894-F700-483C-9568-73E488E08EEB}" type="pres">
      <dgm:prSet presAssocID="{0ACC0658-4D6A-4AC1-ACCA-761129748223}" presName="childShape" presStyleCnt="0"/>
      <dgm:spPr/>
    </dgm:pt>
    <dgm:pt modelId="{5FE00A34-E13F-411F-9196-E746AC87BA79}" type="pres">
      <dgm:prSet presAssocID="{69031149-0ADD-4A8A-A7BD-858F3A92BA4F}" presName="Name13" presStyleLbl="parChTrans1D2" presStyleIdx="0" presStyleCnt="5"/>
      <dgm:spPr/>
      <dgm:t>
        <a:bodyPr/>
        <a:lstStyle/>
        <a:p>
          <a:endParaRPr lang="ru-RU"/>
        </a:p>
      </dgm:t>
    </dgm:pt>
    <dgm:pt modelId="{9A9E35A8-6402-4AAF-8295-9520D3EF4676}" type="pres">
      <dgm:prSet presAssocID="{1E89984F-14D1-4FBB-B1EE-A43D27074FF0}" presName="childText" presStyleLbl="bgAcc1" presStyleIdx="0" presStyleCnt="5" custScaleX="3209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DF9537-0F66-490B-8625-DB8E0622C7CF}" type="pres">
      <dgm:prSet presAssocID="{4B735A8E-224C-49CC-8A59-3C6F23C1FD2C}" presName="Name13" presStyleLbl="parChTrans1D2" presStyleIdx="1" presStyleCnt="5"/>
      <dgm:spPr/>
      <dgm:t>
        <a:bodyPr/>
        <a:lstStyle/>
        <a:p>
          <a:endParaRPr lang="ru-RU"/>
        </a:p>
      </dgm:t>
    </dgm:pt>
    <dgm:pt modelId="{8956ADD5-63A5-4AD8-A4B4-BC6050360713}" type="pres">
      <dgm:prSet presAssocID="{BB3125AF-8246-4FB5-987E-53F9140450F6}" presName="childText" presStyleLbl="bgAcc1" presStyleIdx="1" presStyleCnt="5" custScaleX="3159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AC6E4-12D4-40F2-9287-A9BCB9B912FA}" type="pres">
      <dgm:prSet presAssocID="{F7EB70BA-9CDD-4DB9-B03E-3351868AB954}" presName="Name13" presStyleLbl="parChTrans1D2" presStyleIdx="2" presStyleCnt="5"/>
      <dgm:spPr/>
      <dgm:t>
        <a:bodyPr/>
        <a:lstStyle/>
        <a:p>
          <a:endParaRPr lang="ru-RU"/>
        </a:p>
      </dgm:t>
    </dgm:pt>
    <dgm:pt modelId="{41B2AFB0-ACBA-4BC7-B82A-D144B7FE745A}" type="pres">
      <dgm:prSet presAssocID="{9E28A31D-660B-405F-B264-03E6DA978A89}" presName="childText" presStyleLbl="bgAcc1" presStyleIdx="2" presStyleCnt="5" custScaleX="316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B06B1-FFC4-47F8-91DA-6C378CD83C1B}" type="pres">
      <dgm:prSet presAssocID="{13A584C8-A8D4-4375-856F-FBA2B386ADA3}" presName="Name13" presStyleLbl="parChTrans1D2" presStyleIdx="3" presStyleCnt="5"/>
      <dgm:spPr/>
      <dgm:t>
        <a:bodyPr/>
        <a:lstStyle/>
        <a:p>
          <a:endParaRPr lang="ru-RU"/>
        </a:p>
      </dgm:t>
    </dgm:pt>
    <dgm:pt modelId="{BDBEB1CD-64CF-4894-BD7C-39A297B24441}" type="pres">
      <dgm:prSet presAssocID="{8FE6BFA2-0B81-422F-9B70-6D7EFA54CCCE}" presName="childText" presStyleLbl="bgAcc1" presStyleIdx="3" presStyleCnt="5" custScaleX="3205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E1001-BBE8-47A7-9883-9245D1D0FFCA}" type="pres">
      <dgm:prSet presAssocID="{AC16D67F-9B41-4F70-B2F9-FAE284472CCC}" presName="Name13" presStyleLbl="parChTrans1D2" presStyleIdx="4" presStyleCnt="5"/>
      <dgm:spPr/>
    </dgm:pt>
    <dgm:pt modelId="{BED2E2D7-2874-4DBA-99BF-30FC9623E5D9}" type="pres">
      <dgm:prSet presAssocID="{2D5C578E-A992-4152-8187-545F27CA2F86}" presName="childText" presStyleLbl="bgAcc1" presStyleIdx="4" presStyleCnt="5" custScaleX="331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CF4147-BBB1-4456-9499-A88877BD893D}" type="presOf" srcId="{BB3125AF-8246-4FB5-987E-53F9140450F6}" destId="{8956ADD5-63A5-4AD8-A4B4-BC6050360713}" srcOrd="0" destOrd="0" presId="urn:microsoft.com/office/officeart/2005/8/layout/hierarchy3"/>
    <dgm:cxn modelId="{577AACD6-EF79-4D92-A596-1617814C5C73}" type="presOf" srcId="{9E28A31D-660B-405F-B264-03E6DA978A89}" destId="{41B2AFB0-ACBA-4BC7-B82A-D144B7FE745A}" srcOrd="0" destOrd="0" presId="urn:microsoft.com/office/officeart/2005/8/layout/hierarchy3"/>
    <dgm:cxn modelId="{B9C8209B-AF54-49F5-BC77-780FE3DE092A}" type="presOf" srcId="{3DD78EC9-E3BB-43E5-85F9-FE2C841AD201}" destId="{6F1B719A-17C8-418E-9C37-768C79760F9B}" srcOrd="0" destOrd="0" presId="urn:microsoft.com/office/officeart/2005/8/layout/hierarchy3"/>
    <dgm:cxn modelId="{694A7BF7-9430-46C3-9029-7B7C204EDFAC}" type="presOf" srcId="{F7EB70BA-9CDD-4DB9-B03E-3351868AB954}" destId="{D6AAC6E4-12D4-40F2-9287-A9BCB9B912FA}" srcOrd="0" destOrd="0" presId="urn:microsoft.com/office/officeart/2005/8/layout/hierarchy3"/>
    <dgm:cxn modelId="{E32A74B0-D987-423C-A2AE-CE04236304B3}" type="presOf" srcId="{2D5C578E-A992-4152-8187-545F27CA2F86}" destId="{BED2E2D7-2874-4DBA-99BF-30FC9623E5D9}" srcOrd="0" destOrd="0" presId="urn:microsoft.com/office/officeart/2005/8/layout/hierarchy3"/>
    <dgm:cxn modelId="{91D1E599-8E81-4389-A33A-47FF40AC2F71}" srcId="{0ACC0658-4D6A-4AC1-ACCA-761129748223}" destId="{8FE6BFA2-0B81-422F-9B70-6D7EFA54CCCE}" srcOrd="3" destOrd="0" parTransId="{13A584C8-A8D4-4375-856F-FBA2B386ADA3}" sibTransId="{81B05460-534E-49C5-AB9D-26E7BA003359}"/>
    <dgm:cxn modelId="{D0ECB7F4-4C3E-4710-AE1F-6385F8C4EBB9}" type="presOf" srcId="{1E89984F-14D1-4FBB-B1EE-A43D27074FF0}" destId="{9A9E35A8-6402-4AAF-8295-9520D3EF4676}" srcOrd="0" destOrd="0" presId="urn:microsoft.com/office/officeart/2005/8/layout/hierarchy3"/>
    <dgm:cxn modelId="{4D0F51DD-93D5-4AC3-8DEF-5730056F1C68}" srcId="{0ACC0658-4D6A-4AC1-ACCA-761129748223}" destId="{BB3125AF-8246-4FB5-987E-53F9140450F6}" srcOrd="1" destOrd="0" parTransId="{4B735A8E-224C-49CC-8A59-3C6F23C1FD2C}" sibTransId="{D4C40041-3036-4D4D-BB75-27E12666ED87}"/>
    <dgm:cxn modelId="{6CF70E8A-85DB-41E1-BCB4-1556238D74DE}" srcId="{3DD78EC9-E3BB-43E5-85F9-FE2C841AD201}" destId="{0ACC0658-4D6A-4AC1-ACCA-761129748223}" srcOrd="0" destOrd="0" parTransId="{30ADE9D0-DF00-4FA9-ACA7-9ED22DC54141}" sibTransId="{611D3138-C5FA-4A47-96A1-C59E269C6ACB}"/>
    <dgm:cxn modelId="{57A0DC83-8BDB-4260-96AE-609527A91FE8}" type="presOf" srcId="{8FE6BFA2-0B81-422F-9B70-6D7EFA54CCCE}" destId="{BDBEB1CD-64CF-4894-BD7C-39A297B24441}" srcOrd="0" destOrd="0" presId="urn:microsoft.com/office/officeart/2005/8/layout/hierarchy3"/>
    <dgm:cxn modelId="{1EA4DC30-A3FC-47BD-B7E5-83CACF2D81BF}" srcId="{0ACC0658-4D6A-4AC1-ACCA-761129748223}" destId="{2D5C578E-A992-4152-8187-545F27CA2F86}" srcOrd="4" destOrd="0" parTransId="{AC16D67F-9B41-4F70-B2F9-FAE284472CCC}" sibTransId="{B400CE63-76F1-40D0-A843-39B7939DC6D3}"/>
    <dgm:cxn modelId="{DEC71005-389D-4065-9300-9F602398BBEB}" type="presOf" srcId="{4B735A8E-224C-49CC-8A59-3C6F23C1FD2C}" destId="{44DF9537-0F66-490B-8625-DB8E0622C7CF}" srcOrd="0" destOrd="0" presId="urn:microsoft.com/office/officeart/2005/8/layout/hierarchy3"/>
    <dgm:cxn modelId="{173C4BCD-E98E-4563-B462-B92F4A8ABD92}" type="presOf" srcId="{0ACC0658-4D6A-4AC1-ACCA-761129748223}" destId="{86682526-FA05-4D75-B177-2E7E2AD680E3}" srcOrd="0" destOrd="0" presId="urn:microsoft.com/office/officeart/2005/8/layout/hierarchy3"/>
    <dgm:cxn modelId="{FBAE9F6B-3192-4DA8-8F14-394A60D59965}" srcId="{0ACC0658-4D6A-4AC1-ACCA-761129748223}" destId="{9E28A31D-660B-405F-B264-03E6DA978A89}" srcOrd="2" destOrd="0" parTransId="{F7EB70BA-9CDD-4DB9-B03E-3351868AB954}" sibTransId="{9F44C91D-62B1-4ADD-962F-A7B8D8002C22}"/>
    <dgm:cxn modelId="{4F4D5CEC-3C0F-451D-A727-502F69E67F68}" type="presOf" srcId="{0ACC0658-4D6A-4AC1-ACCA-761129748223}" destId="{CC68B5AF-BF3D-4EB7-BF84-5985A012E117}" srcOrd="1" destOrd="0" presId="urn:microsoft.com/office/officeart/2005/8/layout/hierarchy3"/>
    <dgm:cxn modelId="{6BA9CFF1-BBE1-4946-9350-DBB91C86AD7A}" srcId="{0ACC0658-4D6A-4AC1-ACCA-761129748223}" destId="{1E89984F-14D1-4FBB-B1EE-A43D27074FF0}" srcOrd="0" destOrd="0" parTransId="{69031149-0ADD-4A8A-A7BD-858F3A92BA4F}" sibTransId="{06A8165E-0EF2-4F7D-A59F-346B13AFEBC9}"/>
    <dgm:cxn modelId="{4EB1090E-5BDC-499E-98EF-CFA0154BCAF0}" type="presOf" srcId="{AC16D67F-9B41-4F70-B2F9-FAE284472CCC}" destId="{BC5E1001-BBE8-47A7-9883-9245D1D0FFCA}" srcOrd="0" destOrd="0" presId="urn:microsoft.com/office/officeart/2005/8/layout/hierarchy3"/>
    <dgm:cxn modelId="{F1068ECE-C5E7-4C5F-9615-07F1C80CC87B}" type="presOf" srcId="{69031149-0ADD-4A8A-A7BD-858F3A92BA4F}" destId="{5FE00A34-E13F-411F-9196-E746AC87BA79}" srcOrd="0" destOrd="0" presId="urn:microsoft.com/office/officeart/2005/8/layout/hierarchy3"/>
    <dgm:cxn modelId="{76CC2B27-EFBB-4583-8CB7-5D75A33323CC}" type="presOf" srcId="{13A584C8-A8D4-4375-856F-FBA2B386ADA3}" destId="{2E3B06B1-FFC4-47F8-91DA-6C378CD83C1B}" srcOrd="0" destOrd="0" presId="urn:microsoft.com/office/officeart/2005/8/layout/hierarchy3"/>
    <dgm:cxn modelId="{0418B554-0D59-4E27-9F1F-6F0D182A140B}" type="presParOf" srcId="{6F1B719A-17C8-418E-9C37-768C79760F9B}" destId="{6DC67C9F-F5E4-415A-A083-64A8D56EFA51}" srcOrd="0" destOrd="0" presId="urn:microsoft.com/office/officeart/2005/8/layout/hierarchy3"/>
    <dgm:cxn modelId="{D904FC76-5C93-44B5-B941-87B05C4513F0}" type="presParOf" srcId="{6DC67C9F-F5E4-415A-A083-64A8D56EFA51}" destId="{DE7CD71C-03A2-49D3-8FFF-CBFC139EBA4D}" srcOrd="0" destOrd="0" presId="urn:microsoft.com/office/officeart/2005/8/layout/hierarchy3"/>
    <dgm:cxn modelId="{AC1F220E-35D0-4ED2-A287-3616CD66D97A}" type="presParOf" srcId="{DE7CD71C-03A2-49D3-8FFF-CBFC139EBA4D}" destId="{86682526-FA05-4D75-B177-2E7E2AD680E3}" srcOrd="0" destOrd="0" presId="urn:microsoft.com/office/officeart/2005/8/layout/hierarchy3"/>
    <dgm:cxn modelId="{13F867C1-91C8-43BA-B354-93BB3FD400EF}" type="presParOf" srcId="{DE7CD71C-03A2-49D3-8FFF-CBFC139EBA4D}" destId="{CC68B5AF-BF3D-4EB7-BF84-5985A012E117}" srcOrd="1" destOrd="0" presId="urn:microsoft.com/office/officeart/2005/8/layout/hierarchy3"/>
    <dgm:cxn modelId="{FD833384-866E-4C57-99C1-2C97DDF92386}" type="presParOf" srcId="{6DC67C9F-F5E4-415A-A083-64A8D56EFA51}" destId="{53207894-F700-483C-9568-73E488E08EEB}" srcOrd="1" destOrd="0" presId="urn:microsoft.com/office/officeart/2005/8/layout/hierarchy3"/>
    <dgm:cxn modelId="{7DB09133-3FAC-496C-8297-2040F2765A1A}" type="presParOf" srcId="{53207894-F700-483C-9568-73E488E08EEB}" destId="{5FE00A34-E13F-411F-9196-E746AC87BA79}" srcOrd="0" destOrd="0" presId="urn:microsoft.com/office/officeart/2005/8/layout/hierarchy3"/>
    <dgm:cxn modelId="{E67B1325-1CAA-4252-B79D-15A086ACF59E}" type="presParOf" srcId="{53207894-F700-483C-9568-73E488E08EEB}" destId="{9A9E35A8-6402-4AAF-8295-9520D3EF4676}" srcOrd="1" destOrd="0" presId="urn:microsoft.com/office/officeart/2005/8/layout/hierarchy3"/>
    <dgm:cxn modelId="{6618B082-9583-4C9F-B645-6D7A157E54E3}" type="presParOf" srcId="{53207894-F700-483C-9568-73E488E08EEB}" destId="{44DF9537-0F66-490B-8625-DB8E0622C7CF}" srcOrd="2" destOrd="0" presId="urn:microsoft.com/office/officeart/2005/8/layout/hierarchy3"/>
    <dgm:cxn modelId="{590C5298-A399-4EAF-8986-3BF2CBE41550}" type="presParOf" srcId="{53207894-F700-483C-9568-73E488E08EEB}" destId="{8956ADD5-63A5-4AD8-A4B4-BC6050360713}" srcOrd="3" destOrd="0" presId="urn:microsoft.com/office/officeart/2005/8/layout/hierarchy3"/>
    <dgm:cxn modelId="{3FAAAE51-365F-496A-9FD2-8484F8309B1B}" type="presParOf" srcId="{53207894-F700-483C-9568-73E488E08EEB}" destId="{D6AAC6E4-12D4-40F2-9287-A9BCB9B912FA}" srcOrd="4" destOrd="0" presId="urn:microsoft.com/office/officeart/2005/8/layout/hierarchy3"/>
    <dgm:cxn modelId="{9A710FE2-2D91-40EB-BEE3-56A3E7CF82CB}" type="presParOf" srcId="{53207894-F700-483C-9568-73E488E08EEB}" destId="{41B2AFB0-ACBA-4BC7-B82A-D144B7FE745A}" srcOrd="5" destOrd="0" presId="urn:microsoft.com/office/officeart/2005/8/layout/hierarchy3"/>
    <dgm:cxn modelId="{85ACDBA7-0F54-42B3-9012-2A1B5F52183E}" type="presParOf" srcId="{53207894-F700-483C-9568-73E488E08EEB}" destId="{2E3B06B1-FFC4-47F8-91DA-6C378CD83C1B}" srcOrd="6" destOrd="0" presId="urn:microsoft.com/office/officeart/2005/8/layout/hierarchy3"/>
    <dgm:cxn modelId="{58B8912A-FD44-4AC0-B6E3-3DEE21A162D2}" type="presParOf" srcId="{53207894-F700-483C-9568-73E488E08EEB}" destId="{BDBEB1CD-64CF-4894-BD7C-39A297B24441}" srcOrd="7" destOrd="0" presId="urn:microsoft.com/office/officeart/2005/8/layout/hierarchy3"/>
    <dgm:cxn modelId="{E320E4B3-6C2F-48BA-ADA9-60E7F009C674}" type="presParOf" srcId="{53207894-F700-483C-9568-73E488E08EEB}" destId="{BC5E1001-BBE8-47A7-9883-9245D1D0FFCA}" srcOrd="8" destOrd="0" presId="urn:microsoft.com/office/officeart/2005/8/layout/hierarchy3"/>
    <dgm:cxn modelId="{7D1101F5-A4E5-4818-8F0C-6064CF768B86}" type="presParOf" srcId="{53207894-F700-483C-9568-73E488E08EEB}" destId="{BED2E2D7-2874-4DBA-99BF-30FC9623E5D9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82526-FA05-4D75-B177-2E7E2AD680E3}">
      <dsp:nvSpPr>
        <dsp:cNvPr id="0" name=""/>
        <dsp:cNvSpPr/>
      </dsp:nvSpPr>
      <dsp:spPr>
        <a:xfrm>
          <a:off x="864095" y="1446"/>
          <a:ext cx="2057627" cy="5155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 по обеспечению надежности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9194" y="16545"/>
        <a:ext cx="2027429" cy="485306"/>
      </dsp:txXfrm>
    </dsp:sp>
    <dsp:sp modelId="{5FE00A34-E13F-411F-9196-E746AC87BA79}">
      <dsp:nvSpPr>
        <dsp:cNvPr id="0" name=""/>
        <dsp:cNvSpPr/>
      </dsp:nvSpPr>
      <dsp:spPr>
        <a:xfrm>
          <a:off x="1069857" y="516951"/>
          <a:ext cx="205762" cy="386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628"/>
              </a:lnTo>
              <a:lnTo>
                <a:pt x="205762" y="3866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9E35A8-6402-4AAF-8295-9520D3EF4676}">
      <dsp:nvSpPr>
        <dsp:cNvPr id="0" name=""/>
        <dsp:cNvSpPr/>
      </dsp:nvSpPr>
      <dsp:spPr>
        <a:xfrm>
          <a:off x="1275620" y="645827"/>
          <a:ext cx="2760928" cy="515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Выбор и обоснование принципов техобслуживания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0719" y="660926"/>
        <a:ext cx="2730730" cy="485306"/>
      </dsp:txXfrm>
    </dsp:sp>
    <dsp:sp modelId="{44DF9537-0F66-490B-8625-DB8E0622C7CF}">
      <dsp:nvSpPr>
        <dsp:cNvPr id="0" name=""/>
        <dsp:cNvSpPr/>
      </dsp:nvSpPr>
      <dsp:spPr>
        <a:xfrm>
          <a:off x="1069857" y="516951"/>
          <a:ext cx="205762" cy="10310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009"/>
              </a:lnTo>
              <a:lnTo>
                <a:pt x="205762" y="103100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6ADD5-63A5-4AD8-A4B4-BC6050360713}">
      <dsp:nvSpPr>
        <dsp:cNvPr id="0" name=""/>
        <dsp:cNvSpPr/>
      </dsp:nvSpPr>
      <dsp:spPr>
        <a:xfrm>
          <a:off x="1275620" y="1290209"/>
          <a:ext cx="2777416" cy="515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Выбор основного показателя надежности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0719" y="1305308"/>
        <a:ext cx="2747218" cy="485306"/>
      </dsp:txXfrm>
    </dsp:sp>
    <dsp:sp modelId="{D6AAC6E4-12D4-40F2-9287-A9BCB9B912FA}">
      <dsp:nvSpPr>
        <dsp:cNvPr id="0" name=""/>
        <dsp:cNvSpPr/>
      </dsp:nvSpPr>
      <dsp:spPr>
        <a:xfrm>
          <a:off x="1069857" y="516951"/>
          <a:ext cx="205762" cy="16753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5390"/>
              </a:lnTo>
              <a:lnTo>
                <a:pt x="205762" y="167539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2AFB0-ACBA-4BC7-B82A-D144B7FE745A}">
      <dsp:nvSpPr>
        <dsp:cNvPr id="0" name=""/>
        <dsp:cNvSpPr/>
      </dsp:nvSpPr>
      <dsp:spPr>
        <a:xfrm>
          <a:off x="1275620" y="1934590"/>
          <a:ext cx="2828538" cy="515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Назначение норм надежности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0719" y="1949689"/>
        <a:ext cx="2798340" cy="485306"/>
      </dsp:txXfrm>
    </dsp:sp>
    <dsp:sp modelId="{2E3B06B1-FFC4-47F8-91DA-6C378CD83C1B}">
      <dsp:nvSpPr>
        <dsp:cNvPr id="0" name=""/>
        <dsp:cNvSpPr/>
      </dsp:nvSpPr>
      <dsp:spPr>
        <a:xfrm>
          <a:off x="1069857" y="516951"/>
          <a:ext cx="205762" cy="2319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9771"/>
              </a:lnTo>
              <a:lnTo>
                <a:pt x="205762" y="23197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EB1CD-64CF-4894-BD7C-39A297B24441}">
      <dsp:nvSpPr>
        <dsp:cNvPr id="0" name=""/>
        <dsp:cNvSpPr/>
      </dsp:nvSpPr>
      <dsp:spPr>
        <a:xfrm>
          <a:off x="1275620" y="2578971"/>
          <a:ext cx="2816050" cy="515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Распределение норм надежности системы по элементам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0719" y="2594070"/>
        <a:ext cx="2785852" cy="4853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386AB-A758-4169-BC87-2475157566BF}">
      <dsp:nvSpPr>
        <dsp:cNvPr id="0" name=""/>
        <dsp:cNvSpPr/>
      </dsp:nvSpPr>
      <dsp:spPr>
        <a:xfrm>
          <a:off x="81522" y="789"/>
          <a:ext cx="1694054" cy="4203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Основные виды ТО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833" y="13100"/>
        <a:ext cx="1669432" cy="395692"/>
      </dsp:txXfrm>
    </dsp:sp>
    <dsp:sp modelId="{A2F7D5FC-56AB-4AEA-A57E-47522AC0F982}">
      <dsp:nvSpPr>
        <dsp:cNvPr id="0" name=""/>
        <dsp:cNvSpPr/>
      </dsp:nvSpPr>
      <dsp:spPr>
        <a:xfrm>
          <a:off x="250927" y="421104"/>
          <a:ext cx="169405" cy="590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0942"/>
              </a:lnTo>
              <a:lnTo>
                <a:pt x="169405" y="59094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42F855-C65C-4AAF-AB0F-88FDB7B3E07A}">
      <dsp:nvSpPr>
        <dsp:cNvPr id="0" name=""/>
        <dsp:cNvSpPr/>
      </dsp:nvSpPr>
      <dsp:spPr>
        <a:xfrm>
          <a:off x="420333" y="548857"/>
          <a:ext cx="1833814" cy="92637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spc="-5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календарным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срокам независимо от наработки объекта</a:t>
          </a:r>
          <a:endParaRPr lang="ru-RU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7466" y="575990"/>
        <a:ext cx="1779548" cy="872111"/>
      </dsp:txXfrm>
    </dsp:sp>
    <dsp:sp modelId="{3CE8D9E6-76CE-4274-A93F-2B62917FEB18}">
      <dsp:nvSpPr>
        <dsp:cNvPr id="0" name=""/>
        <dsp:cNvSpPr/>
      </dsp:nvSpPr>
      <dsp:spPr>
        <a:xfrm>
          <a:off x="250927" y="421104"/>
          <a:ext cx="169405" cy="1746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6366"/>
              </a:lnTo>
              <a:lnTo>
                <a:pt x="169405" y="174636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330138-DBFA-43E4-88DA-577671C73583}">
      <dsp:nvSpPr>
        <dsp:cNvPr id="0" name=""/>
        <dsp:cNvSpPr/>
      </dsp:nvSpPr>
      <dsp:spPr>
        <a:xfrm>
          <a:off x="420333" y="1602989"/>
          <a:ext cx="1893542" cy="112896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выработке установленных заранее межремонтных ресурсов</a:t>
          </a:r>
          <a:endParaRPr lang="ru-RU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399" y="1636055"/>
        <a:ext cx="1827410" cy="1062832"/>
      </dsp:txXfrm>
    </dsp:sp>
    <dsp:sp modelId="{AA247F07-66BF-4963-A9B1-17ADE9088B55}">
      <dsp:nvSpPr>
        <dsp:cNvPr id="0" name=""/>
        <dsp:cNvSpPr/>
      </dsp:nvSpPr>
      <dsp:spPr>
        <a:xfrm>
          <a:off x="250927" y="421104"/>
          <a:ext cx="172749" cy="26948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4899"/>
              </a:lnTo>
              <a:lnTo>
                <a:pt x="172749" y="269489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2CDC9-4E36-4153-8B0D-3A10764DD306}">
      <dsp:nvSpPr>
        <dsp:cNvPr id="0" name=""/>
        <dsp:cNvSpPr/>
      </dsp:nvSpPr>
      <dsp:spPr>
        <a:xfrm>
          <a:off x="423677" y="2860496"/>
          <a:ext cx="1917931" cy="51101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pc="-5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техническому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состоянию</a:t>
          </a:r>
          <a:endParaRPr lang="ru-RU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644" y="2875463"/>
        <a:ext cx="1887997" cy="4810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A63FA-712C-4DB0-B781-51E8DC68DC42}">
      <dsp:nvSpPr>
        <dsp:cNvPr id="0" name=""/>
        <dsp:cNvSpPr/>
      </dsp:nvSpPr>
      <dsp:spPr>
        <a:xfrm>
          <a:off x="4160" y="442087"/>
          <a:ext cx="2576601" cy="1272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Нахождение норм надежности, соответствующих возможностям производства</a:t>
          </a:r>
          <a:endParaRPr lang="ru-RU" sz="16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437" y="479364"/>
        <a:ext cx="2502047" cy="1198172"/>
      </dsp:txXfrm>
    </dsp:sp>
    <dsp:sp modelId="{47042006-FD8B-477C-BEA6-9ACAD6FE79B9}">
      <dsp:nvSpPr>
        <dsp:cNvPr id="0" name=""/>
        <dsp:cNvSpPr/>
      </dsp:nvSpPr>
      <dsp:spPr>
        <a:xfrm>
          <a:off x="2750735" y="867684"/>
          <a:ext cx="360342" cy="4215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0735" y="951990"/>
        <a:ext cx="252239" cy="252920"/>
      </dsp:txXfrm>
    </dsp:sp>
    <dsp:sp modelId="{5294EDB6-525E-4C47-B947-91C34EB411DF}">
      <dsp:nvSpPr>
        <dsp:cNvPr id="0" name=""/>
        <dsp:cNvSpPr/>
      </dsp:nvSpPr>
      <dsp:spPr>
        <a:xfrm>
          <a:off x="3260654" y="442087"/>
          <a:ext cx="1527971" cy="1272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Уточнение норм</a:t>
          </a:r>
          <a:endParaRPr lang="ru-RU" sz="16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97931" y="479364"/>
        <a:ext cx="1453417" cy="1198172"/>
      </dsp:txXfrm>
    </dsp:sp>
    <dsp:sp modelId="{3BF8A98B-E4AB-420E-B6B5-604FB7C48883}">
      <dsp:nvSpPr>
        <dsp:cNvPr id="0" name=""/>
        <dsp:cNvSpPr/>
      </dsp:nvSpPr>
      <dsp:spPr>
        <a:xfrm>
          <a:off x="4958598" y="867684"/>
          <a:ext cx="360342" cy="4215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-29999"/>
                <a:lumOff val="40856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-29999"/>
                <a:lumOff val="40856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-29999"/>
                <a:lumOff val="408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58598" y="951990"/>
        <a:ext cx="252239" cy="252920"/>
      </dsp:txXfrm>
    </dsp:sp>
    <dsp:sp modelId="{C53CB4C2-BEAF-434B-98A2-B9F88608D716}">
      <dsp:nvSpPr>
        <dsp:cNvPr id="0" name=""/>
        <dsp:cNvSpPr/>
      </dsp:nvSpPr>
      <dsp:spPr>
        <a:xfrm>
          <a:off x="5468516" y="442087"/>
          <a:ext cx="1972722" cy="1272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Выбор мероприятий по повышению надежности, наиболее выгодных экономически</a:t>
          </a:r>
          <a:endParaRPr lang="ru-RU" sz="16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05793" y="479364"/>
        <a:ext cx="1898168" cy="11981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82526-FA05-4D75-B177-2E7E2AD680E3}">
      <dsp:nvSpPr>
        <dsp:cNvPr id="0" name=""/>
        <dsp:cNvSpPr/>
      </dsp:nvSpPr>
      <dsp:spPr>
        <a:xfrm>
          <a:off x="532844" y="134"/>
          <a:ext cx="3073899" cy="6344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Основные методы распределения норм надежности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1427" y="18717"/>
        <a:ext cx="3036733" cy="597307"/>
      </dsp:txXfrm>
    </dsp:sp>
    <dsp:sp modelId="{5FE00A34-E13F-411F-9196-E746AC87BA79}">
      <dsp:nvSpPr>
        <dsp:cNvPr id="0" name=""/>
        <dsp:cNvSpPr/>
      </dsp:nvSpPr>
      <dsp:spPr>
        <a:xfrm>
          <a:off x="840234" y="634608"/>
          <a:ext cx="307389" cy="4758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5855"/>
              </a:lnTo>
              <a:lnTo>
                <a:pt x="307389" y="47585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9E35A8-6402-4AAF-8295-9520D3EF4676}">
      <dsp:nvSpPr>
        <dsp:cNvPr id="0" name=""/>
        <dsp:cNvSpPr/>
      </dsp:nvSpPr>
      <dsp:spPr>
        <a:xfrm>
          <a:off x="1147624" y="793226"/>
          <a:ext cx="3846922" cy="6344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принципу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равнонадежности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элементов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6207" y="811809"/>
        <a:ext cx="3809756" cy="597307"/>
      </dsp:txXfrm>
    </dsp:sp>
    <dsp:sp modelId="{44DF9537-0F66-490B-8625-DB8E0622C7CF}">
      <dsp:nvSpPr>
        <dsp:cNvPr id="0" name=""/>
        <dsp:cNvSpPr/>
      </dsp:nvSpPr>
      <dsp:spPr>
        <a:xfrm>
          <a:off x="840234" y="634608"/>
          <a:ext cx="307389" cy="1268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8947"/>
              </a:lnTo>
              <a:lnTo>
                <a:pt x="307389" y="126894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6ADD5-63A5-4AD8-A4B4-BC6050360713}">
      <dsp:nvSpPr>
        <dsp:cNvPr id="0" name=""/>
        <dsp:cNvSpPr/>
      </dsp:nvSpPr>
      <dsp:spPr>
        <a:xfrm>
          <a:off x="1147624" y="1586319"/>
          <a:ext cx="3826629" cy="6344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учетом существующего соотношения показателей надежности элементов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6207" y="1604902"/>
        <a:ext cx="3789463" cy="597307"/>
      </dsp:txXfrm>
    </dsp:sp>
    <dsp:sp modelId="{D6AAC6E4-12D4-40F2-9287-A9BCB9B912FA}">
      <dsp:nvSpPr>
        <dsp:cNvPr id="0" name=""/>
        <dsp:cNvSpPr/>
      </dsp:nvSpPr>
      <dsp:spPr>
        <a:xfrm>
          <a:off x="840234" y="634608"/>
          <a:ext cx="307389" cy="2062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040"/>
              </a:lnTo>
              <a:lnTo>
                <a:pt x="307389" y="206204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2AFB0-ACBA-4BC7-B82A-D144B7FE745A}">
      <dsp:nvSpPr>
        <dsp:cNvPr id="0" name=""/>
        <dsp:cNvSpPr/>
      </dsp:nvSpPr>
      <dsp:spPr>
        <a:xfrm>
          <a:off x="1147624" y="2379411"/>
          <a:ext cx="3908359" cy="6344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учетом перспектив совершенствования элементов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6207" y="2397994"/>
        <a:ext cx="3871193" cy="597307"/>
      </dsp:txXfrm>
    </dsp:sp>
    <dsp:sp modelId="{2E3B06B1-FFC4-47F8-91DA-6C378CD83C1B}">
      <dsp:nvSpPr>
        <dsp:cNvPr id="0" name=""/>
        <dsp:cNvSpPr/>
      </dsp:nvSpPr>
      <dsp:spPr>
        <a:xfrm>
          <a:off x="840234" y="634608"/>
          <a:ext cx="307389" cy="2855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5132"/>
              </a:lnTo>
              <a:lnTo>
                <a:pt x="307389" y="285513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EB1CD-64CF-4894-BD7C-39A297B24441}">
      <dsp:nvSpPr>
        <dsp:cNvPr id="0" name=""/>
        <dsp:cNvSpPr/>
      </dsp:nvSpPr>
      <dsp:spPr>
        <a:xfrm>
          <a:off x="1147624" y="3172503"/>
          <a:ext cx="3891000" cy="6344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учетом стоимости проектирования, производства и эксплуатации элементов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6207" y="3191086"/>
        <a:ext cx="3853834" cy="5973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82526-FA05-4D75-B177-2E7E2AD680E3}">
      <dsp:nvSpPr>
        <dsp:cNvPr id="0" name=""/>
        <dsp:cNvSpPr/>
      </dsp:nvSpPr>
      <dsp:spPr>
        <a:xfrm>
          <a:off x="66" y="32080"/>
          <a:ext cx="1553338" cy="4971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Основные методы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26" y="46640"/>
        <a:ext cx="1524218" cy="468009"/>
      </dsp:txXfrm>
    </dsp:sp>
    <dsp:sp modelId="{5FE00A34-E13F-411F-9196-E746AC87BA79}">
      <dsp:nvSpPr>
        <dsp:cNvPr id="0" name=""/>
        <dsp:cNvSpPr/>
      </dsp:nvSpPr>
      <dsp:spPr>
        <a:xfrm>
          <a:off x="155400" y="529210"/>
          <a:ext cx="155333" cy="358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169"/>
              </a:lnTo>
              <a:lnTo>
                <a:pt x="155333" y="35816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9E35A8-6402-4AAF-8295-9520D3EF4676}">
      <dsp:nvSpPr>
        <dsp:cNvPr id="0" name=""/>
        <dsp:cNvSpPr/>
      </dsp:nvSpPr>
      <dsp:spPr>
        <a:xfrm>
          <a:off x="310734" y="648600"/>
          <a:ext cx="2452684" cy="4775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Контрольные испытания на надежность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721" y="662587"/>
        <a:ext cx="2424710" cy="449585"/>
      </dsp:txXfrm>
    </dsp:sp>
    <dsp:sp modelId="{44DF9537-0F66-490B-8625-DB8E0622C7CF}">
      <dsp:nvSpPr>
        <dsp:cNvPr id="0" name=""/>
        <dsp:cNvSpPr/>
      </dsp:nvSpPr>
      <dsp:spPr>
        <a:xfrm>
          <a:off x="155400" y="529210"/>
          <a:ext cx="155333" cy="955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5119"/>
              </a:lnTo>
              <a:lnTo>
                <a:pt x="155333" y="95511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6ADD5-63A5-4AD8-A4B4-BC6050360713}">
      <dsp:nvSpPr>
        <dsp:cNvPr id="0" name=""/>
        <dsp:cNvSpPr/>
      </dsp:nvSpPr>
      <dsp:spPr>
        <a:xfrm>
          <a:off x="310734" y="1245549"/>
          <a:ext cx="2414174" cy="4775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Моделирование отказов на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экспериментальных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стендах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721" y="1259536"/>
        <a:ext cx="2386200" cy="449585"/>
      </dsp:txXfrm>
    </dsp:sp>
    <dsp:sp modelId="{D6AAC6E4-12D4-40F2-9287-A9BCB9B912FA}">
      <dsp:nvSpPr>
        <dsp:cNvPr id="0" name=""/>
        <dsp:cNvSpPr/>
      </dsp:nvSpPr>
      <dsp:spPr>
        <a:xfrm>
          <a:off x="155400" y="529210"/>
          <a:ext cx="155333" cy="15520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2068"/>
              </a:lnTo>
              <a:lnTo>
                <a:pt x="155333" y="155206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2AFB0-ACBA-4BC7-B82A-D144B7FE745A}">
      <dsp:nvSpPr>
        <dsp:cNvPr id="0" name=""/>
        <dsp:cNvSpPr/>
      </dsp:nvSpPr>
      <dsp:spPr>
        <a:xfrm>
          <a:off x="310734" y="1842499"/>
          <a:ext cx="2419316" cy="4775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Контрольные расчеты надежности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721" y="1856486"/>
        <a:ext cx="2391342" cy="449585"/>
      </dsp:txXfrm>
    </dsp:sp>
    <dsp:sp modelId="{2E3B06B1-FFC4-47F8-91DA-6C378CD83C1B}">
      <dsp:nvSpPr>
        <dsp:cNvPr id="0" name=""/>
        <dsp:cNvSpPr/>
      </dsp:nvSpPr>
      <dsp:spPr>
        <a:xfrm>
          <a:off x="155400" y="529210"/>
          <a:ext cx="155333" cy="2149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9018"/>
              </a:lnTo>
              <a:lnTo>
                <a:pt x="155333" y="214901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EB1CD-64CF-4894-BD7C-39A297B24441}">
      <dsp:nvSpPr>
        <dsp:cNvPr id="0" name=""/>
        <dsp:cNvSpPr/>
      </dsp:nvSpPr>
      <dsp:spPr>
        <a:xfrm>
          <a:off x="310734" y="2439448"/>
          <a:ext cx="2449002" cy="4775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Вероятностное моделирование на ЭВМ, </a:t>
          </a:r>
          <a:r>
            <a:rPr lang="en-US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PC…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721" y="2453435"/>
        <a:ext cx="2421028" cy="449585"/>
      </dsp:txXfrm>
    </dsp:sp>
    <dsp:sp modelId="{BC5E1001-BBE8-47A7-9883-9245D1D0FFCA}">
      <dsp:nvSpPr>
        <dsp:cNvPr id="0" name=""/>
        <dsp:cNvSpPr/>
      </dsp:nvSpPr>
      <dsp:spPr>
        <a:xfrm>
          <a:off x="155400" y="529210"/>
          <a:ext cx="155333" cy="27459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5967"/>
              </a:lnTo>
              <a:lnTo>
                <a:pt x="155333" y="274596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D2E2D7-2874-4DBA-99BF-30FC9623E5D9}">
      <dsp:nvSpPr>
        <dsp:cNvPr id="0" name=""/>
        <dsp:cNvSpPr/>
      </dsp:nvSpPr>
      <dsp:spPr>
        <a:xfrm>
          <a:off x="310734" y="3036398"/>
          <a:ext cx="2536483" cy="4775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Ускоренные испытания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721" y="3050385"/>
        <a:ext cx="2508509" cy="4495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1F9CB-689D-4FF7-A0EF-D26A215A4193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3FE78-57A9-45A3-B4D5-3730293A6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37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08837-9AB7-4FCB-BA7C-F7CEE47144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11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0B951-C908-4B17-AE20-C1997DBC4A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482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3A82B8-2EA6-4410-8F3C-16F734E5E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821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7EFC4-8D61-4782-811D-257D9D7941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515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7C404C-B2E6-4A37-AEEC-38943D8B42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23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2406FA-7D25-41E5-AF57-B7ACE354F1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42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85CD7-A84B-44DB-9209-A02239EEF2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757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F4E2F-7716-451F-A3E5-3E526A974E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150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F5797-C757-41EB-80EB-98B5F64BEC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856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2CBCE-7CEA-4556-AFB4-80CFBBC56D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289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9FA32-7862-473D-8A8B-B1F02EE52D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858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/>
            </a:lvl1pPr>
          </a:lstStyle>
          <a:p>
            <a:fld id="{551D5D89-8740-4729-9729-B1D635527C7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chart" Target="../charts/chart1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chemeClr val="bg1"/>
                </a:solidFill>
              </a:rPr>
              <a:t>2018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92195" y="1824851"/>
            <a:ext cx="727233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sz="2800" b="1" dirty="0" smtClean="0"/>
              <a:t>МЕРОПРИЯТИЯ ПО ФОРМИРОВАНИЮ ПОКАЗАТЕЛЕЙ НАДЁЖНОСТИ</a:t>
            </a:r>
            <a:endParaRPr lang="ru-RU" altLang="ru-RU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43917" y="3294063"/>
            <a:ext cx="8352927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ru-RU" altLang="ru-RU" sz="2400" b="1" dirty="0" smtClean="0">
                <a:latin typeface="+mn-lt"/>
              </a:rPr>
              <a:t>Надежность технических систем </a:t>
            </a:r>
            <a:br>
              <a:rPr lang="ru-RU" altLang="ru-RU" sz="2400" b="1" dirty="0" smtClean="0">
                <a:latin typeface="+mn-lt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+mn-lt"/>
              </a:rPr>
              <a:t>и техногенный риск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</a:t>
            </a:fld>
            <a:endParaRPr lang="ru-RU" altLang="ru-RU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468410267"/>
              </p:ext>
            </p:extLst>
          </p:nvPr>
        </p:nvGraphicFramePr>
        <p:xfrm>
          <a:off x="752647" y="1073301"/>
          <a:ext cx="4968254" cy="3095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374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48442" y="986364"/>
            <a:ext cx="49844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и обоснование принципов техобслуживания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560786037"/>
              </p:ext>
            </p:extLst>
          </p:nvPr>
        </p:nvGraphicFramePr>
        <p:xfrm>
          <a:off x="748442" y="1370974"/>
          <a:ext cx="2419787" cy="3371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168229" y="2090578"/>
            <a:ext cx="4608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Неоправданные материальные затраты – не учитывается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использования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68229" y="3124114"/>
            <a:ext cx="5040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усложняет конструкцию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измерителя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наработки.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сравнительно проста.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68971" y="3940724"/>
            <a:ext cx="5011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Контролируется определяющий параметр.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принимается, если данный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 характеризует приближение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отказу. Сокращаются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обслуживание,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повышается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надежность.</a:t>
            </a:r>
          </a:p>
        </p:txBody>
      </p:sp>
    </p:spTree>
    <p:extLst>
      <p:ext uri="{BB962C8B-B14F-4D97-AF65-F5344CB8AC3E}">
        <p14:creationId xmlns:p14="http://schemas.microsoft.com/office/powerpoint/2010/main" val="30782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20938" y="993716"/>
            <a:ext cx="50307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надежности 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171355" y="3778096"/>
            <a:ext cx="352243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надежности двух объектов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13245" y="1551285"/>
            <a:ext cx="4835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двух модификаций объекта 1 и 2 показатели надежности могут быть неравнозначны.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21729" y="2438261"/>
            <a:ext cx="4318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ероятность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безотказной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работы:</a:t>
            </a:r>
          </a:p>
          <a:p>
            <a:pPr algn="ctr">
              <a:lnSpc>
                <a:spcPct val="150000"/>
              </a:lnSpc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777367" y="3325237"/>
            <a:ext cx="41910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наработка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отказ, как площадь под кривой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: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478869"/>
              </p:ext>
            </p:extLst>
          </p:nvPr>
        </p:nvGraphicFramePr>
        <p:xfrm>
          <a:off x="2080409" y="3657949"/>
          <a:ext cx="1054100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3" imgW="1054080" imgH="609480" progId="Equation.DSMT4">
                  <p:embed/>
                </p:oleObj>
              </mc:Choice>
              <mc:Fallback>
                <p:oleObj name="Equation" r:id="rId3" imgW="1054080" imgH="609480" progId="Equation.DSMT4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0409" y="3657949"/>
                        <a:ext cx="1054100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7"/>
          <a:stretch/>
        </p:blipFill>
        <p:spPr>
          <a:xfrm>
            <a:off x="5305983" y="1065843"/>
            <a:ext cx="3042786" cy="2444739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5193471" y="1265481"/>
            <a:ext cx="46198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734261" y="3006526"/>
            <a:ext cx="46198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079067" y="3388438"/>
            <a:ext cx="23436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6543255" y="2070421"/>
            <a:ext cx="27443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990178" y="2586779"/>
            <a:ext cx="27443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/>
          </a:p>
        </p:txBody>
      </p:sp>
      <p:cxnSp>
        <p:nvCxnSpPr>
          <p:cNvPr id="34" name="Прямая соединительная линия 33"/>
          <p:cNvCxnSpPr/>
          <p:nvPr/>
        </p:nvCxnSpPr>
        <p:spPr bwMode="auto">
          <a:xfrm flipV="1">
            <a:off x="6827307" y="2740668"/>
            <a:ext cx="0" cy="55456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6680472" y="3382776"/>
            <a:ext cx="29367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baseline="-25000" dirty="0"/>
          </a:p>
        </p:txBody>
      </p:sp>
    </p:spTree>
    <p:extLst>
      <p:ext uri="{BB962C8B-B14F-4D97-AF65-F5344CB8AC3E}">
        <p14:creationId xmlns:p14="http://schemas.microsoft.com/office/powerpoint/2010/main" val="256808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63614" y="936625"/>
            <a:ext cx="760018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во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внимание: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безотказной работы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предпочтительнее вторая модификация.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среднюю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наработку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предпочтительнее первая модификация.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методика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выбора нормируемых показателей надежности.</a:t>
            </a:r>
          </a:p>
        </p:txBody>
      </p:sp>
    </p:spTree>
    <p:extLst>
      <p:ext uri="{BB962C8B-B14F-4D97-AF65-F5344CB8AC3E}">
        <p14:creationId xmlns:p14="http://schemas.microsoft.com/office/powerpoint/2010/main" val="429190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9320" y="966663"/>
            <a:ext cx="48298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методика выбора показателей надежности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7885" y="3582590"/>
            <a:ext cx="7777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методики по выбору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показателей, но есть общие подходы.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7885" y="1422400"/>
            <a:ext cx="7536792" cy="2048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надежности сложной системы имеют характер системы показателей.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показателей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– бо­лее подробный анализ.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показателей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полным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целесообразным.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показателей надежности целесообразно выделять главные показатели и вспомогательные.</a:t>
            </a:r>
            <a:endParaRPr lang="ru-RU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98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52647" y="1001427"/>
            <a:ext cx="766953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Сбор сведений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 объекта и анализ факторов, влияющих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назначения объекта: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которых может быть оценена экономическими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показателями;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функционирование может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связано с обеспечением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ТС различного назначения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36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28153" y="916601"/>
            <a:ext cx="79126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первого типа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основном применяют следующие критерии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математическое ожидание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эффекта ξ –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 на техобслуживание и эксплуатацию η –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3237" y="2495080"/>
            <a:ext cx="774217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восстанавливаемых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с допустимыми перерывами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работе: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ξ=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η=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21350" y="3333819"/>
            <a:ext cx="7488881" cy="41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=Э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28153" y="3870622"/>
            <a:ext cx="697660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Э – средний выходной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эффект,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затраты,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среднее время наработки на отказ и среднее время восстановления. </a:t>
            </a:r>
          </a:p>
        </p:txBody>
      </p:sp>
    </p:spTree>
    <p:extLst>
      <p:ext uri="{BB962C8B-B14F-4D97-AF65-F5344CB8AC3E}">
        <p14:creationId xmlns:p14="http://schemas.microsoft.com/office/powerpoint/2010/main" val="316587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30642" y="914167"/>
            <a:ext cx="76941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комплексный показатель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 готовности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2647" y="2778377"/>
            <a:ext cx="788811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восстанавливаемых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с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недопустимустимыми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перерывами полезный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может быть получен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безотказной работе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заданного времени (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показатель надежности – вероятность безотказной работы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222218"/>
              </p:ext>
            </p:extLst>
          </p:nvPr>
        </p:nvGraphicFramePr>
        <p:xfrm>
          <a:off x="3672309" y="1884630"/>
          <a:ext cx="1228625" cy="628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3" imgW="1091880" imgH="558720" progId="Equation.DSMT4">
                  <p:embed/>
                </p:oleObj>
              </mc:Choice>
              <mc:Fallback>
                <p:oleObj name="Equation" r:id="rId3" imgW="1091880" imgH="558720" progId="Equation.DSMT4">
                  <p:embed/>
                  <p:pic>
                    <p:nvPicPr>
                      <p:cNvPr id="15" name="Объект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2309" y="1884630"/>
                        <a:ext cx="1228625" cy="6285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224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10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52647" y="1342230"/>
            <a:ext cx="7744198" cy="2048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Назначают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неремонтируемых изделий – функция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отказов λ(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ремонтируемых изделий невосстанавливаемых в процессе применения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безотказной работы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интервале времени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2647" y="924808"/>
            <a:ext cx="2125967" cy="417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86925" y="3291265"/>
            <a:ext cx="78147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ремонтируемых восстанавливаемых в процессе применения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которых:</a:t>
            </a:r>
          </a:p>
          <a:p>
            <a:pPr marL="534988" indent="-261938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опустимы – функция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готовности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34988" indent="-261938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недопустимы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55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83044"/>
            <a:ext cx="7704633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Основные рекомендации по выбору показателей:</a:t>
            </a:r>
          </a:p>
          <a:p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1. Если невосстанавливаемый объект работает однократно в течение небольшого заданного отрезка времени </a:t>
            </a:r>
            <a:r>
              <a:rPr lang="ru-RU" dirty="0" err="1">
                <a:solidFill>
                  <a:srgbClr val="222222"/>
                </a:solidFill>
                <a:latin typeface="Tahoma" panose="020B0604030504040204" pitchFamily="34" charset="0"/>
              </a:rPr>
              <a:t>t</a:t>
            </a:r>
            <a:r>
              <a:rPr lang="ru-RU" baseline="-25000" dirty="0" err="1">
                <a:solidFill>
                  <a:srgbClr val="222222"/>
                </a:solidFill>
                <a:latin typeface="Tahoma" panose="020B0604030504040204" pitchFamily="34" charset="0"/>
              </a:rPr>
              <a:t>зад</a:t>
            </a:r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&lt;&lt;</a:t>
            </a:r>
            <a:r>
              <a:rPr lang="ru-RU" dirty="0" err="1">
                <a:solidFill>
                  <a:srgbClr val="222222"/>
                </a:solidFill>
                <a:latin typeface="Tahoma" panose="020B0604030504040204" pitchFamily="34" charset="0"/>
              </a:rPr>
              <a:t>T</a:t>
            </a:r>
            <a:r>
              <a:rPr lang="ru-RU" baseline="-25000" dirty="0" err="1">
                <a:solidFill>
                  <a:srgbClr val="222222"/>
                </a:solidFill>
                <a:latin typeface="Tahoma" panose="020B0604030504040204" pitchFamily="34" charset="0"/>
              </a:rPr>
              <a:t>ср</a:t>
            </a:r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, то в качестве показателя надежности </a:t>
            </a:r>
            <a:r>
              <a:rPr lang="ru-RU" dirty="0" err="1" smtClean="0">
                <a:solidFill>
                  <a:srgbClr val="222222"/>
                </a:solidFill>
                <a:latin typeface="Tahoma" panose="020B0604030504040204" pitchFamily="34" charset="0"/>
              </a:rPr>
              <a:t>целесобразно</a:t>
            </a:r>
            <a:r>
              <a:rPr lang="ru-RU" dirty="0" smtClean="0">
                <a:solidFill>
                  <a:srgbClr val="222222"/>
                </a:solidFill>
                <a:latin typeface="Tahoma" panose="020B0604030504040204" pitchFamily="34" charset="0"/>
              </a:rPr>
              <a:t> </a:t>
            </a:r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выбрать вероятность безотказной работы за заданное время – P(</a:t>
            </a:r>
            <a:r>
              <a:rPr lang="ru-RU" dirty="0" err="1">
                <a:solidFill>
                  <a:srgbClr val="222222"/>
                </a:solidFill>
                <a:latin typeface="Tahoma" panose="020B0604030504040204" pitchFamily="34" charset="0"/>
              </a:rPr>
              <a:t>t</a:t>
            </a:r>
            <a:r>
              <a:rPr lang="ru-RU" baseline="-25000" dirty="0" err="1">
                <a:solidFill>
                  <a:srgbClr val="222222"/>
                </a:solidFill>
                <a:latin typeface="Tahoma" panose="020B0604030504040204" pitchFamily="34" charset="0"/>
              </a:rPr>
              <a:t>зад</a:t>
            </a:r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)</a:t>
            </a:r>
          </a:p>
          <a:p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Этот же показатель используется в случае периодически обслуживаемых систем, например на борту самолета, когда во время полета ремонт невозможен. В таком случае показатель характеризует отсутствие отказов за время полета.</a:t>
            </a:r>
          </a:p>
          <a:p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2. Если необходимо гарантировать ВБР невосстанавливаемого изделия на уровне не ниже заданного, а наработка (ресурс) может быть назначена проектировщиком, тогда в качестве показателя надежности целесообразно выбрать гамма – процентную наработку (наработка, в течение которой гарантируется безотказная работа объекта с заданной вероятностью </a:t>
            </a:r>
            <a:r>
              <a:rPr lang="ru-RU" dirty="0" err="1">
                <a:solidFill>
                  <a:srgbClr val="222222"/>
                </a:solidFill>
                <a:latin typeface="Tahoma" panose="020B0604030504040204" pitchFamily="34" charset="0"/>
              </a:rPr>
              <a:t>P</a:t>
            </a:r>
            <a:r>
              <a:rPr lang="ru-RU" baseline="-25000" dirty="0" err="1">
                <a:solidFill>
                  <a:srgbClr val="222222"/>
                </a:solidFill>
                <a:latin typeface="Tahoma" panose="020B0604030504040204" pitchFamily="34" charset="0"/>
              </a:rPr>
              <a:t>зад</a:t>
            </a:r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(t), выбираемой обычно в диапазоне 0,8…0,99). Сюда относятся электромеханические устройства типа запоминающих устройств на магнитных лентах и дисках, а также печатающие устройства, характеризуемые возрастающий функцией интенсивности отказов. Их надежная работа в ответственных системах обеспечивается своевременной заменой.</a:t>
            </a:r>
          </a:p>
          <a:p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3. Если отказ невосстанавливаемого объекта не влечет за собой опасных последствий и объект эксплуатируется, как правило, до наступления отказа, тогда </a:t>
            </a:r>
            <a:r>
              <a:rPr lang="ru-RU" dirty="0" err="1">
                <a:solidFill>
                  <a:srgbClr val="222222"/>
                </a:solidFill>
                <a:latin typeface="Tahoma" panose="020B0604030504040204" pitchFamily="34" charset="0"/>
              </a:rPr>
              <a:t>целеобразно</a:t>
            </a:r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 характеризовать его надежность через среднюю наработку до отказа </a:t>
            </a:r>
            <a:r>
              <a:rPr lang="ru-RU" dirty="0" err="1">
                <a:solidFill>
                  <a:srgbClr val="222222"/>
                </a:solidFill>
                <a:latin typeface="Tahoma" panose="020B0604030504040204" pitchFamily="34" charset="0"/>
              </a:rPr>
              <a:t>T</a:t>
            </a:r>
            <a:r>
              <a:rPr lang="ru-RU" baseline="-25000" dirty="0" err="1">
                <a:solidFill>
                  <a:srgbClr val="222222"/>
                </a:solidFill>
                <a:latin typeface="Tahoma" panose="020B0604030504040204" pitchFamily="34" charset="0"/>
              </a:rPr>
              <a:t>ср</a:t>
            </a:r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. Этот показатель используется также в первую очередь для характеристики электромеханических устройств, применяемых в менее ответственных системах.</a:t>
            </a:r>
          </a:p>
          <a:p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4. Если невосстанавливаемый объект характеризуется постоянством интенсивности отказов, то в качестве показателя надежности целесообразно использовать ее значение λ. Этот показатель используется для большинства элементов, модулей РЭА (резисторы конденсаторы, интегральные микросхемы и др.)</a:t>
            </a:r>
          </a:p>
          <a:p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5. Если время восстановления объекта пренебрежимо мало по сравнением с временем безотказной работы, целесообразно использовать параметр потока отказов ω(t) или среднюю наработку на отказ, если ω(t)=</a:t>
            </a:r>
            <a:r>
              <a:rPr lang="ru-RU" dirty="0" err="1">
                <a:solidFill>
                  <a:srgbClr val="222222"/>
                </a:solidFill>
                <a:latin typeface="Tahoma" panose="020B0604030504040204" pitchFamily="34" charset="0"/>
              </a:rPr>
              <a:t>const</a:t>
            </a:r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.</a:t>
            </a:r>
          </a:p>
          <a:p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6. Если доля полезного времени работы восстанавливаемого объекта имеет существенное значение, в качестве показателя надежности целесообразно использовать коэффициент готовности </a:t>
            </a:r>
            <a:r>
              <a:rPr lang="ru-RU" dirty="0" err="1">
                <a:solidFill>
                  <a:srgbClr val="222222"/>
                </a:solidFill>
                <a:latin typeface="Tahoma" panose="020B0604030504040204" pitchFamily="34" charset="0"/>
              </a:rPr>
              <a:t>К</a:t>
            </a:r>
            <a:r>
              <a:rPr lang="ru-RU" baseline="-25000" dirty="0" err="1">
                <a:solidFill>
                  <a:srgbClr val="222222"/>
                </a:solidFill>
                <a:latin typeface="Tahoma" panose="020B0604030504040204" pitchFamily="34" charset="0"/>
              </a:rPr>
              <a:t>т</a:t>
            </a:r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. Этот показатель применяется в первую очередь для универсальных вычислительных систем и вычислительных центров, где существенное значение имеют потери машинного времени.</a:t>
            </a:r>
          </a:p>
          <a:p>
            <a:r>
              <a:rPr lang="ru-RU" dirty="0">
                <a:solidFill>
                  <a:srgbClr val="222222"/>
                </a:solidFill>
                <a:latin typeface="Tahoma" panose="020B0604030504040204" pitchFamily="34" charset="0"/>
              </a:rPr>
              <a:t>7. Если особо важное значение имеет безотказная работа объекта в период выполнения операции, то как показатель надежности применяется коэффициент оперативной готовности R(t).</a:t>
            </a:r>
            <a:endParaRPr lang="ru-RU" b="0" i="0" dirty="0">
              <a:solidFill>
                <a:srgbClr val="222222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94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56729" y="846191"/>
            <a:ext cx="76681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практике при известном (предполагаемом) законе распределения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задают: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72074" y="1840627"/>
            <a:ext cx="558916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При показательном распределении один из следующих показателей:</a:t>
            </a:r>
          </a:p>
          <a:p>
            <a:pPr marL="321440" indent="-3214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отказов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ru-RU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21440" indent="-3214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среднюю наработку до отказа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21440" indent="-3214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безотказной работы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заданном интервале времени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708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ВЫБОР И ОБОСНОВАНИЕ </a:t>
            </a:r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ПОКАЗАТЕЛЕЙ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3997" y="872507"/>
            <a:ext cx="74168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 двухпараметрическом законе распределения наработки до отказа или между отказами используются два показателя (например, при нормальном распределении):</a:t>
            </a:r>
          </a:p>
          <a:p>
            <a:pPr marL="321440" indent="-3214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21440" indent="-3214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значения вероятности безопасной работы при двух значениях интервала времени работы (0,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ru-RU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(0,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ru-RU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30983" y="3457830"/>
            <a:ext cx="756613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неизвестном законе рекомендуется задавать один из параметров:</a:t>
            </a:r>
          </a:p>
          <a:p>
            <a:pPr marL="321440" indent="-3214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λ(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21440" indent="-3214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надежности… </a:t>
            </a:r>
          </a:p>
        </p:txBody>
      </p:sp>
    </p:spTree>
    <p:extLst>
      <p:ext uri="{BB962C8B-B14F-4D97-AF65-F5344CB8AC3E}">
        <p14:creationId xmlns:p14="http://schemas.microsoft.com/office/powerpoint/2010/main" val="246695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14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63563" y="1018705"/>
            <a:ext cx="7517257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задать значения выбранных показателей надежности с учетом экономических соображений и возможностей производства. 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536982268"/>
              </p:ext>
            </p:extLst>
          </p:nvPr>
        </p:nvGraphicFramePr>
        <p:xfrm>
          <a:off x="763563" y="1929745"/>
          <a:ext cx="7445400" cy="2156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77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15</a:t>
            </a:fld>
            <a:endParaRPr lang="ru-RU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61667" y="1010417"/>
            <a:ext cx="7879096" cy="2712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 прототип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тенденций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его характеристик с учетом:</a:t>
            </a:r>
          </a:p>
          <a:p>
            <a:pPr marL="321440" indent="-321440">
              <a:lnSpc>
                <a:spcPct val="150000"/>
              </a:lnSpc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характеристик проектируемого объекта; </a:t>
            </a:r>
          </a:p>
          <a:p>
            <a:pPr marL="321440" indent="-321440">
              <a:lnSpc>
                <a:spcPct val="150000"/>
              </a:lnSpc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 прогресса за время его проектирования и изготовления; </a:t>
            </a:r>
          </a:p>
          <a:p>
            <a:pPr marL="321440" indent="-321440">
              <a:lnSpc>
                <a:spcPct val="150000"/>
              </a:lnSpc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условий эксплуатации; </a:t>
            </a:r>
          </a:p>
          <a:p>
            <a:pPr marL="321440" indent="-321440">
              <a:lnSpc>
                <a:spcPct val="150000"/>
              </a:lnSpc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лимитирующих факторов (стоимость, вес, габариты и т.д.); </a:t>
            </a:r>
          </a:p>
          <a:p>
            <a:pPr marL="321440" indent="-321440">
              <a:lnSpc>
                <a:spcPct val="150000"/>
              </a:lnSpc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175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16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22859" y="1062038"/>
            <a:ext cx="7053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технических характеристик проектируемого объекта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18768" y="1541641"/>
            <a:ext cx="767014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проектируемого объекта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 на основе анализа показателей  существующих аналогов.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распространение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методы аппроксимации.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6069" y="2959963"/>
            <a:ext cx="77790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latin typeface="Times New Roman" panose="02020603050405020304" pitchFamily="18" charset="0"/>
                <a:ea typeface="MS Mincho" panose="02020609040205080304" pitchFamily="49" charset="-128"/>
              </a:rPr>
              <a:t>Аппроксимация </a:t>
            </a:r>
            <a:r>
              <a:rPr lang="ru-RU" sz="1600" dirty="0">
                <a:latin typeface="Times New Roman" panose="02020603050405020304" pitchFamily="18" charset="0"/>
                <a:ea typeface="MS Mincho" panose="02020609040205080304" pitchFamily="49" charset="-128"/>
              </a:rPr>
              <a:t>– </a:t>
            </a:r>
            <a:r>
              <a:rPr lang="ru-RU" sz="16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процесс </a:t>
            </a:r>
            <a:r>
              <a:rPr lang="ru-RU" sz="1600" dirty="0">
                <a:latin typeface="Times New Roman" panose="02020603050405020304" pitchFamily="18" charset="0"/>
                <a:ea typeface="MS Mincho" panose="02020609040205080304" pitchFamily="49" charset="-128"/>
              </a:rPr>
              <a:t>нахождения математической функции, приближенно описывающей функциональную зависимость двух физических величин.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86069" y="3923287"/>
            <a:ext cx="7415584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MS Mincho" panose="02020609040205080304" pitchFamily="49" charset="-128"/>
              </a:rPr>
              <a:t>Существует несколько методов </a:t>
            </a:r>
            <a:r>
              <a:rPr lang="ru-RU" sz="16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аппроксимации, наиболее простой – линейная аппроксимация</a:t>
            </a:r>
            <a:endParaRPr lang="ru-RU" sz="14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044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17</a:t>
            </a:fld>
            <a:endParaRPr lang="ru-RU" altLang="ru-RU"/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339172585"/>
              </p:ext>
            </p:extLst>
          </p:nvPr>
        </p:nvGraphicFramePr>
        <p:xfrm>
          <a:off x="5075320" y="994034"/>
          <a:ext cx="3240328" cy="1906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921582" y="3120598"/>
            <a:ext cx="36366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ea typeface="MS Mincho" panose="02020609040205080304" pitchFamily="49" charset="-128"/>
              </a:rPr>
              <a:t>Рис. </a:t>
            </a:r>
            <a:r>
              <a:rPr lang="ru-RU" sz="14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2. </a:t>
            </a:r>
            <a:r>
              <a:rPr lang="ru-RU" sz="1400" dirty="0">
                <a:latin typeface="Times New Roman" panose="02020603050405020304" pitchFamily="18" charset="0"/>
                <a:ea typeface="MS Mincho" panose="02020609040205080304" pitchFamily="49" charset="-128"/>
              </a:rPr>
              <a:t>Пример аппроксимирующей функции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90987" y="1003653"/>
            <a:ext cx="12137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ea typeface="MS Mincho" panose="02020609040205080304" pitchFamily="49" charset="-128"/>
              </a:rPr>
              <a:t>P</a:t>
            </a:r>
            <a:r>
              <a:rPr lang="ru-RU" sz="1600" dirty="0">
                <a:latin typeface="Times New Roman" panose="02020603050405020304" pitchFamily="18" charset="0"/>
                <a:ea typeface="MS Mincho" panose="02020609040205080304" pitchFamily="49" charset="-128"/>
              </a:rPr>
              <a:t>(</a:t>
            </a:r>
            <a:r>
              <a:rPr lang="en-US" sz="1600" i="1" dirty="0">
                <a:latin typeface="Times New Roman" panose="02020603050405020304" pitchFamily="18" charset="0"/>
                <a:ea typeface="MS Mincho" panose="02020609040205080304" pitchFamily="49" charset="-128"/>
              </a:rPr>
              <a:t>x</a:t>
            </a:r>
            <a:r>
              <a:rPr lang="ru-RU" sz="1600" dirty="0">
                <a:latin typeface="Times New Roman" panose="02020603050405020304" pitchFamily="18" charset="0"/>
                <a:ea typeface="MS Mincho" panose="02020609040205080304" pitchFamily="49" charset="-128"/>
              </a:rPr>
              <a:t>)</a:t>
            </a:r>
            <a:r>
              <a:rPr lang="ru-RU" sz="1600" i="1" dirty="0">
                <a:latin typeface="Times New Roman" panose="02020603050405020304" pitchFamily="18" charset="0"/>
                <a:ea typeface="MS Mincho" panose="02020609040205080304" pitchFamily="49" charset="-128"/>
              </a:rPr>
              <a:t>=</a:t>
            </a:r>
            <a:r>
              <a:rPr lang="en-US" sz="1600" i="1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a</a:t>
            </a:r>
            <a:r>
              <a:rPr lang="en-US" sz="1600" i="1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  <a:sym typeface="Symbol" panose="05050102010706020507" pitchFamily="18" charset="2"/>
              </a:rPr>
              <a:t></a:t>
            </a:r>
            <a:r>
              <a:rPr lang="en-US" sz="1600" i="1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x</a:t>
            </a:r>
            <a:r>
              <a:rPr lang="ru-RU" sz="1600" i="1" dirty="0">
                <a:latin typeface="Times New Roman" panose="02020603050405020304" pitchFamily="18" charset="0"/>
                <a:ea typeface="MS Mincho" panose="02020609040205080304" pitchFamily="49" charset="-128"/>
              </a:rPr>
              <a:t>+</a:t>
            </a:r>
            <a:r>
              <a:rPr lang="en-US" sz="1600" i="1" dirty="0">
                <a:latin typeface="Times New Roman" panose="02020603050405020304" pitchFamily="18" charset="0"/>
                <a:ea typeface="MS Mincho" panose="02020609040205080304" pitchFamily="49" charset="-128"/>
              </a:rPr>
              <a:t>b</a:t>
            </a:r>
            <a:r>
              <a:rPr lang="ru-RU" sz="1600" dirty="0">
                <a:latin typeface="Times New Roman" panose="02020603050405020304" pitchFamily="18" charset="0"/>
                <a:ea typeface="MS Mincho" panose="02020609040205080304" pitchFamily="49" charset="-128"/>
              </a:rPr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2510" y="1428061"/>
            <a:ext cx="4318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Условие для </a:t>
            </a:r>
            <a:r>
              <a:rPr lang="ru-RU" sz="1600" dirty="0">
                <a:latin typeface="Times New Roman" panose="02020603050405020304" pitchFamily="18" charset="0"/>
                <a:ea typeface="MS Mincho" panose="02020609040205080304" pitchFamily="49" charset="-128"/>
              </a:rPr>
              <a:t>расчета коэффициентов </a:t>
            </a:r>
            <a:r>
              <a:rPr lang="en-US" sz="1600" i="1" dirty="0">
                <a:latin typeface="Times New Roman" panose="02020603050405020304" pitchFamily="18" charset="0"/>
                <a:ea typeface="MS Mincho" panose="02020609040205080304" pitchFamily="49" charset="-128"/>
              </a:rPr>
              <a:t>a</a:t>
            </a:r>
            <a:r>
              <a:rPr lang="ru-RU" sz="1600" dirty="0">
                <a:latin typeface="Times New Roman" panose="02020603050405020304" pitchFamily="18" charset="0"/>
                <a:ea typeface="MS Mincho" panose="02020609040205080304" pitchFamily="49" charset="-128"/>
              </a:rPr>
              <a:t> и</a:t>
            </a:r>
            <a:r>
              <a:rPr lang="ru-RU" sz="1600" i="1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600" i="1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b</a:t>
            </a:r>
            <a:r>
              <a:rPr lang="ru-RU" sz="16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 (метод наименьших квадратов)</a:t>
            </a:r>
            <a:r>
              <a:rPr lang="en-US" sz="16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endParaRPr lang="ru-RU" sz="1600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705741"/>
              </p:ext>
            </p:extLst>
          </p:nvPr>
        </p:nvGraphicFramePr>
        <p:xfrm>
          <a:off x="1124021" y="2247938"/>
          <a:ext cx="2679536" cy="652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r:id="rId4" imgW="2234230" imgH="545863" progId="Equation.3">
                  <p:embed/>
                </p:oleObj>
              </mc:Choice>
              <mc:Fallback>
                <p:oleObj r:id="rId4" imgW="2234230" imgH="545863" progId="Equation.3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4021" y="2247938"/>
                        <a:ext cx="2679536" cy="6527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7274503"/>
              </p:ext>
            </p:extLst>
          </p:nvPr>
        </p:nvGraphicFramePr>
        <p:xfrm>
          <a:off x="1622591" y="3533049"/>
          <a:ext cx="7747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Equation" r:id="rId6" imgW="774360" imgH="1091880" progId="Equation.DSMT4">
                  <p:embed/>
                </p:oleObj>
              </mc:Choice>
              <mc:Fallback>
                <p:oleObj name="Equation" r:id="rId6" imgW="774360" imgH="1091880" progId="Equation.DSMT4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591" y="3533049"/>
                        <a:ext cx="774700" cy="109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741080" y="892408"/>
            <a:ext cx="2442079" cy="417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u="sng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Линейная </a:t>
            </a:r>
            <a:r>
              <a:rPr lang="ru-RU" sz="1600" u="sng" dirty="0">
                <a:latin typeface="Times New Roman" panose="02020603050405020304" pitchFamily="18" charset="0"/>
                <a:ea typeface="MS Mincho" panose="02020609040205080304" pitchFamily="49" charset="-128"/>
              </a:rPr>
              <a:t>аппроксимация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39946" y="3039255"/>
            <a:ext cx="3138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Составляется </a:t>
            </a:r>
            <a:r>
              <a:rPr lang="ru-RU" sz="1600" dirty="0">
                <a:latin typeface="Times New Roman" panose="02020603050405020304" pitchFamily="18" charset="0"/>
                <a:ea typeface="MS Mincho" panose="02020609040205080304" pitchFamily="49" charset="-128"/>
              </a:rPr>
              <a:t>система </a:t>
            </a:r>
            <a:r>
              <a:rPr lang="ru-RU" sz="16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уравнений </a:t>
            </a:r>
            <a:endParaRPr lang="ru-RU" dirty="0"/>
          </a:p>
        </p:txBody>
      </p:sp>
      <p:graphicFrame>
        <p:nvGraphicFramePr>
          <p:cNvPr id="17" name="Объект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268394"/>
              </p:ext>
            </p:extLst>
          </p:nvPr>
        </p:nvGraphicFramePr>
        <p:xfrm>
          <a:off x="3676212" y="3579546"/>
          <a:ext cx="22479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r:id="rId8" imgW="2235200" imgH="1130300" progId="Equation.3">
                  <p:embed/>
                </p:oleObj>
              </mc:Choice>
              <mc:Fallback>
                <p:oleObj r:id="rId8" imgW="2235200" imgH="1130300" progId="Equation.3">
                  <p:embed/>
                  <p:pic>
                    <p:nvPicPr>
                      <p:cNvPr id="0" name="Objec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6212" y="3579546"/>
                        <a:ext cx="2247900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9002120"/>
              </p:ext>
            </p:extLst>
          </p:nvPr>
        </p:nvGraphicFramePr>
        <p:xfrm>
          <a:off x="6192838" y="3637987"/>
          <a:ext cx="1333500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name="Equation" r:id="rId10" imgW="1333500" imgH="698500" progId="Equation.DSMT4">
                  <p:embed/>
                </p:oleObj>
              </mc:Choice>
              <mc:Fallback>
                <p:oleObj name="Equation" r:id="rId10" imgW="1333500" imgH="698500" progId="Equation.DSMT4">
                  <p:embed/>
                  <p:pic>
                    <p:nvPicPr>
                      <p:cNvPr id="0" name="Object 13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2838" y="3637987"/>
                        <a:ext cx="1333500" cy="695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Стрелка вправо 19"/>
          <p:cNvSpPr/>
          <p:nvPr/>
        </p:nvSpPr>
        <p:spPr bwMode="auto">
          <a:xfrm>
            <a:off x="2781183" y="4045625"/>
            <a:ext cx="429477" cy="191791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15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3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18</a:t>
            </a:fld>
            <a:endParaRPr lang="ru-RU" altLang="ru-RU"/>
          </a:p>
        </p:txBody>
      </p:sp>
      <p:graphicFrame>
        <p:nvGraphicFramePr>
          <p:cNvPr id="1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0410692"/>
              </p:ext>
            </p:extLst>
          </p:nvPr>
        </p:nvGraphicFramePr>
        <p:xfrm>
          <a:off x="752647" y="1180630"/>
          <a:ext cx="3305291" cy="2436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013736"/>
              </p:ext>
            </p:extLst>
          </p:nvPr>
        </p:nvGraphicFramePr>
        <p:xfrm>
          <a:off x="4680421" y="1178354"/>
          <a:ext cx="3305291" cy="2436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926302" y="3761103"/>
            <a:ext cx="2957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MS Mincho" panose="02020609040205080304" pitchFamily="49" charset="-128"/>
              </a:rPr>
              <a:t>Рис. </a:t>
            </a:r>
            <a:r>
              <a:rPr lang="ru-RU" sz="14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3. Аппроксимация экспоненциальной функцией</a:t>
            </a:r>
            <a:endParaRPr lang="ru-RU" sz="1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854076" y="3733208"/>
            <a:ext cx="2957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MS Mincho" panose="02020609040205080304" pitchFamily="49" charset="-128"/>
              </a:rPr>
              <a:t>Рис. </a:t>
            </a:r>
            <a:r>
              <a:rPr lang="ru-RU" sz="14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4. Параболическая аппроксимация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8470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19</a:t>
            </a:fld>
            <a:endParaRPr lang="ru-RU" alt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63997" y="906536"/>
            <a:ext cx="5737822" cy="920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аппроксимации</a:t>
            </a: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нормированные значения  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51435"/>
              </p:ext>
            </p:extLst>
          </p:nvPr>
        </p:nvGraphicFramePr>
        <p:xfrm>
          <a:off x="4039916" y="1316284"/>
          <a:ext cx="928612" cy="657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3" imgW="825480" imgH="583920" progId="Equation.DSMT4">
                  <p:embed/>
                </p:oleObj>
              </mc:Choice>
              <mc:Fallback>
                <p:oleObj name="Equation" r:id="rId3" imgW="825480" imgH="58392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9916" y="1316284"/>
                        <a:ext cx="928612" cy="657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8242702"/>
              </p:ext>
            </p:extLst>
          </p:nvPr>
        </p:nvGraphicFramePr>
        <p:xfrm>
          <a:off x="5169664" y="1316284"/>
          <a:ext cx="1171479" cy="657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5" imgW="1041120" imgH="583920" progId="Equation.DSMT4">
                  <p:embed/>
                </p:oleObj>
              </mc:Choice>
              <mc:Fallback>
                <p:oleObj name="Equation" r:id="rId5" imgW="1041120" imgH="58392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9664" y="1316284"/>
                        <a:ext cx="1171479" cy="657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846785" y="1957267"/>
            <a:ext cx="7560840" cy="920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16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потребляемая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и средняя потребляемая мощность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объекта;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безотказной работы 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объекта. 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716257"/>
              </p:ext>
            </p:extLst>
          </p:nvPr>
        </p:nvGraphicFramePr>
        <p:xfrm>
          <a:off x="1728093" y="3183234"/>
          <a:ext cx="5221353" cy="1040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588">
                  <a:extLst>
                    <a:ext uri="{9D8B030D-6E8A-4147-A177-3AD203B41FA5}">
                      <a16:colId xmlns:a16="http://schemas.microsoft.com/office/drawing/2014/main" val="2946221267"/>
                    </a:ext>
                  </a:extLst>
                </a:gridCol>
                <a:gridCol w="1005768">
                  <a:extLst>
                    <a:ext uri="{9D8B030D-6E8A-4147-A177-3AD203B41FA5}">
                      <a16:colId xmlns:a16="http://schemas.microsoft.com/office/drawing/2014/main" val="332439202"/>
                    </a:ext>
                  </a:extLst>
                </a:gridCol>
                <a:gridCol w="972029">
                  <a:extLst>
                    <a:ext uri="{9D8B030D-6E8A-4147-A177-3AD203B41FA5}">
                      <a16:colId xmlns:a16="http://schemas.microsoft.com/office/drawing/2014/main" val="1767226263"/>
                    </a:ext>
                  </a:extLst>
                </a:gridCol>
                <a:gridCol w="972029">
                  <a:extLst>
                    <a:ext uri="{9D8B030D-6E8A-4147-A177-3AD203B41FA5}">
                      <a16:colId xmlns:a16="http://schemas.microsoft.com/office/drawing/2014/main" val="3957322234"/>
                    </a:ext>
                  </a:extLst>
                </a:gridCol>
                <a:gridCol w="921939">
                  <a:extLst>
                    <a:ext uri="{9D8B030D-6E8A-4147-A177-3AD203B41FA5}">
                      <a16:colId xmlns:a16="http://schemas.microsoft.com/office/drawing/2014/main" val="1455848167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 аналогов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082174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ru-RU" sz="1600" baseline="-25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</a:t>
                      </a:r>
                      <a:endParaRPr lang="ru-RU" sz="160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83737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ru-RU" sz="1600" baseline="-25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862" marR="102862" marT="51431" marB="514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921112"/>
                  </a:ext>
                </a:extLst>
              </a:tr>
            </a:tbl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909585" y="4297709"/>
            <a:ext cx="57378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значение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проектируемого объекта при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0870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20</a:t>
            </a:fld>
            <a:endParaRPr lang="ru-RU" altLang="ru-RU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726366069"/>
              </p:ext>
            </p:extLst>
          </p:nvPr>
        </p:nvGraphicFramePr>
        <p:xfrm>
          <a:off x="1631827" y="2440217"/>
          <a:ext cx="4236677" cy="2110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2592405" y="4539621"/>
            <a:ext cx="3240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Линейная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аппроксимация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52647" y="936625"/>
            <a:ext cx="7632848" cy="1659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Excel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построена точечная диаграмма (рис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5).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сделать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 изменение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значений можно описать уравнением прямой, вид которого найдем построением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линии тренда.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Подставив в него значение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найдем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64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21</a:t>
            </a:fld>
            <a:endParaRPr lang="ru-RU" altLang="ru-RU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1989" y="954849"/>
            <a:ext cx="7632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ориентировочно оценить влияние изменения технических характеристик объекта на величину показателя (нормы) надежности.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коэффициент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 bwMode="auto">
          <a:xfrm>
            <a:off x="4284403" y="1935734"/>
            <a:ext cx="324010" cy="382478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2862" tIns="51431" rIns="102862" bIns="51431" numCol="1" rtlCol="0" anchor="t" anchorCtr="0" compatLnSpc="1">
            <a:prstTxWarp prst="textNoShape">
              <a:avLst/>
            </a:prstTxWarp>
          </a:bodyPr>
          <a:lstStyle/>
          <a:p>
            <a:pPr defTabSz="648238"/>
            <a:endParaRPr lang="ru-RU" sz="1600">
              <a:solidFill>
                <a:schemeClr val="tx1"/>
              </a:solidFill>
              <a:latin typeface="Arial" pitchFamily="34" charset="0"/>
            </a:endParaRPr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595487"/>
              </p:ext>
            </p:extLst>
          </p:nvPr>
        </p:nvGraphicFramePr>
        <p:xfrm>
          <a:off x="2438497" y="3144155"/>
          <a:ext cx="1171479" cy="657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3" imgW="1041120" imgH="583920" progId="Equation.DSMT4">
                  <p:embed/>
                </p:oleObj>
              </mc:Choice>
              <mc:Fallback>
                <p:oleObj name="Equation" r:id="rId3" imgW="1041120" imgH="58392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97" y="3144155"/>
                        <a:ext cx="1171479" cy="657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600301" y="2970329"/>
            <a:ext cx="3969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проектируемого объекта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прототипа. </a:t>
            </a:r>
          </a:p>
        </p:txBody>
      </p:sp>
    </p:spTree>
    <p:extLst>
      <p:ext uri="{BB962C8B-B14F-4D97-AF65-F5344CB8AC3E}">
        <p14:creationId xmlns:p14="http://schemas.microsoft.com/office/powerpoint/2010/main" val="404853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18299" y="1004136"/>
            <a:ext cx="2906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технического прогресса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18299" y="1436145"/>
            <a:ext cx="7586385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датой выпуска прототипа и проектируемого объекта может пройти несколько лет.</a:t>
            </a: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Совершенствуется конструкция и технология изготовления объектов.</a:t>
            </a: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Изменяются значения показателей надежности. </a:t>
            </a: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экстраполировать изменение показателя надежности. </a:t>
            </a: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42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23</a:t>
            </a:fld>
            <a:endParaRPr lang="ru-RU" altLang="ru-RU"/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398465336"/>
              </p:ext>
            </p:extLst>
          </p:nvPr>
        </p:nvGraphicFramePr>
        <p:xfrm>
          <a:off x="2016125" y="714669"/>
          <a:ext cx="4909532" cy="307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066244" y="3626814"/>
            <a:ext cx="1439881" cy="334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экстраполяция</a:t>
            </a:r>
          </a:p>
        </p:txBody>
      </p:sp>
      <p:cxnSp>
        <p:nvCxnSpPr>
          <p:cNvPr id="14" name="Прямая со стрелкой 13"/>
          <p:cNvCxnSpPr>
            <a:stCxn id="17" idx="0"/>
          </p:cNvCxnSpPr>
          <p:nvPr/>
        </p:nvCxnSpPr>
        <p:spPr bwMode="auto">
          <a:xfrm>
            <a:off x="2224312" y="2426823"/>
            <a:ext cx="1037894" cy="1731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 стрелкой 14"/>
          <p:cNvCxnSpPr>
            <a:stCxn id="17" idx="0"/>
          </p:cNvCxnSpPr>
          <p:nvPr/>
        </p:nvCxnSpPr>
        <p:spPr bwMode="auto">
          <a:xfrm flipV="1">
            <a:off x="2224313" y="1773324"/>
            <a:ext cx="3031908" cy="6535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Прямоугольник 15"/>
          <p:cNvSpPr/>
          <p:nvPr/>
        </p:nvSpPr>
        <p:spPr>
          <a:xfrm>
            <a:off x="3146523" y="4439986"/>
            <a:ext cx="3014916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5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Изменение </a:t>
            </a:r>
            <a:r>
              <a:rPr lang="en-US" sz="157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57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годам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03394" y="2426824"/>
            <a:ext cx="1016560" cy="334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20561" y="788297"/>
            <a:ext cx="2262840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Проектируемый объект</a:t>
            </a:r>
          </a:p>
        </p:txBody>
      </p:sp>
      <p:cxnSp>
        <p:nvCxnSpPr>
          <p:cNvPr id="19" name="Прямая со стрелкой 18"/>
          <p:cNvCxnSpPr/>
          <p:nvPr/>
        </p:nvCxnSpPr>
        <p:spPr bwMode="auto">
          <a:xfrm>
            <a:off x="4073151" y="963290"/>
            <a:ext cx="1831088" cy="6074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Прямоугольник 19"/>
          <p:cNvSpPr/>
          <p:nvPr/>
        </p:nvSpPr>
        <p:spPr>
          <a:xfrm>
            <a:off x="3526391" y="3648643"/>
            <a:ext cx="1502847" cy="334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аппроксимация</a:t>
            </a:r>
          </a:p>
        </p:txBody>
      </p:sp>
      <p:cxnSp>
        <p:nvCxnSpPr>
          <p:cNvPr id="21" name="Прямая со стрелкой 20"/>
          <p:cNvCxnSpPr/>
          <p:nvPr/>
        </p:nvCxnSpPr>
        <p:spPr bwMode="auto">
          <a:xfrm>
            <a:off x="3290447" y="4064684"/>
            <a:ext cx="1965774" cy="7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>
            <a:off x="3290446" y="3479359"/>
            <a:ext cx="0" cy="6411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>
            <a:off x="5256220" y="3468749"/>
            <a:ext cx="0" cy="6308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>
            <a:off x="5904239" y="3468750"/>
            <a:ext cx="0" cy="6308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 стрелкой 24"/>
          <p:cNvCxnSpPr/>
          <p:nvPr/>
        </p:nvCxnSpPr>
        <p:spPr bwMode="auto">
          <a:xfrm flipV="1">
            <a:off x="5256220" y="4064684"/>
            <a:ext cx="648019" cy="7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>
            <a:endCxn id="13" idx="1"/>
          </p:cNvCxnSpPr>
          <p:nvPr/>
        </p:nvCxnSpPr>
        <p:spPr bwMode="auto">
          <a:xfrm flipV="1">
            <a:off x="5580230" y="3799925"/>
            <a:ext cx="486014" cy="2647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84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24</a:t>
            </a:fld>
            <a:endParaRPr lang="ru-RU" altLang="ru-RU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32942" y="1010317"/>
            <a:ext cx="24173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изменений работы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32942" y="1456358"/>
            <a:ext cx="75608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Проектируемый объект и прототип могут работать в разных условиях.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Производят перерасчет показателя надежности на условия применения объекта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несколько методов, один из которых – определение коэффициента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применения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(справочные данные, рекомендации по расчету в СНИП), учитывающий отклонения в принятой расчетной модели от реальных условий работы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29433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25</a:t>
            </a:fld>
            <a:endParaRPr lang="ru-RU" altLang="ru-RU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  <a:endParaRPr lang="ru-RU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9699" y="996703"/>
            <a:ext cx="73892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норм надежности и выбор мероприятия по ее повышению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19699" y="1379807"/>
            <a:ext cx="73449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изделий с определяемым экономически эффектом от эксплуатации и зависящим от:</a:t>
            </a:r>
          </a:p>
          <a:p>
            <a:pPr marL="321440" indent="-32144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стоимости;</a:t>
            </a:r>
          </a:p>
          <a:p>
            <a:pPr marL="321440" indent="-32144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надежности,</a:t>
            </a:r>
          </a:p>
          <a:p>
            <a:pPr marL="321440" indent="-32144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экономических показателей эксплуатации: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90512" y="3385314"/>
            <a:ext cx="5427160" cy="1156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1440" indent="-32144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эффект от выполнения задания;</a:t>
            </a:r>
          </a:p>
          <a:p>
            <a:pPr marL="321440" indent="-32144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потери от отказа;</a:t>
            </a:r>
          </a:p>
          <a:p>
            <a:pPr marL="321440" indent="-32144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ущерб из-за вынужденного простоя объекта. </a:t>
            </a:r>
          </a:p>
        </p:txBody>
      </p:sp>
    </p:spTree>
    <p:extLst>
      <p:ext uri="{BB962C8B-B14F-4D97-AF65-F5344CB8AC3E}">
        <p14:creationId xmlns:p14="http://schemas.microsoft.com/office/powerpoint/2010/main" val="63994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26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36005" y="910919"/>
            <a:ext cx="7416824" cy="294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Компромисс:</a:t>
            </a:r>
          </a:p>
          <a:p>
            <a:pPr marL="321440" indent="-321440">
              <a:lnSpc>
                <a:spcPct val="150000"/>
              </a:lnSpc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надежности изделия → повышение его себестоимости.</a:t>
            </a:r>
          </a:p>
          <a:p>
            <a:pPr marL="321440" indent="-321440">
              <a:lnSpc>
                <a:spcPct val="150000"/>
              </a:lnSpc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более надежного изделия обходится много дешевле, т.к. сокращается ущерб из-за отказов, уменьшаются затраты на ремонт и профилактические работы. </a:t>
            </a: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 норм надежности, которые обеспечивали бы максимальный экономический эффект. </a:t>
            </a:r>
          </a:p>
        </p:txBody>
      </p:sp>
    </p:spTree>
    <p:extLst>
      <p:ext uri="{BB962C8B-B14F-4D97-AF65-F5344CB8AC3E}">
        <p14:creationId xmlns:p14="http://schemas.microsoft.com/office/powerpoint/2010/main" val="34792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27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3997" y="948384"/>
            <a:ext cx="7560840" cy="1749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35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Рассматривают приведенный к определенному моменту времени (началу эксплуатации) средний выходной эффект.</a:t>
            </a:r>
          </a:p>
          <a:p>
            <a:pPr>
              <a:lnSpc>
                <a:spcPct val="150000"/>
              </a:lnSpc>
              <a:spcAft>
                <a:spcPts val="135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неремонтируемых объектов, когда эффект от работы прямо пропорционален проработанному времени: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35842" y="2709340"/>
            <a:ext cx="7560840" cy="1838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−( β 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β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1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себестоимость объекта;</a:t>
            </a: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затраты, связанные с отказом;</a:t>
            </a: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 – доход или экономический эффект в единицу времени функционирования.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424505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28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52647" y="979846"/>
            <a:ext cx="7632848" cy="3756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каждом приведенном мероприятии по изменению показателей надежности определяется величина: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ΔЭ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−Э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П0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средний приведенный эффект для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 объекта;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средний приведенный эффект для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мероприятия по повышению надежности.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– до отрицательного значения.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оптимальное значение показателя надежности – значение, полученное на предыдущем этапе. </a:t>
            </a:r>
          </a:p>
        </p:txBody>
      </p:sp>
    </p:spTree>
    <p:extLst>
      <p:ext uri="{BB962C8B-B14F-4D97-AF65-F5344CB8AC3E}">
        <p14:creationId xmlns:p14="http://schemas.microsoft.com/office/powerpoint/2010/main" val="133376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29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91989" y="1560281"/>
            <a:ext cx="7560840" cy="1428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найти значение показателей надежности блоков, функциональных узлов и элементов.</a:t>
            </a:r>
          </a:p>
          <a:p>
            <a:pPr>
              <a:lnSpc>
                <a:spcPct val="150000"/>
              </a:lnSpc>
              <a:spcAft>
                <a:spcPts val="675"/>
              </a:spcAft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способа зависит от имеющейся у разработчика информации о ТС.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36113" y="979846"/>
            <a:ext cx="5649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норм надежности по элементам </a:t>
            </a:r>
            <a:endParaRPr lang="ru-RU" sz="1687" b="1" dirty="0"/>
          </a:p>
        </p:txBody>
      </p:sp>
    </p:spTree>
    <p:extLst>
      <p:ext uri="{BB962C8B-B14F-4D97-AF65-F5344CB8AC3E}">
        <p14:creationId xmlns:p14="http://schemas.microsoft.com/office/powerpoint/2010/main" val="14600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30</a:t>
            </a:fld>
            <a:endParaRPr lang="ru-RU" altLang="ru-RU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628322170"/>
              </p:ext>
            </p:extLst>
          </p:nvPr>
        </p:nvGraphicFramePr>
        <p:xfrm>
          <a:off x="748193" y="956976"/>
          <a:ext cx="5588829" cy="3807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118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31</a:t>
            </a:fld>
            <a:endParaRPr lang="ru-RU" alt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63997" y="960144"/>
            <a:ext cx="577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Методы, подтверждающие выполнение норм надежности </a:t>
            </a:r>
            <a:endParaRPr lang="ru-RU" sz="1600" dirty="0"/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627259938"/>
              </p:ext>
            </p:extLst>
          </p:nvPr>
        </p:nvGraphicFramePr>
        <p:xfrm>
          <a:off x="792405" y="1218051"/>
          <a:ext cx="2847284" cy="3546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731210" y="2968992"/>
            <a:ext cx="492325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уникальных объектов. За основу берут показатели прототипов. При необходимости их экстраполируют 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88358" y="2417102"/>
            <a:ext cx="45889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невозможности контрольных испытаний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764081" y="3635533"/>
            <a:ext cx="4065067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громоздкости контрольных расчетов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648315" y="1790147"/>
            <a:ext cx="45889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метод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49197" y="4010451"/>
            <a:ext cx="4528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информации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более короткий срок, чем в предусмотренных условиях и режимах эксплуатации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22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237" y="127000"/>
            <a:ext cx="5616526" cy="647700"/>
          </a:xfrm>
        </p:spPr>
        <p:txBody>
          <a:bodyPr/>
          <a:lstStyle/>
          <a:p>
            <a:pPr algn="l"/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НАЗНАЧЕНИЕ НОРМ НАДЕЖНОСТИ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096245" y="774700"/>
            <a:ext cx="5544518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32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7787" y="1011527"/>
            <a:ext cx="7707050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Ускоренные испытания: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сокращенные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без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интенсификации процессов, вызывающих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отказы.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сокращенных испытаниях уменьшение сроков получения показателей надежности достигается за счет прогнозирования поведения объекта испытаний на период, больший, чем продолжительность испытаний.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форсированные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испытания, основанные на интенсификации процессов, вызывающих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отказы.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форсированных испытаниях проводится преднамеренное увеличение скорости утраты работоспособности изделия.</a:t>
            </a:r>
          </a:p>
        </p:txBody>
      </p:sp>
    </p:spTree>
    <p:extLst>
      <p:ext uri="{BB962C8B-B14F-4D97-AF65-F5344CB8AC3E}">
        <p14:creationId xmlns:p14="http://schemas.microsoft.com/office/powerpoint/2010/main" val="62058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chemeClr val="bg1"/>
                </a:solidFill>
              </a:rPr>
              <a:t>2018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92195" y="1824851"/>
            <a:ext cx="727233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sz="2800" b="1" dirty="0" smtClean="0"/>
              <a:t>МЕРОПРИЯТИЯ ПО ФОРМИРОВАНИЮ ПОКАЗАТЕЛЕЙ НАДЁЖНОСТИ</a:t>
            </a:r>
            <a:endParaRPr lang="ru-RU" altLang="ru-RU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43917" y="3294063"/>
            <a:ext cx="8352927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ru-RU" altLang="ru-RU" sz="2400" b="1" dirty="0" smtClean="0">
                <a:latin typeface="+mn-lt"/>
              </a:rPr>
              <a:t>Надежность технических систем </a:t>
            </a:r>
            <a:br>
              <a:rPr lang="ru-RU" altLang="ru-RU" sz="2400" b="1" dirty="0" smtClean="0">
                <a:latin typeface="+mn-lt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+mn-lt"/>
              </a:rPr>
              <a:t>и техногенный риск</a:t>
            </a:r>
          </a:p>
        </p:txBody>
      </p:sp>
    </p:spTree>
    <p:extLst>
      <p:ext uri="{BB962C8B-B14F-4D97-AF65-F5344CB8AC3E}">
        <p14:creationId xmlns:p14="http://schemas.microsoft.com/office/powerpoint/2010/main" val="217343049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13295</TotalTime>
  <Words>1968</Words>
  <Application>Microsoft Office PowerPoint</Application>
  <PresentationFormat>Произвольный</PresentationFormat>
  <Paragraphs>266</Paragraphs>
  <Slides>33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44" baseType="lpstr">
      <vt:lpstr>MS Mincho</vt:lpstr>
      <vt:lpstr>Arial</vt:lpstr>
      <vt:lpstr>Arial Cyr</vt:lpstr>
      <vt:lpstr>Calibri</vt:lpstr>
      <vt:lpstr>Courier New</vt:lpstr>
      <vt:lpstr>Symbol</vt:lpstr>
      <vt:lpstr>Tahoma</vt:lpstr>
      <vt:lpstr>Times New Roman</vt:lpstr>
      <vt:lpstr>Оформление по умолчанию</vt:lpstr>
      <vt:lpstr>Equation.3</vt:lpstr>
      <vt:lpstr>Equation</vt:lpstr>
      <vt:lpstr>Презентация PowerPoint</vt:lpstr>
      <vt:lpstr>ВЫБОР И ОБОСНОВАНИЕ ПОКАЗАТЕЛЕЙ НАДЕЖНОСТИ</vt:lpstr>
      <vt:lpstr>ВЫБОР И ОБОСНОВАНИЕ ПОКАЗАТЕЛЕЙ НАДЕЖНОСТИ</vt:lpstr>
      <vt:lpstr>ВЫБОР И ОБОСНОВАНИЕ ПОКАЗАТЕЛЕЙ НАДЕЖНОСТИ</vt:lpstr>
      <vt:lpstr>ВЫБОР И ОБОСНОВАНИЕ ПОКАЗАТЕЛЕЙ НАДЕЖНОСТИ</vt:lpstr>
      <vt:lpstr>ВЫБОР И ОБОСНОВАНИЕ ПОКАЗАТЕЛЕЙ НАДЕЖНОСТИ</vt:lpstr>
      <vt:lpstr>ВЫБОР И ОБОСНОВАНИЕ ПОКАЗАТЕЛЕЙ НАДЕЖНОСТИ</vt:lpstr>
      <vt:lpstr>ВЫБОР И ОБОСНОВАНИЕ ПОКАЗАТЕЛЕЙ НАДЕЖНОСТИ</vt:lpstr>
      <vt:lpstr>ВЫБОР И ОБОСНОВАНИЕ ПОКАЗАТЕЛЕЙ НАДЕЖНОСТИ</vt:lpstr>
      <vt:lpstr>ВЫБОР И ОБОСНОВАНИЕ ПОКАЗАТЕЛЕЙ НАДЕЖНОСТИ</vt:lpstr>
      <vt:lpstr>ВЫБОР И ОБОСНОВАНИЕ ПОКАЗАТЕЛЕЙ НАДЕЖНОСТИ</vt:lpstr>
      <vt:lpstr>ВЫБОР И ОБОСНОВАНИЕ ПОКАЗАТЕЛЕЙ НАДЕЖНОСТИ</vt:lpstr>
      <vt:lpstr>ВЫБОР И ОБОСНОВАНИЕ ПОКАЗАТЕЛЕЙ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НАЗНАЧЕНИЕ НОРМ НАДЕЖНОСТИ</vt:lpstr>
      <vt:lpstr>Презентация PowerPoint</vt:lpstr>
    </vt:vector>
  </TitlesOfParts>
  <Company>Holding "Digest"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Борис Мойзес</cp:lastModifiedBy>
  <cp:revision>411</cp:revision>
  <dcterms:created xsi:type="dcterms:W3CDTF">2015-03-13T05:37:25Z</dcterms:created>
  <dcterms:modified xsi:type="dcterms:W3CDTF">2018-11-19T00:05:36Z</dcterms:modified>
</cp:coreProperties>
</file>