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58" r:id="rId3"/>
    <p:sldId id="365" r:id="rId4"/>
    <p:sldId id="366" r:id="rId5"/>
    <p:sldId id="367" r:id="rId6"/>
    <p:sldId id="369" r:id="rId7"/>
    <p:sldId id="370" r:id="rId8"/>
    <p:sldId id="374" r:id="rId9"/>
    <p:sldId id="373" r:id="rId10"/>
    <p:sldId id="399" r:id="rId11"/>
    <p:sldId id="371" r:id="rId12"/>
    <p:sldId id="377" r:id="rId13"/>
    <p:sldId id="372" r:id="rId14"/>
    <p:sldId id="382" r:id="rId15"/>
    <p:sldId id="376" r:id="rId16"/>
    <p:sldId id="390" r:id="rId17"/>
    <p:sldId id="391" r:id="rId18"/>
    <p:sldId id="422" r:id="rId19"/>
    <p:sldId id="423" r:id="rId20"/>
    <p:sldId id="424" r:id="rId21"/>
    <p:sldId id="425" r:id="rId22"/>
    <p:sldId id="421" r:id="rId23"/>
    <p:sldId id="394" r:id="rId24"/>
    <p:sldId id="393" r:id="rId25"/>
    <p:sldId id="395" r:id="rId26"/>
    <p:sldId id="396" r:id="rId27"/>
    <p:sldId id="398" r:id="rId28"/>
    <p:sldId id="415" r:id="rId29"/>
    <p:sldId id="418" r:id="rId30"/>
    <p:sldId id="416" r:id="rId31"/>
    <p:sldId id="417" r:id="rId32"/>
    <p:sldId id="420" r:id="rId33"/>
    <p:sldId id="426" r:id="rId34"/>
    <p:sldId id="427" r:id="rId35"/>
    <p:sldId id="428" r:id="rId36"/>
    <p:sldId id="429" r:id="rId37"/>
    <p:sldId id="430" r:id="rId38"/>
    <p:sldId id="431" r:id="rId39"/>
    <p:sldId id="432" r:id="rId40"/>
    <p:sldId id="433" r:id="rId41"/>
    <p:sldId id="434" r:id="rId42"/>
    <p:sldId id="435" r:id="rId43"/>
    <p:sldId id="368" r:id="rId44"/>
  </p:sldIdLst>
  <p:sldSz cx="8640763" cy="4860925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31">
          <p15:clr>
            <a:srgbClr val="A4A3A4"/>
          </p15:clr>
        </p15:guide>
        <p15:guide id="2" pos="272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y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F44"/>
    <a:srgbClr val="5AB414"/>
    <a:srgbClr val="969696"/>
    <a:srgbClr val="B2B2B2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81" autoAdjust="0"/>
  </p:normalViewPr>
  <p:slideViewPr>
    <p:cSldViewPr>
      <p:cViewPr varScale="1">
        <p:scale>
          <a:sx n="95" d="100"/>
          <a:sy n="95" d="100"/>
        </p:scale>
        <p:origin x="102" y="882"/>
      </p:cViewPr>
      <p:guideLst>
        <p:guide orient="horz" pos="1531"/>
        <p:guide pos="27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3-13T11:42:57.142" idx="1">
    <p:pos x="5443" y="0"/>
    <p:text/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C52E86-42D0-4D2E-9593-C4AFD9A229C0}" type="doc">
      <dgm:prSet loTypeId="urn:microsoft.com/office/officeart/2005/8/layout/hierarchy3" loCatId="relationship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60E83A67-58F5-4B72-8E3B-D1B2072A9496}">
      <dgm:prSet phldrT="[Текст]" custT="1"/>
      <dgm:spPr>
        <a:gradFill rotWithShape="0">
          <a:gsLst>
            <a:gs pos="0">
              <a:srgbClr val="C00000"/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pPr algn="ctr">
            <a:lnSpc>
              <a:spcPct val="125000"/>
            </a:lnSpc>
          </a:pP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Кризисная ситуация РФ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6A65AC-DC5F-40CE-BAC4-34FB47F3E751}" type="parTrans" cxnId="{D7712018-C95C-491B-A98A-8B9F0D3FD6FC}">
      <dgm:prSet/>
      <dgm:spPr/>
      <dgm:t>
        <a:bodyPr/>
        <a:lstStyle/>
        <a:p>
          <a:pPr>
            <a:lnSpc>
              <a:spcPct val="125000"/>
            </a:lnSpc>
          </a:pPr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FC583D-DDDA-4DE6-AE80-FB4A0D782B84}" type="sibTrans" cxnId="{D7712018-C95C-491B-A98A-8B9F0D3FD6FC}">
      <dgm:prSet/>
      <dgm:spPr/>
      <dgm:t>
        <a:bodyPr/>
        <a:lstStyle/>
        <a:p>
          <a:pPr>
            <a:lnSpc>
              <a:spcPct val="125000"/>
            </a:lnSpc>
          </a:pPr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5E399A-9B0B-449B-8137-B370B1D9AC82}">
      <dgm:prSet phldrT="[Текст]" custT="1"/>
      <dgm:spPr/>
      <dgm:t>
        <a:bodyPr/>
        <a:lstStyle/>
        <a:p>
          <a:pPr algn="l">
            <a:lnSpc>
              <a:spcPct val="125000"/>
            </a:lnSpc>
          </a:pP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Низкая культура безопасности и технологическая недисциплинированность персонала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09784A-06B1-4552-BCD7-4691531D7025}" type="parTrans" cxnId="{34E1CEA5-7A8F-4CC5-94D4-26E22142EC3F}">
      <dgm:prSet/>
      <dgm:spPr/>
      <dgm:t>
        <a:bodyPr/>
        <a:lstStyle/>
        <a:p>
          <a:pPr>
            <a:lnSpc>
              <a:spcPct val="125000"/>
            </a:lnSpc>
          </a:pPr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B6A4C0-E8A7-472B-B0A9-A689263007E3}" type="sibTrans" cxnId="{34E1CEA5-7A8F-4CC5-94D4-26E22142EC3F}">
      <dgm:prSet/>
      <dgm:spPr/>
      <dgm:t>
        <a:bodyPr/>
        <a:lstStyle/>
        <a:p>
          <a:pPr>
            <a:lnSpc>
              <a:spcPct val="125000"/>
            </a:lnSpc>
          </a:pPr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357108-03B6-457E-95EE-27C6DD4204C3}">
      <dgm:prSet phldrT="[Текст]" custT="1"/>
      <dgm:spPr/>
      <dgm:t>
        <a:bodyPr/>
        <a:lstStyle/>
        <a:p>
          <a:pPr algn="l">
            <a:lnSpc>
              <a:spcPct val="125000"/>
            </a:lnSpc>
          </a:pP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Конструктивное несовершенство используемого промышленного и транспортного оборудования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7F7F29-E796-41BF-99B7-74A308CE5E3B}" type="parTrans" cxnId="{177916F9-6053-4B8D-B715-DD49FA3598AA}">
      <dgm:prSet/>
      <dgm:spPr/>
      <dgm:t>
        <a:bodyPr/>
        <a:lstStyle/>
        <a:p>
          <a:pPr>
            <a:lnSpc>
              <a:spcPct val="125000"/>
            </a:lnSpc>
          </a:pPr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A3EFEE-553E-4EE4-BD55-9C3932658BD3}" type="sibTrans" cxnId="{177916F9-6053-4B8D-B715-DD49FA3598AA}">
      <dgm:prSet/>
      <dgm:spPr/>
      <dgm:t>
        <a:bodyPr/>
        <a:lstStyle/>
        <a:p>
          <a:pPr>
            <a:lnSpc>
              <a:spcPct val="125000"/>
            </a:lnSpc>
          </a:pPr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CE8435-44A0-41C1-90F8-1D28301BECA1}" type="pres">
      <dgm:prSet presAssocID="{CDC52E86-42D0-4D2E-9593-C4AFD9A229C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30F2A57-352D-4D8F-9924-58882601748E}" type="pres">
      <dgm:prSet presAssocID="{60E83A67-58F5-4B72-8E3B-D1B2072A9496}" presName="root" presStyleCnt="0"/>
      <dgm:spPr/>
    </dgm:pt>
    <dgm:pt modelId="{D5878210-5C63-42B3-A78E-171EA5FD55FE}" type="pres">
      <dgm:prSet presAssocID="{60E83A67-58F5-4B72-8E3B-D1B2072A9496}" presName="rootComposite" presStyleCnt="0"/>
      <dgm:spPr/>
    </dgm:pt>
    <dgm:pt modelId="{44A34209-91BA-4F05-A6B7-8E7CD685847E}" type="pres">
      <dgm:prSet presAssocID="{60E83A67-58F5-4B72-8E3B-D1B2072A9496}" presName="rootText" presStyleLbl="node1" presStyleIdx="0" presStyleCnt="1" custScaleX="153583" custScaleY="47716"/>
      <dgm:spPr/>
      <dgm:t>
        <a:bodyPr/>
        <a:lstStyle/>
        <a:p>
          <a:endParaRPr lang="ru-RU"/>
        </a:p>
      </dgm:t>
    </dgm:pt>
    <dgm:pt modelId="{1DF69E34-EEAA-4383-B47A-993EB5421C25}" type="pres">
      <dgm:prSet presAssocID="{60E83A67-58F5-4B72-8E3B-D1B2072A9496}" presName="rootConnector" presStyleLbl="node1" presStyleIdx="0" presStyleCnt="1"/>
      <dgm:spPr/>
      <dgm:t>
        <a:bodyPr/>
        <a:lstStyle/>
        <a:p>
          <a:endParaRPr lang="ru-RU"/>
        </a:p>
      </dgm:t>
    </dgm:pt>
    <dgm:pt modelId="{C839B7DE-DD90-48BF-B50F-AE4477764FA1}" type="pres">
      <dgm:prSet presAssocID="{60E83A67-58F5-4B72-8E3B-D1B2072A9496}" presName="childShape" presStyleCnt="0"/>
      <dgm:spPr/>
    </dgm:pt>
    <dgm:pt modelId="{5BEA9C7A-7227-403D-AD52-1DB5B161F7DF}" type="pres">
      <dgm:prSet presAssocID="{0809784A-06B1-4552-BCD7-4691531D7025}" presName="Name13" presStyleLbl="parChTrans1D2" presStyleIdx="0" presStyleCnt="2"/>
      <dgm:spPr/>
      <dgm:t>
        <a:bodyPr/>
        <a:lstStyle/>
        <a:p>
          <a:endParaRPr lang="ru-RU"/>
        </a:p>
      </dgm:t>
    </dgm:pt>
    <dgm:pt modelId="{691E192D-B199-4BF9-957C-F01FB36869EB}" type="pres">
      <dgm:prSet presAssocID="{E25E399A-9B0B-449B-8137-B370B1D9AC82}" presName="childText" presStyleLbl="bgAcc1" presStyleIdx="0" presStyleCnt="2" custScaleX="341329" custScaleY="739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2E5B66-63F4-4D1F-914F-AE53447FF867}" type="pres">
      <dgm:prSet presAssocID="{5B7F7F29-E796-41BF-99B7-74A308CE5E3B}" presName="Name13" presStyleLbl="parChTrans1D2" presStyleIdx="1" presStyleCnt="2"/>
      <dgm:spPr/>
      <dgm:t>
        <a:bodyPr/>
        <a:lstStyle/>
        <a:p>
          <a:endParaRPr lang="ru-RU"/>
        </a:p>
      </dgm:t>
    </dgm:pt>
    <dgm:pt modelId="{E88BE149-C66F-46E4-A2D5-A8FE99BA73E8}" type="pres">
      <dgm:prSet presAssocID="{32357108-03B6-457E-95EE-27C6DD4204C3}" presName="childText" presStyleLbl="bgAcc1" presStyleIdx="1" presStyleCnt="2" custScaleX="340247" custScaleY="806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2170650-0002-4F90-A6DB-ED28445D7AF2}" type="presOf" srcId="{60E83A67-58F5-4B72-8E3B-D1B2072A9496}" destId="{1DF69E34-EEAA-4383-B47A-993EB5421C25}" srcOrd="1" destOrd="0" presId="urn:microsoft.com/office/officeart/2005/8/layout/hierarchy3"/>
    <dgm:cxn modelId="{62E30288-5DF9-4E6F-9F45-9062D5005F4B}" type="presOf" srcId="{32357108-03B6-457E-95EE-27C6DD4204C3}" destId="{E88BE149-C66F-46E4-A2D5-A8FE99BA73E8}" srcOrd="0" destOrd="0" presId="urn:microsoft.com/office/officeart/2005/8/layout/hierarchy3"/>
    <dgm:cxn modelId="{D7712018-C95C-491B-A98A-8B9F0D3FD6FC}" srcId="{CDC52E86-42D0-4D2E-9593-C4AFD9A229C0}" destId="{60E83A67-58F5-4B72-8E3B-D1B2072A9496}" srcOrd="0" destOrd="0" parTransId="{CA6A65AC-DC5F-40CE-BAC4-34FB47F3E751}" sibTransId="{25FC583D-DDDA-4DE6-AE80-FB4A0D782B84}"/>
    <dgm:cxn modelId="{DB2EA15F-D62C-4D79-900B-4DEAFBFA000F}" type="presOf" srcId="{E25E399A-9B0B-449B-8137-B370B1D9AC82}" destId="{691E192D-B199-4BF9-957C-F01FB36869EB}" srcOrd="0" destOrd="0" presId="urn:microsoft.com/office/officeart/2005/8/layout/hierarchy3"/>
    <dgm:cxn modelId="{177916F9-6053-4B8D-B715-DD49FA3598AA}" srcId="{60E83A67-58F5-4B72-8E3B-D1B2072A9496}" destId="{32357108-03B6-457E-95EE-27C6DD4204C3}" srcOrd="1" destOrd="0" parTransId="{5B7F7F29-E796-41BF-99B7-74A308CE5E3B}" sibTransId="{E3A3EFEE-553E-4EE4-BD55-9C3932658BD3}"/>
    <dgm:cxn modelId="{34E1CEA5-7A8F-4CC5-94D4-26E22142EC3F}" srcId="{60E83A67-58F5-4B72-8E3B-D1B2072A9496}" destId="{E25E399A-9B0B-449B-8137-B370B1D9AC82}" srcOrd="0" destOrd="0" parTransId="{0809784A-06B1-4552-BCD7-4691531D7025}" sibTransId="{6AB6A4C0-E8A7-472B-B0A9-A689263007E3}"/>
    <dgm:cxn modelId="{6DE718D8-3D87-48F8-AB7F-2CC04D424CDB}" type="presOf" srcId="{5B7F7F29-E796-41BF-99B7-74A308CE5E3B}" destId="{C52E5B66-63F4-4D1F-914F-AE53447FF867}" srcOrd="0" destOrd="0" presId="urn:microsoft.com/office/officeart/2005/8/layout/hierarchy3"/>
    <dgm:cxn modelId="{D476F0AB-383D-4FC7-A860-B2E771B0DC31}" type="presOf" srcId="{CDC52E86-42D0-4D2E-9593-C4AFD9A229C0}" destId="{7CCE8435-44A0-41C1-90F8-1D28301BECA1}" srcOrd="0" destOrd="0" presId="urn:microsoft.com/office/officeart/2005/8/layout/hierarchy3"/>
    <dgm:cxn modelId="{86F4CD34-B6A0-40AD-A0A3-2FA823FA2409}" type="presOf" srcId="{0809784A-06B1-4552-BCD7-4691531D7025}" destId="{5BEA9C7A-7227-403D-AD52-1DB5B161F7DF}" srcOrd="0" destOrd="0" presId="urn:microsoft.com/office/officeart/2005/8/layout/hierarchy3"/>
    <dgm:cxn modelId="{30BE7948-B3A0-4F18-9DB4-113896961F57}" type="presOf" srcId="{60E83A67-58F5-4B72-8E3B-D1B2072A9496}" destId="{44A34209-91BA-4F05-A6B7-8E7CD685847E}" srcOrd="0" destOrd="0" presId="urn:microsoft.com/office/officeart/2005/8/layout/hierarchy3"/>
    <dgm:cxn modelId="{39073CC0-9215-4EC4-8EE3-B604640B113B}" type="presParOf" srcId="{7CCE8435-44A0-41C1-90F8-1D28301BECA1}" destId="{C30F2A57-352D-4D8F-9924-58882601748E}" srcOrd="0" destOrd="0" presId="urn:microsoft.com/office/officeart/2005/8/layout/hierarchy3"/>
    <dgm:cxn modelId="{AEC5B153-C7B6-4E48-A355-8CCA03EB83AF}" type="presParOf" srcId="{C30F2A57-352D-4D8F-9924-58882601748E}" destId="{D5878210-5C63-42B3-A78E-171EA5FD55FE}" srcOrd="0" destOrd="0" presId="urn:microsoft.com/office/officeart/2005/8/layout/hierarchy3"/>
    <dgm:cxn modelId="{A380AF42-77EB-427A-A899-1914E6AABFC2}" type="presParOf" srcId="{D5878210-5C63-42B3-A78E-171EA5FD55FE}" destId="{44A34209-91BA-4F05-A6B7-8E7CD685847E}" srcOrd="0" destOrd="0" presId="urn:microsoft.com/office/officeart/2005/8/layout/hierarchy3"/>
    <dgm:cxn modelId="{D2F6126D-663A-4782-8150-94E382C116EB}" type="presParOf" srcId="{D5878210-5C63-42B3-A78E-171EA5FD55FE}" destId="{1DF69E34-EEAA-4383-B47A-993EB5421C25}" srcOrd="1" destOrd="0" presId="urn:microsoft.com/office/officeart/2005/8/layout/hierarchy3"/>
    <dgm:cxn modelId="{6033E5D0-F00C-4B9E-84F4-A21D13D1217B}" type="presParOf" srcId="{C30F2A57-352D-4D8F-9924-58882601748E}" destId="{C839B7DE-DD90-48BF-B50F-AE4477764FA1}" srcOrd="1" destOrd="0" presId="urn:microsoft.com/office/officeart/2005/8/layout/hierarchy3"/>
    <dgm:cxn modelId="{77FA0C57-BA08-4E6B-8D47-D016DB883163}" type="presParOf" srcId="{C839B7DE-DD90-48BF-B50F-AE4477764FA1}" destId="{5BEA9C7A-7227-403D-AD52-1DB5B161F7DF}" srcOrd="0" destOrd="0" presId="urn:microsoft.com/office/officeart/2005/8/layout/hierarchy3"/>
    <dgm:cxn modelId="{44025D6B-0363-43F2-8B29-B6629E0CCB2E}" type="presParOf" srcId="{C839B7DE-DD90-48BF-B50F-AE4477764FA1}" destId="{691E192D-B199-4BF9-957C-F01FB36869EB}" srcOrd="1" destOrd="0" presId="urn:microsoft.com/office/officeart/2005/8/layout/hierarchy3"/>
    <dgm:cxn modelId="{B21ED6FD-9363-411C-B74F-94734FB6B6FF}" type="presParOf" srcId="{C839B7DE-DD90-48BF-B50F-AE4477764FA1}" destId="{C52E5B66-63F4-4D1F-914F-AE53447FF867}" srcOrd="2" destOrd="0" presId="urn:microsoft.com/office/officeart/2005/8/layout/hierarchy3"/>
    <dgm:cxn modelId="{89F1A217-D3D9-41DA-BFA2-CAA09614B310}" type="presParOf" srcId="{C839B7DE-DD90-48BF-B50F-AE4477764FA1}" destId="{E88BE149-C66F-46E4-A2D5-A8FE99BA73E8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CE86519-05E2-41EF-A065-972E627787AA}" type="doc">
      <dgm:prSet loTypeId="urn:microsoft.com/office/officeart/2005/8/layout/hierarchy3" loCatId="hierarchy" qsTypeId="urn:microsoft.com/office/officeart/2005/8/quickstyle/3d1" qsCatId="3D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658BD164-F496-43B2-8B4A-EACBF7688C1E}">
      <dgm:prSet phldrT="[Текст]" custT="1"/>
      <dgm:spPr/>
      <dgm:t>
        <a:bodyPr/>
        <a:lstStyle/>
        <a:p>
          <a:r>
            <a:rPr lang="ru-RU" sz="14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Преобразования</a:t>
          </a:r>
          <a:endParaRPr lang="ru-RU" sz="14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E599EB-55EC-4DBA-A699-0ED25750FED4}" type="parTrans" cxnId="{08F4CBB4-91F9-4A06-B3A6-331E267B4BB5}">
      <dgm:prSet/>
      <dgm:spPr/>
      <dgm:t>
        <a:bodyPr/>
        <a:lstStyle/>
        <a:p>
          <a:endParaRPr lang="ru-RU" sz="14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51433C-0543-4C1D-BF4C-DB91B0286293}" type="sibTrans" cxnId="{08F4CBB4-91F9-4A06-B3A6-331E267B4BB5}">
      <dgm:prSet/>
      <dgm:spPr/>
      <dgm:t>
        <a:bodyPr/>
        <a:lstStyle/>
        <a:p>
          <a:endParaRPr lang="ru-RU" sz="14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59F918-7972-4548-B451-669515F8A412}">
      <dgm:prSet phldrT="[Текст]" custT="1"/>
      <dgm:spPr/>
      <dgm:t>
        <a:bodyPr/>
        <a:lstStyle/>
        <a:p>
          <a:r>
            <a:rPr lang="ru-RU" sz="14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Технические средства </a:t>
          </a:r>
          <a:endParaRPr lang="ru-RU" sz="14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934EC0-6703-4C42-8759-2F334CC45CF5}" type="parTrans" cxnId="{94140AD0-C725-40BC-AA8A-B81D39947C49}">
      <dgm:prSet/>
      <dgm:spPr/>
      <dgm:t>
        <a:bodyPr/>
        <a:lstStyle/>
        <a:p>
          <a:endParaRPr lang="ru-RU" sz="14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0D398B-9E09-4B09-91AC-63F6F2AF0707}" type="sibTrans" cxnId="{94140AD0-C725-40BC-AA8A-B81D39947C49}">
      <dgm:prSet/>
      <dgm:spPr/>
      <dgm:t>
        <a:bodyPr/>
        <a:lstStyle/>
        <a:p>
          <a:endParaRPr lang="ru-RU" sz="14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6DC656-0825-42CF-AF8E-58F687A818CE}">
      <dgm:prSet phldrT="[Текст]" custT="1"/>
      <dgm:spPr/>
      <dgm:t>
        <a:bodyPr/>
        <a:lstStyle/>
        <a:p>
          <a:pPr algn="l"/>
          <a:r>
            <a:rPr lang="ru-RU" sz="14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Технология</a:t>
          </a:r>
          <a:endParaRPr lang="ru-RU" sz="14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EFBF50-2A47-4315-BCF8-DAC8D6C8019E}" type="parTrans" cxnId="{68F4A095-4C6C-4D51-8CCE-87162DA31E4D}">
      <dgm:prSet/>
      <dgm:spPr/>
      <dgm:t>
        <a:bodyPr/>
        <a:lstStyle/>
        <a:p>
          <a:endParaRPr lang="ru-RU" sz="14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0CA14F-9EBD-4CD1-A561-ECF505434770}" type="sibTrans" cxnId="{68F4A095-4C6C-4D51-8CCE-87162DA31E4D}">
      <dgm:prSet/>
      <dgm:spPr/>
      <dgm:t>
        <a:bodyPr/>
        <a:lstStyle/>
        <a:p>
          <a:endParaRPr lang="ru-RU" sz="14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627605-E891-417C-BEFF-B5C357E9A825}">
      <dgm:prSet phldrT="[Текст]" custT="1"/>
      <dgm:spPr/>
      <dgm:t>
        <a:bodyPr/>
        <a:lstStyle/>
        <a:p>
          <a:r>
            <a:rPr lang="ru-RU" sz="14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Техника</a:t>
          </a:r>
          <a:endParaRPr lang="ru-RU" sz="14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E6C340-201D-472C-826E-0C04FBDA5382}" type="parTrans" cxnId="{58F0D665-7945-481A-8CBB-C3FCA763DAB7}">
      <dgm:prSet/>
      <dgm:spPr/>
      <dgm:t>
        <a:bodyPr/>
        <a:lstStyle/>
        <a:p>
          <a:endParaRPr lang="ru-RU"/>
        </a:p>
      </dgm:t>
    </dgm:pt>
    <dgm:pt modelId="{4F9F28F0-3BF4-4817-81DC-2BC0DB5E9488}" type="sibTrans" cxnId="{58F0D665-7945-481A-8CBB-C3FCA763DAB7}">
      <dgm:prSet/>
      <dgm:spPr/>
      <dgm:t>
        <a:bodyPr/>
        <a:lstStyle/>
        <a:p>
          <a:endParaRPr lang="ru-RU"/>
        </a:p>
      </dgm:t>
    </dgm:pt>
    <dgm:pt modelId="{4517E429-CDF6-4E45-87DB-D31A8C9BC4BB}">
      <dgm:prSet phldrT="[Текст]" custT="1"/>
      <dgm:spPr/>
      <dgm:t>
        <a:bodyPr/>
        <a:lstStyle/>
        <a:p>
          <a:r>
            <a:rPr lang="ru-RU" sz="14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Технические система</a:t>
          </a:r>
          <a:endParaRPr lang="ru-RU" sz="14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7440E6-AE99-4909-A548-04649B099B04}" type="parTrans" cxnId="{F26B900C-59F0-437C-8CE8-85B978CCA086}">
      <dgm:prSet/>
      <dgm:spPr/>
      <dgm:t>
        <a:bodyPr/>
        <a:lstStyle/>
        <a:p>
          <a:endParaRPr lang="ru-RU"/>
        </a:p>
      </dgm:t>
    </dgm:pt>
    <dgm:pt modelId="{4BD6FB09-F85A-4B4A-8010-BECAC68CA98C}" type="sibTrans" cxnId="{F26B900C-59F0-437C-8CE8-85B978CCA086}">
      <dgm:prSet/>
      <dgm:spPr/>
      <dgm:t>
        <a:bodyPr/>
        <a:lstStyle/>
        <a:p>
          <a:endParaRPr lang="ru-RU"/>
        </a:p>
      </dgm:t>
    </dgm:pt>
    <dgm:pt modelId="{D7FE8593-DA0C-4E46-966A-0DC3B9D3DFD0}" type="pres">
      <dgm:prSet presAssocID="{6CE86519-05E2-41EF-A065-972E627787A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F7FB391-6721-4F2D-8392-06F2EB9E34AA}" type="pres">
      <dgm:prSet presAssocID="{658BD164-F496-43B2-8B4A-EACBF7688C1E}" presName="root" presStyleCnt="0"/>
      <dgm:spPr/>
    </dgm:pt>
    <dgm:pt modelId="{06A3A201-98D4-425E-B0D5-37A84413114D}" type="pres">
      <dgm:prSet presAssocID="{658BD164-F496-43B2-8B4A-EACBF7688C1E}" presName="rootComposite" presStyleCnt="0"/>
      <dgm:spPr/>
    </dgm:pt>
    <dgm:pt modelId="{3D7E392D-6448-4671-B83E-175012508503}" type="pres">
      <dgm:prSet presAssocID="{658BD164-F496-43B2-8B4A-EACBF7688C1E}" presName="rootText" presStyleLbl="node1" presStyleIdx="0" presStyleCnt="1" custScaleY="64242"/>
      <dgm:spPr/>
      <dgm:t>
        <a:bodyPr/>
        <a:lstStyle/>
        <a:p>
          <a:endParaRPr lang="ru-RU"/>
        </a:p>
      </dgm:t>
    </dgm:pt>
    <dgm:pt modelId="{E35AFC80-AB6D-4EE6-B293-66D1B7B705A7}" type="pres">
      <dgm:prSet presAssocID="{658BD164-F496-43B2-8B4A-EACBF7688C1E}" presName="rootConnector" presStyleLbl="node1" presStyleIdx="0" presStyleCnt="1"/>
      <dgm:spPr/>
      <dgm:t>
        <a:bodyPr/>
        <a:lstStyle/>
        <a:p>
          <a:endParaRPr lang="ru-RU"/>
        </a:p>
      </dgm:t>
    </dgm:pt>
    <dgm:pt modelId="{2251DF6C-04DA-4415-A0B7-426E7876CA34}" type="pres">
      <dgm:prSet presAssocID="{658BD164-F496-43B2-8B4A-EACBF7688C1E}" presName="childShape" presStyleCnt="0"/>
      <dgm:spPr/>
    </dgm:pt>
    <dgm:pt modelId="{A110F864-3188-4099-AD65-E6C0E72F7E86}" type="pres">
      <dgm:prSet presAssocID="{45934EC0-6703-4C42-8759-2F334CC45CF5}" presName="Name13" presStyleLbl="parChTrans1D2" presStyleIdx="0" presStyleCnt="2"/>
      <dgm:spPr/>
      <dgm:t>
        <a:bodyPr/>
        <a:lstStyle/>
        <a:p>
          <a:endParaRPr lang="ru-RU"/>
        </a:p>
      </dgm:t>
    </dgm:pt>
    <dgm:pt modelId="{89BC9F7F-E007-4C13-A395-516AFDC656AA}" type="pres">
      <dgm:prSet presAssocID="{BD59F918-7972-4548-B451-669515F8A412}" presName="childText" presStyleLbl="bgAcc1" presStyleIdx="0" presStyleCnt="2" custScaleX="1425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E3292D-4FFB-48F2-9304-9F36FEF62E72}" type="pres">
      <dgm:prSet presAssocID="{40EFBF50-2A47-4315-BCF8-DAC8D6C8019E}" presName="Name13" presStyleLbl="parChTrans1D2" presStyleIdx="1" presStyleCnt="2"/>
      <dgm:spPr/>
      <dgm:t>
        <a:bodyPr/>
        <a:lstStyle/>
        <a:p>
          <a:endParaRPr lang="ru-RU"/>
        </a:p>
      </dgm:t>
    </dgm:pt>
    <dgm:pt modelId="{8EF125B5-2CAA-4AA8-91CF-0FE7D029420A}" type="pres">
      <dgm:prSet presAssocID="{B06DC656-0825-42CF-AF8E-58F687A818CE}" presName="childText" presStyleLbl="bgAcc1" presStyleIdx="1" presStyleCnt="2" custScaleX="140640" custScaleY="681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119FEEF-8038-4E71-9124-A716C1C7D522}" type="presOf" srcId="{B06DC656-0825-42CF-AF8E-58F687A818CE}" destId="{8EF125B5-2CAA-4AA8-91CF-0FE7D029420A}" srcOrd="0" destOrd="0" presId="urn:microsoft.com/office/officeart/2005/8/layout/hierarchy3"/>
    <dgm:cxn modelId="{7D1B9453-C5DA-47B5-86AF-3DD358010CFB}" type="presOf" srcId="{6CE86519-05E2-41EF-A065-972E627787AA}" destId="{D7FE8593-DA0C-4E46-966A-0DC3B9D3DFD0}" srcOrd="0" destOrd="0" presId="urn:microsoft.com/office/officeart/2005/8/layout/hierarchy3"/>
    <dgm:cxn modelId="{58F0D665-7945-481A-8CBB-C3FCA763DAB7}" srcId="{BD59F918-7972-4548-B451-669515F8A412}" destId="{84627605-E891-417C-BEFF-B5C357E9A825}" srcOrd="0" destOrd="0" parTransId="{7FE6C340-201D-472C-826E-0C04FBDA5382}" sibTransId="{4F9F28F0-3BF4-4817-81DC-2BC0DB5E9488}"/>
    <dgm:cxn modelId="{E4FA3886-9039-4847-9B0A-6FB9750C0721}" type="presOf" srcId="{84627605-E891-417C-BEFF-B5C357E9A825}" destId="{89BC9F7F-E007-4C13-A395-516AFDC656AA}" srcOrd="0" destOrd="1" presId="urn:microsoft.com/office/officeart/2005/8/layout/hierarchy3"/>
    <dgm:cxn modelId="{68F4A095-4C6C-4D51-8CCE-87162DA31E4D}" srcId="{658BD164-F496-43B2-8B4A-EACBF7688C1E}" destId="{B06DC656-0825-42CF-AF8E-58F687A818CE}" srcOrd="1" destOrd="0" parTransId="{40EFBF50-2A47-4315-BCF8-DAC8D6C8019E}" sibTransId="{860CA14F-9EBD-4CD1-A561-ECF505434770}"/>
    <dgm:cxn modelId="{F26B900C-59F0-437C-8CE8-85B978CCA086}" srcId="{BD59F918-7972-4548-B451-669515F8A412}" destId="{4517E429-CDF6-4E45-87DB-D31A8C9BC4BB}" srcOrd="1" destOrd="0" parTransId="{CC7440E6-AE99-4909-A548-04649B099B04}" sibTransId="{4BD6FB09-F85A-4B4A-8010-BECAC68CA98C}"/>
    <dgm:cxn modelId="{26DDFF28-999C-49F9-9AC4-3B95218C9F8E}" type="presOf" srcId="{658BD164-F496-43B2-8B4A-EACBF7688C1E}" destId="{3D7E392D-6448-4671-B83E-175012508503}" srcOrd="0" destOrd="0" presId="urn:microsoft.com/office/officeart/2005/8/layout/hierarchy3"/>
    <dgm:cxn modelId="{CEC9B1BE-9D52-447D-8695-ACBF5CF18039}" type="presOf" srcId="{40EFBF50-2A47-4315-BCF8-DAC8D6C8019E}" destId="{28E3292D-4FFB-48F2-9304-9F36FEF62E72}" srcOrd="0" destOrd="0" presId="urn:microsoft.com/office/officeart/2005/8/layout/hierarchy3"/>
    <dgm:cxn modelId="{3A317CF3-54D5-4789-A89A-E3C260D40E60}" type="presOf" srcId="{45934EC0-6703-4C42-8759-2F334CC45CF5}" destId="{A110F864-3188-4099-AD65-E6C0E72F7E86}" srcOrd="0" destOrd="0" presId="urn:microsoft.com/office/officeart/2005/8/layout/hierarchy3"/>
    <dgm:cxn modelId="{F8FAEDC5-5700-431D-A3F2-59B3356EEA28}" type="presOf" srcId="{658BD164-F496-43B2-8B4A-EACBF7688C1E}" destId="{E35AFC80-AB6D-4EE6-B293-66D1B7B705A7}" srcOrd="1" destOrd="0" presId="urn:microsoft.com/office/officeart/2005/8/layout/hierarchy3"/>
    <dgm:cxn modelId="{94140AD0-C725-40BC-AA8A-B81D39947C49}" srcId="{658BD164-F496-43B2-8B4A-EACBF7688C1E}" destId="{BD59F918-7972-4548-B451-669515F8A412}" srcOrd="0" destOrd="0" parTransId="{45934EC0-6703-4C42-8759-2F334CC45CF5}" sibTransId="{9C0D398B-9E09-4B09-91AC-63F6F2AF0707}"/>
    <dgm:cxn modelId="{ED4B0862-D06D-4BA5-A67C-E7606C832A6B}" type="presOf" srcId="{BD59F918-7972-4548-B451-669515F8A412}" destId="{89BC9F7F-E007-4C13-A395-516AFDC656AA}" srcOrd="0" destOrd="0" presId="urn:microsoft.com/office/officeart/2005/8/layout/hierarchy3"/>
    <dgm:cxn modelId="{770B42DA-22AB-4D6B-B14C-B2524E52FC1D}" type="presOf" srcId="{4517E429-CDF6-4E45-87DB-D31A8C9BC4BB}" destId="{89BC9F7F-E007-4C13-A395-516AFDC656AA}" srcOrd="0" destOrd="2" presId="urn:microsoft.com/office/officeart/2005/8/layout/hierarchy3"/>
    <dgm:cxn modelId="{08F4CBB4-91F9-4A06-B3A6-331E267B4BB5}" srcId="{6CE86519-05E2-41EF-A065-972E627787AA}" destId="{658BD164-F496-43B2-8B4A-EACBF7688C1E}" srcOrd="0" destOrd="0" parTransId="{A7E599EB-55EC-4DBA-A699-0ED25750FED4}" sibTransId="{7851433C-0543-4C1D-BF4C-DB91B0286293}"/>
    <dgm:cxn modelId="{474CAD6C-3E67-4879-A883-FC8C73E1A650}" type="presParOf" srcId="{D7FE8593-DA0C-4E46-966A-0DC3B9D3DFD0}" destId="{7F7FB391-6721-4F2D-8392-06F2EB9E34AA}" srcOrd="0" destOrd="0" presId="urn:microsoft.com/office/officeart/2005/8/layout/hierarchy3"/>
    <dgm:cxn modelId="{B8B27983-CF53-4A7B-994A-79A37E27FD19}" type="presParOf" srcId="{7F7FB391-6721-4F2D-8392-06F2EB9E34AA}" destId="{06A3A201-98D4-425E-B0D5-37A84413114D}" srcOrd="0" destOrd="0" presId="urn:microsoft.com/office/officeart/2005/8/layout/hierarchy3"/>
    <dgm:cxn modelId="{17EC81DA-9AE8-4316-A247-75BB7A2D6F6A}" type="presParOf" srcId="{06A3A201-98D4-425E-B0D5-37A84413114D}" destId="{3D7E392D-6448-4671-B83E-175012508503}" srcOrd="0" destOrd="0" presId="urn:microsoft.com/office/officeart/2005/8/layout/hierarchy3"/>
    <dgm:cxn modelId="{4DEA75EB-5BA5-42F2-B9A5-1E34133ED69F}" type="presParOf" srcId="{06A3A201-98D4-425E-B0D5-37A84413114D}" destId="{E35AFC80-AB6D-4EE6-B293-66D1B7B705A7}" srcOrd="1" destOrd="0" presId="urn:microsoft.com/office/officeart/2005/8/layout/hierarchy3"/>
    <dgm:cxn modelId="{1D479F75-5705-4DB9-A11B-D6B664A8ECD1}" type="presParOf" srcId="{7F7FB391-6721-4F2D-8392-06F2EB9E34AA}" destId="{2251DF6C-04DA-4415-A0B7-426E7876CA34}" srcOrd="1" destOrd="0" presId="urn:microsoft.com/office/officeart/2005/8/layout/hierarchy3"/>
    <dgm:cxn modelId="{D7A264EF-F79A-4D25-8E88-18B3D9D9659D}" type="presParOf" srcId="{2251DF6C-04DA-4415-A0B7-426E7876CA34}" destId="{A110F864-3188-4099-AD65-E6C0E72F7E86}" srcOrd="0" destOrd="0" presId="urn:microsoft.com/office/officeart/2005/8/layout/hierarchy3"/>
    <dgm:cxn modelId="{E3710F4E-A751-400C-9147-175456AB297D}" type="presParOf" srcId="{2251DF6C-04DA-4415-A0B7-426E7876CA34}" destId="{89BC9F7F-E007-4C13-A395-516AFDC656AA}" srcOrd="1" destOrd="0" presId="urn:microsoft.com/office/officeart/2005/8/layout/hierarchy3"/>
    <dgm:cxn modelId="{8B567DD9-7DAF-49E1-95D6-6B1C2E70D7FB}" type="presParOf" srcId="{2251DF6C-04DA-4415-A0B7-426E7876CA34}" destId="{28E3292D-4FFB-48F2-9304-9F36FEF62E72}" srcOrd="2" destOrd="0" presId="urn:microsoft.com/office/officeart/2005/8/layout/hierarchy3"/>
    <dgm:cxn modelId="{B392487C-279A-4D0A-B930-7CCA313581C7}" type="presParOf" srcId="{2251DF6C-04DA-4415-A0B7-426E7876CA34}" destId="{8EF125B5-2CAA-4AA8-91CF-0FE7D029420A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403C3A2-9A74-4877-B193-62B5531C0D78}" type="doc">
      <dgm:prSet loTypeId="urn:microsoft.com/office/officeart/2005/8/layout/vProcess5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2CE74E1-952B-41E0-8C7E-34ADF2F70773}">
      <dgm:prSet phldrT="[Текст]" custT="1"/>
      <dgm:spPr/>
      <dgm:t>
        <a:bodyPr/>
        <a:lstStyle/>
        <a:p>
          <a:pPr algn="l"/>
          <a:r>
            <a:rPr lang="ru-RU" sz="1600" b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Технико-экономические показатели</a:t>
          </a:r>
          <a:br>
            <a:rPr lang="ru-RU" sz="1600" b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600" b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(система измерителей)</a:t>
          </a:r>
          <a:endParaRPr lang="ru-RU" sz="16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F7A290-983B-4886-98F4-78AAE431CB36}" type="parTrans" cxnId="{C003728F-9AAD-4BD5-80BC-C3C7E13ED9BF}">
      <dgm:prSet/>
      <dgm:spPr/>
      <dgm:t>
        <a:bodyPr/>
        <a:lstStyle/>
        <a:p>
          <a:endParaRPr lang="ru-RU" sz="16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020F06-2AF3-4500-95D2-A84011C63DEB}" type="sibTrans" cxnId="{C003728F-9AAD-4BD5-80BC-C3C7E13ED9BF}">
      <dgm:prSet custT="1"/>
      <dgm:spPr/>
      <dgm:t>
        <a:bodyPr/>
        <a:lstStyle/>
        <a:p>
          <a:endParaRPr lang="ru-RU" sz="16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261524-6747-4EC5-AB62-413CF4D7644A}">
      <dgm:prSet phldrT="[Текст]" custT="1"/>
      <dgm:spPr/>
      <dgm:t>
        <a:bodyPr/>
        <a:lstStyle/>
        <a:p>
          <a:r>
            <a:rPr lang="ru-RU" sz="1600" b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Степень технического совершенства изделия </a:t>
          </a:r>
          <a:endParaRPr lang="ru-RU" sz="16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CABA50-0CCF-4846-ABAF-A6533DF1EECA}" type="parTrans" cxnId="{82F88525-AF72-46CB-8492-464EF290705D}">
      <dgm:prSet/>
      <dgm:spPr/>
      <dgm:t>
        <a:bodyPr/>
        <a:lstStyle/>
        <a:p>
          <a:endParaRPr lang="ru-RU" sz="16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316FC2-4269-4477-9411-2F9B7267D40E}" type="sibTrans" cxnId="{82F88525-AF72-46CB-8492-464EF290705D}">
      <dgm:prSet custT="1"/>
      <dgm:spPr/>
      <dgm:t>
        <a:bodyPr/>
        <a:lstStyle/>
        <a:p>
          <a:endParaRPr lang="ru-RU" sz="16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5E4A8D-4BF3-43D8-A3E4-AAD188AB4A10}">
      <dgm:prSet phldrT="[Текст]" custT="1"/>
      <dgm:spPr/>
      <dgm:t>
        <a:bodyPr/>
        <a:lstStyle/>
        <a:p>
          <a:r>
            <a:rPr lang="ru-RU" sz="1600" b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Сравнительная оценка изделия с аналогичным, произведенным конкурентами</a:t>
          </a:r>
          <a:endParaRPr lang="ru-RU" sz="16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31D56C-469C-4112-A386-F9DE2A6473F6}" type="parTrans" cxnId="{04FCD75E-209F-4EA9-B03A-35E335E12242}">
      <dgm:prSet/>
      <dgm:spPr/>
      <dgm:t>
        <a:bodyPr/>
        <a:lstStyle/>
        <a:p>
          <a:endParaRPr lang="ru-RU" sz="16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92D440-D941-44B7-B718-45CD71CA04F3}" type="sibTrans" cxnId="{04FCD75E-209F-4EA9-B03A-35E335E12242}">
      <dgm:prSet/>
      <dgm:spPr/>
      <dgm:t>
        <a:bodyPr/>
        <a:lstStyle/>
        <a:p>
          <a:endParaRPr lang="ru-RU" sz="16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C079AF-BC24-49A1-BCA1-B55AD340A01D}" type="pres">
      <dgm:prSet presAssocID="{A403C3A2-9A74-4877-B193-62B5531C0D78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978562-1FBD-4FA6-8030-C329FBFFAA59}" type="pres">
      <dgm:prSet presAssocID="{A403C3A2-9A74-4877-B193-62B5531C0D78}" presName="dummyMaxCanvas" presStyleCnt="0">
        <dgm:presLayoutVars/>
      </dgm:prSet>
      <dgm:spPr/>
      <dgm:t>
        <a:bodyPr/>
        <a:lstStyle/>
        <a:p>
          <a:endParaRPr lang="ru-RU"/>
        </a:p>
      </dgm:t>
    </dgm:pt>
    <dgm:pt modelId="{AC55C5C3-45D5-4956-ABC5-90CAB52F43C9}" type="pres">
      <dgm:prSet presAssocID="{A403C3A2-9A74-4877-B193-62B5531C0D78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E0407C-0571-4DA2-B8F6-FA3574838756}" type="pres">
      <dgm:prSet presAssocID="{A403C3A2-9A74-4877-B193-62B5531C0D78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F78BA-CA58-482D-8760-084E01CA5612}" type="pres">
      <dgm:prSet presAssocID="{A403C3A2-9A74-4877-B193-62B5531C0D78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A69648-6CE8-4DF6-8A39-A4BBF0901B84}" type="pres">
      <dgm:prSet presAssocID="{A403C3A2-9A74-4877-B193-62B5531C0D78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066B32-D6D8-48C9-81F7-0A2FD98C6AD4}" type="pres">
      <dgm:prSet presAssocID="{A403C3A2-9A74-4877-B193-62B5531C0D78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E883BC-82BC-4E67-AF80-F93553F9AA28}" type="pres">
      <dgm:prSet presAssocID="{A403C3A2-9A74-4877-B193-62B5531C0D78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17CB62-42EF-4100-9C28-5B74B2AC1640}" type="pres">
      <dgm:prSet presAssocID="{A403C3A2-9A74-4877-B193-62B5531C0D78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EA3634-7AD1-48C9-B6B3-C05878EAB170}" type="pres">
      <dgm:prSet presAssocID="{A403C3A2-9A74-4877-B193-62B5531C0D78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003728F-9AAD-4BD5-80BC-C3C7E13ED9BF}" srcId="{A403C3A2-9A74-4877-B193-62B5531C0D78}" destId="{12CE74E1-952B-41E0-8C7E-34ADF2F70773}" srcOrd="0" destOrd="0" parTransId="{E7F7A290-983B-4886-98F4-78AAE431CB36}" sibTransId="{1B020F06-2AF3-4500-95D2-A84011C63DEB}"/>
    <dgm:cxn modelId="{82F88525-AF72-46CB-8492-464EF290705D}" srcId="{A403C3A2-9A74-4877-B193-62B5531C0D78}" destId="{5A261524-6747-4EC5-AB62-413CF4D7644A}" srcOrd="1" destOrd="0" parTransId="{F4CABA50-0CCF-4846-ABAF-A6533DF1EECA}" sibTransId="{7C316FC2-4269-4477-9411-2F9B7267D40E}"/>
    <dgm:cxn modelId="{11891820-FDC3-4F8E-9A7C-2F540690AC77}" type="presOf" srcId="{A403C3A2-9A74-4877-B193-62B5531C0D78}" destId="{82C079AF-BC24-49A1-BCA1-B55AD340A01D}" srcOrd="0" destOrd="0" presId="urn:microsoft.com/office/officeart/2005/8/layout/vProcess5"/>
    <dgm:cxn modelId="{9C20D150-8AB0-492E-A9A9-66D49BEE8CBF}" type="presOf" srcId="{165E4A8D-4BF3-43D8-A3E4-AAD188AB4A10}" destId="{AAEA3634-7AD1-48C9-B6B3-C05878EAB170}" srcOrd="1" destOrd="0" presId="urn:microsoft.com/office/officeart/2005/8/layout/vProcess5"/>
    <dgm:cxn modelId="{6CEBFDF2-0236-4C38-AE9D-AC2832C394D8}" type="presOf" srcId="{12CE74E1-952B-41E0-8C7E-34ADF2F70773}" destId="{AC55C5C3-45D5-4956-ABC5-90CAB52F43C9}" srcOrd="0" destOrd="0" presId="urn:microsoft.com/office/officeart/2005/8/layout/vProcess5"/>
    <dgm:cxn modelId="{4FEEEA9A-EF9F-4600-996B-BB4221AC99CB}" type="presOf" srcId="{5A261524-6747-4EC5-AB62-413CF4D7644A}" destId="{2F17CB62-42EF-4100-9C28-5B74B2AC1640}" srcOrd="1" destOrd="0" presId="urn:microsoft.com/office/officeart/2005/8/layout/vProcess5"/>
    <dgm:cxn modelId="{8E81B781-7D9F-475D-9702-48CCF9B1CF3A}" type="presOf" srcId="{165E4A8D-4BF3-43D8-A3E4-AAD188AB4A10}" destId="{101F78BA-CA58-482D-8760-084E01CA5612}" srcOrd="0" destOrd="0" presId="urn:microsoft.com/office/officeart/2005/8/layout/vProcess5"/>
    <dgm:cxn modelId="{04FCD75E-209F-4EA9-B03A-35E335E12242}" srcId="{A403C3A2-9A74-4877-B193-62B5531C0D78}" destId="{165E4A8D-4BF3-43D8-A3E4-AAD188AB4A10}" srcOrd="2" destOrd="0" parTransId="{F131D56C-469C-4112-A386-F9DE2A6473F6}" sibTransId="{1B92D440-D941-44B7-B718-45CD71CA04F3}"/>
    <dgm:cxn modelId="{DD2E508A-7895-4748-BF2A-8DFFD9526872}" type="presOf" srcId="{5A261524-6747-4EC5-AB62-413CF4D7644A}" destId="{65E0407C-0571-4DA2-B8F6-FA3574838756}" srcOrd="0" destOrd="0" presId="urn:microsoft.com/office/officeart/2005/8/layout/vProcess5"/>
    <dgm:cxn modelId="{82487A13-9795-4CAD-B78A-DD76CE6AC256}" type="presOf" srcId="{12CE74E1-952B-41E0-8C7E-34ADF2F70773}" destId="{1DE883BC-82BC-4E67-AF80-F93553F9AA28}" srcOrd="1" destOrd="0" presId="urn:microsoft.com/office/officeart/2005/8/layout/vProcess5"/>
    <dgm:cxn modelId="{4C2BBC4C-DB39-4053-AE17-8D278CED282E}" type="presOf" srcId="{1B020F06-2AF3-4500-95D2-A84011C63DEB}" destId="{CEA69648-6CE8-4DF6-8A39-A4BBF0901B84}" srcOrd="0" destOrd="0" presId="urn:microsoft.com/office/officeart/2005/8/layout/vProcess5"/>
    <dgm:cxn modelId="{459721CA-D5B8-4009-9068-EE85FDCB6C7B}" type="presOf" srcId="{7C316FC2-4269-4477-9411-2F9B7267D40E}" destId="{74066B32-D6D8-48C9-81F7-0A2FD98C6AD4}" srcOrd="0" destOrd="0" presId="urn:microsoft.com/office/officeart/2005/8/layout/vProcess5"/>
    <dgm:cxn modelId="{3BDDCD33-8757-49A1-930A-8C42138D8FD9}" type="presParOf" srcId="{82C079AF-BC24-49A1-BCA1-B55AD340A01D}" destId="{69978562-1FBD-4FA6-8030-C329FBFFAA59}" srcOrd="0" destOrd="0" presId="urn:microsoft.com/office/officeart/2005/8/layout/vProcess5"/>
    <dgm:cxn modelId="{440FA4D4-29AE-4B75-96CA-0EA18282F897}" type="presParOf" srcId="{82C079AF-BC24-49A1-BCA1-B55AD340A01D}" destId="{AC55C5C3-45D5-4956-ABC5-90CAB52F43C9}" srcOrd="1" destOrd="0" presId="urn:microsoft.com/office/officeart/2005/8/layout/vProcess5"/>
    <dgm:cxn modelId="{992AC850-1C35-4ECB-B2DC-365ED7A5813D}" type="presParOf" srcId="{82C079AF-BC24-49A1-BCA1-B55AD340A01D}" destId="{65E0407C-0571-4DA2-B8F6-FA3574838756}" srcOrd="2" destOrd="0" presId="urn:microsoft.com/office/officeart/2005/8/layout/vProcess5"/>
    <dgm:cxn modelId="{B0124C1F-4405-46A2-A4E3-9F807BCA0CD1}" type="presParOf" srcId="{82C079AF-BC24-49A1-BCA1-B55AD340A01D}" destId="{101F78BA-CA58-482D-8760-084E01CA5612}" srcOrd="3" destOrd="0" presId="urn:microsoft.com/office/officeart/2005/8/layout/vProcess5"/>
    <dgm:cxn modelId="{8AF54158-48CD-4AD6-9A8C-EBFDD311E679}" type="presParOf" srcId="{82C079AF-BC24-49A1-BCA1-B55AD340A01D}" destId="{CEA69648-6CE8-4DF6-8A39-A4BBF0901B84}" srcOrd="4" destOrd="0" presId="urn:microsoft.com/office/officeart/2005/8/layout/vProcess5"/>
    <dgm:cxn modelId="{EC26198E-4E50-4D55-B32C-1FFFF26DF2E4}" type="presParOf" srcId="{82C079AF-BC24-49A1-BCA1-B55AD340A01D}" destId="{74066B32-D6D8-48C9-81F7-0A2FD98C6AD4}" srcOrd="5" destOrd="0" presId="urn:microsoft.com/office/officeart/2005/8/layout/vProcess5"/>
    <dgm:cxn modelId="{484E3AA8-BCB5-41C1-BCB5-46BBD43A39EE}" type="presParOf" srcId="{82C079AF-BC24-49A1-BCA1-B55AD340A01D}" destId="{1DE883BC-82BC-4E67-AF80-F93553F9AA28}" srcOrd="6" destOrd="0" presId="urn:microsoft.com/office/officeart/2005/8/layout/vProcess5"/>
    <dgm:cxn modelId="{4A2CFE15-ACE5-4F9A-828F-C8BC44AFB374}" type="presParOf" srcId="{82C079AF-BC24-49A1-BCA1-B55AD340A01D}" destId="{2F17CB62-42EF-4100-9C28-5B74B2AC1640}" srcOrd="7" destOrd="0" presId="urn:microsoft.com/office/officeart/2005/8/layout/vProcess5"/>
    <dgm:cxn modelId="{573C6B11-3AFC-48AC-9C8E-3AE46509ED46}" type="presParOf" srcId="{82C079AF-BC24-49A1-BCA1-B55AD340A01D}" destId="{AAEA3634-7AD1-48C9-B6B3-C05878EAB170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A34209-91BA-4F05-A6B7-8E7CD685847E}">
      <dsp:nvSpPr>
        <dsp:cNvPr id="0" name=""/>
        <dsp:cNvSpPr/>
      </dsp:nvSpPr>
      <dsp:spPr>
        <a:xfrm>
          <a:off x="710" y="288204"/>
          <a:ext cx="2804559" cy="435667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00000"/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125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Кризисная ситуация РФ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470" y="300964"/>
        <a:ext cx="2779039" cy="410147"/>
      </dsp:txXfrm>
    </dsp:sp>
    <dsp:sp modelId="{5BEA9C7A-7227-403D-AD52-1DB5B161F7DF}">
      <dsp:nvSpPr>
        <dsp:cNvPr id="0" name=""/>
        <dsp:cNvSpPr/>
      </dsp:nvSpPr>
      <dsp:spPr>
        <a:xfrm>
          <a:off x="281166" y="723872"/>
          <a:ext cx="280455" cy="5658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5854"/>
              </a:lnTo>
              <a:lnTo>
                <a:pt x="280455" y="565854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1E192D-B199-4BF9-957C-F01FB36869EB}">
      <dsp:nvSpPr>
        <dsp:cNvPr id="0" name=""/>
        <dsp:cNvSpPr/>
      </dsp:nvSpPr>
      <dsp:spPr>
        <a:xfrm>
          <a:off x="561622" y="952133"/>
          <a:ext cx="4986372" cy="6751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l" defTabSz="711200">
            <a:lnSpc>
              <a:spcPct val="125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Низкая культура безопасности и технологическая недисциплинированность персонала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1398" y="971909"/>
        <a:ext cx="4946820" cy="635634"/>
      </dsp:txXfrm>
    </dsp:sp>
    <dsp:sp modelId="{C52E5B66-63F4-4D1F-914F-AE53447FF867}">
      <dsp:nvSpPr>
        <dsp:cNvPr id="0" name=""/>
        <dsp:cNvSpPr/>
      </dsp:nvSpPr>
      <dsp:spPr>
        <a:xfrm>
          <a:off x="281166" y="723872"/>
          <a:ext cx="280455" cy="14999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9957"/>
              </a:lnTo>
              <a:lnTo>
                <a:pt x="280455" y="149995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8BE149-C66F-46E4-A2D5-A8FE99BA73E8}">
      <dsp:nvSpPr>
        <dsp:cNvPr id="0" name=""/>
        <dsp:cNvSpPr/>
      </dsp:nvSpPr>
      <dsp:spPr>
        <a:xfrm>
          <a:off x="561622" y="1855580"/>
          <a:ext cx="4970566" cy="7364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l" defTabSz="711200">
            <a:lnSpc>
              <a:spcPct val="125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Конструктивное несовершенство используемого промышленного и транспортного оборудования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3193" y="1877151"/>
        <a:ext cx="4927424" cy="693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7E392D-6448-4671-B83E-175012508503}">
      <dsp:nvSpPr>
        <dsp:cNvPr id="0" name=""/>
        <dsp:cNvSpPr/>
      </dsp:nvSpPr>
      <dsp:spPr>
        <a:xfrm>
          <a:off x="187" y="293576"/>
          <a:ext cx="1856306" cy="5962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Преобразования</a:t>
          </a:r>
          <a:endParaRPr lang="ru-RU" sz="1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651" y="311040"/>
        <a:ext cx="1821378" cy="561336"/>
      </dsp:txXfrm>
    </dsp:sp>
    <dsp:sp modelId="{A110F864-3188-4099-AD65-E6C0E72F7E86}">
      <dsp:nvSpPr>
        <dsp:cNvPr id="0" name=""/>
        <dsp:cNvSpPr/>
      </dsp:nvSpPr>
      <dsp:spPr>
        <a:xfrm>
          <a:off x="185818" y="889840"/>
          <a:ext cx="185630" cy="6961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6114"/>
              </a:lnTo>
              <a:lnTo>
                <a:pt x="185630" y="696114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BC9F7F-E007-4C13-A395-516AFDC656AA}">
      <dsp:nvSpPr>
        <dsp:cNvPr id="0" name=""/>
        <dsp:cNvSpPr/>
      </dsp:nvSpPr>
      <dsp:spPr>
        <a:xfrm>
          <a:off x="371448" y="1121878"/>
          <a:ext cx="2116397" cy="928153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Технические средства </a:t>
          </a:r>
          <a:endParaRPr lang="ru-RU" sz="1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Техника</a:t>
          </a:r>
          <a:endParaRPr lang="ru-RU" sz="1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Технические система</a:t>
          </a:r>
          <a:endParaRPr lang="ru-RU" sz="1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8633" y="1149063"/>
        <a:ext cx="2062027" cy="873783"/>
      </dsp:txXfrm>
    </dsp:sp>
    <dsp:sp modelId="{28E3292D-4FFB-48F2-9304-9F36FEF62E72}">
      <dsp:nvSpPr>
        <dsp:cNvPr id="0" name=""/>
        <dsp:cNvSpPr/>
      </dsp:nvSpPr>
      <dsp:spPr>
        <a:xfrm>
          <a:off x="185818" y="889840"/>
          <a:ext cx="185630" cy="17085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8595"/>
              </a:lnTo>
              <a:lnTo>
                <a:pt x="185630" y="170859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F125B5-2CAA-4AA8-91CF-0FE7D029420A}">
      <dsp:nvSpPr>
        <dsp:cNvPr id="0" name=""/>
        <dsp:cNvSpPr/>
      </dsp:nvSpPr>
      <dsp:spPr>
        <a:xfrm>
          <a:off x="371448" y="2282070"/>
          <a:ext cx="2088567" cy="632731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Технология</a:t>
          </a:r>
          <a:endParaRPr lang="ru-RU" sz="1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9980" y="2300602"/>
        <a:ext cx="2051503" cy="5956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55C5C3-45D5-4956-ABC5-90CAB52F43C9}">
      <dsp:nvSpPr>
        <dsp:cNvPr id="0" name=""/>
        <dsp:cNvSpPr/>
      </dsp:nvSpPr>
      <dsp:spPr>
        <a:xfrm>
          <a:off x="0" y="0"/>
          <a:ext cx="4835336" cy="7681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Технико-экономические показатели</a:t>
          </a:r>
          <a:br>
            <a:rPr lang="ru-RU" sz="1600" b="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600" b="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(система измерителей)</a:t>
          </a:r>
          <a:endParaRPr lang="ru-RU" sz="16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498" y="22498"/>
        <a:ext cx="4006455" cy="723142"/>
      </dsp:txXfrm>
    </dsp:sp>
    <dsp:sp modelId="{65E0407C-0571-4DA2-B8F6-FA3574838756}">
      <dsp:nvSpPr>
        <dsp:cNvPr id="0" name=""/>
        <dsp:cNvSpPr/>
      </dsp:nvSpPr>
      <dsp:spPr>
        <a:xfrm>
          <a:off x="426647" y="896161"/>
          <a:ext cx="4835336" cy="7681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Степень технического совершенства изделия </a:t>
          </a:r>
          <a:endParaRPr lang="ru-RU" sz="16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9145" y="918659"/>
        <a:ext cx="3864403" cy="723142"/>
      </dsp:txXfrm>
    </dsp:sp>
    <dsp:sp modelId="{101F78BA-CA58-482D-8760-084E01CA5612}">
      <dsp:nvSpPr>
        <dsp:cNvPr id="0" name=""/>
        <dsp:cNvSpPr/>
      </dsp:nvSpPr>
      <dsp:spPr>
        <a:xfrm>
          <a:off x="853294" y="1792322"/>
          <a:ext cx="4835336" cy="7681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Сравнительная оценка изделия с аналогичным, произведенным конкурентами</a:t>
          </a:r>
          <a:endParaRPr lang="ru-RU" sz="16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75792" y="1814820"/>
        <a:ext cx="3864403" cy="723142"/>
      </dsp:txXfrm>
    </dsp:sp>
    <dsp:sp modelId="{CEA69648-6CE8-4DF6-8A39-A4BBF0901B84}">
      <dsp:nvSpPr>
        <dsp:cNvPr id="0" name=""/>
        <dsp:cNvSpPr/>
      </dsp:nvSpPr>
      <dsp:spPr>
        <a:xfrm>
          <a:off x="4336046" y="582504"/>
          <a:ext cx="499289" cy="49928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48386" y="582504"/>
        <a:ext cx="274609" cy="375715"/>
      </dsp:txXfrm>
    </dsp:sp>
    <dsp:sp modelId="{74066B32-D6D8-48C9-81F7-0A2FD98C6AD4}">
      <dsp:nvSpPr>
        <dsp:cNvPr id="0" name=""/>
        <dsp:cNvSpPr/>
      </dsp:nvSpPr>
      <dsp:spPr>
        <a:xfrm>
          <a:off x="4762693" y="1473545"/>
          <a:ext cx="499289" cy="49928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75033" y="1473545"/>
        <a:ext cx="274609" cy="3757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1F9CB-689D-4FF7-A0EF-D26A215A4193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3FE78-57A9-45A3-B4D5-3730293A6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037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7700" y="1509713"/>
            <a:ext cx="7345363" cy="10429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2754313"/>
            <a:ext cx="6049963" cy="124301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708837-9AB7-4FCB-BA7C-F7CEE471445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88119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10B951-C908-4B17-AE20-C1997DBC4A6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4820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625" y="3124200"/>
            <a:ext cx="7345363" cy="9652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625" y="2060575"/>
            <a:ext cx="7345363" cy="10636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3A82B8-2EA6-4410-8F3C-16F734E5E0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78217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31800" y="1133475"/>
            <a:ext cx="3811588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95788" y="1133475"/>
            <a:ext cx="3813175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77EFC4-8D61-4782-811D-257D9D79411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15155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1800" y="1087438"/>
            <a:ext cx="3817938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1800" y="1541463"/>
            <a:ext cx="3817938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389438" y="1087438"/>
            <a:ext cx="3819525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389438" y="1541463"/>
            <a:ext cx="3819525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7C404C-B2E6-4A37-AEEC-38943D8B42E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2333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2406FA-7D25-41E5-AF57-B7ACE354F13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83420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85CD7-A84B-44DB-9209-A02239EEF2C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27579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193675"/>
            <a:ext cx="2843213" cy="823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78200" y="193675"/>
            <a:ext cx="4830763" cy="41481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31800" y="1017588"/>
            <a:ext cx="2843213" cy="33242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F4E2F-7716-451F-A3E5-3E526A974EF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1504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3863" y="3402013"/>
            <a:ext cx="5184775" cy="401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693863" y="434975"/>
            <a:ext cx="5184775" cy="2916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93863" y="3803650"/>
            <a:ext cx="5184775" cy="5715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1F5797-C757-41EB-80EB-98B5F64BEC1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98564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42CBCE-7CEA-4556-AFB4-80CFBBC56D3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62898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65863" y="195263"/>
            <a:ext cx="1943100" cy="41465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31800" y="195263"/>
            <a:ext cx="5681663" cy="41465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09FA32-7862-473D-8A8B-B1F02EE52D9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08584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195263"/>
            <a:ext cx="7777163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133475"/>
            <a:ext cx="7777163" cy="320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defTabSz="7715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52750" y="4425950"/>
            <a:ext cx="2735263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algn="ctr" defTabSz="7715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algn="r" defTabSz="771525">
              <a:defRPr sz="1200"/>
            </a:lvl1pPr>
          </a:lstStyle>
          <a:p>
            <a:fld id="{551D5D89-8740-4729-9729-B1D635527C7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2pPr>
      <a:lvl3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3pPr>
      <a:lvl4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4pPr>
      <a:lvl5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5pPr>
      <a:lvl6pPr marL="4572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6pPr>
      <a:lvl7pPr marL="9144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7pPr>
      <a:lvl8pPr marL="13716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8pPr>
      <a:lvl9pPr marL="18288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9pPr>
    </p:titleStyle>
    <p:bodyStyle>
      <a:lvl1pPr marL="288925" indent="-288925" algn="l" defTabSz="771525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627063" indent="-241300" algn="l" defTabSz="771525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963613" indent="-192088" algn="l" defTabSz="7715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349375" indent="-192088" algn="l" defTabSz="771525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</a:defRPr>
      </a:lvl4pPr>
      <a:lvl5pPr marL="1735138" indent="-192088" algn="l" defTabSz="771525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1923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6495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1067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5639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3600450" y="4230688"/>
            <a:ext cx="1439863" cy="630237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1600" b="1" dirty="0" smtClean="0">
                <a:solidFill>
                  <a:schemeClr val="bg1"/>
                </a:solidFill>
              </a:rPr>
              <a:t>2021</a:t>
            </a:r>
            <a:endParaRPr lang="ru-RU" altLang="ru-RU" sz="1600" b="1" dirty="0">
              <a:solidFill>
                <a:schemeClr val="bg1"/>
              </a:solidFill>
            </a:endParaRPr>
          </a:p>
        </p:txBody>
      </p:sp>
      <p:sp>
        <p:nvSpPr>
          <p:cNvPr id="2052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92195" y="1993290"/>
            <a:ext cx="7272338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20000"/>
              </a:spcBef>
            </a:pPr>
            <a:r>
              <a:rPr lang="ru-RU" altLang="ru-RU" sz="2800" b="1" dirty="0" smtClean="0"/>
              <a:t>ОБЩИЕ ПОНЯТИЯ</a:t>
            </a:r>
            <a:endParaRPr lang="ru-RU" altLang="ru-RU" sz="2800" b="1" dirty="0"/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143917" y="3294063"/>
            <a:ext cx="8352927" cy="452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7606" tIns="28803" rIns="57606" bIns="28803"/>
          <a:lstStyle>
            <a:lvl1pPr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r>
              <a:rPr lang="ru-RU" altLang="ru-RU" sz="2400" b="1" dirty="0" smtClean="0">
                <a:latin typeface="+mn-lt"/>
              </a:rPr>
              <a:t>Надежность технических систем </a:t>
            </a:r>
            <a:br>
              <a:rPr lang="ru-RU" altLang="ru-RU" sz="2400" b="1" dirty="0" smtClean="0">
                <a:latin typeface="+mn-lt"/>
              </a:rPr>
            </a:br>
            <a:r>
              <a:rPr lang="ru-RU" altLang="ru-RU" sz="2400" b="1" dirty="0" smtClean="0">
                <a:solidFill>
                  <a:schemeClr val="bg1"/>
                </a:solidFill>
                <a:latin typeface="+mn-lt"/>
              </a:rPr>
              <a:t>и техногенный риск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АКТУАЛЬНОСТЬ</a:t>
            </a: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</a:t>
            </a:fld>
            <a:endParaRPr lang="ru-RU" altLang="ru-RU"/>
          </a:p>
        </p:txBody>
      </p:sp>
      <p:sp>
        <p:nvSpPr>
          <p:cNvPr id="13" name="Стрелка вниз 12"/>
          <p:cNvSpPr/>
          <p:nvPr/>
        </p:nvSpPr>
        <p:spPr bwMode="auto">
          <a:xfrm>
            <a:off x="3927946" y="1338365"/>
            <a:ext cx="410660" cy="3040590"/>
          </a:xfrm>
          <a:prstGeom prst="downArrow">
            <a:avLst/>
          </a:prstGeom>
          <a:gradFill>
            <a:gsLst>
              <a:gs pos="0">
                <a:srgbClr val="FF0000"/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102862" tIns="51431" rIns="102862" bIns="51431" numCol="1" rtlCol="0" anchor="t" anchorCtr="0" compatLnSpc="1">
            <a:prstTxWarp prst="textNoShape">
              <a:avLst/>
            </a:prstTxWarp>
          </a:bodyPr>
          <a:lstStyle/>
          <a:p>
            <a:pPr defTabSz="648238"/>
            <a:endParaRPr lang="ru-RU" sz="1237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91989" y="891058"/>
            <a:ext cx="7488411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21440" indent="-32144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производительных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(средства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предметы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труда )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люди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27533" y="2092664"/>
            <a:ext cx="6461199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21440" indent="-32144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 предсказуемые техногенные и экологические последствия чрезвычайных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происшествий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09090" y="3386262"/>
            <a:ext cx="6624774" cy="45807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21440" indent="-32144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сомнением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существование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человеческого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2881133" y="4378955"/>
            <a:ext cx="2511074" cy="485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4801" tIns="32401" rIns="64801" bIns="32401" numCol="1" anchor="ctr" anchorCtr="0" compatLnSpc="1">
            <a:prstTxWarp prst="textNoShape">
              <a:avLst/>
            </a:prstTxWarp>
          </a:bodyPr>
          <a:lstStyle>
            <a:lvl1pPr algn="ctr" defTabSz="576263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576263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2pPr>
            <a:lvl3pPr algn="ctr" defTabSz="576263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3pPr>
            <a:lvl4pPr algn="ctr" defTabSz="576263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4pPr>
            <a:lvl5pPr algn="ctr" defTabSz="576263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576263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576263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576263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576263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sz="1600" b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Кризисная ситуация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</a:t>
            </a:fld>
            <a:endParaRPr lang="ru-RU" altLang="ru-RU"/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3516714966"/>
              </p:ext>
            </p:extLst>
          </p:nvPr>
        </p:nvGraphicFramePr>
        <p:xfrm>
          <a:off x="1224037" y="778500"/>
          <a:ext cx="5548705" cy="2880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1240492" y="3979698"/>
            <a:ext cx="29984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1440" indent="-32144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угольная и горнорудная;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химическая;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нефтегазовая;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43651" y="3998945"/>
            <a:ext cx="25494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1440" indent="-32144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металлургическая;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транспорт;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атомная энергетика; </a:t>
            </a:r>
          </a:p>
        </p:txBody>
      </p:sp>
      <p:sp>
        <p:nvSpPr>
          <p:cNvPr id="15" name="Стрелка вниз 14"/>
          <p:cNvSpPr/>
          <p:nvPr/>
        </p:nvSpPr>
        <p:spPr bwMode="auto">
          <a:xfrm>
            <a:off x="3640568" y="3520924"/>
            <a:ext cx="843181" cy="353082"/>
          </a:xfrm>
          <a:prstGeom prst="downArrow">
            <a:avLst/>
          </a:prstGeom>
          <a:gradFill>
            <a:gsLst>
              <a:gs pos="0">
                <a:srgbClr val="FF0000"/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102862" tIns="51431" rIns="102862" bIns="51431" numCol="1" rtlCol="0" anchor="t" anchorCtr="0" compatLnSpc="1">
            <a:prstTxWarp prst="textNoShape">
              <a:avLst/>
            </a:prstTxWarp>
          </a:bodyPr>
          <a:lstStyle/>
          <a:p>
            <a:pPr defTabSz="648238"/>
            <a:endParaRPr lang="ru-RU" sz="1237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АКТУАЛЬНОСТЬ</a:t>
            </a:r>
          </a:p>
        </p:txBody>
      </p:sp>
    </p:spTree>
    <p:extLst>
      <p:ext uri="{BB962C8B-B14F-4D97-AF65-F5344CB8AC3E}">
        <p14:creationId xmlns:p14="http://schemas.microsoft.com/office/powerpoint/2010/main" val="20428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ТЕХНОСФЕРА</a:t>
            </a:r>
            <a:r>
              <a:rPr lang="ru-RU" alt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 ТЕХНИКА, ТЕХНИЧЕСКАЯ СИСТЕМА</a:t>
            </a: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4</a:t>
            </a:fld>
            <a:endParaRPr lang="ru-RU" alt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3997" y="936625"/>
            <a:ext cx="76328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Техносфера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часть биосферы, коренным образом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преобразованная человеком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технические и техногенные объекты (механизмы, здания, сооружения, горные выработки, дороги и т.д.) с помощью прямого или косвенного воздействия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технических средств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наилучшего соответствия социально-экономическим потребностям человека.* </a:t>
            </a: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3223784" y="4163769"/>
            <a:ext cx="5274775" cy="26218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6765" numCol="1" anchor="ctr" anchorCtr="0" compatLnSpc="1">
            <a:prstTxWarp prst="textNoShape">
              <a:avLst/>
            </a:prstTxWarp>
            <a:spAutoFit/>
          </a:bodyPr>
          <a:lstStyle/>
          <a:p>
            <a:pPr algn="r" defTabSz="1028609"/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*ГОСТ Р 52104-2003. </a:t>
            </a:r>
            <a:r>
              <a:rPr lang="ru-RU" altLang="ru-RU" sz="12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Ресурсосбережение. Термины и определения</a:t>
            </a:r>
          </a:p>
        </p:txBody>
      </p:sp>
    </p:spTree>
    <p:extLst>
      <p:ext uri="{BB962C8B-B14F-4D97-AF65-F5344CB8AC3E}">
        <p14:creationId xmlns:p14="http://schemas.microsoft.com/office/powerpoint/2010/main" val="110144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5</a:t>
            </a:fld>
            <a:endParaRPr lang="ru-RU" altLang="ru-RU"/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966219614"/>
              </p:ext>
            </p:extLst>
          </p:nvPr>
        </p:nvGraphicFramePr>
        <p:xfrm>
          <a:off x="825079" y="782285"/>
          <a:ext cx="2488034" cy="32083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490492" y="1689980"/>
            <a:ext cx="33234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воздействия на предметы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490492" y="2149086"/>
            <a:ext cx="49343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замены человека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выполнении технологических функций.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490492" y="2980083"/>
            <a:ext cx="49343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ответа на вопрос «Как?»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(из чего, чем, с какой точностью, за какое время…)</a:t>
            </a:r>
            <a:endParaRPr lang="ru-RU" sz="1600" dirty="0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3240088" y="127000"/>
            <a:ext cx="504031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/>
            <a:r>
              <a:rPr lang="ru-RU" altLang="ru-RU" sz="1800" b="1" dirty="0" err="1">
                <a:solidFill>
                  <a:schemeClr val="tx1"/>
                </a:solidFill>
                <a:latin typeface="Calibri" panose="020F0502020204030204" pitchFamily="34" charset="0"/>
              </a:rPr>
              <a:t>ТЕХНОСФЕРА</a:t>
            </a:r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, ТЕХНИКА, ТЕХНИЧЕСКАЯ СИСТЕМА</a:t>
            </a:r>
            <a:endParaRPr lang="ru-RU" altLang="ru-RU" sz="1800" b="1" kern="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12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6</a:t>
            </a:fld>
            <a:endParaRPr lang="ru-RU" alt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7970212" y="4119759"/>
            <a:ext cx="67055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БЭС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23415" y="922638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совокупность средств человеческой деятельности, созданных для осуществления процессов производства и обслуживания непроизводственных потребностей общества.*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723415" y="2181351"/>
            <a:ext cx="770053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функциональному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назначению – техника: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производственная,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военная и медицинская,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бытовая,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исследований и образования,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др. </a:t>
            </a:r>
          </a:p>
        </p:txBody>
      </p:sp>
      <p:sp>
        <p:nvSpPr>
          <p:cNvPr id="28" name="Rectangle 2"/>
          <p:cNvSpPr txBox="1">
            <a:spLocks noChangeArrowheads="1"/>
          </p:cNvSpPr>
          <p:nvPr/>
        </p:nvSpPr>
        <p:spPr bwMode="auto">
          <a:xfrm>
            <a:off x="3240088" y="127000"/>
            <a:ext cx="504031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/>
            <a:r>
              <a:rPr lang="ru-RU" altLang="ru-RU" sz="1800" b="1" dirty="0" err="1">
                <a:solidFill>
                  <a:schemeClr val="tx1"/>
                </a:solidFill>
                <a:latin typeface="Calibri" panose="020F0502020204030204" pitchFamily="34" charset="0"/>
              </a:rPr>
              <a:t>ТЕХНОСФЕРА</a:t>
            </a:r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, ТЕХНИКА, ТЕХНИЧЕСКАЯ СИСТЕМА</a:t>
            </a:r>
            <a:endParaRPr lang="ru-RU" altLang="ru-RU" sz="1800" b="1" kern="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04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 err="1">
                <a:solidFill>
                  <a:schemeClr val="tx1"/>
                </a:solidFill>
                <a:latin typeface="Calibri" panose="020F0502020204030204" pitchFamily="34" charset="0"/>
              </a:rPr>
              <a:t>ТЕХНОСФЕРА</a:t>
            </a:r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, ТЕХНИКА, ТЕХНИЧЕСКАЯ СИСТЕМА</a:t>
            </a: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7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912604"/>
            <a:ext cx="77048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доля – производственная техника: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механизмы,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аппаратура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машинами и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технологическими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и сооружения, коммуникации и т.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д.</a:t>
            </a:r>
          </a:p>
          <a:p>
            <a:pPr>
              <a:lnSpc>
                <a:spcPct val="150000"/>
              </a:lnSpc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 – по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отраслевой структуре производства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(машиностроительная, авиационная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сельскохозяйственная,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энергетическая, химическая, горная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т.п.)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90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 err="1">
                <a:solidFill>
                  <a:schemeClr val="tx1"/>
                </a:solidFill>
                <a:latin typeface="Calibri" panose="020F0502020204030204" pitchFamily="34" charset="0"/>
              </a:rPr>
              <a:t>ТЕХНОСФЕРА</a:t>
            </a:r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, ТЕХНИКА, ТЕХНИЧЕСКАЯ СИСТЕМА</a:t>
            </a: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8</a:t>
            </a:fld>
            <a:endParaRPr lang="ru-RU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85504" y="1775313"/>
            <a:ext cx="71762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ТС: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узлы и механизмы, приборы и аппаратура (двигатель, датчики…);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(станки, транспорт…);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сложные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комплексы 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взаимосвязанных машин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аппаратов, сооружений и т.п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(производственные линии, цехи, заводы…)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85504" y="927794"/>
            <a:ext cx="76574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система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(ТС) – искусственно созданный объект для удовлетворения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потребностей,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состоящий из объединёнными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связями элементов*.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53685" y="3942630"/>
            <a:ext cx="36723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*Философия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науки и техники: тематический словарь</a:t>
            </a:r>
          </a:p>
        </p:txBody>
      </p:sp>
    </p:spTree>
    <p:extLst>
      <p:ext uri="{BB962C8B-B14F-4D97-AF65-F5344CB8AC3E}">
        <p14:creationId xmlns:p14="http://schemas.microsoft.com/office/powerpoint/2010/main" val="26161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 err="1">
                <a:solidFill>
                  <a:schemeClr val="tx1"/>
                </a:solidFill>
                <a:latin typeface="Calibri" panose="020F0502020204030204" pitchFamily="34" charset="0"/>
              </a:rPr>
              <a:t>ТЕХНОСФЕРА</a:t>
            </a:r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, ТЕХНИКА, ТЕХНИЧЕСКАЯ СИСТЕМА</a:t>
            </a: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139471" y="4491649"/>
            <a:ext cx="2016125" cy="338138"/>
          </a:xfrm>
        </p:spPr>
        <p:txBody>
          <a:bodyPr/>
          <a:lstStyle/>
          <a:p>
            <a:fld id="{CD10B951-C908-4B17-AE20-C1997DBC4A68}" type="slidenum">
              <a:rPr lang="ru-RU" altLang="ru-RU" smtClean="0"/>
              <a:pPr/>
              <a:t>9</a:t>
            </a:fld>
            <a:endParaRPr lang="ru-RU" alt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752647" y="2288220"/>
            <a:ext cx="7634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 широком смысле) – объем знаний, которые можно использовать для производства товаров и услуг из экономических ресурсов.** 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832961" y="4244431"/>
            <a:ext cx="23707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**Финансовый словарь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Финам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922906"/>
            <a:ext cx="76697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совокупность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приёмов и способов получения, обработки или переработки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сырья, материалов, полуфабрикатов или изделий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осуществляемых в различных отраслях промышленности, в строительстве и т. д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.*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832961" y="3967432"/>
            <a:ext cx="5523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БСЭ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52647" y="3231957"/>
            <a:ext cx="7634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процесс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порядок действий над </a:t>
            </a: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предметом труда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получения готового изделия.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75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 err="1">
                <a:solidFill>
                  <a:schemeClr val="tx1"/>
                </a:solidFill>
                <a:latin typeface="Calibri" panose="020F0502020204030204" pitchFamily="34" charset="0"/>
              </a:rPr>
              <a:t>ТЕХНОСФЕРА</a:t>
            </a:r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, ТЕХНИКА, ТЕХНИЧЕСКАЯ СИСТЕМА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10</a:t>
            </a:fld>
            <a:endParaRPr lang="ru-RU" alt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56488" y="936625"/>
            <a:ext cx="3487345" cy="22022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 – монорельсовый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поезд, ж/д пути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– Московская монорельсовая дорога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– перевозка пассажиров </a:t>
            </a:r>
            <a:endParaRPr lang="ru-RU" sz="1600" dirty="0"/>
          </a:p>
        </p:txBody>
      </p:sp>
      <p:pic>
        <p:nvPicPr>
          <p:cNvPr id="13" name="Picture 2" descr="http://altufievo.mos.ru/pkRpj6PpnD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214" y="1163241"/>
            <a:ext cx="4423549" cy="286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47700" y="4364186"/>
            <a:ext cx="43054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монорельсовый поезд, ж/д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пути – ТС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43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АКСИОМЫ О ПОТЕНЦИАЛЬНОЙ ОПАСНОСТИ ТС*</a:t>
            </a:r>
            <a:endParaRPr lang="ru-RU" alt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11</a:t>
            </a:fld>
            <a:endParaRPr lang="ru-RU" alt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52647" y="4487089"/>
            <a:ext cx="688010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*Электронное учебное пособие для специалистов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РСЧС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студентов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МЧС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://www.obzh.ru/nad/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23091" y="981526"/>
            <a:ext cx="56529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Аксиома 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Любая ТС потенциально опасна.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00821" y="1350275"/>
            <a:ext cx="77453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Аксиома 2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Техногенные опасности существуют, если потоки вещества, энергии и информации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техносфере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превышают пороговые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значения.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73509" y="2280256"/>
            <a:ext cx="77999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Аксиома 3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– техногенных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опасностей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техносферы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92649" y="2803060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Аксиома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Техногенные опасности оказывают негативное воздействие на человека, природную среду и элементы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техносферы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92649" y="3594953"/>
            <a:ext cx="76436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Аксиома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Техногенные опасности ухудшают здоровье людей, приводят к травмам, материальным потерям, деградации природной среды.</a:t>
            </a:r>
          </a:p>
        </p:txBody>
      </p:sp>
    </p:spTree>
    <p:extLst>
      <p:ext uri="{BB962C8B-B14F-4D97-AF65-F5344CB8AC3E}">
        <p14:creationId xmlns:p14="http://schemas.microsoft.com/office/powerpoint/2010/main" val="89678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12</a:t>
            </a:fld>
            <a:endParaRPr lang="ru-RU" altLang="ru-RU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3240088" y="127000"/>
            <a:ext cx="504031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/>
            <a:r>
              <a:rPr lang="ru-RU" sz="1800" b="1" kern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АКСИОМЫ О ПОТЕНЦИАЛЬНОЙ ОПАСНОСТИ ТС</a:t>
            </a:r>
            <a:endParaRPr lang="ru-RU" altLang="ru-RU" sz="1800" b="1" kern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52647" y="936625"/>
            <a:ext cx="7672190" cy="3031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Аксиома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Техногенные опасности действуют в пространстве и во времени.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Травмоопасные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воздействия – кратковременно и спонтанно в ограниченном пространстве (аварии, катастрофы, взрывы, разрушения зданий и т.д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влияния, как правило, ограничены (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искл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АЭС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Вредные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воздействия – длительно или периодически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вредных воздействий изменяются в широких пределах от рабочих и бытовых зон до размеров всего земного пространства (воздействия выбросов парниковых 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озоноразрушающих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газов, поступление радиоактивных веществ в атмосферу и т.п.).</a:t>
            </a:r>
          </a:p>
        </p:txBody>
      </p:sp>
    </p:spTree>
    <p:extLst>
      <p:ext uri="{BB962C8B-B14F-4D97-AF65-F5344CB8AC3E}">
        <p14:creationId xmlns:p14="http://schemas.microsoft.com/office/powerpoint/2010/main" val="34466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13</a:t>
            </a:fld>
            <a:endParaRPr lang="ru-RU" altLang="ru-RU"/>
          </a:p>
        </p:txBody>
      </p:sp>
      <p:pic>
        <p:nvPicPr>
          <p:cNvPr id="13" name="Picture 2" descr="http://www.kormed.ru/files/upload/medialibrary/f05/f05878fd51ac3a0b963de1b79458bf3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297" y="885622"/>
            <a:ext cx="2647556" cy="3541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717787" y="993716"/>
            <a:ext cx="5475051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причины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крупных техногенных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аварий: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отказы ТС: просчеты проектирования, дефекты при изготовлении, нарушение режимов/правил эксплуатации;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ошибочные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операторов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ТС;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негативные воздействия на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объекты.</a:t>
            </a:r>
          </a:p>
          <a:p>
            <a:pPr>
              <a:lnSpc>
                <a:spcPct val="150000"/>
              </a:lnSpc>
            </a:pPr>
            <a:endPara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обеспечение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надежности и безопасности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ТС – одна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важнейших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современном мире.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НАДЕЖНОСТЬ И БЕЗОПАСНОСТЬ</a:t>
            </a:r>
          </a:p>
        </p:txBody>
      </p:sp>
    </p:spTree>
    <p:extLst>
      <p:ext uri="{BB962C8B-B14F-4D97-AF65-F5344CB8AC3E}">
        <p14:creationId xmlns:p14="http://schemas.microsoft.com/office/powerpoint/2010/main" val="125071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14</a:t>
            </a:fld>
            <a:endParaRPr lang="ru-RU" alt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81227" y="936625"/>
            <a:ext cx="76328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Надёжность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свойство объекта сохранять во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времени в установленных пределах значения всех параметров, характеризующих способность выполнять требуемые функции 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заданных режимах и 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 применения, технического обслуживания, хранения и транспортирования*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6364" y="4287450"/>
            <a:ext cx="612061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*ГОСТ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27.002-89 «Надёжность в технике. Основные понятия. Термины и определения»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06364" y="2616029"/>
            <a:ext cx="77771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состояние защищённости личности, общества, государства и  среды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жизнедеятельности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 внутренних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внешних угроз или опасностей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.**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06364" y="4583926"/>
            <a:ext cx="21603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*Словарь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терминов МЧС</a:t>
            </a:r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НАДЕЖНОСТЬ И БЕЗОПАСНОСТЬ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809826" y="3530190"/>
            <a:ext cx="77754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безопасности – нейтрализация/исключение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опасностей.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52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15</a:t>
            </a:fld>
            <a:endParaRPr lang="ru-RU" alt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624637" y="4148951"/>
            <a:ext cx="21603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Словарь терминов МЧС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46509" y="935730"/>
            <a:ext cx="77771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Опасность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процесс, свойство или состояние природы, общества или техники, представляющее угрозу для жизни, здоровья или благосостояния людей, объектов хозяйства или окружающей среды.*</a:t>
            </a:r>
          </a:p>
        </p:txBody>
      </p:sp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НАДЕЖНОСТЬ И БЕЗОПАСНОСТЬ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68999" y="2173008"/>
            <a:ext cx="7527753" cy="786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потенциальной опасности в ТС не всегда сопровождается ее негативным воздействием на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выполнение минимум трех условий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68999" y="2961481"/>
            <a:ext cx="55790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1440" indent="-32144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опасность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присутствует;</a:t>
            </a:r>
          </a:p>
          <a:p>
            <a:pPr marL="321440" indent="-32144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находится в зоне действия опасности;</a:t>
            </a:r>
          </a:p>
          <a:p>
            <a:pPr marL="321440" indent="-32144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не имеет достаточных средств защиты.</a:t>
            </a:r>
          </a:p>
        </p:txBody>
      </p:sp>
    </p:spTree>
    <p:extLst>
      <p:ext uri="{BB962C8B-B14F-4D97-AF65-F5344CB8AC3E}">
        <p14:creationId xmlns:p14="http://schemas.microsoft.com/office/powerpoint/2010/main" val="91112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16</a:t>
            </a:fld>
            <a:endParaRPr lang="ru-RU" alt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79347" y="1018705"/>
            <a:ext cx="7861416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развития опасности:</a:t>
            </a:r>
          </a:p>
          <a:p>
            <a:pPr marL="321440" indent="-32144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технологического процесса, условий содержания и т.п.</a:t>
            </a:r>
          </a:p>
          <a:p>
            <a:pPr marL="321440" indent="-32144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и накопление поражающих факторов, приводящих к аварии ТС;</a:t>
            </a:r>
          </a:p>
          <a:p>
            <a:pPr marL="321440" indent="-32144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разрушение конструкции; </a:t>
            </a:r>
          </a:p>
          <a:p>
            <a:pPr marL="321440" indent="-32144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и выброс поражающих факторов;</a:t>
            </a:r>
          </a:p>
          <a:p>
            <a:pPr marL="321440" indent="-32144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воздействие поражающих факторов на окружающую природной среду, человека, объекты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техносферы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пр.</a:t>
            </a:r>
          </a:p>
          <a:p>
            <a:pPr marL="321440" indent="-32144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реакция на поражающее воздействие. </a:t>
            </a:r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НАДЕЖНОСТЬ И БЕЗОПАСНОСТЬ</a:t>
            </a:r>
          </a:p>
        </p:txBody>
      </p:sp>
    </p:spTree>
    <p:extLst>
      <p:ext uri="{BB962C8B-B14F-4D97-AF65-F5344CB8AC3E}">
        <p14:creationId xmlns:p14="http://schemas.microsoft.com/office/powerpoint/2010/main" val="3325006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17</a:t>
            </a:fld>
            <a:endParaRPr lang="ru-RU" altLang="ru-RU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НАДЕЖНОСТЬ И БЕЗОПАСНОСТЬ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18786" y="1449559"/>
            <a:ext cx="73893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Непосредственная причина </a:t>
            </a:r>
            <a:r>
              <a:rPr lang="ru-RU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аварии: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2647" y="1874938"/>
            <a:ext cx="7672190" cy="279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ru-RU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«Вследствие </a:t>
            </a:r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многократного возникновения дополнительных нагрузок переменного характера на гидроагрегат, связанных с переходами через не рекомендованную зону, образовались и развились усталостные повреждения узлов крепления гидроагрегата, в том числе крышки турбины. Вызванные динамическими нагрузками разрушения шпилек привели к срыву крышки турбины и разгерметизации водоподводящего тракта </a:t>
            </a:r>
            <a:r>
              <a:rPr lang="ru-RU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гидроагрегата»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19594" y="1023815"/>
            <a:ext cx="34713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Авария на Саяно-Шушенской ГЭС</a:t>
            </a:r>
          </a:p>
        </p:txBody>
      </p:sp>
    </p:spTree>
    <p:extLst>
      <p:ext uri="{BB962C8B-B14F-4D97-AF65-F5344CB8AC3E}">
        <p14:creationId xmlns:p14="http://schemas.microsoft.com/office/powerpoint/2010/main" val="419043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18</a:t>
            </a:fld>
            <a:endParaRPr lang="ru-RU" altLang="ru-RU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НАДЕЖНОСТЬ И БЕЗОПАСНОСТЬ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2646" y="1018705"/>
            <a:ext cx="7888117" cy="3454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доклад</a:t>
            </a:r>
            <a:endParaRPr lang="ru-RU" sz="1600" dirty="0" smtClean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Авария </a:t>
            </a:r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СШГЭС</a:t>
            </a:r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многочисленными человеческими жертвами стала следствием целого ряда причин технического, организационного и нормативного правового характера. Большинство этих причин носит системный многофакторный характер, включая недопустимо низкую ответственность эксплуатационного персонала, недопустимо низкую ответственность и профессионализм руководства станции, а также злоупотребление служебным положением руководством станции</a:t>
            </a:r>
            <a:r>
              <a:rPr lang="ru-RU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Не </a:t>
            </a:r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 должным образом организован постоянный контроль технического состояния оборудования оперативно-ремонтным </a:t>
            </a:r>
            <a:r>
              <a:rPr lang="ru-RU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персоналом…</a:t>
            </a:r>
            <a:endParaRPr lang="ru-RU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причиной аварии стало непринятие мер к оперативной остановке второго гидроагрегата и выяснения причин вибрации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71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19</a:t>
            </a:fld>
            <a:endParaRPr lang="ru-RU" altLang="ru-RU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НАДЕЖНОСТЬ И БЕЗОПАСНОСТЬ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26590" y="1019047"/>
            <a:ext cx="14771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Предпосылки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911" y="1486742"/>
            <a:ext cx="51486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Гидроагрегат № 2 </a:t>
            </a:r>
            <a:r>
              <a:rPr lang="ru-RU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пущен</a:t>
            </a:r>
            <a:r>
              <a:rPr lang="ru-RU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5 ноября 1979 года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19087" y="1954437"/>
            <a:ext cx="76057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ноября 1986 года гидроагрегат был введён в работу со штатным рабочим колесом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19087" y="2462685"/>
            <a:ext cx="78216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Нормативный срок службы гидротурбины заводом-изготовителем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30 лет.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26589" y="2933821"/>
            <a:ext cx="7814173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гидротурбин РО230/833-В-677 характеризуется рядом </a:t>
            </a:r>
            <a:r>
              <a:rPr lang="ru-RU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недостатков: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обширной зоны </a:t>
            </a:r>
            <a:r>
              <a:rPr lang="ru-RU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рекомендованной работы, в которой работа </a:t>
            </a:r>
            <a:r>
              <a:rPr lang="ru-RU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турбины сопровождается сильными гидравлическими </a:t>
            </a:r>
            <a:r>
              <a:rPr lang="ru-RU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ударами (резкое увеличение нагрузок)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34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20</a:t>
            </a:fld>
            <a:endParaRPr lang="ru-RU" altLang="ru-RU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НАДЕЖНОСТЬ И БЕЗОПАСНОСТЬ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1018705"/>
            <a:ext cx="7672190" cy="786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Гидроагрегат № 2 проходил последний капитальный ремонт в 2005 году, его последний средний ремонт был проведён в период с 14 января по 16 марта 2009 года.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58735" y="1991985"/>
            <a:ext cx="7672190" cy="1971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проведённого ремонта гидроагрегат был принят в постоянную эксплуатацию; при этом были зафиксированы повышенные вибрации оборудования, остававшиеся, тем не менее, в пределах допустимых </a:t>
            </a:r>
            <a:r>
              <a:rPr lang="ru-RU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значений.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ходе эксплуатации гидроагрегата его вибрационное состояние постепенно ухудшалось и в конце июня 2009 года перешло допустимый уровень.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51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21</a:t>
            </a:fld>
            <a:endParaRPr lang="ru-RU" altLang="ru-RU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НАДЕЖНОСТЬ И БЕЗОПАСНОСТЬ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57417" y="1018705"/>
            <a:ext cx="766742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Ухудшение </a:t>
            </a:r>
            <a:r>
              <a:rPr lang="ru-RU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продолжилось и в </a:t>
            </a:r>
            <a:r>
              <a:rPr lang="ru-RU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дальнейшем: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8:00 17 августа 2009 года амплитуда вибрации подшипника крышки турбины составляла 600 мкм при максимально допустимых 160 </a:t>
            </a:r>
            <a:r>
              <a:rPr lang="ru-RU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мкм;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8:13 (непосредственно </a:t>
            </a:r>
            <a:r>
              <a:rPr lang="ru-RU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 </a:t>
            </a:r>
            <a:r>
              <a:rPr lang="ru-RU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аварией) – 840 мкм.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</a:t>
            </a:r>
            <a:r>
              <a:rPr lang="ru-RU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 станции </a:t>
            </a:r>
            <a:r>
              <a:rPr lang="ru-RU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 </a:t>
            </a:r>
            <a:r>
              <a:rPr lang="ru-RU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 остановить гидроагрегат с целью выяснения причин повышенной </a:t>
            </a:r>
            <a:r>
              <a:rPr lang="ru-RU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вибрации (одна </a:t>
            </a:r>
            <a:r>
              <a:rPr lang="ru-RU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главных причин развития </a:t>
            </a:r>
            <a:r>
              <a:rPr lang="ru-RU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аварии).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непрерывного </a:t>
            </a:r>
            <a:r>
              <a:rPr lang="ru-RU" sz="16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виброконтроля</a:t>
            </a:r>
            <a:r>
              <a:rPr lang="ru-RU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установленная на гидроагрегате № 2 в 2009 году, не была введена в эксплуатацию и не учитывалась оперативным персоналом и руководством станции при принятии решений.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15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22</a:t>
            </a:fld>
            <a:endParaRPr lang="ru-RU" alt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52647" y="943140"/>
            <a:ext cx="7632848" cy="3578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Пороговый уровень опасности</a:t>
            </a:r>
            <a:endParaRPr lang="ru-RU" altLang="ru-RU" sz="1600" b="1" kern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5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5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5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ля </a:t>
            </a:r>
            <a:r>
              <a:rPr lang="ru-RU" sz="15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 – уровень опасности, при котором организм способен компенсировать их негативное воздействие.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5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Оценивается предельно допустимыми значениями  (уровень, концентрация и др.)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5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5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5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ля ТС – </a:t>
            </a:r>
            <a:r>
              <a:rPr lang="ru-RU" sz="15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опасности, при котором они могут сопротивляться до определенного предела и в течение определенного времени негативным воздействиям или полезным (рабочим) нагрузкам, сохраняя при этом свои заданные функции.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5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Оценивается показателями надежности </a:t>
            </a:r>
            <a:r>
              <a:rPr lang="ru-RU" sz="15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 </a:t>
            </a:r>
            <a:r>
              <a:rPr lang="ru-RU" sz="15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ТС </a:t>
            </a:r>
            <a:r>
              <a:rPr lang="ru-RU" sz="15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5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ТС в целом.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НАДЕЖНОСТЬ И БЕЗОПАСНОСТЬ</a:t>
            </a:r>
          </a:p>
        </p:txBody>
      </p:sp>
    </p:spTree>
    <p:extLst>
      <p:ext uri="{BB962C8B-B14F-4D97-AF65-F5344CB8AC3E}">
        <p14:creationId xmlns:p14="http://schemas.microsoft.com/office/powerpoint/2010/main" val="103520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23</a:t>
            </a:fld>
            <a:endParaRPr lang="ru-RU" alt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863997" y="925333"/>
            <a:ext cx="76328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Каждому событию можно приписать показатель –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возможности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наступления некоторого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события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21440" indent="-32144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 отказа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технической системы; </a:t>
            </a:r>
          </a:p>
          <a:p>
            <a:pPr marL="321440" indent="-32144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аварийного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исхода;</a:t>
            </a:r>
          </a:p>
          <a:p>
            <a:pPr marL="321440" indent="-32144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поражающих факторов;</a:t>
            </a:r>
          </a:p>
          <a:p>
            <a:pPr marL="321440" indent="-32144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поражения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 воздействия;</a:t>
            </a:r>
          </a:p>
          <a:p>
            <a:pPr marL="321440" indent="-32144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вторичных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поражающих факторов;</a:t>
            </a:r>
          </a:p>
          <a:p>
            <a:pPr marL="321440" indent="-32144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21440" indent="-32144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поражения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</p:txBody>
      </p:sp>
      <p:pic>
        <p:nvPicPr>
          <p:cNvPr id="16" name="Picture 2" descr="http://dlyc.lyc1-brr.edusite.ru/images/de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015" y="2380818"/>
            <a:ext cx="1897405" cy="1215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НАДЕЖНОСТЬ И БЕЗОПАСНОСТЬ</a:t>
            </a:r>
          </a:p>
        </p:txBody>
      </p:sp>
    </p:spTree>
    <p:extLst>
      <p:ext uri="{BB962C8B-B14F-4D97-AF65-F5344CB8AC3E}">
        <p14:creationId xmlns:p14="http://schemas.microsoft.com/office/powerpoint/2010/main" val="201649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24</a:t>
            </a:fld>
            <a:endParaRPr lang="ru-RU" altLang="ru-RU"/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МЕТОДЫ ОБНАРУЖЕНИЯ ОПАСНОСТЕЙ</a:t>
            </a:r>
            <a:endParaRPr lang="ru-RU" alt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52647" y="948384"/>
            <a:ext cx="7639285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Идентификация опасностей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установление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количественных, временных, пространственных и иных характеристик для разработки профилактических и оперативных мероприятий, направленных на обеспечение нормального функционирования ТС и качества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жизни: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наименования опасностей,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проявления,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координаты,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ущерб и др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63014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25</a:t>
            </a:fld>
            <a:endParaRPr lang="ru-RU" altLang="ru-RU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МЕТОДЫ ОБНАРУЖЕНИЯ ОПАСНОСТЕЙ</a:t>
            </a:r>
            <a:endParaRPr lang="ru-RU" alt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54378" y="900164"/>
            <a:ext cx="7742467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Инженерный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определение опасности с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вероятностной природой происхождения.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Экспертный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 отказов и их причин.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Социологический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определение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опасности путем опроса мнения населения.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74272" y="2335601"/>
            <a:ext cx="7434691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Регистрационный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использование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о  конкретных событиях (затраты, количество жертв).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Органолептический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использование информации, получаемой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органами чувств человека (зрением, осязанием, обонянием, вкусом и др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.), например, внешний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визуальный осмотр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техники,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на слух (по монотонности звука) четкости работы двигателя и пр.</a:t>
            </a:r>
          </a:p>
        </p:txBody>
      </p:sp>
    </p:spTree>
    <p:extLst>
      <p:ext uri="{BB962C8B-B14F-4D97-AF65-F5344CB8AC3E}">
        <p14:creationId xmlns:p14="http://schemas.microsoft.com/office/powerpoint/2010/main" val="303253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26</a:t>
            </a:fld>
            <a:endParaRPr lang="ru-RU" altLang="ru-RU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ПОКАЗАТЕЛИ ТЕХНИЧЕСКОЙ СИСТЕМЫ</a:t>
            </a:r>
            <a:endParaRPr lang="ru-RU" alt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70823" y="1011338"/>
            <a:ext cx="7726021" cy="786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ТС, как любой технический объект, характеризуется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набором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показателей,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отражающих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ее состояние.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1191389912"/>
              </p:ext>
            </p:extLst>
          </p:nvPr>
        </p:nvGraphicFramePr>
        <p:xfrm>
          <a:off x="1296045" y="2034729"/>
          <a:ext cx="5688631" cy="25604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681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27</a:t>
            </a:fld>
            <a:endParaRPr lang="ru-RU" alt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812924" y="982691"/>
            <a:ext cx="485432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виду характеризуемых свойств различают показатели:</a:t>
            </a:r>
          </a:p>
          <a:p>
            <a:pPr marL="216027" indent="-216027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назначения;</a:t>
            </a:r>
          </a:p>
          <a:p>
            <a:pPr marL="216027" indent="-216027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надежности;</a:t>
            </a:r>
          </a:p>
          <a:p>
            <a:pPr marL="216027" indent="-216027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экономного использования ресурсов;</a:t>
            </a:r>
          </a:p>
          <a:p>
            <a:pPr marL="216027" indent="-216027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технологичности;</a:t>
            </a:r>
          </a:p>
          <a:p>
            <a:pPr marL="216027" indent="-216027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транспортабельности;</a:t>
            </a:r>
          </a:p>
          <a:p>
            <a:pPr marL="216027" indent="-216027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эргономические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16027" indent="-216027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экологические;</a:t>
            </a:r>
          </a:p>
          <a:p>
            <a:pPr marL="216027" indent="-216027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эстетические;</a:t>
            </a:r>
          </a:p>
          <a:p>
            <a:pPr marL="216027" indent="-216027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патентно-правовые;</a:t>
            </a:r>
          </a:p>
          <a:p>
            <a:pPr marL="216027" indent="-216027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стандартизации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унификации;</a:t>
            </a:r>
          </a:p>
          <a:p>
            <a:pPr marL="216027" indent="-216027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безопасности.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3240088" y="127000"/>
            <a:ext cx="504031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/>
            <a:r>
              <a:rPr lang="ru-RU" sz="1800" b="1" kern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ПОКАЗАТЕЛИ ТЕХНИЧЕСКОЙ СИСТЕМЫ</a:t>
            </a:r>
            <a:endParaRPr lang="ru-RU" altLang="ru-RU" sz="1800" b="1" kern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97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28</a:t>
            </a:fld>
            <a:endParaRPr lang="ru-RU" altLang="ru-RU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3240088" y="127000"/>
            <a:ext cx="504031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/>
            <a:r>
              <a:rPr lang="ru-RU" sz="1800" b="1" kern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ПОКАЗАТЕЛИ ТЕХНИЧЕСКОЙ СИСТЕМЫ</a:t>
            </a:r>
            <a:endParaRPr lang="ru-RU" altLang="ru-RU" sz="1800" b="1" kern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52647" y="1908892"/>
            <a:ext cx="7672190" cy="786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надежности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характеризуют, в какой степени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ТС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выполнять свои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в заданном режиме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22356" y="993716"/>
            <a:ext cx="7603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назначения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 функциональные свойства ТС, пригодность ее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удовлетворять определенные потребности в соответствии 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назначением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65448" y="2729800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35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экономичности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разработку, изготовление, эксплуатацию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ТС.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65448" y="3560797"/>
            <a:ext cx="77251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50"/>
              </a:spcAft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технологичности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ТС,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обусловливающие оптимальное распределение затрат материалов, времени и средств труда при технической подготовке производства, изготовлении и эксплуатации продукции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16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29</a:t>
            </a:fld>
            <a:endParaRPr lang="ru-RU" altLang="ru-RU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3240088" y="127000"/>
            <a:ext cx="504031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/>
            <a:r>
              <a:rPr lang="ru-RU" sz="1800" b="1" kern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ПОКАЗАТЕЛИ ТЕХНИЧЕСКОЙ СИСТЕМЫ</a:t>
            </a:r>
            <a:endParaRPr lang="ru-RU" altLang="ru-RU" sz="1800" b="1" kern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30884" y="915132"/>
            <a:ext cx="77130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50"/>
              </a:spcAft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транспортабельности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приспособленность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ТС к подготовке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транспортированию,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транспортированию,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транспортирования.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18401" y="1917363"/>
            <a:ext cx="749056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Эргономические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 систему «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человек-изделие-среда» – степень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ТС комплексу требований: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гигиенических (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освещенности, влажности, температуры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…),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антропометрических (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размерам, форме, весу человека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физиологических (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силовым, зрительным, …, слуховым возможностям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психофизиологических (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к возможностям восприятия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94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30</a:t>
            </a:fld>
            <a:endParaRPr lang="ru-RU" altLang="ru-RU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3240088" y="127000"/>
            <a:ext cx="504031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/>
            <a:r>
              <a:rPr lang="ru-RU" sz="1800" b="1" kern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ПОКАЗАТЕЛИ ТЕХНИЧЕСКОЙ СИСТЕМЫ</a:t>
            </a:r>
            <a:endParaRPr lang="ru-RU" altLang="ru-RU" sz="1800" b="1" kern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52647" y="936625"/>
            <a:ext cx="77441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Экологические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вредных воздействий на окружающую среду, возникающих при эксплуатации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ТС: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вредных примесей, выбрасываемых в окружающую среду;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и рациональное использование биологических ресурсов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87228" y="2952556"/>
            <a:ext cx="77390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Эстетические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информационную выразительность, целостность композиции, стабильность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товарного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38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31</a:t>
            </a:fld>
            <a:endParaRPr lang="ru-RU" altLang="ru-RU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3240088" y="127000"/>
            <a:ext cx="504031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/>
            <a:r>
              <a:rPr lang="ru-RU" sz="1800" b="1" kern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ПОКАЗАТЕЛИ ТЕХНИЧЕСКОЙ СИСТЕМЫ</a:t>
            </a:r>
            <a:endParaRPr lang="ru-RU" altLang="ru-RU" sz="1800" b="1" kern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13371" y="960144"/>
            <a:ext cx="7683473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5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 унификации и стандартизации </a:t>
            </a:r>
            <a:r>
              <a:rPr lang="ru-RU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отражают степень применения стандартных, унифицированных и оригинальных компонентов в составе продукта</a:t>
            </a:r>
            <a:r>
              <a:rPr lang="ru-RU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  <a:spcAft>
                <a:spcPts val="850"/>
              </a:spcAft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Унификация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приведение к единообразию (применение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различных изделиях одинаковых деталей,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узлов)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13371" y="2659600"/>
            <a:ext cx="77243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50"/>
              </a:spcAft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безопасности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продукции, обеспечивающие безопасность человека (обслуживающего персонала) при эксплуатации или потреблении продукции, монтаже, обслуживании, ремонте, хранении, транспортировании от механических, электрических, тепловых воздействий, ядовитых и взрывчатых паров, акустических шумов, радиоактивных излучений и т. п.</a:t>
            </a:r>
          </a:p>
        </p:txBody>
      </p:sp>
    </p:spTree>
    <p:extLst>
      <p:ext uri="{BB962C8B-B14F-4D97-AF65-F5344CB8AC3E}">
        <p14:creationId xmlns:p14="http://schemas.microsoft.com/office/powerpoint/2010/main" val="12745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32</a:t>
            </a:fld>
            <a:endParaRPr lang="ru-RU" altLang="ru-RU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3240088" y="127000"/>
            <a:ext cx="504031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/>
            <a:r>
              <a:rPr lang="ru-RU" sz="1800" b="1" kern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ПОКАЗАТЕЛИ ТЕХНИЧЕСКОЙ СИСТЕМЫ</a:t>
            </a:r>
            <a:endParaRPr lang="ru-RU" altLang="ru-RU" sz="1800" b="1" kern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56595" y="925639"/>
            <a:ext cx="7668242" cy="31495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425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Патентно-правовые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арактеризуют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новизну технических решений, принимаемых при разработке, а именно:</a:t>
            </a:r>
          </a:p>
          <a:p>
            <a:pPr marL="243009" indent="-243009">
              <a:lnSpc>
                <a:spcPct val="150000"/>
              </a:lnSpc>
              <a:spcAft>
                <a:spcPts val="425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патентную защиту – юридическая защита права авторства, предпринимательской деятельности, предусматривающая оформление по закону и выдачу патента на изобретение…</a:t>
            </a:r>
          </a:p>
          <a:p>
            <a:pPr marL="243009" indent="-243009">
              <a:lnSpc>
                <a:spcPct val="150000"/>
              </a:lnSpc>
              <a:spcAft>
                <a:spcPts val="425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патентную чистоту – юридическое свойство объекта, заключающееся в том, что он может быть использован кем-то без нарушения действующих патентов исключительного права, принадлежащих третьим лицам</a:t>
            </a:r>
          </a:p>
        </p:txBody>
      </p:sp>
    </p:spTree>
    <p:extLst>
      <p:ext uri="{BB962C8B-B14F-4D97-AF65-F5344CB8AC3E}">
        <p14:creationId xmlns:p14="http://schemas.microsoft.com/office/powerpoint/2010/main" val="10690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33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68146" y="936626"/>
            <a:ext cx="7656691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методология надежности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Надежность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отрасль науки, изучающая закономерности изменения определенных показателей качества изделий с течением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времени.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«Надежность» – процесс изменения этих показателей с течением времени.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основании этого разрабатываются методы, обеспечивающие с наименьшими затратами времени и средств необходимую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надежность ТС.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Отраслевые науки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вопросы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достижения определенного уровня показателей качества машин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(точность, мощность, КПД, производительность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других)</a:t>
            </a:r>
          </a:p>
        </p:txBody>
      </p:sp>
    </p:spTree>
    <p:extLst>
      <p:ext uri="{BB962C8B-B14F-4D97-AF65-F5344CB8AC3E}">
        <p14:creationId xmlns:p14="http://schemas.microsoft.com/office/powerpoint/2010/main" val="197936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34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74963" y="1018705"/>
            <a:ext cx="7656691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Исследования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области надежности развивались по двум основным направлениям.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Первое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направление возникло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радиоэлектронике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связано: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развитием математических методов оценки надежности, особенно применительно к сложным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ТС,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статистической обработкой эксплуатационной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информации,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разработкой методов, обеспечивающих высокий уровень надежности, в первую очередь, за счет оптимизации структуры сложной системы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33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35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68146" y="936626"/>
            <a:ext cx="7656691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Второе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направление возникло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машиностроении и связано: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изучением физики процессов старения (изнашивания, усталостного разрушения, коррозии и др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разработкой соответствующих методов расчета ка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долговечность,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применением технологических приемов, обеспечивающих необходимую надежность машины.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льше – взаимное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слияния этих двух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направлений.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05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36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995393"/>
            <a:ext cx="767219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Таким образом, при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изучении надежности должны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учитываться: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физика явлений,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вероятностная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природа этих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процессов,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статистические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вариации характеристик исследуемых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объектов,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широкий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диапазон тех задач, которые выполняют технические устройства. 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12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37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1018705"/>
            <a:ext cx="7024118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Первая теоретическая основа: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теория вероятностей и математическая статистика,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теория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случайных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процессов 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теория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информации,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методы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теории автоматического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управления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теория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массового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обслуживания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разделы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математических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наук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75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38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1018705"/>
            <a:ext cx="77081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Вторая теоретическая основа – результаты наук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изучающие физико-химические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процессы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разрушения,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старения и изменения свойств материалов, из которых изготовлены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или которые необходимы для их функционирования (топливо, смазочные материалы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55125" y="2670445"/>
            <a:ext cx="7705715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Сопротивление материалов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механические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виды разрушения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материалов.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Трибология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контактное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взаимодействия твёрдых деформируемых тел при их относительном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перемещении.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Механика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нагрузки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статические, так 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динамические.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76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39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1018705"/>
            <a:ext cx="7024118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теории надежности машин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разработка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различных методов оценки показателей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надежности на различных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стадиях создания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машин: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учетом специфики их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конструкции,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назначения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условий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эксплуатации.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37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40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1018705"/>
            <a:ext cx="7456316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задачи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теория надежности </a:t>
            </a:r>
            <a:endParaRPr lang="ru-RU" sz="1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этапе </a:t>
            </a: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проектирования: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расчет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сроков службы основных элементов машины (по износу, усталостной прочности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прогнозирование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надежности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ее выходным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параметрам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вариантов и выбор рациональной конструкции по показателям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надежности,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оптимальных режимов работы и области применения машины с учетом заданного периода сохранения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работоспособности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45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41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1018705"/>
            <a:ext cx="7024118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этапе </a:t>
            </a: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изготовления: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системы управления качеством 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надежностью,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надежности технологического процесса изготовления деталей и узлов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машины,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методов испытания образцов машин по параметрам качества и надежности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4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42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1018705"/>
            <a:ext cx="7024118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этапе </a:t>
            </a: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эксплуатации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рациональной системы технического обслуживания и ремонта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машины,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методов и средств для диагностирования состояния машины в процессе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эксплуатации,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информационной базы данных о надежности машины и ее элементов.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60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3600450" y="4230688"/>
            <a:ext cx="1439863" cy="630237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1600" b="1" smtClean="0">
                <a:solidFill>
                  <a:schemeClr val="bg1"/>
                </a:solidFill>
              </a:rPr>
              <a:t>2021</a:t>
            </a:r>
            <a:endParaRPr lang="ru-RU" altLang="ru-RU" sz="1600" b="1" dirty="0">
              <a:solidFill>
                <a:schemeClr val="bg1"/>
              </a:solidFill>
            </a:endParaRPr>
          </a:p>
        </p:txBody>
      </p:sp>
      <p:sp>
        <p:nvSpPr>
          <p:cNvPr id="2052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92195" y="1993290"/>
            <a:ext cx="7272338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20000"/>
              </a:spcBef>
            </a:pPr>
            <a:r>
              <a:rPr lang="ru-RU" altLang="ru-RU" sz="2800" b="1" dirty="0"/>
              <a:t>ОБЩИЕ ПОНЯТИЯ</a:t>
            </a: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143917" y="3294063"/>
            <a:ext cx="8352927" cy="452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7606" tIns="28803" rIns="57606" bIns="28803"/>
          <a:lstStyle>
            <a:lvl1pPr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r>
              <a:rPr lang="ru-RU" altLang="ru-RU" sz="2400" b="1" dirty="0" smtClean="0">
                <a:latin typeface="+mn-lt"/>
              </a:rPr>
              <a:t>Надежность технических систем </a:t>
            </a:r>
            <a:br>
              <a:rPr lang="ru-RU" altLang="ru-RU" sz="2400" b="1" dirty="0" smtClean="0">
                <a:latin typeface="+mn-lt"/>
              </a:rPr>
            </a:br>
            <a:r>
              <a:rPr lang="ru-RU" altLang="ru-RU" sz="2400" b="1" dirty="0" smtClean="0">
                <a:solidFill>
                  <a:schemeClr val="bg1"/>
                </a:solidFill>
                <a:latin typeface="+mn-lt"/>
              </a:rPr>
              <a:t>и техногенный риск</a:t>
            </a:r>
          </a:p>
        </p:txBody>
      </p:sp>
    </p:spTree>
    <p:extLst>
      <p:ext uri="{BB962C8B-B14F-4D97-AF65-F5344CB8AC3E}">
        <p14:creationId xmlns:p14="http://schemas.microsoft.com/office/powerpoint/2010/main" val="2891941826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6076</TotalTime>
  <Words>2556</Words>
  <Application>Microsoft Office PowerPoint</Application>
  <PresentationFormat>Произвольный</PresentationFormat>
  <Paragraphs>305</Paragraphs>
  <Slides>43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8" baseType="lpstr">
      <vt:lpstr>Arial</vt:lpstr>
      <vt:lpstr>Calibri</vt:lpstr>
      <vt:lpstr>Times New Roman</vt:lpstr>
      <vt:lpstr>Wingdings</vt:lpstr>
      <vt:lpstr>Оформление по умолчанию</vt:lpstr>
      <vt:lpstr>Презентация PowerPoint</vt:lpstr>
      <vt:lpstr>АКТУАЛЬНОСТЬ</vt:lpstr>
      <vt:lpstr>АКТУАЛЬНОСТЬ</vt:lpstr>
      <vt:lpstr>ТЕХНОСФЕРА, ТЕХНИКА, ТЕХНИЧЕСКАЯ СИСТЕМА</vt:lpstr>
      <vt:lpstr>Презентация PowerPoint</vt:lpstr>
      <vt:lpstr>Презентация PowerPoint</vt:lpstr>
      <vt:lpstr>ТЕХНОСФЕРА, ТЕХНИКА, ТЕХНИЧЕСКАЯ СИСТЕМА</vt:lpstr>
      <vt:lpstr>ТЕХНОСФЕРА, ТЕХНИКА, ТЕХНИЧЕСКАЯ СИСТЕМА</vt:lpstr>
      <vt:lpstr>ТЕХНОСФЕРА, ТЕХНИКА, ТЕХНИЧЕСКАЯ СИСТЕМА</vt:lpstr>
      <vt:lpstr>ТЕХНОСФЕРА, ТЕХНИКА, ТЕХНИЧЕСКАЯ СИСТЕМА</vt:lpstr>
      <vt:lpstr>АКСИОМЫ О ПОТЕНЦИАЛЬНОЙ ОПАСНОСТИ ТС*</vt:lpstr>
      <vt:lpstr>Презентация PowerPoint</vt:lpstr>
      <vt:lpstr>НАДЕЖНОСТЬ И БЕЗОПАСНОСТЬ</vt:lpstr>
      <vt:lpstr>НАДЕЖНОСТЬ И БЕЗОПАСНОСТЬ</vt:lpstr>
      <vt:lpstr>НАДЕЖНОСТЬ И БЕЗОПАСНОСТЬ</vt:lpstr>
      <vt:lpstr>НАДЕЖНОСТЬ И БЕЗОПАСНОСТЬ</vt:lpstr>
      <vt:lpstr>НАДЕЖНОСТЬ И БЕЗОПАСНОСТЬ</vt:lpstr>
      <vt:lpstr>НАДЕЖНОСТЬ И БЕЗОПАСНОСТЬ</vt:lpstr>
      <vt:lpstr>НАДЕЖНОСТЬ И БЕЗОПАСНОСТЬ</vt:lpstr>
      <vt:lpstr>НАДЕЖНОСТЬ И БЕЗОПАСНОСТЬ</vt:lpstr>
      <vt:lpstr>НАДЕЖНОСТЬ И БЕЗОПАСНОСТЬ</vt:lpstr>
      <vt:lpstr>НАДЕЖНОСТЬ И БЕЗОПАСНОСТЬ</vt:lpstr>
      <vt:lpstr>НАДЕЖНОСТЬ И БЕЗОПАСНОСТЬ</vt:lpstr>
      <vt:lpstr>МЕТОДЫ ОБНАРУЖЕНИЯ ОПАСНОСТЕЙ</vt:lpstr>
      <vt:lpstr>МЕТОДЫ ОБНАРУЖЕНИЯ ОПАСНОСТЕЙ</vt:lpstr>
      <vt:lpstr>ПОКАЗАТЕЛИ ТЕХНИЧЕСКОЙ СИСТЕМЫ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Презентация PowerPoint</vt:lpstr>
    </vt:vector>
  </TitlesOfParts>
  <Company>Holding "Digest"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Andrey</dc:creator>
  <cp:lastModifiedBy>Мойзес Борис Борисович</cp:lastModifiedBy>
  <cp:revision>240</cp:revision>
  <dcterms:created xsi:type="dcterms:W3CDTF">2015-03-13T05:37:25Z</dcterms:created>
  <dcterms:modified xsi:type="dcterms:W3CDTF">2021-02-11T01:26:27Z</dcterms:modified>
</cp:coreProperties>
</file>