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50"/>
  </p:notesMasterIdLst>
  <p:sldIdLst>
    <p:sldId id="830" r:id="rId2"/>
    <p:sldId id="978" r:id="rId3"/>
    <p:sldId id="979" r:id="rId4"/>
    <p:sldId id="980" r:id="rId5"/>
    <p:sldId id="975" r:id="rId6"/>
    <p:sldId id="981" r:id="rId7"/>
    <p:sldId id="977" r:id="rId8"/>
    <p:sldId id="982" r:id="rId9"/>
    <p:sldId id="984" r:id="rId10"/>
    <p:sldId id="991" r:id="rId11"/>
    <p:sldId id="990" r:id="rId12"/>
    <p:sldId id="1004" r:id="rId13"/>
    <p:sldId id="1007" r:id="rId14"/>
    <p:sldId id="1008" r:id="rId15"/>
    <p:sldId id="1031" r:id="rId16"/>
    <p:sldId id="983" r:id="rId17"/>
    <p:sldId id="994" r:id="rId18"/>
    <p:sldId id="985" r:id="rId19"/>
    <p:sldId id="1033" r:id="rId20"/>
    <p:sldId id="1032" r:id="rId21"/>
    <p:sldId id="995" r:id="rId22"/>
    <p:sldId id="986" r:id="rId23"/>
    <p:sldId id="989" r:id="rId24"/>
    <p:sldId id="993" r:id="rId25"/>
    <p:sldId id="996" r:id="rId26"/>
    <p:sldId id="998" r:id="rId27"/>
    <p:sldId id="997" r:id="rId28"/>
    <p:sldId id="999" r:id="rId29"/>
    <p:sldId id="988" r:id="rId30"/>
    <p:sldId id="1002" r:id="rId31"/>
    <p:sldId id="1000" r:id="rId32"/>
    <p:sldId id="1001" r:id="rId33"/>
    <p:sldId id="1003" r:id="rId34"/>
    <p:sldId id="1011" r:id="rId35"/>
    <p:sldId id="1012" r:id="rId36"/>
    <p:sldId id="1020" r:id="rId37"/>
    <p:sldId id="1021" r:id="rId38"/>
    <p:sldId id="1022" r:id="rId39"/>
    <p:sldId id="1023" r:id="rId40"/>
    <p:sldId id="1025" r:id="rId41"/>
    <p:sldId id="1009" r:id="rId42"/>
    <p:sldId id="1026" r:id="rId43"/>
    <p:sldId id="1027" r:id="rId44"/>
    <p:sldId id="992" r:id="rId45"/>
    <p:sldId id="1028" r:id="rId46"/>
    <p:sldId id="1029" r:id="rId47"/>
    <p:sldId id="1030" r:id="rId48"/>
    <p:sldId id="976" r:id="rId49"/>
  </p:sldIdLst>
  <p:sldSz cx="12192000" cy="6858000"/>
  <p:notesSz cx="6858000" cy="9144000"/>
  <p:defaultTextStyle>
    <a:defPPr>
      <a:defRPr lang="ru-RU"/>
    </a:defPPr>
    <a:lvl1pPr marL="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3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0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7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39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95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2" algn="l" defTabSz="9143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A4"/>
    <a:srgbClr val="80BF44"/>
    <a:srgbClr val="007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04" y="114"/>
      </p:cViewPr>
      <p:guideLst>
        <p:guide orient="horz" pos="2160"/>
        <p:guide pos="384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953032-BFB3-437A-8469-D18F0EC6D318}" type="doc">
      <dgm:prSet loTypeId="urn:microsoft.com/office/officeart/2005/8/layout/chevron2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AAF4B3F-6B00-4C99-B399-B2EB4E8EC975}">
      <dgm:prSet phldrT="[Текст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090A01-67BD-490C-AC0B-A968F4843E0E}" type="parTrans" cxnId="{F119B94F-85AE-4D0F-B45E-0E91DBDEBD81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85A510-85F4-48EC-AC7F-1DA6871C996F}" type="sibTrans" cxnId="{F119B94F-85AE-4D0F-B45E-0E91DBDEBD81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C6B444-7068-4789-B8EC-8C58EC3EED43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Объект измерений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0A62BF-BB79-4AE9-A70E-BF3F9D80D322}" type="parTrans" cxnId="{A06E52F4-2A23-405B-8BCA-E53F5CC2D2E6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C76276-E14F-4826-90BE-CB4408CADD90}" type="sibTrans" cxnId="{A06E52F4-2A23-405B-8BCA-E53F5CC2D2E6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F49BB4-C977-4E02-A3E7-73372AA81D77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Окружающая среда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8D4963-5B9C-4EB9-9A18-B30B035AD475}" type="parTrans" cxnId="{1A0823B5-0EB8-43CC-AB72-BA0D16D5D24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A507FE-D5AB-4B35-8150-11D7D39A005D}" type="sibTrans" cxnId="{1A0823B5-0EB8-43CC-AB72-BA0D16D5D24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E7DAEF-F96B-46B9-B4BA-CABCFEB08022}">
      <dgm:prSet phldrT="[Текст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49C93-D373-4392-B9E5-E17A540D469D}" type="parTrans" cxnId="{61E155AB-963A-41E5-A845-5BEADC0ED7B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55EF8-6F90-45BE-B887-DDACA276A67E}" type="sibTrans" cxnId="{61E155AB-963A-41E5-A845-5BEADC0ED7B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8D3F8A-5AF3-4ED0-8B9D-43E32EC0697A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Метрологические характеристики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B3CD15-32E0-4857-84F3-B7F3F7DAF4C5}" type="parTrans" cxnId="{3AAA0D22-A5F3-47E5-A4D3-D57A18B29B0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1A53CE-46C5-4DEF-B2C5-6BF04687629A}" type="sibTrans" cxnId="{3AAA0D22-A5F3-47E5-A4D3-D57A18B29B0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A4B0F3-D40E-47EE-8651-BBF719C59519}">
      <dgm:prSet phldrT="[Текст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BB1459-A374-4CD8-B5B6-62CD1B458A37}" type="parTrans" cxnId="{F63DACFF-6174-4DC7-AA75-25F0F04E706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0CDDD5-E7BE-4B73-82AF-0DF703B696D1}" type="sibTrans" cxnId="{F63DACFF-6174-4DC7-AA75-25F0F04E706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8D0AC9-C9A6-4EE7-93BF-2000FD89AFB8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Точность ИП и ИИС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40424F-EAC2-4E6D-B350-34B2C6911BDF}" type="parTrans" cxnId="{8784A279-B85E-4E6F-8A55-33F38ACF9A4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B8C291-6F58-43EF-90F3-3F87C188828E}" type="sibTrans" cxnId="{8784A279-B85E-4E6F-8A55-33F38ACF9A4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523F4A-595F-4FBC-86AD-E8BEBE82DE5D}" type="pres">
      <dgm:prSet presAssocID="{EC953032-BFB3-437A-8469-D18F0EC6D31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348DBE-1A19-49F3-884D-2A2AADA70270}" type="pres">
      <dgm:prSet presAssocID="{3AAF4B3F-6B00-4C99-B399-B2EB4E8EC975}" presName="composite" presStyleCnt="0"/>
      <dgm:spPr/>
    </dgm:pt>
    <dgm:pt modelId="{8627E26C-692E-4D0A-9058-3D8F34563955}" type="pres">
      <dgm:prSet presAssocID="{3AAF4B3F-6B00-4C99-B399-B2EB4E8EC97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CFA8C6-1C67-4D29-9367-2BAA4CECEE9D}" type="pres">
      <dgm:prSet presAssocID="{3AAF4B3F-6B00-4C99-B399-B2EB4E8EC97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2B643-6101-40C5-BCFB-07F2AE0487E2}" type="pres">
      <dgm:prSet presAssocID="{BC85A510-85F4-48EC-AC7F-1DA6871C996F}" presName="sp" presStyleCnt="0"/>
      <dgm:spPr/>
    </dgm:pt>
    <dgm:pt modelId="{79AF5C71-7772-4E96-ABD5-ABAAE4EE52D4}" type="pres">
      <dgm:prSet presAssocID="{F6E7DAEF-F96B-46B9-B4BA-CABCFEB08022}" presName="composite" presStyleCnt="0"/>
      <dgm:spPr/>
    </dgm:pt>
    <dgm:pt modelId="{DB7D36FB-F33F-435D-8341-B8372FFCE17E}" type="pres">
      <dgm:prSet presAssocID="{F6E7DAEF-F96B-46B9-B4BA-CABCFEB0802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106CD8-A770-4ABB-B803-FA92E429ADE0}" type="pres">
      <dgm:prSet presAssocID="{F6E7DAEF-F96B-46B9-B4BA-CABCFEB0802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EEB69-1668-404A-8ED6-08CBE8FB565D}" type="pres">
      <dgm:prSet presAssocID="{CDB55EF8-6F90-45BE-B887-DDACA276A67E}" presName="sp" presStyleCnt="0"/>
      <dgm:spPr/>
    </dgm:pt>
    <dgm:pt modelId="{903A1F84-A0EE-4342-BECD-3C1B1578D3EC}" type="pres">
      <dgm:prSet presAssocID="{2CA4B0F3-D40E-47EE-8651-BBF719C59519}" presName="composite" presStyleCnt="0"/>
      <dgm:spPr/>
    </dgm:pt>
    <dgm:pt modelId="{CA08BFD1-1D6D-4ED3-8931-32C321428BD4}" type="pres">
      <dgm:prSet presAssocID="{2CA4B0F3-D40E-47EE-8651-BBF719C5951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7CB42-03DA-44D3-902D-AB50933369EA}" type="pres">
      <dgm:prSet presAssocID="{2CA4B0F3-D40E-47EE-8651-BBF719C5951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55559D-0F62-45A6-ADAE-03EA495A4644}" type="presOf" srcId="{F6E7DAEF-F96B-46B9-B4BA-CABCFEB08022}" destId="{DB7D36FB-F33F-435D-8341-B8372FFCE17E}" srcOrd="0" destOrd="0" presId="urn:microsoft.com/office/officeart/2005/8/layout/chevron2"/>
    <dgm:cxn modelId="{D5EC017B-B0A3-438F-A624-40FD0E8185DB}" type="presOf" srcId="{E18D0AC9-C9A6-4EE7-93BF-2000FD89AFB8}" destId="{6C47CB42-03DA-44D3-902D-AB50933369EA}" srcOrd="0" destOrd="0" presId="urn:microsoft.com/office/officeart/2005/8/layout/chevron2"/>
    <dgm:cxn modelId="{3AAA0D22-A5F3-47E5-A4D3-D57A18B29B0A}" srcId="{F6E7DAEF-F96B-46B9-B4BA-CABCFEB08022}" destId="{F08D3F8A-5AF3-4ED0-8B9D-43E32EC0697A}" srcOrd="0" destOrd="0" parTransId="{24B3CD15-32E0-4857-84F3-B7F3F7DAF4C5}" sibTransId="{FA1A53CE-46C5-4DEF-B2C5-6BF04687629A}"/>
    <dgm:cxn modelId="{A06E52F4-2A23-405B-8BCA-E53F5CC2D2E6}" srcId="{3AAF4B3F-6B00-4C99-B399-B2EB4E8EC975}" destId="{19C6B444-7068-4789-B8EC-8C58EC3EED43}" srcOrd="0" destOrd="0" parTransId="{860A62BF-BB79-4AE9-A70E-BF3F9D80D322}" sibTransId="{83C76276-E14F-4826-90BE-CB4408CADD90}"/>
    <dgm:cxn modelId="{5591B382-BBE8-42F2-864C-046FF0FE1999}" type="presOf" srcId="{84F49BB4-C977-4E02-A3E7-73372AA81D77}" destId="{E6CFA8C6-1C67-4D29-9367-2BAA4CECEE9D}" srcOrd="0" destOrd="1" presId="urn:microsoft.com/office/officeart/2005/8/layout/chevron2"/>
    <dgm:cxn modelId="{8784A279-B85E-4E6F-8A55-33F38ACF9A49}" srcId="{2CA4B0F3-D40E-47EE-8651-BBF719C59519}" destId="{E18D0AC9-C9A6-4EE7-93BF-2000FD89AFB8}" srcOrd="0" destOrd="0" parTransId="{2940424F-EAC2-4E6D-B350-34B2C6911BDF}" sibTransId="{1FB8C291-6F58-43EF-90F3-3F87C188828E}"/>
    <dgm:cxn modelId="{1A0823B5-0EB8-43CC-AB72-BA0D16D5D24C}" srcId="{3AAF4B3F-6B00-4C99-B399-B2EB4E8EC975}" destId="{84F49BB4-C977-4E02-A3E7-73372AA81D77}" srcOrd="1" destOrd="0" parTransId="{578D4963-5B9C-4EB9-9A18-B30B035AD475}" sibTransId="{F4A507FE-D5AB-4B35-8150-11D7D39A005D}"/>
    <dgm:cxn modelId="{6471CD60-596C-4EAD-A7E8-A5B93B25FF9B}" type="presOf" srcId="{F08D3F8A-5AF3-4ED0-8B9D-43E32EC0697A}" destId="{0A106CD8-A770-4ABB-B803-FA92E429ADE0}" srcOrd="0" destOrd="0" presId="urn:microsoft.com/office/officeart/2005/8/layout/chevron2"/>
    <dgm:cxn modelId="{F119B94F-85AE-4D0F-B45E-0E91DBDEBD81}" srcId="{EC953032-BFB3-437A-8469-D18F0EC6D318}" destId="{3AAF4B3F-6B00-4C99-B399-B2EB4E8EC975}" srcOrd="0" destOrd="0" parTransId="{D3090A01-67BD-490C-AC0B-A968F4843E0E}" sibTransId="{BC85A510-85F4-48EC-AC7F-1DA6871C996F}"/>
    <dgm:cxn modelId="{60C07662-E266-4724-873C-17B2EE7F2E61}" type="presOf" srcId="{2CA4B0F3-D40E-47EE-8651-BBF719C59519}" destId="{CA08BFD1-1D6D-4ED3-8931-32C321428BD4}" srcOrd="0" destOrd="0" presId="urn:microsoft.com/office/officeart/2005/8/layout/chevron2"/>
    <dgm:cxn modelId="{BE0215FF-AA24-4E6F-A172-14488F03E1D1}" type="presOf" srcId="{3AAF4B3F-6B00-4C99-B399-B2EB4E8EC975}" destId="{8627E26C-692E-4D0A-9058-3D8F34563955}" srcOrd="0" destOrd="0" presId="urn:microsoft.com/office/officeart/2005/8/layout/chevron2"/>
    <dgm:cxn modelId="{4D2CD988-4561-4358-8C61-1FC9ECC4D852}" type="presOf" srcId="{EC953032-BFB3-437A-8469-D18F0EC6D318}" destId="{3A523F4A-595F-4FBC-86AD-E8BEBE82DE5D}" srcOrd="0" destOrd="0" presId="urn:microsoft.com/office/officeart/2005/8/layout/chevron2"/>
    <dgm:cxn modelId="{F63DACFF-6174-4DC7-AA75-25F0F04E7068}" srcId="{EC953032-BFB3-437A-8469-D18F0EC6D318}" destId="{2CA4B0F3-D40E-47EE-8651-BBF719C59519}" srcOrd="2" destOrd="0" parTransId="{A5BB1459-A374-4CD8-B5B6-62CD1B458A37}" sibTransId="{530CDDD5-E7BE-4B73-82AF-0DF703B696D1}"/>
    <dgm:cxn modelId="{61E155AB-963A-41E5-A845-5BEADC0ED7BA}" srcId="{EC953032-BFB3-437A-8469-D18F0EC6D318}" destId="{F6E7DAEF-F96B-46B9-B4BA-CABCFEB08022}" srcOrd="1" destOrd="0" parTransId="{58749C93-D373-4392-B9E5-E17A540D469D}" sibTransId="{CDB55EF8-6F90-45BE-B887-DDACA276A67E}"/>
    <dgm:cxn modelId="{E2817799-6460-429C-84FF-F5E00E17B934}" type="presOf" srcId="{19C6B444-7068-4789-B8EC-8C58EC3EED43}" destId="{E6CFA8C6-1C67-4D29-9367-2BAA4CECEE9D}" srcOrd="0" destOrd="0" presId="urn:microsoft.com/office/officeart/2005/8/layout/chevron2"/>
    <dgm:cxn modelId="{CC0078F3-3394-40A9-85BC-489AB20517E2}" type="presParOf" srcId="{3A523F4A-595F-4FBC-86AD-E8BEBE82DE5D}" destId="{0B348DBE-1A19-49F3-884D-2A2AADA70270}" srcOrd="0" destOrd="0" presId="urn:microsoft.com/office/officeart/2005/8/layout/chevron2"/>
    <dgm:cxn modelId="{FF7A30E1-DDFA-431A-9A40-0ADCA09A3B0B}" type="presParOf" srcId="{0B348DBE-1A19-49F3-884D-2A2AADA70270}" destId="{8627E26C-692E-4D0A-9058-3D8F34563955}" srcOrd="0" destOrd="0" presId="urn:microsoft.com/office/officeart/2005/8/layout/chevron2"/>
    <dgm:cxn modelId="{6D6F56F9-D109-4BA3-B1BD-4AEA2EEFF208}" type="presParOf" srcId="{0B348DBE-1A19-49F3-884D-2A2AADA70270}" destId="{E6CFA8C6-1C67-4D29-9367-2BAA4CECEE9D}" srcOrd="1" destOrd="0" presId="urn:microsoft.com/office/officeart/2005/8/layout/chevron2"/>
    <dgm:cxn modelId="{10A1DA6F-982E-4C22-B7A6-6F57F10BC6DC}" type="presParOf" srcId="{3A523F4A-595F-4FBC-86AD-E8BEBE82DE5D}" destId="{5E22B643-6101-40C5-BCFB-07F2AE0487E2}" srcOrd="1" destOrd="0" presId="urn:microsoft.com/office/officeart/2005/8/layout/chevron2"/>
    <dgm:cxn modelId="{194069B7-5CD1-42EA-9276-3BC4E28C309C}" type="presParOf" srcId="{3A523F4A-595F-4FBC-86AD-E8BEBE82DE5D}" destId="{79AF5C71-7772-4E96-ABD5-ABAAE4EE52D4}" srcOrd="2" destOrd="0" presId="urn:microsoft.com/office/officeart/2005/8/layout/chevron2"/>
    <dgm:cxn modelId="{CA7C8AB9-8466-402B-BB17-2D9CAA7DF031}" type="presParOf" srcId="{79AF5C71-7772-4E96-ABD5-ABAAE4EE52D4}" destId="{DB7D36FB-F33F-435D-8341-B8372FFCE17E}" srcOrd="0" destOrd="0" presId="urn:microsoft.com/office/officeart/2005/8/layout/chevron2"/>
    <dgm:cxn modelId="{BBD0552A-CF00-457A-BD8D-95D034F99A81}" type="presParOf" srcId="{79AF5C71-7772-4E96-ABD5-ABAAE4EE52D4}" destId="{0A106CD8-A770-4ABB-B803-FA92E429ADE0}" srcOrd="1" destOrd="0" presId="urn:microsoft.com/office/officeart/2005/8/layout/chevron2"/>
    <dgm:cxn modelId="{113F1C0C-031F-4B2B-8ECB-C7CCFEE9B15B}" type="presParOf" srcId="{3A523F4A-595F-4FBC-86AD-E8BEBE82DE5D}" destId="{800EEB69-1668-404A-8ED6-08CBE8FB565D}" srcOrd="3" destOrd="0" presId="urn:microsoft.com/office/officeart/2005/8/layout/chevron2"/>
    <dgm:cxn modelId="{05F93EA6-5291-4E30-8264-94FA60E9C995}" type="presParOf" srcId="{3A523F4A-595F-4FBC-86AD-E8BEBE82DE5D}" destId="{903A1F84-A0EE-4342-BECD-3C1B1578D3EC}" srcOrd="4" destOrd="0" presId="urn:microsoft.com/office/officeart/2005/8/layout/chevron2"/>
    <dgm:cxn modelId="{F7789023-43E6-40D2-8357-ED3EF35848E6}" type="presParOf" srcId="{903A1F84-A0EE-4342-BECD-3C1B1578D3EC}" destId="{CA08BFD1-1D6D-4ED3-8931-32C321428BD4}" srcOrd="0" destOrd="0" presId="urn:microsoft.com/office/officeart/2005/8/layout/chevron2"/>
    <dgm:cxn modelId="{989550E1-8FD6-4BED-8E0A-63E313863928}" type="presParOf" srcId="{903A1F84-A0EE-4342-BECD-3C1B1578D3EC}" destId="{6C47CB42-03DA-44D3-902D-AB50933369E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7E26C-692E-4D0A-9058-3D8F34563955}">
      <dsp:nvSpPr>
        <dsp:cNvPr id="0" name=""/>
        <dsp:cNvSpPr/>
      </dsp:nvSpPr>
      <dsp:spPr>
        <a:xfrm rot="5400000">
          <a:off x="-248773" y="249586"/>
          <a:ext cx="1658493" cy="116094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" y="581285"/>
        <a:ext cx="1160945" cy="497548"/>
      </dsp:txXfrm>
    </dsp:sp>
    <dsp:sp modelId="{E6CFA8C6-1C67-4D29-9367-2BAA4CECEE9D}">
      <dsp:nvSpPr>
        <dsp:cNvPr id="0" name=""/>
        <dsp:cNvSpPr/>
      </dsp:nvSpPr>
      <dsp:spPr>
        <a:xfrm rot="5400000">
          <a:off x="4105462" y="-2943704"/>
          <a:ext cx="1078020" cy="6967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Объект измерений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Окружающая среда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60946" y="53437"/>
        <a:ext cx="6914429" cy="972770"/>
      </dsp:txXfrm>
    </dsp:sp>
    <dsp:sp modelId="{DB7D36FB-F33F-435D-8341-B8372FFCE17E}">
      <dsp:nvSpPr>
        <dsp:cNvPr id="0" name=""/>
        <dsp:cNvSpPr/>
      </dsp:nvSpPr>
      <dsp:spPr>
        <a:xfrm rot="5400000">
          <a:off x="-248773" y="1714523"/>
          <a:ext cx="1658493" cy="116094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" y="2046222"/>
        <a:ext cx="1160945" cy="497548"/>
      </dsp:txXfrm>
    </dsp:sp>
    <dsp:sp modelId="{0A106CD8-A770-4ABB-B803-FA92E429ADE0}">
      <dsp:nvSpPr>
        <dsp:cNvPr id="0" name=""/>
        <dsp:cNvSpPr/>
      </dsp:nvSpPr>
      <dsp:spPr>
        <a:xfrm rot="5400000">
          <a:off x="4105462" y="-1478767"/>
          <a:ext cx="1078020" cy="6967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Метрологические характеристики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60946" y="1518374"/>
        <a:ext cx="6914429" cy="972770"/>
      </dsp:txXfrm>
    </dsp:sp>
    <dsp:sp modelId="{CA08BFD1-1D6D-4ED3-8931-32C321428BD4}">
      <dsp:nvSpPr>
        <dsp:cNvPr id="0" name=""/>
        <dsp:cNvSpPr/>
      </dsp:nvSpPr>
      <dsp:spPr>
        <a:xfrm rot="5400000">
          <a:off x="-248773" y="3179460"/>
          <a:ext cx="1658493" cy="116094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" y="3511159"/>
        <a:ext cx="1160945" cy="497548"/>
      </dsp:txXfrm>
    </dsp:sp>
    <dsp:sp modelId="{6C47CB42-03DA-44D3-902D-AB50933369EA}">
      <dsp:nvSpPr>
        <dsp:cNvPr id="0" name=""/>
        <dsp:cNvSpPr/>
      </dsp:nvSpPr>
      <dsp:spPr>
        <a:xfrm rot="5400000">
          <a:off x="4105462" y="-13830"/>
          <a:ext cx="1078020" cy="6967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Точность ИП и ИИС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60946" y="2983312"/>
        <a:ext cx="6914429" cy="972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58537-3C87-46E3-911C-51F338A98D13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2B612-35A5-4073-BB3E-EC9F89214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07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2B612-35A5-4073-BB3E-EC9F89214ED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4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https://www.gubkin.ru/faculty/automation_and_computer_science/chairs_and_departments/iis/files/KRDadaian.pdf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2B612-35A5-4073-BB3E-EC9F89214EDF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9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2B612-35A5-4073-BB3E-EC9F89214EDF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384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2B612-35A5-4073-BB3E-EC9F89214EDF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86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smtClean="0"/>
              <a:t>Название презентации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Дополнительное название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дата</a:t>
            </a:r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ФИО выступающего,</a:t>
            </a:r>
          </a:p>
          <a:p>
            <a:pPr lvl="0"/>
            <a:r>
              <a:rPr lang="ru-RU" smtClean="0"/>
              <a:t>должность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118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723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92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018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7968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988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459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801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8123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673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694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763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068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721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4038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</a:t>
            </a:r>
            <a:r>
              <a:rPr lang="ru-RU" smtClean="0"/>
              <a:t>уровень</a:t>
            </a:r>
          </a:p>
          <a:p>
            <a:pPr lvl="3"/>
            <a:r>
              <a:rPr lang="ru-RU" smtClean="0"/>
              <a:t>Четвертый</a:t>
            </a:r>
          </a:p>
          <a:p>
            <a:pPr lvl="4"/>
            <a:r>
              <a:rPr lang="ru-RU" smtClean="0"/>
              <a:t>Пятый</a:t>
            </a: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91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7.jpeg"/><Relationship Id="rId4" Type="http://schemas.openxmlformats.org/officeDocument/2006/relationships/image" Target="../media/image26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3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34.wmf"/><Relationship Id="rId10" Type="http://schemas.openxmlformats.org/officeDocument/2006/relationships/image" Target="../media/image37.jpeg"/><Relationship Id="rId4" Type="http://schemas.openxmlformats.org/officeDocument/2006/relationships/oleObject" Target="../embeddings/oleObject7.bin"/><Relationship Id="rId9" Type="http://schemas.openxmlformats.org/officeDocument/2006/relationships/image" Target="../media/image36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spc="0" dirty="0" smtClean="0"/>
              <a:t>ПРИНЦИПЫ ПОСТРОЕНИЯ </a:t>
            </a:r>
            <a:br>
              <a:rPr lang="ru-RU" sz="2000" spc="0" dirty="0" smtClean="0"/>
            </a:br>
            <a:r>
              <a:rPr lang="ru-RU" sz="2000" spc="0" dirty="0" smtClean="0"/>
              <a:t>ПРИБОРОВ И СИСТЕМ</a:t>
            </a:r>
            <a:endParaRPr lang="ru-RU" sz="20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altLang="ru-RU" sz="1600" spc="0"/>
              <a:t>Конструирование и технология в приборостроении</a:t>
            </a:r>
            <a:endParaRPr lang="ru-RU" alt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dirty="0" smtClean="0"/>
              <a:t>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707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7868" y="1169053"/>
            <a:ext cx="115843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приборов и систем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приборы и системы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нашли широкое применение (табл. 1).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 – Назначение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приборов и систем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296451"/>
              </p:ext>
            </p:extLst>
          </p:nvPr>
        </p:nvGraphicFramePr>
        <p:xfrm>
          <a:off x="297868" y="3100305"/>
          <a:ext cx="11584384" cy="2934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5026">
                  <a:extLst>
                    <a:ext uri="{9D8B030D-6E8A-4147-A177-3AD203B41FA5}">
                      <a16:colId xmlns:a16="http://schemas.microsoft.com/office/drawing/2014/main" val="3677097871"/>
                    </a:ext>
                  </a:extLst>
                </a:gridCol>
                <a:gridCol w="9569358">
                  <a:extLst>
                    <a:ext uri="{9D8B030D-6E8A-4147-A177-3AD203B41FA5}">
                      <a16:colId xmlns:a16="http://schemas.microsoft.com/office/drawing/2014/main" val="1399850379"/>
                    </a:ext>
                  </a:extLst>
                </a:gridCol>
              </a:tblGrid>
              <a:tr h="820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676434"/>
                  </a:ext>
                </a:extLst>
              </a:tr>
              <a:tr h="81749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Измерительные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физических величин, исследование объектов, распо­знавание образов, диагностика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686445"/>
                  </a:ext>
                </a:extLst>
              </a:tr>
              <a:tr h="81749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Информацион­ные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Обнаружение объектов, информирование, сигнализация, накоп­ление, обработка информации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647931"/>
                  </a:ext>
                </a:extLst>
              </a:tr>
              <a:tr h="81749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принадлежности объекта контроля заданному классу объектов, учет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285797"/>
                  </a:ext>
                </a:extLst>
              </a:tr>
              <a:tr h="81749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Управляющие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объектами, регулирование процессов, навигация, координация действий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605574"/>
                  </a:ext>
                </a:extLst>
              </a:tr>
              <a:tr h="81749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Регистрирующие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(запись) процессов, передача данных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708640"/>
                  </a:ext>
                </a:extLst>
              </a:tr>
              <a:tr h="81749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Испытательные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испытаний устройств, объектов, продукции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261824"/>
                  </a:ext>
                </a:extLst>
              </a:tr>
              <a:tr h="81749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Наблюдательные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Наблюдение за объектами и процессами, охрана объектов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648833"/>
                  </a:ext>
                </a:extLst>
              </a:tr>
              <a:tr h="116591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жизни, обеспечение безопасности, создание комфортных условий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289102"/>
                  </a:ext>
                </a:extLst>
              </a:tr>
              <a:tr h="116591"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144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</p:spTree>
    <p:extLst>
      <p:ext uri="{BB962C8B-B14F-4D97-AF65-F5344CB8AC3E}">
        <p14:creationId xmlns:p14="http://schemas.microsoft.com/office/powerpoint/2010/main" val="3117387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7868" y="1191421"/>
            <a:ext cx="1167559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физического принципа действия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акустические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приборы 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4059" y="4935742"/>
            <a:ext cx="94862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приборы и системы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своем составе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преобразования одной ФВ (входной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сигнал) преобразуется в другую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выходной сигнал).</a:t>
            </a:r>
          </a:p>
        </p:txBody>
      </p:sp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</p:spTree>
    <p:extLst>
      <p:ext uri="{BB962C8B-B14F-4D97-AF65-F5344CB8AC3E}">
        <p14:creationId xmlns:p14="http://schemas.microsoft.com/office/powerpoint/2010/main" val="3084613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1512" y="6063962"/>
            <a:ext cx="11434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*ГОСТ 8.050-73.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система обеспечения единства измерений. Нормальные условия выполнения линейных и угловых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7867" y="1266320"/>
            <a:ext cx="1176078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 и режимы работы средства измерения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Различают условия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эксплуатации: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нормальные –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 эксплуатации, при которых погрешностью измерений из-за воздействия влияющих величин можно пренебречь или эта погрешность не превышает определенной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вели­чины, например, 20, 25, 30, 35%*;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рабочие – условия эксплуатации, при которых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возможен выход влияющих факторов за установленные границы.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Появляются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дополнительные погрешности, которые необходимо учитывать при определении результата измерений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 соот­ветствуют невозмущенный и возмущенный режимы измерений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689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7867" y="1266320"/>
            <a:ext cx="1176078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Нормальные условия устанавливаются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нормативных документах на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 типа или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их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поверке.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 8.050-73 устанавливает требования к нормальным условиям выполнения линейных измерении в пределах 1…500 мм и измерений углов с длиной меньшей стороны до 500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мм: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температура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окружающей среды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20°С;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атмосферное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давление 101324,72 Па (760 мм рт. ст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относительная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влажность окружающего воздуха 58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ускорение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свободного падения (ускорение силы тяжести) 9,8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м/с</a:t>
            </a:r>
            <a:r>
              <a:rPr lang="ru-RU" sz="2000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др.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1523" y="5975301"/>
            <a:ext cx="11348501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Погрешность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нормальных условиях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называется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погрешностью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0339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1512" y="6063962"/>
            <a:ext cx="11434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8.050-73. Государственная система обеспечения единства измерений. Нормальные условия выполнения линейных и угловых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7867" y="1266320"/>
            <a:ext cx="11760783" cy="4038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Рабочие условия нормируются коэффициентами влияния соответствующих величии на общую погрешность СИ. Показания СИ корректируются.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тяжелые условия эксплуатации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характерны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СИ специального назначения: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авиационных,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оптических,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управления,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вооружения и пр.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356200" y="3393088"/>
            <a:ext cx="2702450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собые меры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сохранения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872790" y="3811190"/>
            <a:ext cx="6266261" cy="585788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470104" y="2940125"/>
            <a:ext cx="4857041" cy="24006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Значительное нежелательное воздействие: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климатических условий;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механических воздействий;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радиации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91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1524" y="1371469"/>
            <a:ext cx="117771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Различают режимы измерений: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статический –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информативные параметры входного и выходного сигналов, режим питания, параметры СИ и (или) помехи, не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изменяются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времени или изменяются медленно и величиной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динамической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погрешности измерений можно пренебречь;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динамический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выше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перечисленные факторы могут меняться во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времени. Это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вызывает появление динамической погрешности.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установившийся (стационарный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форма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выходного сигнала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зависит от точки отсчета вре­мени.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Данное состояние СИ – стационарное состояние;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переходный (нестационарный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возникает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переходе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одного стационарного состояния в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другое.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410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604" y="1294920"/>
            <a:ext cx="8119994" cy="447963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033036" y="6033184"/>
            <a:ext cx="7806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стационарного инерционного ИУ:</a:t>
            </a: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ступенчатое воздействие; 6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линейно нарастающее воздействие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1033674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7867" y="1530096"/>
            <a:ext cx="116893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рассматривать как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системы, преобразующие измеряемую величину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выходной сигнал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357700"/>
              </p:ext>
            </p:extLst>
          </p:nvPr>
        </p:nvGraphicFramePr>
        <p:xfrm>
          <a:off x="8340917" y="3409096"/>
          <a:ext cx="1714320" cy="317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3" name="Equation" r:id="rId3" imgW="1714320" imgH="317160" progId="Equation.DSMT4">
                  <p:embed/>
                </p:oleObj>
              </mc:Choice>
              <mc:Fallback>
                <p:oleObj name="Equation" r:id="rId3" imgW="1714320" imgH="31716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0917" y="3409096"/>
                        <a:ext cx="1714320" cy="3171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110130" y="3915815"/>
            <a:ext cx="4028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Условное изображение системы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1960" y="2084094"/>
            <a:ext cx="7049970" cy="2169813"/>
          </a:xfrm>
          <a:prstGeom prst="rect">
            <a:avLst/>
          </a:prstGeom>
        </p:spPr>
        <p:txBody>
          <a:bodyPr wrap="square" lIns="91427" tIns="45714" rIns="91427" bIns="45714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оператора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3488" indent="-453488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линейные или нелинейные;</a:t>
            </a:r>
          </a:p>
          <a:p>
            <a:pPr marL="453488" indent="-453488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или нестационарные;</a:t>
            </a:r>
          </a:p>
          <a:p>
            <a:pPr marL="453488" indent="-453488" defTabSz="1290036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 реализуемые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нереализуемые.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7252" y="2094999"/>
            <a:ext cx="4732830" cy="132968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480165" y="2970095"/>
            <a:ext cx="5629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302727" y="2970095"/>
            <a:ext cx="5052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334277" y="2143253"/>
            <a:ext cx="5629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050093" y="2091075"/>
            <a:ext cx="5052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761652" y="2549632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1505689" y="2575175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dirty="0"/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3317" y="4474706"/>
            <a:ext cx="120586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возмущений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динамическом режиме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 связь между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входным и выходным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сигналами описывается дифференциальным (в общем случае нелинейным) уравнением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–1)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30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–1)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)=0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время;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производные функций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1960" y="1056308"/>
            <a:ext cx="5066772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измерительных приборов и систем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605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97867" y="1291568"/>
            <a:ext cx="1162115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статическом режиме дифференциальное уравнение преобразуется в алгебраическое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выходной сигнал СИ зависит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неинформативных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объекта измерений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собственных параметров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потребляемой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мощности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передаваемой последующим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преобразователям;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внешних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внутренних помех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–1)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–1)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)=0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5987422" y="5673356"/>
            <a:ext cx="399930" cy="52573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65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2035" y="1398983"/>
            <a:ext cx="1138069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преобразовании измерительного сигнала СИ должно обеспечивать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(фильтрацию)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измеряемой физической величины;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(инвариантность) результата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влияющих величин, стабильность (низменность)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 объект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нечувствительность 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подключению внешних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требований во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структурной схемы создаваемого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82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7868" y="1167386"/>
            <a:ext cx="115843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простейшем случае выходной сигнал чувствительного элемента – выходной сигнал прибора. </a:t>
            </a:r>
          </a:p>
        </p:txBody>
      </p:sp>
      <p:pic>
        <p:nvPicPr>
          <p:cNvPr id="6" name="Picture 2" descr="https://stroy-podskazka.ru/images/article/orig/2019/11/termometry-soprotivleniya-osobennosti-princip-dejstviya-i-primenenie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9" y="3012129"/>
            <a:ext cx="5100413" cy="288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64697" y="5960438"/>
            <a:ext cx="59203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 Биметаллический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термометр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6464" y="6369635"/>
            <a:ext cx="11341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Инвар (36Н)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отличающийся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 низким коэффициентом температурного расширения.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45" y="2973836"/>
            <a:ext cx="4648338" cy="30924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7867" y="1732831"/>
            <a:ext cx="114230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ринцип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которого основан на разнице коэффициентов теплового расширения двух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867" y="2264378"/>
            <a:ext cx="112397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разница в коэффициентах расширения используемых металлов, тем чувствительнее термометр к изменениям температуры.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2302" y="4335398"/>
            <a:ext cx="74892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азниц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174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489" y="1245269"/>
            <a:ext cx="54791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применяются дополнительные преобразовательные элементы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превращения выходного сигнала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в достаточно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перемещение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стрелочного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poznayka.org/baza1/608564266638.files/image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5554056" y="1021317"/>
            <a:ext cx="4920741" cy="415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62400" y="5403462"/>
            <a:ext cx="81099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Манометр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одновитковой трубчатой пружиной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фотография;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устройство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трубчатая пружина; 2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стрелка; 3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зубчатый сектор; 4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пробка; 5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поводок;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корпус; 7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штуцер; 8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держатель; 9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шкала; 10 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спиральная пружина;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шестеренка</a:t>
            </a:r>
            <a:endParaRPr lang="ru-RU" sz="16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https://sklad-tepla.ru/upload/iblock/99e/accbcb2e-00b6-11e8-ac26-60a44cce79c9_9af9cbc4-3ab2-11eb-90f7-00155dbe77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68" y="3675450"/>
            <a:ext cx="3004132" cy="300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014426" y="512497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06893" y="631025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498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868" y="1241039"/>
            <a:ext cx="118214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приборы содержат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преобразователи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изменяющие: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величины, например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в электрический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сигнал, электрический аналоговый сигнал в цифровой;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функциональную зависимость между входным и выходным сигналами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преобразования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отображается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структурной схеме отдельным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звеном.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характеристик прибора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характеристики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его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звеньев.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характеристик звеньев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на основе анализа физических принципов их работы.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268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582320" y="2313083"/>
            <a:ext cx="5282097" cy="510147"/>
            <a:chOff x="528922" y="1741957"/>
            <a:chExt cx="5282097" cy="510147"/>
          </a:xfrm>
        </p:grpSpPr>
        <p:cxnSp>
          <p:nvCxnSpPr>
            <p:cNvPr id="8" name="Прямая со стрелкой 7"/>
            <p:cNvCxnSpPr/>
            <p:nvPr/>
          </p:nvCxnSpPr>
          <p:spPr>
            <a:xfrm>
              <a:off x="528922" y="1997029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960922" y="1741965"/>
              <a:ext cx="837398" cy="51013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253686" y="1741958"/>
              <a:ext cx="837398" cy="51013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430416" y="1741957"/>
              <a:ext cx="837398" cy="510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1809651" y="1997028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3091084" y="2000234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4098290" y="1997028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Прямоугольник 14"/>
            <p:cNvSpPr/>
            <p:nvPr/>
          </p:nvSpPr>
          <p:spPr>
            <a:xfrm>
              <a:off x="4530290" y="1741964"/>
              <a:ext cx="837398" cy="51013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ru-RU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Прямая со стрелкой 16"/>
            <p:cNvCxnSpPr/>
            <p:nvPr/>
          </p:nvCxnSpPr>
          <p:spPr>
            <a:xfrm>
              <a:off x="5379019" y="1997027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Прямоугольник 17"/>
          <p:cNvSpPr/>
          <p:nvPr/>
        </p:nvSpPr>
        <p:spPr>
          <a:xfrm>
            <a:off x="1593651" y="5766175"/>
            <a:ext cx="89309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Типовые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звеньев:</a:t>
            </a:r>
          </a:p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последовательное;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обратной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связью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положительной или отрицательной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параллельное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328872" y="2237393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328872" y="3000885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318496" y="3764377"/>
            <a:ext cx="837398" cy="510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328872" y="4527869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7899614" y="2486086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498832" y="3248134"/>
            <a:ext cx="826618" cy="3275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886496" y="4782938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9169041" y="2492462"/>
            <a:ext cx="452595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9166270" y="4771644"/>
            <a:ext cx="432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31" idx="2"/>
          </p:cNvCxnSpPr>
          <p:nvPr/>
        </p:nvCxnSpPr>
        <p:spPr>
          <a:xfrm>
            <a:off x="9169802" y="3248136"/>
            <a:ext cx="305721" cy="4905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7885541" y="2485643"/>
            <a:ext cx="15444" cy="2297295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31" idx="4"/>
          </p:cNvCxnSpPr>
          <p:nvPr/>
        </p:nvCxnSpPr>
        <p:spPr>
          <a:xfrm flipV="1">
            <a:off x="9594157" y="3400385"/>
            <a:ext cx="28710" cy="137126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Блок-схема: узел суммирования 30"/>
          <p:cNvSpPr/>
          <p:nvPr/>
        </p:nvSpPr>
        <p:spPr>
          <a:xfrm>
            <a:off x="9475523" y="3105697"/>
            <a:ext cx="294688" cy="294688"/>
          </a:xfrm>
          <a:prstGeom prst="flowChartSummingJunction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 стрелкой 31"/>
          <p:cNvCxnSpPr>
            <a:stCxn id="31" idx="0"/>
          </p:cNvCxnSpPr>
          <p:nvPr/>
        </p:nvCxnSpPr>
        <p:spPr>
          <a:xfrm flipH="1" flipV="1">
            <a:off x="9621636" y="2492462"/>
            <a:ext cx="1231" cy="61323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9770211" y="3248133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Блок-схема: узел суммирования 33"/>
          <p:cNvSpPr/>
          <p:nvPr/>
        </p:nvSpPr>
        <p:spPr>
          <a:xfrm>
            <a:off x="2848310" y="3989231"/>
            <a:ext cx="294688" cy="294688"/>
          </a:xfrm>
          <a:prstGeom prst="flowChartSummingJunction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2416310" y="4139996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3149261" y="4136574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3567910" y="3881504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4411571" y="4136572"/>
            <a:ext cx="998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-5400000">
            <a:off x="2653655" y="4620091"/>
            <a:ext cx="684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567910" y="4701196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2991910" y="4956264"/>
            <a:ext cx="576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415684" y="4956263"/>
            <a:ext cx="576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-5400000">
            <a:off x="4577684" y="4542262"/>
            <a:ext cx="828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1616662" y="2197231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934566" y="2156239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190064" y="2156239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398350" y="4192773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+/-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 flipH="1">
            <a:off x="3829121" y="2904685"/>
            <a:ext cx="235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3693500" y="521678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8604743" y="5155860"/>
            <a:ext cx="28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538687" y="215623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433114" y="3719200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159501" y="3696838"/>
            <a:ext cx="364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033872" y="3684218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159500" y="5026669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498832" y="2823230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9234068" y="2097738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9169802" y="2823230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9200169" y="4376245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715" y="1415534"/>
            <a:ext cx="9275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проектировании структурных схем СИ применяются условные изображения.  </a:t>
            </a:r>
            <a:endParaRPr lang="ru-RU" sz="2000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9720989" y="3480412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+/-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102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726639" y="2340905"/>
            <a:ext cx="5282097" cy="510147"/>
            <a:chOff x="528922" y="1741957"/>
            <a:chExt cx="5282097" cy="510147"/>
          </a:xfrm>
        </p:grpSpPr>
        <p:cxnSp>
          <p:nvCxnSpPr>
            <p:cNvPr id="8" name="Прямая со стрелкой 7"/>
            <p:cNvCxnSpPr/>
            <p:nvPr/>
          </p:nvCxnSpPr>
          <p:spPr>
            <a:xfrm>
              <a:off x="528922" y="1997029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960922" y="1741965"/>
              <a:ext cx="837398" cy="51013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253686" y="1741958"/>
              <a:ext cx="837398" cy="51013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430416" y="1741957"/>
              <a:ext cx="837398" cy="510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1809651" y="1997028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3091084" y="2000234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4098290" y="1997028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Прямоугольник 14"/>
            <p:cNvSpPr/>
            <p:nvPr/>
          </p:nvSpPr>
          <p:spPr>
            <a:xfrm>
              <a:off x="4530290" y="1741964"/>
              <a:ext cx="837398" cy="51013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ru-RU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Прямая со стрелкой 16"/>
            <p:cNvCxnSpPr/>
            <p:nvPr/>
          </p:nvCxnSpPr>
          <p:spPr>
            <a:xfrm>
              <a:off x="5379019" y="1997027"/>
              <a:ext cx="43200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Прямоугольник 17"/>
          <p:cNvSpPr/>
          <p:nvPr/>
        </p:nvSpPr>
        <p:spPr>
          <a:xfrm>
            <a:off x="2904610" y="3328968"/>
            <a:ext cx="4945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Последовательное соединение звеньев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760981" y="2225053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078885" y="2184061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334383" y="2184061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 flipH="1">
            <a:off x="4973440" y="2932507"/>
            <a:ext cx="235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7683006" y="2184061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715" y="1415534"/>
            <a:ext cx="9275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проектировании структурных схем СИ применяются условные изображения. 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6006" y="4016093"/>
            <a:ext cx="11569805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Последовательное соединением звеньев – наиболее широкое применение в измерительных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приборах: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дешевизна;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малая точность измерений.</a:t>
            </a:r>
          </a:p>
        </p:txBody>
      </p:sp>
    </p:spTree>
    <p:extLst>
      <p:ext uri="{BB962C8B-B14F-4D97-AF65-F5344CB8AC3E}">
        <p14:creationId xmlns:p14="http://schemas.microsoft.com/office/powerpoint/2010/main" val="1726102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4717211" y="2658184"/>
            <a:ext cx="74747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последовательного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соединения.</a:t>
            </a:r>
            <a:endParaRPr lang="ru-RU" dirty="0"/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Барометрический высотомер:</a:t>
            </a: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принципиальная схема;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блок-схема: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трубопровод; 2 – анероидная коробка; </a:t>
            </a:r>
            <a:b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передаточный механизм; 4 – отчетное устройство </a:t>
            </a: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высота; 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давление; </a:t>
            </a:r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деформация коробки; </a:t>
            </a:r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угол поворота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Прямая со стрелкой 63"/>
          <p:cNvCxnSpPr/>
          <p:nvPr/>
        </p:nvCxnSpPr>
        <p:spPr>
          <a:xfrm>
            <a:off x="6601845" y="2001165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7033845" y="1746101"/>
            <a:ext cx="837398" cy="510139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326609" y="1746094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7882574" y="2001164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9164007" y="2004370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9582706" y="1718342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 стрелкой 69"/>
          <p:cNvCxnSpPr/>
          <p:nvPr/>
        </p:nvCxnSpPr>
        <p:spPr>
          <a:xfrm>
            <a:off x="10419682" y="2001163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>
            <a:off x="2466105" y="3921921"/>
            <a:ext cx="316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8595267" y="233291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ru-RU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7936991" y="158446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9220727" y="160584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endParaRPr lang="ru-RU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10476824" y="157551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6630896" y="1584465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15" y="1301734"/>
            <a:ext cx="4196681" cy="2617442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0" y="2352391"/>
            <a:ext cx="30008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baseline="-250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077498" y="28385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endParaRPr lang="ru-RU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V="1">
            <a:off x="2367355" y="3354426"/>
            <a:ext cx="0" cy="288000"/>
          </a:xfrm>
          <a:prstGeom prst="straightConnector1">
            <a:avLst/>
          </a:prstGeom>
          <a:ln>
            <a:headEnd w="med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2367355" y="2952497"/>
            <a:ext cx="3446" cy="288000"/>
          </a:xfrm>
          <a:prstGeom prst="straightConnector1">
            <a:avLst/>
          </a:prstGeom>
          <a:ln>
            <a:headEnd w="med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370146" y="3216021"/>
            <a:ext cx="0" cy="2085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3081504" y="2721723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endParaRPr lang="ru-RU" dirty="0"/>
          </a:p>
        </p:txBody>
      </p:sp>
      <p:sp>
        <p:nvSpPr>
          <p:cNvPr id="34" name="Выгнутая вверх стрелка 33"/>
          <p:cNvSpPr/>
          <p:nvPr/>
        </p:nvSpPr>
        <p:spPr>
          <a:xfrm rot="5400000">
            <a:off x="3048457" y="2517934"/>
            <a:ext cx="427050" cy="180256"/>
          </a:xfrm>
          <a:prstGeom prst="curved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358404" y="2608062"/>
            <a:ext cx="424453" cy="1"/>
          </a:xfrm>
          <a:prstGeom prst="straightConnector1">
            <a:avLst/>
          </a:prstGeom>
          <a:ln>
            <a:headEnd w="med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00082" y="1346532"/>
            <a:ext cx="293981" cy="11957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474513" y="1346532"/>
            <a:ext cx="467802" cy="18694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340048" y="1301734"/>
            <a:ext cx="204180" cy="12405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3834259" y="1303754"/>
            <a:ext cx="112950" cy="11913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6406" y="990779"/>
            <a:ext cx="48635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2                              3         4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98753" y="4711401"/>
            <a:ext cx="45347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на высоте полета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11000 м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0" name="Объект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459769"/>
              </p:ext>
            </p:extLst>
          </p:nvPr>
        </p:nvGraphicFramePr>
        <p:xfrm>
          <a:off x="358404" y="5344580"/>
          <a:ext cx="26162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Equation" r:id="rId4" imgW="2616120" imgH="774360" progId="Equation.DSMT4">
                  <p:embed/>
                </p:oleObj>
              </mc:Choice>
              <mc:Fallback>
                <p:oleObj name="Equation" r:id="rId4" imgW="2616120" imgH="7743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04" y="5344580"/>
                        <a:ext cx="26162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442138" y="5164196"/>
            <a:ext cx="8652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давления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начала отсчета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высоты;</a:t>
            </a:r>
          </a:p>
          <a:p>
            <a:pPr>
              <a:lnSpc>
                <a:spcPct val="150000"/>
              </a:lnSpc>
            </a:pP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градиент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величина, выраженная в единицах градусов (по определенной температурной шкале) на единицу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214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523" y="1304233"/>
            <a:ext cx="827080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Параллельное соединением со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связями: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«+»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чувствительности СИ;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– при создании дифференциальных СИ для повышения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реализации возможности компенсации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синфазных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помех, повышения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линейности функции преобразования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861836" y="1764542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61836" y="2528034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851460" y="3291526"/>
            <a:ext cx="837398" cy="510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861836" y="4055018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9432578" y="2013235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9031796" y="2775283"/>
            <a:ext cx="826618" cy="3275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9419460" y="4310087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0702005" y="2019611"/>
            <a:ext cx="452595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0699234" y="4298793"/>
            <a:ext cx="432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21" idx="2"/>
          </p:cNvCxnSpPr>
          <p:nvPr/>
        </p:nvCxnSpPr>
        <p:spPr>
          <a:xfrm>
            <a:off x="10702766" y="2775285"/>
            <a:ext cx="305721" cy="4905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9418505" y="2012792"/>
            <a:ext cx="15444" cy="2297295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21" idx="4"/>
          </p:cNvCxnSpPr>
          <p:nvPr/>
        </p:nvCxnSpPr>
        <p:spPr>
          <a:xfrm flipV="1">
            <a:off x="11127121" y="2927534"/>
            <a:ext cx="28710" cy="137126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Блок-схема: узел суммирования 20"/>
          <p:cNvSpPr/>
          <p:nvPr/>
        </p:nvSpPr>
        <p:spPr>
          <a:xfrm>
            <a:off x="11008487" y="2632846"/>
            <a:ext cx="294688" cy="294688"/>
          </a:xfrm>
          <a:prstGeom prst="flowChartSummingJunction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>
            <a:stCxn id="21" idx="0"/>
          </p:cNvCxnSpPr>
          <p:nvPr/>
        </p:nvCxnSpPr>
        <p:spPr>
          <a:xfrm flipH="1" flipV="1">
            <a:off x="11154600" y="2019611"/>
            <a:ext cx="1231" cy="61323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1303175" y="2775282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9031796" y="235037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767032" y="1624887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702766" y="2350379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733133" y="3903394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53953" y="3007561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+/-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46776" y="4737612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Параллельное соединения звеньев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1523" y="4078001"/>
            <a:ext cx="88849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измерений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характеризуется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измерением разности между значениями измеряемой и известной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76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18" y="5305156"/>
            <a:ext cx="4960096" cy="137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5665692" y="5831306"/>
            <a:ext cx="4087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измерений дифференциальный </a:t>
            </a:r>
          </a:p>
        </p:txBody>
      </p:sp>
    </p:spTree>
    <p:extLst>
      <p:ext uri="{BB962C8B-B14F-4D97-AF65-F5344CB8AC3E}">
        <p14:creationId xmlns:p14="http://schemas.microsoft.com/office/powerpoint/2010/main" val="591301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3239" y="1396247"/>
            <a:ext cx="11560855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Примеры. Параллельное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резисторов в омметрах для изменения общего сопротивления цепи и для настройки прибора на измерение определённых диапазонов сопротивлений. Это позволяет омметру работать с разными значениями сопротивления, сохраняя точность измерений;</a:t>
            </a:r>
          </a:p>
          <a:p>
            <a:pPr marL="342900" lvl="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конденсаторов в схемах измерительных мостов для компенсации ёмкостных параметров и обеспечения сбалансированной работы моста. Это важно в схемах измерения ёмкости, где точное балансирование моста влияет на точность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показаний;</a:t>
            </a:r>
          </a:p>
          <a:p>
            <a:pPr marL="342900" lvl="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датчиков тока в системах измерения высоких токов. Например, в шунтах для амперметров используются параллельно соединённые резисторы, которые позволяют измерять большие токи, не перегружая измерительный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52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524" y="1304233"/>
            <a:ext cx="119104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обратной связью: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«+» – ускорение реакции системы на изменение входного сигнала. Используют для ускорения реакции на изменение внешних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«–» – стабилизация характеристики СИ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Блок-схема: узел суммирования 7"/>
          <p:cNvSpPr/>
          <p:nvPr/>
        </p:nvSpPr>
        <p:spPr>
          <a:xfrm>
            <a:off x="4673501" y="4130750"/>
            <a:ext cx="294688" cy="294688"/>
          </a:xfrm>
          <a:prstGeom prst="flowChartSummingJunction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241501" y="4281515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974452" y="4278093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393101" y="4023023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236762" y="4278091"/>
            <a:ext cx="998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-5400000">
            <a:off x="4478846" y="4761610"/>
            <a:ext cx="684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393101" y="4842715"/>
            <a:ext cx="837398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817101" y="5097783"/>
            <a:ext cx="576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240875" y="5097782"/>
            <a:ext cx="576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-5400000">
            <a:off x="6402875" y="4683781"/>
            <a:ext cx="828000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223541" y="4334292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+/-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58305" y="386071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84692" y="3838357"/>
            <a:ext cx="364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59063" y="3825737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84691" y="5168188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55891" y="5676528"/>
            <a:ext cx="5539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Соединения звеньев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254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266" y="4826675"/>
            <a:ext cx="1219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Пример соединения с обратной связью.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Электроемкостной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топливомер:</a:t>
            </a: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принципиальная схема;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блок-схема:1 – бак; 2 – мост; 3 – усилитель; 4 – электродвигатель; 5, 6 – редукторы; 7 – потенциометр</a:t>
            </a: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высота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топлива; </a:t>
            </a:r>
            <a:r>
              <a:rPr lang="ru-RU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i="1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емкости датчика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эталонная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резисторы; 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потенцио­метр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связи;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диэлектрические постоянные среды и топлива;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диаметры внутреннего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внешнего металлического цилиндра чувствительного элемента ци­линдрического конденсатора; М – двигатель; Р – редуктор;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тчетного устройства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840957" y="3253965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272957" y="2998901"/>
            <a:ext cx="598118" cy="510139"/>
          </a:xfrm>
          <a:prstGeom prst="rect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10076" y="2973524"/>
            <a:ext cx="597323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6868386" y="3253963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629955" y="3215360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9082226" y="2926692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9675712" y="3216379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283714" y="4538279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715312" y="2790083"/>
            <a:ext cx="394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aseline="-25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870008" y="2837265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643369" y="456967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107712" y="2913641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78360" y="2859261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0703509" y="3181760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7903509" y="2857573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679390" y="2843961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130785" y="2904345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11721099" y="3181759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1715708" y="2800714"/>
            <a:ext cx="394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aseline="-250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0920106" y="3198052"/>
            <a:ext cx="0" cy="90000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8475427" y="3381220"/>
            <a:ext cx="0" cy="72000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9127269" y="3843530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V="1">
            <a:off x="9738606" y="4098599"/>
            <a:ext cx="11880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8475407" y="4100622"/>
            <a:ext cx="6480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Блок-схема: узел суммирования 30"/>
          <p:cNvSpPr/>
          <p:nvPr/>
        </p:nvSpPr>
        <p:spPr>
          <a:xfrm>
            <a:off x="8329146" y="3095463"/>
            <a:ext cx="294688" cy="294688"/>
          </a:xfrm>
          <a:prstGeom prst="flowChartSummingJunction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7907036" y="3226905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8257285" y="3440869"/>
            <a:ext cx="115416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540640" y="2843961"/>
            <a:ext cx="577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862284" y="2984829"/>
            <a:ext cx="12697" cy="120651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053936" y="2969538"/>
            <a:ext cx="17929" cy="121000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050568" y="2974276"/>
            <a:ext cx="17929" cy="1116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849420" y="2530005"/>
            <a:ext cx="17929" cy="154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261220" y="2973884"/>
            <a:ext cx="17929" cy="100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674233" y="2035635"/>
            <a:ext cx="17929" cy="1944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663740" y="2029390"/>
            <a:ext cx="2664000" cy="580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842596" y="2530523"/>
            <a:ext cx="741570" cy="46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2567360" y="2678906"/>
            <a:ext cx="392534" cy="24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3285708" y="2680856"/>
            <a:ext cx="434237" cy="12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866588" y="4183594"/>
            <a:ext cx="1205277" cy="33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057947" y="4083675"/>
            <a:ext cx="817958" cy="9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1270184" y="3983686"/>
            <a:ext cx="432000" cy="85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575628" y="2532832"/>
            <a:ext cx="1801" cy="3376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3714183" y="2028109"/>
            <a:ext cx="1629" cy="2957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2587065" y="3533915"/>
            <a:ext cx="2342" cy="18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3707633" y="3537868"/>
            <a:ext cx="2342" cy="18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2478823" y="2870450"/>
            <a:ext cx="214290" cy="66182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603888" y="2877412"/>
            <a:ext cx="214290" cy="66182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745307" y="2395807"/>
            <a:ext cx="823004" cy="37890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745307" y="3801499"/>
            <a:ext cx="823004" cy="37890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H="1">
            <a:off x="3156006" y="4099650"/>
            <a:ext cx="1188000" cy="340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579988" y="3705603"/>
            <a:ext cx="1134195" cy="467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 rot="5400000">
            <a:off x="3066699" y="3370534"/>
            <a:ext cx="214290" cy="661826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3160843" y="3810412"/>
            <a:ext cx="1801" cy="288000"/>
          </a:xfrm>
          <a:prstGeom prst="line">
            <a:avLst/>
          </a:prstGeom>
          <a:ln>
            <a:headEnd type="triangle" w="sm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4331591" y="3433881"/>
            <a:ext cx="1801" cy="666000"/>
          </a:xfrm>
          <a:prstGeom prst="line">
            <a:avLst/>
          </a:prstGeom>
          <a:ln>
            <a:headEnd type="triangle" w="sm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1656465" y="2990468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1830047" y="2989542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3162644" y="4008637"/>
            <a:ext cx="1584000" cy="340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stCxn id="55" idx="0"/>
            <a:endCxn id="54" idx="2"/>
          </p:cNvCxnSpPr>
          <p:nvPr/>
        </p:nvCxnSpPr>
        <p:spPr>
          <a:xfrm flipV="1">
            <a:off x="5156809" y="2774712"/>
            <a:ext cx="0" cy="10267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4852943" y="2877536"/>
            <a:ext cx="588169" cy="58234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flipH="1">
            <a:off x="4635920" y="3146764"/>
            <a:ext cx="216000" cy="3482"/>
          </a:xfrm>
          <a:prstGeom prst="line">
            <a:avLst/>
          </a:prstGeom>
          <a:ln>
            <a:headEnd type="triangle" w="sm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3575083" y="2324028"/>
            <a:ext cx="252000" cy="12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3581633" y="2396083"/>
            <a:ext cx="252000" cy="12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53" idx="0"/>
          </p:cNvCxnSpPr>
          <p:nvPr/>
        </p:nvCxnSpPr>
        <p:spPr>
          <a:xfrm flipH="1">
            <a:off x="3711033" y="2400930"/>
            <a:ext cx="5493" cy="4764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3077039" y="2519713"/>
            <a:ext cx="125034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endParaRPr lang="ru-RU" dirty="0"/>
          </a:p>
        </p:txBody>
      </p:sp>
      <p:sp>
        <p:nvSpPr>
          <p:cNvPr id="71" name="Овал 70"/>
          <p:cNvSpPr/>
          <p:nvPr/>
        </p:nvSpPr>
        <p:spPr>
          <a:xfrm>
            <a:off x="2944217" y="2655922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3274711" y="2658861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4186392" y="3035261"/>
            <a:ext cx="269809" cy="1272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4196769" y="3156438"/>
            <a:ext cx="262277" cy="1282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5" name="Овал 74"/>
          <p:cNvSpPr/>
          <p:nvPr/>
        </p:nvSpPr>
        <p:spPr>
          <a:xfrm>
            <a:off x="3691323" y="2017006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 flipH="1">
            <a:off x="4313492" y="2033878"/>
            <a:ext cx="5493" cy="864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4020325" y="2875684"/>
            <a:ext cx="606053" cy="561147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Дуга 77"/>
          <p:cNvSpPr/>
          <p:nvPr/>
        </p:nvSpPr>
        <p:spPr>
          <a:xfrm rot="18983546">
            <a:off x="4385806" y="1819790"/>
            <a:ext cx="1483020" cy="1440896"/>
          </a:xfrm>
          <a:prstGeom prst="arc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4198919" y="2802263"/>
            <a:ext cx="351058" cy="7386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4800" dirty="0"/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 flipV="1">
            <a:off x="5156809" y="2215807"/>
            <a:ext cx="0" cy="18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flipH="1">
            <a:off x="5156809" y="1836902"/>
            <a:ext cx="210131" cy="378905"/>
          </a:xfrm>
          <a:prstGeom prst="line">
            <a:avLst/>
          </a:prstGeom>
          <a:ln>
            <a:headEnd type="triangle" w="sm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Овал 81"/>
          <p:cNvSpPr/>
          <p:nvPr/>
        </p:nvSpPr>
        <p:spPr>
          <a:xfrm>
            <a:off x="5133948" y="2181815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flipV="1">
            <a:off x="5147027" y="1726075"/>
            <a:ext cx="0" cy="7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-1800000" flipV="1">
            <a:off x="4826465" y="1802128"/>
            <a:ext cx="0" cy="7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800000" flipV="1">
            <a:off x="5462741" y="1800902"/>
            <a:ext cx="0" cy="7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5400000" flipV="1">
            <a:off x="4599920" y="1980700"/>
            <a:ext cx="0" cy="7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 flipV="1">
            <a:off x="5696366" y="1990354"/>
            <a:ext cx="0" cy="7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857052" y="3237451"/>
            <a:ext cx="1205277" cy="33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905460" y="3305703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1110314" y="33040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1345607" y="330906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1519587" y="3305004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907311" y="338168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1730101" y="33040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1446155" y="339230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1953990" y="33040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1546101" y="3477884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1148243" y="338122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1730101" y="3390151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1904017" y="3459884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>
            <a:off x="1110314" y="344086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1904017" y="355013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1078679" y="3532276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1421781" y="370794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1567514" y="389806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1445553" y="412522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1247428" y="415809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1068497" y="41310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905460" y="412522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1943479" y="40780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1816301" y="4139696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>
            <a:off x="1628508" y="415808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>
            <a:off x="1893506" y="375211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>
            <a:off x="1933212" y="384341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1528562" y="36088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>
            <a:off x="1943479" y="3660681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1416953" y="354827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1315168" y="3467297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1315168" y="3637703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1567514" y="37612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>
            <a:off x="1719914" y="391360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907669" y="3492286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1151390" y="3610383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1308247" y="380149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1445553" y="384341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>
            <a:off x="921606" y="360284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1093432" y="3701447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1308247" y="3914888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1702184" y="3539238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>
            <a:off x="1730101" y="3671030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739256" y="380149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1905479" y="3960126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1143405" y="380149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1683197" y="404796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905460" y="370794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941917" y="3808593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1514621" y="4047221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/>
          <p:cNvCxnSpPr/>
          <p:nvPr/>
        </p:nvCxnSpPr>
        <p:spPr>
          <a:xfrm>
            <a:off x="1101417" y="389674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>
            <a:off x="1308247" y="4062699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>
            <a:off x="1464648" y="3954412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>
            <a:off x="941917" y="3979635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1168443" y="4008637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>
            <a:off x="905460" y="3893316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>
            <a:off x="927428" y="4066806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>
            <a:off x="1904017" y="3374317"/>
            <a:ext cx="99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Прямоугольник 145"/>
          <p:cNvSpPr/>
          <p:nvPr/>
        </p:nvSpPr>
        <p:spPr>
          <a:xfrm>
            <a:off x="5001957" y="1389763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ru-RU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4952102" y="2981339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ru-RU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2150554" y="2917059"/>
            <a:ext cx="1866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aseline="-25000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136819" y="3617521"/>
            <a:ext cx="1866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aseline="-25000" dirty="0"/>
          </a:p>
        </p:txBody>
      </p:sp>
      <p:cxnSp>
        <p:nvCxnSpPr>
          <p:cNvPr id="150" name="Прямая соединительная линия 149"/>
          <p:cNvCxnSpPr/>
          <p:nvPr/>
        </p:nvCxnSpPr>
        <p:spPr>
          <a:xfrm flipH="1">
            <a:off x="2010460" y="3795872"/>
            <a:ext cx="115016" cy="974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flipH="1">
            <a:off x="2025161" y="3111526"/>
            <a:ext cx="115016" cy="974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>
            <a:off x="1279149" y="3984969"/>
            <a:ext cx="0" cy="57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>
            <a:off x="1699860" y="3970246"/>
            <a:ext cx="0" cy="57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Прямоугольник 153"/>
          <p:cNvSpPr/>
          <p:nvPr/>
        </p:nvSpPr>
        <p:spPr>
          <a:xfrm>
            <a:off x="1398265" y="4212047"/>
            <a:ext cx="22882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aseline="-25000" dirty="0"/>
          </a:p>
        </p:txBody>
      </p:sp>
      <p:cxnSp>
        <p:nvCxnSpPr>
          <p:cNvPr id="155" name="Прямая со стрелкой 154"/>
          <p:cNvCxnSpPr/>
          <p:nvPr/>
        </p:nvCxnSpPr>
        <p:spPr>
          <a:xfrm>
            <a:off x="1279149" y="4523014"/>
            <a:ext cx="420711" cy="0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>
            <a:off x="1068497" y="4078005"/>
            <a:ext cx="0" cy="82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Прямоугольник 156"/>
          <p:cNvSpPr/>
          <p:nvPr/>
        </p:nvSpPr>
        <p:spPr>
          <a:xfrm>
            <a:off x="1356952" y="4569675"/>
            <a:ext cx="22882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aseline="-25000" dirty="0"/>
          </a:p>
        </p:txBody>
      </p:sp>
      <p:cxnSp>
        <p:nvCxnSpPr>
          <p:cNvPr id="158" name="Прямая со стрелкой 157"/>
          <p:cNvCxnSpPr/>
          <p:nvPr/>
        </p:nvCxnSpPr>
        <p:spPr>
          <a:xfrm flipV="1">
            <a:off x="1065472" y="4869180"/>
            <a:ext cx="808760" cy="948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1874232" y="4084606"/>
            <a:ext cx="0" cy="82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Прямоугольник 159"/>
          <p:cNvSpPr/>
          <p:nvPr/>
        </p:nvSpPr>
        <p:spPr>
          <a:xfrm>
            <a:off x="1268535" y="2821335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7819" y="219477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2643656" y="3008362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3252522" y="3006135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2933069" y="3227197"/>
            <a:ext cx="533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952102" y="24050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5001766" y="382822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dirty="0"/>
          </a:p>
        </p:txBody>
      </p:sp>
      <p:cxnSp>
        <p:nvCxnSpPr>
          <p:cNvPr id="167" name="Прямая соединительная линия 166"/>
          <p:cNvCxnSpPr/>
          <p:nvPr/>
        </p:nvCxnSpPr>
        <p:spPr>
          <a:xfrm>
            <a:off x="605052" y="3244028"/>
            <a:ext cx="25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>
            <a:off x="663102" y="3237450"/>
            <a:ext cx="6372" cy="960103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Прямоугольник 168"/>
          <p:cNvSpPr/>
          <p:nvPr/>
        </p:nvSpPr>
        <p:spPr>
          <a:xfrm rot="16200000">
            <a:off x="461106" y="3509552"/>
            <a:ext cx="1510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baseline="-25000" dirty="0"/>
          </a:p>
        </p:txBody>
      </p:sp>
      <p:cxnSp>
        <p:nvCxnSpPr>
          <p:cNvPr id="170" name="Прямая соединительная линия 169"/>
          <p:cNvCxnSpPr/>
          <p:nvPr/>
        </p:nvCxnSpPr>
        <p:spPr>
          <a:xfrm>
            <a:off x="425052" y="2986086"/>
            <a:ext cx="43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Прямая со стрелкой 170"/>
          <p:cNvCxnSpPr/>
          <p:nvPr/>
        </p:nvCxnSpPr>
        <p:spPr>
          <a:xfrm>
            <a:off x="474003" y="2981219"/>
            <a:ext cx="4290" cy="1205733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Прямоугольник 171"/>
          <p:cNvSpPr/>
          <p:nvPr/>
        </p:nvSpPr>
        <p:spPr>
          <a:xfrm rot="16200000">
            <a:off x="277880" y="3396372"/>
            <a:ext cx="1510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ru-RU" baseline="-25000" dirty="0"/>
          </a:p>
        </p:txBody>
      </p:sp>
      <p:cxnSp>
        <p:nvCxnSpPr>
          <p:cNvPr id="173" name="Прямая соединительная линия 172"/>
          <p:cNvCxnSpPr/>
          <p:nvPr/>
        </p:nvCxnSpPr>
        <p:spPr>
          <a:xfrm>
            <a:off x="442981" y="4188668"/>
            <a:ext cx="43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Овал 1"/>
          <p:cNvSpPr/>
          <p:nvPr/>
        </p:nvSpPr>
        <p:spPr>
          <a:xfrm>
            <a:off x="10896649" y="3164541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466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0373" y="4901967"/>
            <a:ext cx="1137621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Обобщенная структурная схема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измерительного прибора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объект измерения; С – среда; ВЭ – вспомогательные элементы; ИК – измерительный канал; ПП(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первичный преобразователь (датчик); ПП – промежуточные преобразователи;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вычислительное и отчетное устройства;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 – потребитель информации; СУ, СА – системы управления и адаптации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9089" y="1151112"/>
            <a:ext cx="11691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Подходов к построению структурных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 измерительных приборов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много. Рассмотрим один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Вариации наличия обратных связей (для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точности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измерений) и параллельных соединений не рассматриваются.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144" y="6174920"/>
            <a:ext cx="118253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Щепетов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 Г.  Основы проектирования приборов и систем : учебник и практикум для вузов / А. Г.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Щепетов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— Москва : Издательство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2023. — 458 с.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31458" y="2919273"/>
            <a:ext cx="861594" cy="531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ПП(Д)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27032" y="2941695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83649" y="3529342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73405" y="2941695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49758" y="2944508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en-US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26111" y="2936525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602464" y="2919273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825753" y="3206725"/>
            <a:ext cx="684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393052" y="3206725"/>
            <a:ext cx="504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569405" y="3185134"/>
            <a:ext cx="504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745758" y="3188777"/>
            <a:ext cx="504000" cy="0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22111" y="3193958"/>
            <a:ext cx="504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9276451" y="3181490"/>
            <a:ext cx="828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8098464" y="3185134"/>
            <a:ext cx="504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279458" y="2792653"/>
            <a:ext cx="7196656" cy="97802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dirty="0" smtClean="0"/>
          </a:p>
          <a:p>
            <a:pPr algn="r"/>
            <a:endParaRPr lang="ru-RU" sz="1050" dirty="0"/>
          </a:p>
          <a:p>
            <a:pPr algn="r"/>
            <a:endParaRPr lang="ru-RU" dirty="0" smtClean="0"/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083650" y="2919273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97052" y="2960748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083648" y="4155553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190770" y="2689559"/>
            <a:ext cx="7435783" cy="1829850"/>
          </a:xfrm>
          <a:prstGeom prst="rect">
            <a:avLst/>
          </a:prstGeom>
          <a:noFill/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27032" y="3529342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126506" y="4116668"/>
            <a:ext cx="672353" cy="524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ВЭ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1799385" y="3770674"/>
            <a:ext cx="396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799385" y="4378885"/>
            <a:ext cx="396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9618969" y="3806865"/>
            <a:ext cx="468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9626553" y="4419997"/>
            <a:ext cx="468000" cy="0"/>
          </a:xfrm>
          <a:prstGeom prst="straightConnector1">
            <a:avLst/>
          </a:prstGeom>
          <a:ln>
            <a:headEnd type="none" w="med" len="med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865322" y="2796246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i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795011" y="43389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i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690451" y="2776082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00560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0738" y="1369569"/>
            <a:ext cx="11821261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ПП(Д)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измеряемая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характеризующая состояние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имеющая свою природу (размерность), преобразуется в электрический сигнал (изменение напряжения, силы тока, сопротивления).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дальнейшее преобразование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(фильтрация, масштабирование, модуляция, оцифровка и т.д.).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(встроенное/автономное, аналоговое/цифровое, программируемое/с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жесткой логикой и т.д.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вычисление измеряемой величины.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ОУ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(цифровое, стрелочное, индикаторное, панельное и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т.д.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конструкции 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отсчета показаний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ВЭ – обеспечение условий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нормального функционирования прибора (освещение шкалы,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вентиляция и пр.), контроль и восстановление работоспособности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защита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нежелательных воздействий внешней среды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необходимым электрическим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питанием и ресурсами и т.д.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2384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1352" y="1209973"/>
            <a:ext cx="114210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 (современные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изменения режимов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прибора, обеспечивающие приспособление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 –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взаимодействие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управление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процессом измерений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 – источник внешних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воздействий. 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характеризуют условия измерений.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ИК – это измерительная цепь, образованная последовательным соединением СИ и других технических средств для измерения одной величины и имеющая нормированные метрологические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характеристики. Каналов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несколько.</a:t>
            </a:r>
          </a:p>
        </p:txBody>
      </p:sp>
    </p:spTree>
    <p:extLst>
      <p:ext uri="{BB962C8B-B14F-4D97-AF65-F5344CB8AC3E}">
        <p14:creationId xmlns:p14="http://schemas.microsoft.com/office/powerpoint/2010/main" val="4039183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7868" y="1169706"/>
            <a:ext cx="117452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Структурная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информационно-измерительной системы (ИИС) может быть аналогичной схеме ИП.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16" y="1606041"/>
            <a:ext cx="5817965" cy="15089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28212" y="3146029"/>
            <a:ext cx="4544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alt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13.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Блок-схема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измерительной системы</a:t>
            </a:r>
          </a:p>
        </p:txBody>
      </p:sp>
      <p:pic>
        <p:nvPicPr>
          <p:cNvPr id="9" name="Picture 4" descr="https://sun9-28.userapi.com/s/v1/ig2/3leqQFJYFw10BlSm-7RxTxPskkQhnDXbTIwYer3M4NuI59VRWONElG7EuBUQJtfQBqlY4CQPka6aqN19y3yPWfoN.jpg?size=1200x1600&amp;quality=9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037" y="1697912"/>
            <a:ext cx="2473639" cy="329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8" descr="https://sun9-1.userapi.com/s/v1/ig2/KXJ9nXw69aBBML70otwqZwi0Cf-91dHJjWI6mK6BEn-0i6bA4PnCwA0V9_qnlT4tOTTgWSAkgKW6y_knVmR730x-.jpg?size=1200x1600&amp;quality=95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613" y="1697912"/>
            <a:ext cx="2473639" cy="329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063095" y="5368575"/>
            <a:ext cx="5980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14.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диагностический комплекс (система)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Виброрегистратор-М2»: 1 – пьезоэлектрический акселерометр; 2 – информационные каналы;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вторичный преобразователь (АЦП); 4 – ноутбук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9135329" y="2353276"/>
            <a:ext cx="1574647" cy="11092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9135329" y="2353276"/>
            <a:ext cx="1285339" cy="12390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9135329" y="2341644"/>
            <a:ext cx="1799411" cy="10809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8897073" y="2124171"/>
            <a:ext cx="30008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9135330" y="3164423"/>
            <a:ext cx="1331786" cy="14157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7552660" y="3740674"/>
            <a:ext cx="1361298" cy="111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276662" y="3177875"/>
            <a:ext cx="1633903" cy="244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83789" y="4085862"/>
            <a:ext cx="579219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ИИС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содержать множество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ИК. Схема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ИИС представляется совокупностью связанных между собой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функциональных блоков (ФБ),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интерфейсных устройств (ИФУ) и устройств управления (УУ). </a:t>
            </a:r>
          </a:p>
        </p:txBody>
      </p:sp>
    </p:spTree>
    <p:extLst>
      <p:ext uri="{BB962C8B-B14F-4D97-AF65-F5344CB8AC3E}">
        <p14:creationId xmlns:p14="http://schemas.microsoft.com/office/powerpoint/2010/main" val="851010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5072645"/>
            <a:ext cx="118533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Основные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одноступенчатые структурные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ИИС: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ИФУ –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инетерфейсное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устройство; ФБ – функциональный блок; УУ – устройство управления</a:t>
            </a: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цепочечная структура (управление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ФБ производится после окончания преобразования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предыдущем);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радиальная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(управление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работой ФБ ведется централизованно от одного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УУ);</a:t>
            </a:r>
            <a:b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в, г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магистральные структуры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централизованным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децентрализованным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68" y="1078782"/>
            <a:ext cx="7200434" cy="3993863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7112000" y="3945467"/>
            <a:ext cx="1625600" cy="2878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91866" y="4233333"/>
            <a:ext cx="1845734" cy="2079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737600" y="4062384"/>
            <a:ext cx="1999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связи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737600" y="3720068"/>
            <a:ext cx="2508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связи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38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7867" y="1229436"/>
            <a:ext cx="117247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временной последовательности преобразований ИУ бывают с одновременным и разновременным (в том числе периодическим) вводом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сигналов.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46200"/>
          <a:stretch/>
        </p:blipFill>
        <p:spPr>
          <a:xfrm>
            <a:off x="1448510" y="2393335"/>
            <a:ext cx="9288058" cy="34655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7867" y="5842337"/>
            <a:ext cx="110135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схемы измерительных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устройств:</a:t>
            </a:r>
            <a:b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функциональных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разновременным вводом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сигналов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4503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7868" y="1260764"/>
            <a:ext cx="11584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типа обратной связи уравновешивающее преобразование: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компенсационное;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следящее.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7868" y="5491802"/>
            <a:ext cx="110135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схемы измерительных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устройств:</a:t>
            </a:r>
            <a:b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компенсационных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следящих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90023" y="3535730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922023" y="3280666"/>
            <a:ext cx="598118" cy="510139"/>
          </a:xfrm>
          <a:prstGeom prst="rect">
            <a:avLst/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59142" y="3255289"/>
            <a:ext cx="597323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517452" y="3535728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279021" y="3497125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731292" y="3208457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324778" y="3498144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756778" y="3195406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352575" y="3463525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779851" y="3186110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6370165" y="3463524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576636" y="3479817"/>
            <a:ext cx="0" cy="90000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124493" y="3662985"/>
            <a:ext cx="0" cy="72000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776335" y="4125295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V="1">
            <a:off x="4387672" y="4380364"/>
            <a:ext cx="11880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124473" y="4382387"/>
            <a:ext cx="6480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Блок-схема: узел суммирования 30"/>
          <p:cNvSpPr/>
          <p:nvPr/>
        </p:nvSpPr>
        <p:spPr>
          <a:xfrm>
            <a:off x="2978212" y="3377228"/>
            <a:ext cx="294688" cy="294688"/>
          </a:xfrm>
          <a:prstGeom prst="flowChartSummingJunction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2556102" y="3508670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2906351" y="3722634"/>
            <a:ext cx="115416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8572488" y="3444833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9024759" y="3156165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9618245" y="3445852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10050245" y="3143114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0646042" y="3411233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0866371" y="3427525"/>
            <a:ext cx="0" cy="90000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8417960" y="3610693"/>
            <a:ext cx="0" cy="72000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9069802" y="4073003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V="1">
            <a:off x="9681139" y="4328072"/>
            <a:ext cx="11880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8417940" y="4330095"/>
            <a:ext cx="6480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7849569" y="3456378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272900" y="4851277"/>
            <a:ext cx="6763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8269768" y="3312656"/>
            <a:ext cx="294688" cy="294688"/>
            <a:chOff x="8417940" y="2590748"/>
            <a:chExt cx="294688" cy="294688"/>
          </a:xfrm>
        </p:grpSpPr>
        <p:sp>
          <p:nvSpPr>
            <p:cNvPr id="44" name="Блок-схема: узел суммирования 43"/>
            <p:cNvSpPr/>
            <p:nvPr/>
          </p:nvSpPr>
          <p:spPr>
            <a:xfrm>
              <a:off x="8417940" y="2590748"/>
              <a:ext cx="294688" cy="294688"/>
            </a:xfrm>
            <a:prstGeom prst="flowChartSummingJunction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Блок-схема: извлечение 2"/>
            <p:cNvSpPr/>
            <p:nvPr/>
          </p:nvSpPr>
          <p:spPr>
            <a:xfrm>
              <a:off x="8461495" y="2745150"/>
              <a:ext cx="205922" cy="133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5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0" fmla="*/ 0 w 8584"/>
                <a:gd name="connsiteY0" fmla="*/ 10000 h 10000"/>
                <a:gd name="connsiteX1" fmla="*/ 5000 w 8584"/>
                <a:gd name="connsiteY1" fmla="*/ 0 h 10000"/>
                <a:gd name="connsiteX2" fmla="*/ 8584 w 8584"/>
                <a:gd name="connsiteY2" fmla="*/ 8060 h 10000"/>
                <a:gd name="connsiteX3" fmla="*/ 0 w 8584"/>
                <a:gd name="connsiteY3" fmla="*/ 10000 h 10000"/>
                <a:gd name="connsiteX0" fmla="*/ 0 w 8858"/>
                <a:gd name="connsiteY0" fmla="*/ 7629 h 8060"/>
                <a:gd name="connsiteX1" fmla="*/ 4683 w 8858"/>
                <a:gd name="connsiteY1" fmla="*/ 0 h 8060"/>
                <a:gd name="connsiteX2" fmla="*/ 8858 w 8858"/>
                <a:gd name="connsiteY2" fmla="*/ 8060 h 8060"/>
                <a:gd name="connsiteX3" fmla="*/ 0 w 8858"/>
                <a:gd name="connsiteY3" fmla="*/ 7629 h 8060"/>
                <a:gd name="connsiteX0" fmla="*/ 0 w 10000"/>
                <a:gd name="connsiteY0" fmla="*/ 9465 h 11314"/>
                <a:gd name="connsiteX1" fmla="*/ 5287 w 10000"/>
                <a:gd name="connsiteY1" fmla="*/ 0 h 11314"/>
                <a:gd name="connsiteX2" fmla="*/ 10000 w 10000"/>
                <a:gd name="connsiteY2" fmla="*/ 10000 h 11314"/>
                <a:gd name="connsiteX3" fmla="*/ 0 w 10000"/>
                <a:gd name="connsiteY3" fmla="*/ 9465 h 11314"/>
                <a:gd name="connsiteX0" fmla="*/ 0 w 10000"/>
                <a:gd name="connsiteY0" fmla="*/ 9465 h 12618"/>
                <a:gd name="connsiteX1" fmla="*/ 5287 w 10000"/>
                <a:gd name="connsiteY1" fmla="*/ 0 h 12618"/>
                <a:gd name="connsiteX2" fmla="*/ 10000 w 10000"/>
                <a:gd name="connsiteY2" fmla="*/ 10000 h 12618"/>
                <a:gd name="connsiteX3" fmla="*/ 0 w 10000"/>
                <a:gd name="connsiteY3" fmla="*/ 9465 h 12618"/>
                <a:gd name="connsiteX0" fmla="*/ 0 w 10430"/>
                <a:gd name="connsiteY0" fmla="*/ 9465 h 12774"/>
                <a:gd name="connsiteX1" fmla="*/ 5287 w 10430"/>
                <a:gd name="connsiteY1" fmla="*/ 0 h 12774"/>
                <a:gd name="connsiteX2" fmla="*/ 10430 w 10430"/>
                <a:gd name="connsiteY2" fmla="*/ 10535 h 12774"/>
                <a:gd name="connsiteX3" fmla="*/ 0 w 10430"/>
                <a:gd name="connsiteY3" fmla="*/ 9465 h 12774"/>
                <a:gd name="connsiteX0" fmla="*/ 0 w 10287"/>
                <a:gd name="connsiteY0" fmla="*/ 9465 h 12618"/>
                <a:gd name="connsiteX1" fmla="*/ 5287 w 10287"/>
                <a:gd name="connsiteY1" fmla="*/ 0 h 12618"/>
                <a:gd name="connsiteX2" fmla="*/ 10287 w 10287"/>
                <a:gd name="connsiteY2" fmla="*/ 10000 h 12618"/>
                <a:gd name="connsiteX3" fmla="*/ 0 w 10287"/>
                <a:gd name="connsiteY3" fmla="*/ 9465 h 12618"/>
                <a:gd name="connsiteX0" fmla="*/ 0 w 9443"/>
                <a:gd name="connsiteY0" fmla="*/ 9465 h 12186"/>
                <a:gd name="connsiteX1" fmla="*/ 5287 w 9443"/>
                <a:gd name="connsiteY1" fmla="*/ 0 h 12186"/>
                <a:gd name="connsiteX2" fmla="*/ 9443 w 9443"/>
                <a:gd name="connsiteY2" fmla="*/ 8199 h 12186"/>
                <a:gd name="connsiteX3" fmla="*/ 0 w 9443"/>
                <a:gd name="connsiteY3" fmla="*/ 9465 h 12186"/>
                <a:gd name="connsiteX0" fmla="*/ 0 w 10000"/>
                <a:gd name="connsiteY0" fmla="*/ 7767 h 10606"/>
                <a:gd name="connsiteX1" fmla="*/ 5599 w 10000"/>
                <a:gd name="connsiteY1" fmla="*/ 0 h 10606"/>
                <a:gd name="connsiteX2" fmla="*/ 10000 w 10000"/>
                <a:gd name="connsiteY2" fmla="*/ 6728 h 10606"/>
                <a:gd name="connsiteX3" fmla="*/ 0 w 10000"/>
                <a:gd name="connsiteY3" fmla="*/ 7767 h 10606"/>
                <a:gd name="connsiteX0" fmla="*/ 0 w 10511"/>
                <a:gd name="connsiteY0" fmla="*/ 7767 h 10664"/>
                <a:gd name="connsiteX1" fmla="*/ 5599 w 10511"/>
                <a:gd name="connsiteY1" fmla="*/ 0 h 10664"/>
                <a:gd name="connsiteX2" fmla="*/ 10511 w 10511"/>
                <a:gd name="connsiteY2" fmla="*/ 6913 h 10664"/>
                <a:gd name="connsiteX3" fmla="*/ 0 w 10511"/>
                <a:gd name="connsiteY3" fmla="*/ 7767 h 1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11" h="10664">
                  <a:moveTo>
                    <a:pt x="0" y="7767"/>
                  </a:moveTo>
                  <a:lnTo>
                    <a:pt x="5599" y="0"/>
                  </a:lnTo>
                  <a:lnTo>
                    <a:pt x="10511" y="6913"/>
                  </a:lnTo>
                  <a:cubicBezTo>
                    <a:pt x="8896" y="9538"/>
                    <a:pt x="5804" y="13401"/>
                    <a:pt x="0" y="7767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" name="Овал 50"/>
          <p:cNvSpPr/>
          <p:nvPr/>
        </p:nvSpPr>
        <p:spPr>
          <a:xfrm>
            <a:off x="10833205" y="3384740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5552812" y="3435025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527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7868" y="1225308"/>
            <a:ext cx="1158438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применение нашли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методы повышения точности измерений, основанные на принципе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многоканальности, позволяющим, реализовать: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инвариантности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СИ имеется два канала: измерительный и сравнительный, который находится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воздействием некоторой влияющей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</a:t>
            </a:r>
            <a:r>
              <a:rPr lang="en-US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одновременного измерения множества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(температура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влажность, давление,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расход,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индуктивность, емкость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напряжение, ток, и др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860" y="3903621"/>
            <a:ext cx="3393362" cy="20997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46860" y="5935235"/>
            <a:ext cx="2959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Структурная схема с дополнительным каналом</a:t>
            </a:r>
            <a:endParaRPr lang="ru-RU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770627"/>
              </p:ext>
            </p:extLst>
          </p:nvPr>
        </p:nvGraphicFramePr>
        <p:xfrm>
          <a:off x="642938" y="5303838"/>
          <a:ext cx="3048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4" name="Equation" r:id="rId4" imgW="3047760" imgH="711000" progId="Equation.DSMT4">
                  <p:embed/>
                </p:oleObj>
              </mc:Choice>
              <mc:Fallback>
                <p:oleObj name="Equation" r:id="rId4" imgW="3047760" imgH="711000" progId="Equation.DSMT4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5303838"/>
                        <a:ext cx="3048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13450" y="4766254"/>
            <a:ext cx="17295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Предположим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7214" y="6033184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  <a:endParaRPr lang="ru-RU" sz="2000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828362"/>
              </p:ext>
            </p:extLst>
          </p:nvPr>
        </p:nvGraphicFramePr>
        <p:xfrm>
          <a:off x="947738" y="6451600"/>
          <a:ext cx="3086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5" name="Equation" r:id="rId6" imgW="3085920" imgH="330120" progId="Equation.DSMT4">
                  <p:embed/>
                </p:oleObj>
              </mc:Choice>
              <mc:Fallback>
                <p:oleObj name="Equation" r:id="rId6" imgW="3085920" imgH="330120" progId="Equation.DSMT4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6451600"/>
                        <a:ext cx="3086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347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7868" y="1145546"/>
            <a:ext cx="116156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первичного преобразователя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преобразователь преобразует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измеряемую величину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удобный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дальнейших преобразований.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определенных физических величин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несколько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чувствительных элементов, отличающихся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чувствительного элемента связан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принципа, на котором основано действие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чувствительного элемента.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физическому принципу свойственна определенная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дестабилизирующие факторы (температура, влажность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давление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линейные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угловые ускорения, магнитные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и др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21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7868" y="1138401"/>
            <a:ext cx="444346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 физическому принципу действия: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механические;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электрические;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оптиче­ские;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тепловые;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магнитные;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электромагнитные;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оптико-электронные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др.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936785" y="1592371"/>
            <a:ext cx="4255215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Пример. Электромагнитные ПП: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трансформаторные;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индуктив­ные;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индукционные;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магнитоэлектрические;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магнитомодуляционные;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вих­ретоковые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 др.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121360" y="2997200"/>
            <a:ext cx="4295440" cy="72876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00978" y="2276667"/>
            <a:ext cx="3071276" cy="21698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Различия по конструкционному исполнению, способу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применения, характеристиками и пр.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072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72804445"/>
              </p:ext>
            </p:extLst>
          </p:nvPr>
        </p:nvGraphicFramePr>
        <p:xfrm>
          <a:off x="1896533" y="1665192"/>
          <a:ext cx="8128000" cy="4589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374215" y="6112558"/>
            <a:ext cx="5697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выбора метода преобразования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1328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7557" y="1230655"/>
            <a:ext cx="11615676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абсолютного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557" y="1910888"/>
            <a:ext cx="116750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гидравлических, тепловых, ядерных и других установках необходим непрерывный контроль давления для обеспечения нормального режима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систем.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из самых важных параметров технических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06010" y="5423393"/>
            <a:ext cx="486804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абсолютное;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избыточное;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дифференциальное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94267" y="3678238"/>
            <a:ext cx="0" cy="2678112"/>
          </a:xfrm>
          <a:prstGeom prst="straightConnector1">
            <a:avLst/>
          </a:prstGeom>
          <a:ln>
            <a:headEnd type="triangle" w="med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694267" y="6356350"/>
            <a:ext cx="5148000" cy="0"/>
          </a:xfrm>
          <a:prstGeom prst="straightConnector1">
            <a:avLst/>
          </a:prstGeom>
          <a:ln>
            <a:headEnd type="triangle" w="med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1603" y="354210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34544" y="6461151"/>
            <a:ext cx="2209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Абсолютный вакуум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94266" y="5017294"/>
            <a:ext cx="4649729" cy="133905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7431" y="4844755"/>
            <a:ext cx="55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</a:t>
            </a:r>
            <a:endParaRPr lang="ru-RU" baseline="-25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32992" y="4199467"/>
            <a:ext cx="901624" cy="8178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16200000">
            <a:off x="1084348" y="4400600"/>
            <a:ext cx="484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и1</a:t>
            </a:r>
            <a:endParaRPr lang="ru-RU" baseline="-25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32992" y="5017293"/>
            <a:ext cx="901624" cy="1339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466768" y="4543564"/>
            <a:ext cx="901624" cy="47373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466768" y="5017293"/>
            <a:ext cx="901624" cy="1339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896193" y="5604933"/>
            <a:ext cx="901624" cy="7514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1502883" y="4199467"/>
            <a:ext cx="0" cy="820800"/>
          </a:xfrm>
          <a:prstGeom prst="straightConnector1">
            <a:avLst/>
          </a:prstGeom>
          <a:ln>
            <a:headEnd type="triangle" w="med" len="lg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962337" y="4543564"/>
            <a:ext cx="0" cy="468000"/>
          </a:xfrm>
          <a:prstGeom prst="straightConnector1">
            <a:avLst/>
          </a:prstGeom>
          <a:ln>
            <a:headEnd type="triangle" w="med" len="lg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rot="16200000">
            <a:off x="2530415" y="4595762"/>
            <a:ext cx="484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и2</a:t>
            </a:r>
            <a:endParaRPr lang="ru-RU" baseline="-25000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1773617" y="4190764"/>
            <a:ext cx="0" cy="2160000"/>
          </a:xfrm>
          <a:prstGeom prst="straightConnector1">
            <a:avLst/>
          </a:prstGeom>
          <a:ln>
            <a:headEnd type="triangle" w="med" len="lg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 rot="16200000">
            <a:off x="1280949" y="5358758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абс1</a:t>
            </a:r>
            <a:endParaRPr lang="ru-RU" baseline="-25000" dirty="0"/>
          </a:p>
        </p:txBody>
      </p:sp>
      <p:sp>
        <p:nvSpPr>
          <p:cNvPr id="29" name="Прямоугольник 28"/>
          <p:cNvSpPr/>
          <p:nvPr/>
        </p:nvSpPr>
        <p:spPr>
          <a:xfrm rot="16200000">
            <a:off x="2653608" y="5548268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абс2</a:t>
            </a:r>
            <a:endParaRPr lang="ru-RU" baseline="-25000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3211557" y="4543593"/>
            <a:ext cx="0" cy="1800000"/>
          </a:xfrm>
          <a:prstGeom prst="straightConnector1">
            <a:avLst/>
          </a:prstGeom>
          <a:ln>
            <a:headEnd type="triangle" w="med" len="lg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 rot="16200000">
            <a:off x="3938291" y="5795974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абс3</a:t>
            </a:r>
            <a:endParaRPr lang="ru-RU" baseline="-25000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4468409" y="5604933"/>
            <a:ext cx="0" cy="756000"/>
          </a:xfrm>
          <a:prstGeom prst="straightConnector1">
            <a:avLst/>
          </a:prstGeom>
          <a:ln>
            <a:headEnd type="triangle" w="med" len="lg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920620" y="4194791"/>
            <a:ext cx="108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968820" y="4199467"/>
            <a:ext cx="0" cy="360000"/>
          </a:xfrm>
          <a:prstGeom prst="straightConnector1">
            <a:avLst/>
          </a:prstGeom>
          <a:ln>
            <a:headEnd type="triangle" w="med" len="lg"/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2976504" y="3734663"/>
            <a:ext cx="0" cy="4648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 rot="16200000">
            <a:off x="2602576" y="3738733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val="2477167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106217" y="3308261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0746" y="4595879"/>
            <a:ext cx="9419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Блок-схема преобразователя давления в электрический сигнал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элемент; 2 -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приемник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давления; 3 -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давления;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измерительный преобразователь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910" y="1098376"/>
            <a:ext cx="8686609" cy="349750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326013" y="2650135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baseline="-25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86908" y="3446459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27140" y="366213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40241" y="26683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634155" y="39545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838273" y="2465469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98379" y="5791164"/>
            <a:ext cx="11615676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видов чувствительных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тензорезистивный,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пьезорезистивный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тепловой, электронный, газоразрядный, радиоактивный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упругий.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81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7868" y="1241077"/>
            <a:ext cx="117693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Тензометрический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– изменение при деформации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тензорезисторами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своего электрического сопротивления.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7868" y="2596917"/>
            <a:ext cx="6421355" cy="96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Величина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электрического сопротивления 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R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проводника при малых деформациях определяется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соотношением 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7868" y="4831232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где ρ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удельное сопротивление материала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проводника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</a:rPr>
              <a:t>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длина проводника;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площадь поперечного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сечения проводника. 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927959"/>
              </p:ext>
            </p:extLst>
          </p:nvPr>
        </p:nvGraphicFramePr>
        <p:xfrm>
          <a:off x="2494968" y="3875758"/>
          <a:ext cx="850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3" name="Equation" r:id="rId3" imgW="850680" imgH="609480" progId="Equation.DSMT4">
                  <p:embed/>
                </p:oleObj>
              </mc:Choice>
              <mc:Fallback>
                <p:oleObj name="Equation" r:id="rId3" imgW="850680" imgH="609480" progId="Equation.DSMT4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4968" y="3875758"/>
                        <a:ext cx="8509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072782" y="5244147"/>
            <a:ext cx="49555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вид тензорезистивного чувствительного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тензорезисторы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2 –  сапфировая подложка;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серебросодержащий припой;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титановая мембрана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26" y="2634904"/>
            <a:ext cx="3077651" cy="257739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717041" y="2379569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399559" y="2681925"/>
            <a:ext cx="30008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82271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868" y="1294525"/>
            <a:ext cx="550816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Пьезорезистивный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Кремниевый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интегральный преобразователь давления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мембрану из монокристаллического кремния с диффузионными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пьезорезисторами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подключенными в мост Уинстона. Чувствительным элементом служит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установленный на диэлектрическое основание с использованием легкоплавкого стекла или методом анодного сращивания.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796" y="1627103"/>
            <a:ext cx="3662511" cy="30499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32147" y="5020162"/>
            <a:ext cx="58138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Кремниевый интегральный преобразователь давления 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контактные площадки; 2 –  металлизация;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монокристаллический кремний;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диффузионные резисторы; 5 – стеклянное основание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58513" y="1711768"/>
            <a:ext cx="300082" cy="2277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48500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868" y="4905964"/>
            <a:ext cx="617066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Емкостной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изменении давления мембрана с электродом деформируется и происходит изменение емкости.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57024"/>
          <a:stretch/>
        </p:blipFill>
        <p:spPr>
          <a:xfrm>
            <a:off x="7827492" y="4126855"/>
            <a:ext cx="3225221" cy="176925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684928" y="5916661"/>
            <a:ext cx="5507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Емкостной керамический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мембрана; 2 – обкладка конденсатора;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прокладка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27410" y="4234296"/>
            <a:ext cx="30008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57627"/>
          <a:stretch/>
        </p:blipFill>
        <p:spPr>
          <a:xfrm>
            <a:off x="7827492" y="1144090"/>
            <a:ext cx="2772775" cy="20478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365049" y="323885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вид резонансного чувствительного элемента, выполненного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кварце: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кварцевый резонатор; 2 – вакуум; 3 – мембрана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27410" y="1807869"/>
            <a:ext cx="30008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1993" y="1003801"/>
            <a:ext cx="6038465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Резонансный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волновые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процессы: акустические или электромагнитные.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Частный пример –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кварцевый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резонатор.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прогибе мембраны, происходит деформация кристалла кварца, подключенного в электрическую схему и его поляризация. В результате изменения давления частота колебаний кристалла меняется. </a:t>
            </a:r>
          </a:p>
        </p:txBody>
      </p:sp>
    </p:spTree>
    <p:extLst>
      <p:ext uri="{BB962C8B-B14F-4D97-AF65-F5344CB8AC3E}">
        <p14:creationId xmlns:p14="http://schemas.microsoft.com/office/powerpoint/2010/main" val="3867716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7868" y="1232303"/>
            <a:ext cx="116960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Индуктивный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регистрации вихревых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Чувствительный элемент состоит из двух катушек, изолированных между собой металлическим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экраном.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7868" y="2817587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катушках генерируется электрический сигнал переменного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отклонении мембраны создается ток в фиксированной основной катушке, что приводит к изменению индуктивности системы. Смещение характеристик основной катушки дает возможность преобразовать давление в стандартизованный сигнал, по своим параметрам прямо пропорциональный приложенному давлению.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77524" y="5321086"/>
            <a:ext cx="54854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индукционного преобразователя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давления: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мембрана; 2 – подвижная катушка индуктивности; 3 – металлический экран; 4 – вихревые токи;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– регистрирующая катушка индуктивности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399" y="2336357"/>
            <a:ext cx="3230401" cy="286306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696317" y="2382240"/>
            <a:ext cx="300082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0924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7868" y="6269632"/>
            <a:ext cx="11584384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Обозначения: Е – естественная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величина; х – измеряемая физическая величина.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047795"/>
              </p:ext>
            </p:extLst>
          </p:nvPr>
        </p:nvGraphicFramePr>
        <p:xfrm>
          <a:off x="297868" y="1318615"/>
          <a:ext cx="11286517" cy="4951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9465">
                  <a:extLst>
                    <a:ext uri="{9D8B030D-6E8A-4147-A177-3AD203B41FA5}">
                      <a16:colId xmlns:a16="http://schemas.microsoft.com/office/drawing/2014/main" val="2194928285"/>
                    </a:ext>
                  </a:extLst>
                </a:gridCol>
                <a:gridCol w="795867">
                  <a:extLst>
                    <a:ext uri="{9D8B030D-6E8A-4147-A177-3AD203B41FA5}">
                      <a16:colId xmlns:a16="http://schemas.microsoft.com/office/drawing/2014/main" val="764105693"/>
                    </a:ext>
                  </a:extLst>
                </a:gridCol>
                <a:gridCol w="897467">
                  <a:extLst>
                    <a:ext uri="{9D8B030D-6E8A-4147-A177-3AD203B41FA5}">
                      <a16:colId xmlns:a16="http://schemas.microsoft.com/office/drawing/2014/main" val="559137500"/>
                    </a:ext>
                  </a:extLst>
                </a:gridCol>
                <a:gridCol w="474133">
                  <a:extLst>
                    <a:ext uri="{9D8B030D-6E8A-4147-A177-3AD203B41FA5}">
                      <a16:colId xmlns:a16="http://schemas.microsoft.com/office/drawing/2014/main" val="1134838690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429801610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37727435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03464865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777820468"/>
                    </a:ext>
                  </a:extLst>
                </a:gridCol>
                <a:gridCol w="745067">
                  <a:extLst>
                    <a:ext uri="{9D8B030D-6E8A-4147-A177-3AD203B41FA5}">
                      <a16:colId xmlns:a16="http://schemas.microsoft.com/office/drawing/2014/main" val="2888713214"/>
                    </a:ext>
                  </a:extLst>
                </a:gridCol>
                <a:gridCol w="694266">
                  <a:extLst>
                    <a:ext uri="{9D8B030D-6E8A-4147-A177-3AD203B41FA5}">
                      <a16:colId xmlns:a16="http://schemas.microsoft.com/office/drawing/2014/main" val="3716101326"/>
                    </a:ext>
                  </a:extLst>
                </a:gridCol>
                <a:gridCol w="391452">
                  <a:extLst>
                    <a:ext uri="{9D8B030D-6E8A-4147-A177-3AD203B41FA5}">
                      <a16:colId xmlns:a16="http://schemas.microsoft.com/office/drawing/2014/main" val="435628685"/>
                    </a:ext>
                  </a:extLst>
                </a:gridCol>
              </a:tblGrid>
              <a:tr h="137469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измерительного преобразователя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Давление, момент, сила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Перемещение, уровень, размер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Ускорение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Вибрация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Магнитный поток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Световой поток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3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Тензорезисторный</a:t>
                      </a:r>
                      <a:endParaRPr lang="ru-RU" sz="16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009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Потенциометрический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58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828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Индуктивный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528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Индукционный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925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Гальваномагнитный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601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Вихретоковый</a:t>
                      </a:r>
                      <a:endParaRPr lang="ru-RU" sz="16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798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Магниторезистивный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489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Емкостной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41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Пьезоэлектрический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097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526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13659"/>
              </p:ext>
            </p:extLst>
          </p:nvPr>
        </p:nvGraphicFramePr>
        <p:xfrm>
          <a:off x="297868" y="1384588"/>
          <a:ext cx="11286517" cy="5083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9465">
                  <a:extLst>
                    <a:ext uri="{9D8B030D-6E8A-4147-A177-3AD203B41FA5}">
                      <a16:colId xmlns:a16="http://schemas.microsoft.com/office/drawing/2014/main" val="2194928285"/>
                    </a:ext>
                  </a:extLst>
                </a:gridCol>
                <a:gridCol w="795867">
                  <a:extLst>
                    <a:ext uri="{9D8B030D-6E8A-4147-A177-3AD203B41FA5}">
                      <a16:colId xmlns:a16="http://schemas.microsoft.com/office/drawing/2014/main" val="764105693"/>
                    </a:ext>
                  </a:extLst>
                </a:gridCol>
                <a:gridCol w="897467">
                  <a:extLst>
                    <a:ext uri="{9D8B030D-6E8A-4147-A177-3AD203B41FA5}">
                      <a16:colId xmlns:a16="http://schemas.microsoft.com/office/drawing/2014/main" val="559137500"/>
                    </a:ext>
                  </a:extLst>
                </a:gridCol>
                <a:gridCol w="474133">
                  <a:extLst>
                    <a:ext uri="{9D8B030D-6E8A-4147-A177-3AD203B41FA5}">
                      <a16:colId xmlns:a16="http://schemas.microsoft.com/office/drawing/2014/main" val="1134838690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429801610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37727435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03464865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777820468"/>
                    </a:ext>
                  </a:extLst>
                </a:gridCol>
                <a:gridCol w="745067">
                  <a:extLst>
                    <a:ext uri="{9D8B030D-6E8A-4147-A177-3AD203B41FA5}">
                      <a16:colId xmlns:a16="http://schemas.microsoft.com/office/drawing/2014/main" val="2888713214"/>
                    </a:ext>
                  </a:extLst>
                </a:gridCol>
                <a:gridCol w="694266">
                  <a:extLst>
                    <a:ext uri="{9D8B030D-6E8A-4147-A177-3AD203B41FA5}">
                      <a16:colId xmlns:a16="http://schemas.microsoft.com/office/drawing/2014/main" val="3716101326"/>
                    </a:ext>
                  </a:extLst>
                </a:gridCol>
                <a:gridCol w="391452">
                  <a:extLst>
                    <a:ext uri="{9D8B030D-6E8A-4147-A177-3AD203B41FA5}">
                      <a16:colId xmlns:a16="http://schemas.microsoft.com/office/drawing/2014/main" val="435628685"/>
                    </a:ext>
                  </a:extLst>
                </a:gridCol>
              </a:tblGrid>
              <a:tr h="137469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измерительного преобразователя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Давление, момент, сила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Перемещение, уровень, размер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Ускорение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Вибрация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Магнитный поток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Световой поток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Терморезисторный</a:t>
                      </a:r>
                      <a:endParaRPr lang="ru-RU" sz="16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00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Термоэлектрический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5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Фотогальванический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82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Фоторезисторный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52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Волоконно-оптический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92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Турбинный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60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Механический упругий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79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Механотронный</a:t>
                      </a:r>
                      <a:endParaRPr lang="ru-RU" sz="16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489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Радиоактивный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41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Пневматический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522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0932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1524" y="1145106"/>
            <a:ext cx="116007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требованиями при выборе или проектировании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ПП: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чувствительность к измеряемой физической величине и одновременно нечувствительность (инвариантность) к другим влияющим величинам;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преобразования;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надежность,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взаимозаменяемость и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адекватная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па изменение измеряемой величины во времени, т.е. малая инерционность;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технологичность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малые габариты и масса, низкая себестоимость и высокие потребительские свойства.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Этому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использование новых физических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явлений, определяющих принцип действия ПП,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современных технологий 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и пр.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148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2356" y="1295115"/>
            <a:ext cx="1144674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Системный подход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системе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последовательной конкретизацией ее моделей.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рассматривают в виде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основных схем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функциональной, ориентированной на математическое (функциональное) описание элементов и связей между ними;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«поточной», фиксирующей естественные процессы в системе;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представляющей конструктивные параметры и инженерные расчеты. </a:t>
            </a:r>
          </a:p>
        </p:txBody>
      </p:sp>
    </p:spTree>
    <p:extLst>
      <p:ext uri="{BB962C8B-B14F-4D97-AF65-F5344CB8AC3E}">
        <p14:creationId xmlns:p14="http://schemas.microsoft.com/office/powerpoint/2010/main" val="3280024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756601" y="3725960"/>
            <a:ext cx="124184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и прибыль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3956" y="1322192"/>
            <a:ext cx="11449076" cy="480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схема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системе в виде блоков: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 – математические операции (функции);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между ними –  математические зависимости (описание отношений).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анализируются потоки в системе, между системой и окружающей средой: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энергетические;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потоковые схемы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609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8623" y="1247121"/>
            <a:ext cx="1154711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Поточные схемы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описание процессов (физических, химических и др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в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сложной системе и связывание ее элементов в единое целое. Например, в электрической цепи идут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электродинамические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процессы, связанные с протеканием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электрического тока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(сопротивление, индуктивность и др.).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 отражают различные действия, выполняемые над процессом элементами системы в ходе ее функционирования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Структурная схема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фиксация узловых моментов, на которые замыкаются «потоки» (например, единицы или комплексы технологического оборудования), т.е.  отображение конструктивного расположения элементов и связей в системе: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 структурных схем – фиксация конструктивно-технических параметров элементов системы;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между ними – демонстрация процедур ее сборки из этих типовых элементов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060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45</a:t>
            </a:fld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64" y="1082767"/>
            <a:ext cx="3851066" cy="4037837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3877155" y="1083722"/>
            <a:ext cx="3532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206232" y="2614215"/>
            <a:ext cx="461665" cy="246221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14158" y="3067025"/>
            <a:ext cx="461665" cy="246221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 rot="16200000">
            <a:off x="1816451" y="268736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984129" y="3005469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2809820" y="4580047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2666974" y="4265238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465305" y="4488053"/>
            <a:ext cx="694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208866" y="108276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74413" y="5159650"/>
            <a:ext cx="52523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23.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емкостного датчика давления: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изоляторы; 2, 4 –  электроды; 3 – мембрана (электрод)</a:t>
            </a:r>
          </a:p>
          <a:p>
            <a:pPr algn="ct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радиусы мембраны и электродов;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давлений, действующих на мембрану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начальный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зазор между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электродами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мембраной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прогиб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мембраны;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толщина мембраны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370532" y="1932018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7964018" y="2169453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8396018" y="1918967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8991815" y="2187086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9419091" y="1909671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5" name="Прямая со стрелкой 74"/>
          <p:cNvCxnSpPr/>
          <p:nvPr/>
        </p:nvCxnSpPr>
        <p:spPr>
          <a:xfrm>
            <a:off x="10009405" y="2187085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6925640" y="2172348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6832922" y="1753168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955319" y="178319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i="1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8941650" y="1839612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i="1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10063332" y="1859882"/>
            <a:ext cx="419987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</a:t>
            </a:r>
            <a:endParaRPr lang="ru-RU" baseline="-25000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6126480" y="2719766"/>
            <a:ext cx="536216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схема ИК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емкостным датчиком давления (упрощенно):</a:t>
            </a:r>
          </a:p>
          <a:p>
            <a:pPr algn="ct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передаточные функции элементов ИК</a:t>
            </a:r>
          </a:p>
        </p:txBody>
      </p:sp>
      <p:sp>
        <p:nvSpPr>
          <p:cNvPr id="104" name="Rectangle 7"/>
          <p:cNvSpPr>
            <a:spLocks noChangeArrowheads="1"/>
          </p:cNvSpPr>
          <p:nvPr/>
        </p:nvSpPr>
        <p:spPr bwMode="auto">
          <a:xfrm>
            <a:off x="6333221" y="3847188"/>
            <a:ext cx="40060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 п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еремещение пластины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5" name="Объект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986148"/>
              </p:ext>
            </p:extLst>
          </p:nvPr>
        </p:nvGraphicFramePr>
        <p:xfrm>
          <a:off x="7113454" y="4262390"/>
          <a:ext cx="3225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6" name="Equation" r:id="rId5" imgW="3225600" imgH="647640" progId="Equation.DSMT4">
                  <p:embed/>
                </p:oleObj>
              </mc:Choice>
              <mc:Fallback>
                <p:oleObj name="Equation" r:id="rId5" imgW="322560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3454" y="4262390"/>
                        <a:ext cx="32258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Прямоугольник 105"/>
          <p:cNvSpPr/>
          <p:nvPr/>
        </p:nvSpPr>
        <p:spPr>
          <a:xfrm>
            <a:off x="6368667" y="4910090"/>
            <a:ext cx="5122300" cy="498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модуль Юнга; ν – коэффициент Пуассона</a:t>
            </a:r>
          </a:p>
        </p:txBody>
      </p:sp>
    </p:spTree>
    <p:extLst>
      <p:ext uri="{BB962C8B-B14F-4D97-AF65-F5344CB8AC3E}">
        <p14:creationId xmlns:p14="http://schemas.microsoft.com/office/powerpoint/2010/main" val="3793242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46</a:t>
            </a:fld>
            <a:endParaRPr lang="ru-RU"/>
          </a:p>
        </p:txBody>
      </p:sp>
      <p:graphicFrame>
        <p:nvGraphicFramePr>
          <p:cNvPr id="44" name="Объект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619792"/>
              </p:ext>
            </p:extLst>
          </p:nvPr>
        </p:nvGraphicFramePr>
        <p:xfrm>
          <a:off x="384380" y="5959475"/>
          <a:ext cx="3200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7" name="Equation" r:id="rId4" imgW="3200400" imgH="761760" progId="Equation.DSMT4">
                  <p:embed/>
                </p:oleObj>
              </mc:Choice>
              <mc:Fallback>
                <p:oleObj name="Equation" r:id="rId4" imgW="3200400" imgH="761760" progId="Equation.DSMT4">
                  <p:embed/>
                  <p:pic>
                    <p:nvPicPr>
                      <p:cNvPr id="16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380" y="5959475"/>
                        <a:ext cx="32004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Прямоугольник 48"/>
          <p:cNvSpPr/>
          <p:nvPr/>
        </p:nvSpPr>
        <p:spPr>
          <a:xfrm>
            <a:off x="656618" y="1825173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1250104" y="2062608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1682104" y="1812122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2277901" y="2080241"/>
            <a:ext cx="432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2705177" y="1802826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3295491" y="2080240"/>
            <a:ext cx="504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211726" y="2065503"/>
            <a:ext cx="43200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119008" y="1646323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ru-RU" i="1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1214116" y="1720211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aseline="-250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227736" y="1732767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i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3318747" y="1738656"/>
            <a:ext cx="419987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</a:t>
            </a:r>
            <a:endParaRPr lang="ru-RU" baseline="-25000" dirty="0"/>
          </a:p>
        </p:txBody>
      </p:sp>
      <p:sp>
        <p:nvSpPr>
          <p:cNvPr id="184" name="Прямоугольник 183"/>
          <p:cNvSpPr/>
          <p:nvPr/>
        </p:nvSpPr>
        <p:spPr>
          <a:xfrm>
            <a:off x="211726" y="2602363"/>
            <a:ext cx="493738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25. Функциональная схема СИ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тензодатчиком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давления (упрощенно):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тензодатчик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2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-мост (мост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Уитсона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усилитель; 4 – отчетное устройство</a:t>
            </a:r>
          </a:p>
        </p:txBody>
      </p:sp>
      <p:graphicFrame>
        <p:nvGraphicFramePr>
          <p:cNvPr id="185" name="Объект 1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936111"/>
              </p:ext>
            </p:extLst>
          </p:nvPr>
        </p:nvGraphicFramePr>
        <p:xfrm>
          <a:off x="3861267" y="6183312"/>
          <a:ext cx="1536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" name="Equation" r:id="rId6" imgW="1536480" imgH="355320" progId="Equation.DSMT4">
                  <p:embed/>
                </p:oleObj>
              </mc:Choice>
              <mc:Fallback>
                <p:oleObj name="Equation" r:id="rId6" imgW="1536480" imgH="355320" progId="Equation.DSMT4">
                  <p:embed/>
                  <p:pic>
                    <p:nvPicPr>
                      <p:cNvPr id="44" name="Объект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1267" y="6183312"/>
                        <a:ext cx="15367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" name="Прямоугольник 186"/>
          <p:cNvSpPr/>
          <p:nvPr/>
        </p:nvSpPr>
        <p:spPr>
          <a:xfrm>
            <a:off x="384380" y="3975680"/>
            <a:ext cx="389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тензочувствительности</a:t>
            </a:r>
            <a:endParaRPr lang="ru-RU" dirty="0"/>
          </a:p>
        </p:txBody>
      </p:sp>
      <p:graphicFrame>
        <p:nvGraphicFramePr>
          <p:cNvPr id="188" name="Объект 1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853159"/>
              </p:ext>
            </p:extLst>
          </p:nvPr>
        </p:nvGraphicFramePr>
        <p:xfrm>
          <a:off x="1032469" y="4417229"/>
          <a:ext cx="2362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" name="Equation" r:id="rId8" imgW="2361960" imgH="609480" progId="Equation.DSMT4">
                  <p:embed/>
                </p:oleObj>
              </mc:Choice>
              <mc:Fallback>
                <p:oleObj name="Equation" r:id="rId8" imgW="2361960" imgH="609480" progId="Equation.DSMT4">
                  <p:embed/>
                  <p:pic>
                    <p:nvPicPr>
                      <p:cNvPr id="182" name="Объект 1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469" y="4417229"/>
                        <a:ext cx="23622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" name="Прямоугольник 188"/>
          <p:cNvSpPr/>
          <p:nvPr/>
        </p:nvSpPr>
        <p:spPr>
          <a:xfrm>
            <a:off x="384380" y="5099046"/>
            <a:ext cx="41066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пропорциональности;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 – коэффициент Пуассона</a:t>
            </a:r>
            <a:endParaRPr lang="ru-RU" dirty="0"/>
          </a:p>
        </p:txBody>
      </p:sp>
      <p:pic>
        <p:nvPicPr>
          <p:cNvPr id="190" name="Рисунок 18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847" y="3827106"/>
            <a:ext cx="1019437" cy="548387"/>
          </a:xfrm>
          <a:prstGeom prst="rect">
            <a:avLst/>
          </a:prstGeom>
        </p:spPr>
      </p:pic>
      <p:cxnSp>
        <p:nvCxnSpPr>
          <p:cNvPr id="191" name="Прямая соединительная линия 190"/>
          <p:cNvCxnSpPr/>
          <p:nvPr/>
        </p:nvCxnSpPr>
        <p:spPr>
          <a:xfrm flipH="1" flipV="1">
            <a:off x="6257614" y="4552913"/>
            <a:ext cx="8886" cy="11759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2" name="Прямоугольник 191"/>
          <p:cNvSpPr/>
          <p:nvPr/>
        </p:nvSpPr>
        <p:spPr>
          <a:xfrm rot="2678865">
            <a:off x="6530219" y="3922913"/>
            <a:ext cx="1260000" cy="126000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3" name="Прямая соединительная линия 192"/>
          <p:cNvCxnSpPr/>
          <p:nvPr/>
        </p:nvCxnSpPr>
        <p:spPr>
          <a:xfrm>
            <a:off x="5888785" y="3661838"/>
            <a:ext cx="127143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4" name="Прямоугольник 193"/>
          <p:cNvSpPr/>
          <p:nvPr/>
        </p:nvSpPr>
        <p:spPr>
          <a:xfrm rot="2621152">
            <a:off x="7518275" y="4022400"/>
            <a:ext cx="164866" cy="194913"/>
          </a:xfrm>
          <a:prstGeom prst="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Прямоугольник 194"/>
          <p:cNvSpPr/>
          <p:nvPr/>
        </p:nvSpPr>
        <p:spPr>
          <a:xfrm rot="18911041">
            <a:off x="6436622" y="4018066"/>
            <a:ext cx="491822" cy="19491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6" name="Прямоугольник 195"/>
          <p:cNvSpPr/>
          <p:nvPr/>
        </p:nvSpPr>
        <p:spPr>
          <a:xfrm rot="18911041">
            <a:off x="7344336" y="4920909"/>
            <a:ext cx="491822" cy="19491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7" name="Прямоугольник 196"/>
          <p:cNvSpPr/>
          <p:nvPr/>
        </p:nvSpPr>
        <p:spPr>
          <a:xfrm rot="2621152">
            <a:off x="6434615" y="4895813"/>
            <a:ext cx="491822" cy="19491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8" name="Прямая соединительная линия 197"/>
          <p:cNvCxnSpPr/>
          <p:nvPr/>
        </p:nvCxnSpPr>
        <p:spPr>
          <a:xfrm flipH="1">
            <a:off x="8053946" y="4551261"/>
            <a:ext cx="1440000" cy="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/>
          <p:cNvCxnSpPr/>
          <p:nvPr/>
        </p:nvCxnSpPr>
        <p:spPr>
          <a:xfrm>
            <a:off x="5911662" y="5442787"/>
            <a:ext cx="122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0" name="Овал 199"/>
          <p:cNvSpPr/>
          <p:nvPr/>
        </p:nvSpPr>
        <p:spPr>
          <a:xfrm>
            <a:off x="8028297" y="4528403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Овал 200"/>
          <p:cNvSpPr/>
          <p:nvPr/>
        </p:nvSpPr>
        <p:spPr>
          <a:xfrm>
            <a:off x="7137359" y="3639048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Овал 201"/>
          <p:cNvSpPr/>
          <p:nvPr/>
        </p:nvSpPr>
        <p:spPr>
          <a:xfrm>
            <a:off x="6243632" y="4528402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Овал 202"/>
          <p:cNvSpPr/>
          <p:nvPr/>
        </p:nvSpPr>
        <p:spPr>
          <a:xfrm>
            <a:off x="7140703" y="5419927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4" name="Прямая соединительная линия 203"/>
          <p:cNvCxnSpPr/>
          <p:nvPr/>
        </p:nvCxnSpPr>
        <p:spPr>
          <a:xfrm flipH="1" flipV="1">
            <a:off x="5896197" y="3667456"/>
            <a:ext cx="8886" cy="756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/>
          <p:cNvCxnSpPr/>
          <p:nvPr/>
        </p:nvCxnSpPr>
        <p:spPr>
          <a:xfrm flipH="1" flipV="1">
            <a:off x="5903910" y="4644874"/>
            <a:ext cx="8886" cy="79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6" name="Прямоугольник 205"/>
          <p:cNvSpPr/>
          <p:nvPr/>
        </p:nvSpPr>
        <p:spPr>
          <a:xfrm>
            <a:off x="8825491" y="4218289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i="1" dirty="0"/>
          </a:p>
        </p:txBody>
      </p:sp>
      <p:cxnSp>
        <p:nvCxnSpPr>
          <p:cNvPr id="207" name="Прямая соединительная линия 206"/>
          <p:cNvCxnSpPr/>
          <p:nvPr/>
        </p:nvCxnSpPr>
        <p:spPr>
          <a:xfrm>
            <a:off x="6257614" y="5727197"/>
            <a:ext cx="1836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" name="Прямая соединительная линия 207"/>
          <p:cNvCxnSpPr/>
          <p:nvPr/>
        </p:nvCxnSpPr>
        <p:spPr>
          <a:xfrm flipH="1" flipV="1">
            <a:off x="8076572" y="4779737"/>
            <a:ext cx="8886" cy="936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/>
          <p:cNvCxnSpPr/>
          <p:nvPr/>
        </p:nvCxnSpPr>
        <p:spPr>
          <a:xfrm>
            <a:off x="8059865" y="4775906"/>
            <a:ext cx="122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0" name="Прямоугольник 209"/>
          <p:cNvSpPr/>
          <p:nvPr/>
        </p:nvSpPr>
        <p:spPr>
          <a:xfrm>
            <a:off x="6266491" y="3749444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11" name="Прямоугольник 210"/>
          <p:cNvSpPr/>
          <p:nvPr/>
        </p:nvSpPr>
        <p:spPr>
          <a:xfrm>
            <a:off x="6266491" y="503974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7558732" y="4987337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cxnSp>
        <p:nvCxnSpPr>
          <p:cNvPr id="213" name="Прямая соединительная линия 212"/>
          <p:cNvCxnSpPr/>
          <p:nvPr/>
        </p:nvCxnSpPr>
        <p:spPr>
          <a:xfrm>
            <a:off x="7544571" y="4053846"/>
            <a:ext cx="61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4" name="Прямая соединительная линия 213"/>
          <p:cNvCxnSpPr/>
          <p:nvPr/>
        </p:nvCxnSpPr>
        <p:spPr>
          <a:xfrm>
            <a:off x="7666234" y="4178595"/>
            <a:ext cx="61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5" name="Овал 214"/>
          <p:cNvSpPr/>
          <p:nvPr/>
        </p:nvSpPr>
        <p:spPr>
          <a:xfrm>
            <a:off x="5858335" y="4310548"/>
            <a:ext cx="100036" cy="11105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6" name="Овал 215"/>
          <p:cNvSpPr/>
          <p:nvPr/>
        </p:nvSpPr>
        <p:spPr>
          <a:xfrm>
            <a:off x="5858335" y="4635439"/>
            <a:ext cx="100036" cy="11105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/>
          <p:cNvSpPr/>
          <p:nvPr/>
        </p:nvSpPr>
        <p:spPr>
          <a:xfrm>
            <a:off x="5213077" y="4305810"/>
            <a:ext cx="612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18" name="Прямоугольник 217"/>
          <p:cNvSpPr/>
          <p:nvPr/>
        </p:nvSpPr>
        <p:spPr>
          <a:xfrm>
            <a:off x="7631336" y="3685164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cxnSp>
        <p:nvCxnSpPr>
          <p:cNvPr id="219" name="Прямая соединительная линия 218"/>
          <p:cNvCxnSpPr/>
          <p:nvPr/>
        </p:nvCxnSpPr>
        <p:spPr>
          <a:xfrm flipH="1" flipV="1">
            <a:off x="6250202" y="2208792"/>
            <a:ext cx="8886" cy="11759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0" name="Прямоугольник 219"/>
          <p:cNvSpPr/>
          <p:nvPr/>
        </p:nvSpPr>
        <p:spPr>
          <a:xfrm rot="2678865">
            <a:off x="6522807" y="1578792"/>
            <a:ext cx="1260000" cy="126000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1" name="Прямая соединительная линия 220"/>
          <p:cNvCxnSpPr/>
          <p:nvPr/>
        </p:nvCxnSpPr>
        <p:spPr>
          <a:xfrm>
            <a:off x="5881373" y="1317717"/>
            <a:ext cx="127143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2" name="Прямоугольник 221"/>
          <p:cNvSpPr/>
          <p:nvPr/>
        </p:nvSpPr>
        <p:spPr>
          <a:xfrm rot="18911041">
            <a:off x="6429210" y="1673945"/>
            <a:ext cx="491822" cy="19491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3" name="Прямоугольник 222"/>
          <p:cNvSpPr/>
          <p:nvPr/>
        </p:nvSpPr>
        <p:spPr>
          <a:xfrm rot="18911041">
            <a:off x="7336924" y="2576788"/>
            <a:ext cx="491822" cy="19491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Прямоугольник 223"/>
          <p:cNvSpPr/>
          <p:nvPr/>
        </p:nvSpPr>
        <p:spPr>
          <a:xfrm rot="2621152">
            <a:off x="6427203" y="2551692"/>
            <a:ext cx="491822" cy="19491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5" name="Прямая соединительная линия 224"/>
          <p:cNvCxnSpPr/>
          <p:nvPr/>
        </p:nvCxnSpPr>
        <p:spPr>
          <a:xfrm flipH="1">
            <a:off x="8046534" y="2207140"/>
            <a:ext cx="868322" cy="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6" name="Прямая соединительная линия 225"/>
          <p:cNvCxnSpPr/>
          <p:nvPr/>
        </p:nvCxnSpPr>
        <p:spPr>
          <a:xfrm>
            <a:off x="5904250" y="3098666"/>
            <a:ext cx="122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7" name="Овал 226"/>
          <p:cNvSpPr/>
          <p:nvPr/>
        </p:nvSpPr>
        <p:spPr>
          <a:xfrm>
            <a:off x="8020885" y="2184282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8" name="Овал 227"/>
          <p:cNvSpPr/>
          <p:nvPr/>
        </p:nvSpPr>
        <p:spPr>
          <a:xfrm>
            <a:off x="7129947" y="1294927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9" name="Овал 228"/>
          <p:cNvSpPr/>
          <p:nvPr/>
        </p:nvSpPr>
        <p:spPr>
          <a:xfrm>
            <a:off x="6236220" y="2184281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0" name="Овал 229"/>
          <p:cNvSpPr/>
          <p:nvPr/>
        </p:nvSpPr>
        <p:spPr>
          <a:xfrm>
            <a:off x="7133291" y="3075806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1" name="Прямая соединительная линия 230"/>
          <p:cNvCxnSpPr/>
          <p:nvPr/>
        </p:nvCxnSpPr>
        <p:spPr>
          <a:xfrm flipH="1" flipV="1">
            <a:off x="5888785" y="1323335"/>
            <a:ext cx="8886" cy="756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2" name="Прямая соединительная линия 231"/>
          <p:cNvCxnSpPr/>
          <p:nvPr/>
        </p:nvCxnSpPr>
        <p:spPr>
          <a:xfrm flipH="1" flipV="1">
            <a:off x="5896498" y="2300753"/>
            <a:ext cx="8886" cy="79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3" name="Прямая соединительная линия 232"/>
          <p:cNvCxnSpPr/>
          <p:nvPr/>
        </p:nvCxnSpPr>
        <p:spPr>
          <a:xfrm flipH="1" flipV="1">
            <a:off x="8069160" y="2435616"/>
            <a:ext cx="8886" cy="936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4" name="Прямая соединительная линия 233"/>
          <p:cNvCxnSpPr/>
          <p:nvPr/>
        </p:nvCxnSpPr>
        <p:spPr>
          <a:xfrm>
            <a:off x="8052453" y="2431785"/>
            <a:ext cx="86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5" name="Овал 234"/>
          <p:cNvSpPr/>
          <p:nvPr/>
        </p:nvSpPr>
        <p:spPr>
          <a:xfrm>
            <a:off x="8906566" y="2376256"/>
            <a:ext cx="100036" cy="11105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6" name="Овал 235"/>
          <p:cNvSpPr/>
          <p:nvPr/>
        </p:nvSpPr>
        <p:spPr>
          <a:xfrm>
            <a:off x="8897836" y="2151007"/>
            <a:ext cx="100036" cy="11105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7" name="Прямоугольник 236"/>
          <p:cNvSpPr/>
          <p:nvPr/>
        </p:nvSpPr>
        <p:spPr>
          <a:xfrm>
            <a:off x="6259079" y="140532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38" name="Прямоугольник 237"/>
          <p:cNvSpPr/>
          <p:nvPr/>
        </p:nvSpPr>
        <p:spPr>
          <a:xfrm>
            <a:off x="6259079" y="2695622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39" name="Прямоугольник 238"/>
          <p:cNvSpPr/>
          <p:nvPr/>
        </p:nvSpPr>
        <p:spPr>
          <a:xfrm>
            <a:off x="7551320" y="264321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40" name="Овал 239"/>
          <p:cNvSpPr/>
          <p:nvPr/>
        </p:nvSpPr>
        <p:spPr>
          <a:xfrm>
            <a:off x="5850923" y="1966427"/>
            <a:ext cx="100036" cy="11105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1" name="Овал 240"/>
          <p:cNvSpPr/>
          <p:nvPr/>
        </p:nvSpPr>
        <p:spPr>
          <a:xfrm>
            <a:off x="5850923" y="2291318"/>
            <a:ext cx="100036" cy="11105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2" name="Прямоугольник 241"/>
          <p:cNvSpPr/>
          <p:nvPr/>
        </p:nvSpPr>
        <p:spPr>
          <a:xfrm>
            <a:off x="5124391" y="2012164"/>
            <a:ext cx="621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43" name="Овал 242"/>
          <p:cNvSpPr/>
          <p:nvPr/>
        </p:nvSpPr>
        <p:spPr>
          <a:xfrm>
            <a:off x="7124860" y="1308611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/>
          <p:cNvSpPr/>
          <p:nvPr/>
        </p:nvSpPr>
        <p:spPr>
          <a:xfrm rot="2621152">
            <a:off x="7349617" y="1683464"/>
            <a:ext cx="491822" cy="19491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5" name="Прямоугольник 244"/>
          <p:cNvSpPr/>
          <p:nvPr/>
        </p:nvSpPr>
        <p:spPr>
          <a:xfrm>
            <a:off x="7854305" y="1515249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cxnSp>
        <p:nvCxnSpPr>
          <p:cNvPr id="246" name="Прямая со стрелкой 245"/>
          <p:cNvCxnSpPr/>
          <p:nvPr/>
        </p:nvCxnSpPr>
        <p:spPr>
          <a:xfrm flipV="1">
            <a:off x="7399647" y="1526845"/>
            <a:ext cx="435103" cy="427896"/>
          </a:xfrm>
          <a:prstGeom prst="straightConnector1">
            <a:avLst/>
          </a:prstGeom>
          <a:ln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7" name="Прямоугольник 246"/>
          <p:cNvSpPr/>
          <p:nvPr/>
        </p:nvSpPr>
        <p:spPr>
          <a:xfrm>
            <a:off x="8354655" y="2458491"/>
            <a:ext cx="66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48" name="Равнобедренный треугольник 247"/>
          <p:cNvSpPr/>
          <p:nvPr/>
        </p:nvSpPr>
        <p:spPr>
          <a:xfrm rot="5400000">
            <a:off x="9499257" y="4289290"/>
            <a:ext cx="798449" cy="802803"/>
          </a:xfrm>
          <a:prstGeom prst="triangl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9" name="Прямая соединительная линия 248"/>
          <p:cNvCxnSpPr/>
          <p:nvPr/>
        </p:nvCxnSpPr>
        <p:spPr>
          <a:xfrm>
            <a:off x="10299883" y="4690691"/>
            <a:ext cx="86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0" name="Прямая соединительная линия 249"/>
          <p:cNvCxnSpPr/>
          <p:nvPr/>
        </p:nvCxnSpPr>
        <p:spPr>
          <a:xfrm flipH="1" flipV="1">
            <a:off x="9278540" y="4099506"/>
            <a:ext cx="8886" cy="45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1" name="Прямая соединительная линия 250"/>
          <p:cNvCxnSpPr/>
          <p:nvPr/>
        </p:nvCxnSpPr>
        <p:spPr>
          <a:xfrm>
            <a:off x="9278540" y="4086101"/>
            <a:ext cx="576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2" name="Прямая соединительная линия 251"/>
          <p:cNvCxnSpPr/>
          <p:nvPr/>
        </p:nvCxnSpPr>
        <p:spPr>
          <a:xfrm flipH="1" flipV="1">
            <a:off x="9845654" y="4105347"/>
            <a:ext cx="8886" cy="36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3" name="Прямая соединительная линия 252"/>
          <p:cNvCxnSpPr/>
          <p:nvPr/>
        </p:nvCxnSpPr>
        <p:spPr>
          <a:xfrm>
            <a:off x="9277946" y="4765438"/>
            <a:ext cx="216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4" name="Прямая соединительная линия 253"/>
          <p:cNvCxnSpPr/>
          <p:nvPr/>
        </p:nvCxnSpPr>
        <p:spPr>
          <a:xfrm flipH="1" flipV="1">
            <a:off x="9287426" y="4761967"/>
            <a:ext cx="8886" cy="684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5" name="Прямая соединительная линия 254"/>
          <p:cNvCxnSpPr/>
          <p:nvPr/>
        </p:nvCxnSpPr>
        <p:spPr>
          <a:xfrm>
            <a:off x="9188312" y="5448875"/>
            <a:ext cx="216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6" name="Прямая соединительная линия 255"/>
          <p:cNvCxnSpPr/>
          <p:nvPr/>
        </p:nvCxnSpPr>
        <p:spPr>
          <a:xfrm>
            <a:off x="8773946" y="5445214"/>
            <a:ext cx="216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7" name="Прямоугольник 256"/>
          <p:cNvSpPr/>
          <p:nvPr/>
        </p:nvSpPr>
        <p:spPr>
          <a:xfrm>
            <a:off x="10242956" y="4327482"/>
            <a:ext cx="66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cxnSp>
        <p:nvCxnSpPr>
          <p:cNvPr id="258" name="Прямая соединительная линия 257"/>
          <p:cNvCxnSpPr/>
          <p:nvPr/>
        </p:nvCxnSpPr>
        <p:spPr>
          <a:xfrm flipH="1" flipV="1">
            <a:off x="9851013" y="4904423"/>
            <a:ext cx="8886" cy="360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9" name="Прямая соединительная линия 258"/>
          <p:cNvCxnSpPr/>
          <p:nvPr/>
        </p:nvCxnSpPr>
        <p:spPr>
          <a:xfrm>
            <a:off x="9287426" y="5263301"/>
            <a:ext cx="576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0" name="Прямая соединительная линия 259"/>
          <p:cNvCxnSpPr/>
          <p:nvPr/>
        </p:nvCxnSpPr>
        <p:spPr>
          <a:xfrm flipH="1" flipV="1">
            <a:off x="8882113" y="4768371"/>
            <a:ext cx="8886" cy="684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1" name="Прямоугольник 260"/>
          <p:cNvSpPr/>
          <p:nvPr/>
        </p:nvSpPr>
        <p:spPr>
          <a:xfrm>
            <a:off x="9464136" y="4585873"/>
            <a:ext cx="372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endParaRPr lang="ru-RU" dirty="0"/>
          </a:p>
        </p:txBody>
      </p:sp>
      <p:sp>
        <p:nvSpPr>
          <p:cNvPr id="262" name="Прямоугольник 261"/>
          <p:cNvSpPr/>
          <p:nvPr/>
        </p:nvSpPr>
        <p:spPr>
          <a:xfrm>
            <a:off x="9493946" y="434840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dirty="0"/>
          </a:p>
        </p:txBody>
      </p:sp>
      <p:cxnSp>
        <p:nvCxnSpPr>
          <p:cNvPr id="263" name="Прямая соединительная линия 262"/>
          <p:cNvCxnSpPr/>
          <p:nvPr/>
        </p:nvCxnSpPr>
        <p:spPr>
          <a:xfrm>
            <a:off x="6239271" y="3368684"/>
            <a:ext cx="1836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4" name="Прямоугольник 263"/>
          <p:cNvSpPr/>
          <p:nvPr/>
        </p:nvSpPr>
        <p:spPr>
          <a:xfrm>
            <a:off x="9223215" y="2086091"/>
            <a:ext cx="2646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25. Мост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Уитсона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5" name="Прямоугольник 264"/>
          <p:cNvSpPr/>
          <p:nvPr/>
        </p:nvSpPr>
        <p:spPr>
          <a:xfrm>
            <a:off x="5825219" y="5789619"/>
            <a:ext cx="5867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Структурная схема СИ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тензодатчиком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давления (упрощенно)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3817007" y="1807538"/>
            <a:ext cx="586787" cy="510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Прямая со стрелкой 99"/>
          <p:cNvCxnSpPr/>
          <p:nvPr/>
        </p:nvCxnSpPr>
        <p:spPr>
          <a:xfrm>
            <a:off x="4407527" y="2080467"/>
            <a:ext cx="5040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Прямоугольник 100"/>
          <p:cNvSpPr/>
          <p:nvPr/>
        </p:nvSpPr>
        <p:spPr>
          <a:xfrm>
            <a:off x="4521161" y="1787484"/>
            <a:ext cx="10259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val="3515666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868" y="365125"/>
            <a:ext cx="9542167" cy="1048039"/>
          </a:xfrm>
        </p:spPr>
        <p:txBody>
          <a:bodyPr>
            <a:normAutofit/>
          </a:bodyPr>
          <a:lstStyle/>
          <a:p>
            <a:r>
              <a:rPr lang="ru-RU" sz="1800" dirty="0"/>
              <a:t>ПРИНЦИПЫ ПОСТРОЕНИЯ </a:t>
            </a:r>
            <a:r>
              <a:rPr lang="ru-RU" sz="1800" dirty="0" smtClean="0"/>
              <a:t>ПРИБОРОВ </a:t>
            </a:r>
            <a:r>
              <a:rPr lang="ru-RU" sz="1800" dirty="0"/>
              <a:t>И СИСТЕМ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73955" y="1324084"/>
            <a:ext cx="10911637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системы необходимо сочетание всех схем.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1693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получается целостное описание системы</a:t>
            </a:r>
          </a:p>
          <a:p>
            <a:pPr defTabSz="1290036" fontAlgn="base">
              <a:lnSpc>
                <a:spcPct val="150000"/>
              </a:lnSpc>
              <a:spcBef>
                <a:spcPct val="0"/>
              </a:spcBef>
              <a:spcAft>
                <a:spcPts val="846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схемы должны дать представление о: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846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функциях в элементах и между ними;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846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процессах;</a:t>
            </a:r>
          </a:p>
          <a:p>
            <a:pPr marL="403136" indent="-403136" defTabSz="1290036" fontAlgn="base">
              <a:lnSpc>
                <a:spcPct val="150000"/>
              </a:lnSpc>
              <a:spcBef>
                <a:spcPct val="0"/>
              </a:spcBef>
              <a:spcAft>
                <a:spcPts val="846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структуре.</a:t>
            </a:r>
          </a:p>
          <a:p>
            <a:pPr algn="ctr" defTabSz="1290036" fontAlgn="base">
              <a:lnSpc>
                <a:spcPct val="150000"/>
              </a:lnSpc>
              <a:spcBef>
                <a:spcPct val="0"/>
              </a:spcBef>
              <a:spcAft>
                <a:spcPts val="846"/>
              </a:spcAft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val="1645034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spc="0" dirty="0" smtClean="0"/>
              <a:t>ПРИНЦИПЫ ПОСТРОЕНИЯ </a:t>
            </a:r>
            <a:br>
              <a:rPr lang="ru-RU" sz="2000" spc="0" dirty="0" smtClean="0"/>
            </a:br>
            <a:r>
              <a:rPr lang="ru-RU" sz="2000" spc="0" dirty="0" smtClean="0"/>
              <a:t>ПРИБОРОВ И СИСТЕМ</a:t>
            </a:r>
            <a:endParaRPr lang="ru-RU" sz="2000" spc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altLang="ru-RU" sz="1600" spc="0" dirty="0" smtClean="0"/>
              <a:t>Конструирование и технология в приборостроении</a:t>
            </a:r>
            <a:endParaRPr lang="ru-RU" altLang="ru-RU" sz="1600" spc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20</a:t>
            </a:r>
            <a:r>
              <a:rPr lang="en-US" dirty="0" smtClean="0"/>
              <a:t>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Мойзес </a:t>
            </a:r>
            <a:r>
              <a:rPr lang="ru-RU" dirty="0" err="1" smtClean="0"/>
              <a:t>Б.Б</a:t>
            </a:r>
            <a:r>
              <a:rPr lang="ru-RU" dirty="0" smtClean="0"/>
              <a:t>., доцент </a:t>
            </a:r>
            <a:r>
              <a:rPr lang="ru-RU" dirty="0" err="1" smtClean="0"/>
              <a:t>ОКД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836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19085</TotalTime>
  <Words>4124</Words>
  <Application>Microsoft Office PowerPoint</Application>
  <PresentationFormat>Широкоэкранный</PresentationFormat>
  <Paragraphs>804</Paragraphs>
  <Slides>48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48</vt:i4>
      </vt:variant>
    </vt:vector>
  </HeadingPairs>
  <TitlesOfParts>
    <vt:vector size="57" baseType="lpstr">
      <vt:lpstr>Arial</vt:lpstr>
      <vt:lpstr>Calibri</vt:lpstr>
      <vt:lpstr>Courier New</vt:lpstr>
      <vt:lpstr>Times New Roman</vt:lpstr>
      <vt:lpstr>Verdana</vt:lpstr>
      <vt:lpstr>Wingdings</vt:lpstr>
      <vt:lpstr>1_Тема Office</vt:lpstr>
      <vt:lpstr>Equation</vt:lpstr>
      <vt:lpstr>MathType 6.0 Equation</vt:lpstr>
      <vt:lpstr>ПРИНЦИПЫ ПОСТРОЕНИЯ 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ПРИБОРОВ И СИСТЕМ</vt:lpstr>
      <vt:lpstr>ПРИНЦИПЫ ПОСТРОЕНИЯ  ПРИБОРОВ И СИСТЕМ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Тришкина Екатерина Андреевна</dc:creator>
  <cp:lastModifiedBy>Мойзес Борис Борисович</cp:lastModifiedBy>
  <cp:revision>772</cp:revision>
  <dcterms:created xsi:type="dcterms:W3CDTF">2020-11-19T09:51:55Z</dcterms:created>
  <dcterms:modified xsi:type="dcterms:W3CDTF">2025-10-10T03:24:25Z</dcterms:modified>
</cp:coreProperties>
</file>