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31" r:id="rId2"/>
    <p:sldId id="456" r:id="rId3"/>
    <p:sldId id="508" r:id="rId4"/>
    <p:sldId id="532" r:id="rId5"/>
    <p:sldId id="510" r:id="rId6"/>
    <p:sldId id="511" r:id="rId7"/>
    <p:sldId id="512" r:id="rId8"/>
    <p:sldId id="513" r:id="rId9"/>
    <p:sldId id="514" r:id="rId10"/>
    <p:sldId id="515" r:id="rId11"/>
    <p:sldId id="516" r:id="rId12"/>
    <p:sldId id="517" r:id="rId13"/>
    <p:sldId id="518" r:id="rId14"/>
    <p:sldId id="519" r:id="rId15"/>
    <p:sldId id="520" r:id="rId16"/>
    <p:sldId id="521" r:id="rId17"/>
    <p:sldId id="522" r:id="rId18"/>
    <p:sldId id="523" r:id="rId19"/>
    <p:sldId id="533" r:id="rId20"/>
    <p:sldId id="524" r:id="rId21"/>
    <p:sldId id="525" r:id="rId22"/>
    <p:sldId id="526" r:id="rId23"/>
    <p:sldId id="528" r:id="rId24"/>
    <p:sldId id="534" r:id="rId25"/>
    <p:sldId id="531" r:id="rId26"/>
    <p:sldId id="535" r:id="rId27"/>
    <p:sldId id="537" r:id="rId28"/>
    <p:sldId id="529" r:id="rId29"/>
    <p:sldId id="530" r:id="rId30"/>
    <p:sldId id="538" r:id="rId31"/>
    <p:sldId id="539" r:id="rId32"/>
    <p:sldId id="540" r:id="rId33"/>
    <p:sldId id="541" r:id="rId34"/>
    <p:sldId id="542" r:id="rId35"/>
    <p:sldId id="544" r:id="rId36"/>
    <p:sldId id="543" r:id="rId37"/>
  </p:sldIdLst>
  <p:sldSz cx="8640763" cy="4860925"/>
  <p:notesSz cx="9799638" cy="67357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35" autoAdjust="0"/>
    <p:restoredTop sz="94681" autoAdjust="0"/>
  </p:normalViewPr>
  <p:slideViewPr>
    <p:cSldViewPr>
      <p:cViewPr>
        <p:scale>
          <a:sx n="106" d="100"/>
          <a:sy n="106" d="100"/>
        </p:scale>
        <p:origin x="1956" y="888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46510" cy="338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51427" y="0"/>
            <a:ext cx="4246510" cy="338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79725" y="841375"/>
            <a:ext cx="4040188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79964" y="3241587"/>
            <a:ext cx="7839710" cy="26522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397417"/>
            <a:ext cx="4246510" cy="338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51427" y="6397417"/>
            <a:ext cx="4246510" cy="338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2020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90767" y="1998814"/>
            <a:ext cx="7668617" cy="718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+mj-lt"/>
              </a:rPr>
              <a:t>ЕДИНАЯ СИСТЕМА ТЕХНОЛОГИЧЕСКОЙ ДОКУМЕНТАЦИИ</a:t>
            </a:r>
            <a:endParaRPr lang="ru-RU" sz="2400" b="1" dirty="0">
              <a:latin typeface="+mj-lt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19553" y="3427617"/>
            <a:ext cx="8136903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b="1" dirty="0" smtClean="0">
                <a:latin typeface="+mn-lt"/>
              </a:rPr>
              <a:t>Конструирование и технология в приборостроении</a:t>
            </a:r>
            <a:endParaRPr lang="ru-RU" alt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314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 smtClean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66501" y="1018705"/>
            <a:ext cx="7242461" cy="1894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технологическим документам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относят текстовые и графические документы отдельно или в совокупности определяющие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изготовления или ремонта изделия с учетом контроля и перемещения, комплектацию деталей и сборочных единиц и маршрут прохождения изготовляемого или ремонтируемого изделия по службам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62205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91989" y="1012248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система технологической документации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комплекс государственных стандартов и рекомендаций, устанавливающих взаимосвязанные правила и положения по порядку разработки, комплектации, оформления и обращения технологической документации, применяемой при изготовлении и ремонте изделий (включая сбор и сдачу технологических отходов). </a:t>
            </a:r>
          </a:p>
        </p:txBody>
      </p:sp>
    </p:spTree>
    <p:extLst>
      <p:ext uri="{BB962C8B-B14F-4D97-AF65-F5344CB8AC3E}">
        <p14:creationId xmlns:p14="http://schemas.microsoft.com/office/powerpoint/2010/main" val="31009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86843" y="1018705"/>
            <a:ext cx="4226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описания технологического процесса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7519" y="1422400"/>
            <a:ext cx="7696712" cy="298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Маршрутное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– сокращенное описание всех технологических операций в маршрутной карте в последовательности их выполнения без указания переходов и технологических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режимов (единичное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мелкосерийное).</a:t>
            </a: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Операционное описание – полное описание всех технологических операций в последовательности их выполнения с указанием переходов и технологических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режимов (средне и крупносерийное, массовое производство).</a:t>
            </a: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Маршрутно-операционное описание – сокращенное описание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маршрутной карте в последовательности их выполнения с полным описанием отдельных операций в других технологических документах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(разные технологии, например, сборка-сварка)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23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97147" y="1571059"/>
            <a:ext cx="755568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назначения технологические документы подразделяют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полностью и однозначно определяющие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(операцию) изготовления или ремонта изделия (составных частей изделия)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вспомогательные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применяемые при разработке, внедрении и функционировании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операций, например, карту заказа на проектирование технологической оснастки, акт внедрения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6618" y="1018705"/>
            <a:ext cx="3464346" cy="417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технологических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207236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6" y="993716"/>
            <a:ext cx="7632847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ТД: документы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и специального назначения.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49901" y="1630153"/>
            <a:ext cx="75029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– технологические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применяемые в отдельности или в комплектах документов на ТП (операции), независимо от применяемых технологических методов изготовления или ремонта изделий (составных частей изделий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0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093" y="921649"/>
            <a:ext cx="5244580" cy="370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0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6" y="1018705"/>
            <a:ext cx="77441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назначения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применяемые при описании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ТП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типа и вида производства и применяемых технологических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4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9545"/>
          <a:stretch/>
        </p:blipFill>
        <p:spPr>
          <a:xfrm>
            <a:off x="1190707" y="891151"/>
            <a:ext cx="4533830" cy="6392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2323"/>
          <a:stretch/>
        </p:blipFill>
        <p:spPr>
          <a:xfrm>
            <a:off x="1161957" y="1530362"/>
            <a:ext cx="4533830" cy="32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0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73" y="1016114"/>
            <a:ext cx="6090316" cy="34211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t="1816" b="87385"/>
          <a:stretch/>
        </p:blipFill>
        <p:spPr>
          <a:xfrm>
            <a:off x="1038377" y="4374678"/>
            <a:ext cx="6090316" cy="46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2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2616"/>
          <a:stretch/>
        </p:blipFill>
        <p:spPr>
          <a:xfrm>
            <a:off x="1188033" y="993516"/>
            <a:ext cx="6172200" cy="378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049" y="1010847"/>
            <a:ext cx="5040809" cy="371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4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095" y="1113014"/>
            <a:ext cx="61722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6" y="982369"/>
            <a:ext cx="7744197" cy="266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Комплектность технологических документов на единичные ТП зависит от типа производства, стадии разработки документов, степени детализации описания ТП, применяемых технологических методов изготовления и ремонта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для каждого ТП устанавливает разработчик документов применительно к конкретным условиям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включает обязательные для оформления документы и документы, применяемые по усмотрению разработчика.</a:t>
            </a:r>
          </a:p>
        </p:txBody>
      </p:sp>
    </p:spTree>
    <p:extLst>
      <p:ext uri="{BB962C8B-B14F-4D97-AF65-F5344CB8AC3E}">
        <p14:creationId xmlns:p14="http://schemas.microsoft.com/office/powerpoint/2010/main" val="91583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37" y="1166082"/>
            <a:ext cx="6172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8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279" y="960144"/>
            <a:ext cx="6090962" cy="378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145" y="931915"/>
            <a:ext cx="4862446" cy="390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00905" y="936625"/>
            <a:ext cx="73080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информации, вносимой в строки МК, КТП, ВОП, 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00905" y="1334970"/>
            <a:ext cx="738646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Номер цеха, участка, рабочего места, где выполняется операция, номер операции, код и наименование операции, обозначение документов, применяемых при выполнении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Код, наименование оборудования и информация по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трудозатратам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цеха, участка, рабочего места, где выполняется операция, номер операции, код и наименование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документов, применяемых при выполнении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Код, наименование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трудозатратам</a:t>
            </a:r>
          </a:p>
        </p:txBody>
      </p:sp>
    </p:spTree>
    <p:extLst>
      <p:ext uri="{BB962C8B-B14F-4D97-AF65-F5344CB8AC3E}">
        <p14:creationId xmlns:p14="http://schemas.microsoft.com/office/powerpoint/2010/main" val="40602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9911" y="1027649"/>
            <a:ext cx="738646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комплектации изделия (сборочной единицы) составными частями с указанием наименования деталей, сборочных единиц, их обозначений, обозначения подразделений, откуда поступают комплектующие составные части, кода единицы величины, единицы нормирования, количества на изделие и нормы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комплектации изделия (сборочной единицы) составными частями с указанием наименования деталей, сборочных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применяемом основном материале и исходной заготовке, информация о применяемых вспомогательных и комплектующих материалах с указанием наименования и кода материала, обозначения подразделений, откуда поступают материалы, кода единицы величины, единицы нормирования, количества на изделие и нормы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</a:t>
            </a:r>
          </a:p>
        </p:txBody>
      </p:sp>
    </p:spTree>
    <p:extLst>
      <p:ext uri="{BB962C8B-B14F-4D97-AF65-F5344CB8AC3E}">
        <p14:creationId xmlns:p14="http://schemas.microsoft.com/office/powerpoint/2010/main" val="98921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3166" y="1032712"/>
            <a:ext cx="738646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комплектации изделия (сборочной единицы) составными частями с указанием обозначения деталей, сборочных единиц, обозначения подразделений, откуда поступают комплектующие составные части, кода единицы величины, единицы нормирования, количества на изделие и нормы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операции 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перехода)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режим операции 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перехода)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применяемой при выполнении операции технологической оснастке</a:t>
            </a:r>
          </a:p>
        </p:txBody>
      </p:sp>
    </p:spTree>
    <p:extLst>
      <p:ext uri="{BB962C8B-B14F-4D97-AF65-F5344CB8AC3E}">
        <p14:creationId xmlns:p14="http://schemas.microsoft.com/office/powerpoint/2010/main" val="161227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6" y="997448"/>
            <a:ext cx="54401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Состав и последовательность строк МК, </a:t>
            </a:r>
            <a:r>
              <a:rPr lang="ru-RU" dirty="0" err="1"/>
              <a:t>КТП</a:t>
            </a:r>
            <a:r>
              <a:rPr lang="ru-RU" dirty="0"/>
              <a:t>, </a:t>
            </a:r>
            <a:r>
              <a:rPr lang="ru-RU" dirty="0" err="1"/>
              <a:t>ВОП</a:t>
            </a:r>
            <a:r>
              <a:rPr lang="ru-RU" dirty="0"/>
              <a:t>, ОК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05" y="1530349"/>
            <a:ext cx="61722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7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1050950"/>
            <a:ext cx="75248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Маршрутная </a:t>
            </a:r>
            <a:r>
              <a:rPr lang="ru-RU" dirty="0" smtClean="0"/>
              <a:t>карта</a:t>
            </a:r>
          </a:p>
          <a:p>
            <a:r>
              <a:rPr lang="ru-RU" dirty="0" smtClean="0"/>
              <a:t>Формы </a:t>
            </a:r>
            <a:r>
              <a:rPr lang="ru-RU" dirty="0"/>
              <a:t>МК являются универсальными по составу информации, поэтому помимо своей основной функции выполнения роли МК, они могут выполнять и функции других видов документов, установленных ГОСТ 3.1102-81</a:t>
            </a:r>
            <a:r>
              <a:rPr lang="ru-RU" dirty="0" smtClean="0"/>
              <a:t>:</a:t>
            </a:r>
          </a:p>
          <a:p>
            <a:r>
              <a:rPr lang="ru-RU" dirty="0" smtClean="0"/>
              <a:t> </a:t>
            </a:r>
            <a:r>
              <a:rPr lang="ru-RU" dirty="0"/>
              <a:t>карты технологического процесса (КТП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карты типового (группового) технологического процесса (КТТП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операционной карты (ОК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карты типовой (групповой) операции (КТО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карты технологической информации (КТИ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ведомости деталей (сборочных единиц) к типовому (групповому) технологическому процессу (операции) (ВТП, ВТО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ведомости оснастки (ВО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ведомости оборудования (ВОБ</a:t>
            </a:r>
            <a:r>
              <a:rPr lang="ru-RU" dirty="0" smtClean="0"/>
              <a:t>);</a:t>
            </a:r>
          </a:p>
          <a:p>
            <a:r>
              <a:rPr lang="ru-RU" dirty="0" smtClean="0"/>
              <a:t> </a:t>
            </a:r>
            <a:r>
              <a:rPr lang="ru-RU" dirty="0"/>
              <a:t>комплектовочной карты (КК) и др.</a:t>
            </a:r>
          </a:p>
        </p:txBody>
      </p:sp>
    </p:spTree>
    <p:extLst>
      <p:ext uri="{BB962C8B-B14F-4D97-AF65-F5344CB8AC3E}">
        <p14:creationId xmlns:p14="http://schemas.microsoft.com/office/powerpoint/2010/main" val="293794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6354" y="1018705"/>
            <a:ext cx="77304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правила оформления МК приведены в ГОСТ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3.1118-82.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установление области применения соответствующих форм МК зависят от разрабатываемых видов ТП, специализированных по применяемым методам изготовления и ремонта изделий и их составных частей, назначения формы в составе комплекта документов и применяемых методов проектирования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6 основных видов форм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МК.</a:t>
            </a:r>
          </a:p>
        </p:txBody>
      </p:sp>
    </p:spTree>
    <p:extLst>
      <p:ext uri="{BB962C8B-B14F-4D97-AF65-F5344CB8AC3E}">
        <p14:creationId xmlns:p14="http://schemas.microsoft.com/office/powerpoint/2010/main" val="359923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6354" y="1018705"/>
            <a:ext cx="773049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используют формы с горизонтальным расположением поля подшивки (альбомная ориентация листа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ТП изготовления деталей применяют форму. 1 (рис. 1) для первого листа и форму 1б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ТП сборки изделий применяют форму 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листа и форму 1б (см. рис. 2) для последующих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1а применяют в качестве оборотной стороны листа в обоих случаях при двухсторонней печати МК.</a:t>
            </a:r>
          </a:p>
        </p:txBody>
      </p:sp>
    </p:spTree>
    <p:extLst>
      <p:ext uri="{BB962C8B-B14F-4D97-AF65-F5344CB8AC3E}">
        <p14:creationId xmlns:p14="http://schemas.microsoft.com/office/powerpoint/2010/main" val="5612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pic>
        <p:nvPicPr>
          <p:cNvPr id="1026" name="Picture 2" descr="ГОСТ 3.1118-8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t="13639" r="12334" b="6863"/>
          <a:stretch/>
        </p:blipFill>
        <p:spPr bwMode="auto">
          <a:xfrm>
            <a:off x="1873476" y="774700"/>
            <a:ext cx="5404540" cy="409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3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pic>
        <p:nvPicPr>
          <p:cNvPr id="2050" name="Picture 2" descr="ГОСТ 3.1118-8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0" t="14243" r="11299" b="6685"/>
          <a:stretch/>
        </p:blipFill>
        <p:spPr bwMode="auto">
          <a:xfrm>
            <a:off x="1611944" y="786866"/>
            <a:ext cx="5588956" cy="407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87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pic>
        <p:nvPicPr>
          <p:cNvPr id="3074" name="Picture 2" descr="ГОСТ 3.1118-8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12480" r="9994" b="6841"/>
          <a:stretch/>
        </p:blipFill>
        <p:spPr bwMode="auto">
          <a:xfrm>
            <a:off x="1597036" y="767508"/>
            <a:ext cx="5653891" cy="409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75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pic>
        <p:nvPicPr>
          <p:cNvPr id="1026" name="Picture 2" descr="https://files.stroyinf.ru/Data2/1/4294845/4294845087.files/13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6" t="14222" r="11327" b="8000"/>
          <a:stretch/>
        </p:blipFill>
        <p:spPr bwMode="auto">
          <a:xfrm>
            <a:off x="1692089" y="936625"/>
            <a:ext cx="5229167" cy="377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83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61" y="1060721"/>
            <a:ext cx="7256847" cy="340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6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30" y="986907"/>
            <a:ext cx="7937633" cy="216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7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311" y="901095"/>
            <a:ext cx="5841589" cy="37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3866"/>
          <a:stretch/>
        </p:blipFill>
        <p:spPr>
          <a:xfrm>
            <a:off x="1512069" y="1056278"/>
            <a:ext cx="5422018" cy="353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897" y="894478"/>
            <a:ext cx="6046490" cy="396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8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61" y="1017352"/>
            <a:ext cx="6102121" cy="365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76" y="936625"/>
            <a:ext cx="6677025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sz="1600" b="1" dirty="0">
                <a:latin typeface="Calibri" panose="020F0502020204030204" pitchFamily="34" charset="0"/>
              </a:rPr>
              <a:t>ЕДИНАЯ СИСТЕМА ТЕХНОЛОГИЧЕСКОЙ ДОКУМЕНТАЦИИ</a:t>
            </a:r>
            <a:endParaRPr lang="ru-RU" altLang="ru-RU" sz="1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36</a:t>
            </a:fld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101" y="819572"/>
            <a:ext cx="5338741" cy="39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23528</TotalTime>
  <Words>1101</Words>
  <Application>Microsoft Office PowerPoint</Application>
  <PresentationFormat>Произвольный</PresentationFormat>
  <Paragraphs>157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Calibri</vt:lpstr>
      <vt:lpstr>Times New Roman</vt:lpstr>
      <vt:lpstr>Оформление по умолчанию</vt:lpstr>
      <vt:lpstr>Презентация PowerPoint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  <vt:lpstr>ЕДИНАЯ СИСТЕМА ТЕХНОЛОГИЧЕСКОЙ ДОКУМЕНТАЦИИ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Мойзес Борис Борисович</cp:lastModifiedBy>
  <cp:revision>484</cp:revision>
  <cp:lastPrinted>2020-11-16T05:37:54Z</cp:lastPrinted>
  <dcterms:created xsi:type="dcterms:W3CDTF">2015-03-13T05:37:25Z</dcterms:created>
  <dcterms:modified xsi:type="dcterms:W3CDTF">2020-11-16T05:38:26Z</dcterms:modified>
</cp:coreProperties>
</file>