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1"/>
  </p:notesMasterIdLst>
  <p:sldIdLst>
    <p:sldId id="331" r:id="rId2"/>
    <p:sldId id="486" r:id="rId3"/>
    <p:sldId id="488" r:id="rId4"/>
    <p:sldId id="455" r:id="rId5"/>
    <p:sldId id="489" r:id="rId6"/>
    <p:sldId id="490" r:id="rId7"/>
    <p:sldId id="491" r:id="rId8"/>
    <p:sldId id="451" r:id="rId9"/>
    <p:sldId id="452" r:id="rId10"/>
    <p:sldId id="453" r:id="rId11"/>
    <p:sldId id="456" r:id="rId12"/>
    <p:sldId id="457" r:id="rId13"/>
    <p:sldId id="458" r:id="rId14"/>
    <p:sldId id="459" r:id="rId15"/>
    <p:sldId id="460" r:id="rId16"/>
    <p:sldId id="461" r:id="rId17"/>
    <p:sldId id="462" r:id="rId18"/>
    <p:sldId id="463" r:id="rId19"/>
    <p:sldId id="464" r:id="rId20"/>
    <p:sldId id="492" r:id="rId21"/>
    <p:sldId id="465" r:id="rId22"/>
    <p:sldId id="493" r:id="rId23"/>
    <p:sldId id="466" r:id="rId24"/>
    <p:sldId id="467" r:id="rId25"/>
    <p:sldId id="494" r:id="rId26"/>
    <p:sldId id="495" r:id="rId27"/>
    <p:sldId id="496" r:id="rId28"/>
    <p:sldId id="469" r:id="rId29"/>
    <p:sldId id="497" r:id="rId30"/>
    <p:sldId id="470" r:id="rId31"/>
    <p:sldId id="498" r:id="rId32"/>
    <p:sldId id="499" r:id="rId33"/>
    <p:sldId id="471" r:id="rId34"/>
    <p:sldId id="473" r:id="rId35"/>
    <p:sldId id="500" r:id="rId36"/>
    <p:sldId id="474" r:id="rId37"/>
    <p:sldId id="475" r:id="rId38"/>
    <p:sldId id="477" r:id="rId39"/>
    <p:sldId id="476" r:id="rId40"/>
    <p:sldId id="501" r:id="rId41"/>
    <p:sldId id="478" r:id="rId42"/>
    <p:sldId id="479" r:id="rId43"/>
    <p:sldId id="503" r:id="rId44"/>
    <p:sldId id="480" r:id="rId45"/>
    <p:sldId id="505" r:id="rId46"/>
    <p:sldId id="481" r:id="rId47"/>
    <p:sldId id="504" r:id="rId48"/>
    <p:sldId id="482" r:id="rId49"/>
    <p:sldId id="506" r:id="rId50"/>
    <p:sldId id="483" r:id="rId51"/>
    <p:sldId id="484" r:id="rId52"/>
    <p:sldId id="507" r:id="rId53"/>
    <p:sldId id="508" r:id="rId54"/>
    <p:sldId id="509" r:id="rId55"/>
    <p:sldId id="510" r:id="rId56"/>
    <p:sldId id="502" r:id="rId57"/>
    <p:sldId id="485" r:id="rId58"/>
    <p:sldId id="512" r:id="rId59"/>
    <p:sldId id="511" r:id="rId60"/>
  </p:sldIdLst>
  <p:sldSz cx="8640763" cy="4860925"/>
  <p:notesSz cx="9144000" cy="6858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15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5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5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5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5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5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15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15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15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531">
          <p15:clr>
            <a:srgbClr val="A4A3A4"/>
          </p15:clr>
        </p15:guide>
        <p15:guide id="2" pos="2722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y" initials="A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BF44"/>
    <a:srgbClr val="5AB414"/>
    <a:srgbClr val="969696"/>
    <a:srgbClr val="B2B2B2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81" autoAdjust="0"/>
  </p:normalViewPr>
  <p:slideViewPr>
    <p:cSldViewPr>
      <p:cViewPr>
        <p:scale>
          <a:sx n="73" d="100"/>
          <a:sy n="73" d="100"/>
        </p:scale>
        <p:origin x="-480" y="-486"/>
      </p:cViewPr>
      <p:guideLst>
        <p:guide orient="horz" pos="1531"/>
        <p:guide pos="272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5-03-13T11:42:57.142" idx="1">
    <p:pos x="5443" y="0"/>
    <p:text/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D1F9CB-689D-4FF7-A0EF-D26A215A4193}" type="datetimeFigureOut">
              <a:rPr lang="ru-RU" smtClean="0"/>
              <a:t>23.09.2019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23FE78-57A9-45A3-B4D5-3730293A68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0374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7700" y="1509713"/>
            <a:ext cx="7345363" cy="104298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95400" y="2754313"/>
            <a:ext cx="6049963" cy="1243012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3708837-9AB7-4FCB-BA7C-F7CEE471445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881192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10B951-C908-4B17-AE20-C1997DBC4A6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048205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625" y="3124200"/>
            <a:ext cx="7345363" cy="9652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2625" y="2060575"/>
            <a:ext cx="7345363" cy="10636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3A82B8-2EA6-4410-8F3C-16F734E5E08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782178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31800" y="1133475"/>
            <a:ext cx="3811588" cy="3208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395788" y="1133475"/>
            <a:ext cx="3813175" cy="3208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377EFC4-8D61-4782-811D-257D9D79411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151552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31800" y="1087438"/>
            <a:ext cx="3817938" cy="454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31800" y="1541463"/>
            <a:ext cx="3817938" cy="28003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389438" y="1087438"/>
            <a:ext cx="3819525" cy="454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389438" y="1541463"/>
            <a:ext cx="3819525" cy="28003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37C404C-B2E6-4A37-AEEC-38943D8B42E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42333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2406FA-7D25-41E5-AF57-B7ACE354F13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834205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E85CD7-A84B-44DB-9209-A02239EEF2C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275792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1800" y="193675"/>
            <a:ext cx="2843213" cy="82391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78200" y="193675"/>
            <a:ext cx="4830763" cy="414813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31800" y="1017588"/>
            <a:ext cx="2843213" cy="332422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3F4E2F-7716-451F-A3E5-3E526A974EF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715041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3863" y="3402013"/>
            <a:ext cx="5184775" cy="4016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693863" y="434975"/>
            <a:ext cx="5184775" cy="291623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93863" y="3803650"/>
            <a:ext cx="5184775" cy="5715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1F5797-C757-41EB-80EB-98B5F64BEC1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985649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42CBCE-7CEA-4556-AFB4-80CFBBC56D3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628980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265863" y="195263"/>
            <a:ext cx="1943100" cy="414655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31800" y="195263"/>
            <a:ext cx="5681663" cy="41465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909FA32-7862-473D-8A8B-B1F02EE52D9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085847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31800" y="195263"/>
            <a:ext cx="7777163" cy="809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1800" y="1133475"/>
            <a:ext cx="7777163" cy="3208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31800" y="4425950"/>
            <a:ext cx="2016125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lvl1pPr defTabSz="771525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952750" y="4425950"/>
            <a:ext cx="2735263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lvl1pPr algn="ctr" defTabSz="771525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192838" y="4425950"/>
            <a:ext cx="2016125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lvl1pPr algn="r" defTabSz="771525">
              <a:defRPr sz="1200"/>
            </a:lvl1pPr>
          </a:lstStyle>
          <a:p>
            <a:fld id="{551D5D89-8740-4729-9729-B1D635527C7C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771525" rtl="0" eaLnBrk="0" fontAlgn="base" hangingPunct="0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+mj-lt"/>
          <a:ea typeface="+mj-ea"/>
          <a:cs typeface="+mj-cs"/>
        </a:defRPr>
      </a:lvl1pPr>
      <a:lvl2pPr algn="ctr" defTabSz="771525" rtl="0" eaLnBrk="0" fontAlgn="base" hangingPunct="0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pitchFamily="34" charset="0"/>
        </a:defRPr>
      </a:lvl2pPr>
      <a:lvl3pPr algn="ctr" defTabSz="771525" rtl="0" eaLnBrk="0" fontAlgn="base" hangingPunct="0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pitchFamily="34" charset="0"/>
        </a:defRPr>
      </a:lvl3pPr>
      <a:lvl4pPr algn="ctr" defTabSz="771525" rtl="0" eaLnBrk="0" fontAlgn="base" hangingPunct="0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pitchFamily="34" charset="0"/>
        </a:defRPr>
      </a:lvl4pPr>
      <a:lvl5pPr algn="ctr" defTabSz="771525" rtl="0" eaLnBrk="0" fontAlgn="base" hangingPunct="0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pitchFamily="34" charset="0"/>
        </a:defRPr>
      </a:lvl5pPr>
      <a:lvl6pPr marL="457200" algn="ctr" defTabSz="771525" rtl="0" fontAlgn="base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pitchFamily="34" charset="0"/>
        </a:defRPr>
      </a:lvl6pPr>
      <a:lvl7pPr marL="914400" algn="ctr" defTabSz="771525" rtl="0" fontAlgn="base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pitchFamily="34" charset="0"/>
        </a:defRPr>
      </a:lvl7pPr>
      <a:lvl8pPr marL="1371600" algn="ctr" defTabSz="771525" rtl="0" fontAlgn="base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pitchFamily="34" charset="0"/>
        </a:defRPr>
      </a:lvl8pPr>
      <a:lvl9pPr marL="1828800" algn="ctr" defTabSz="771525" rtl="0" fontAlgn="base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pitchFamily="34" charset="0"/>
        </a:defRPr>
      </a:lvl9pPr>
    </p:titleStyle>
    <p:bodyStyle>
      <a:lvl1pPr marL="288925" indent="-288925" algn="l" defTabSz="771525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  <a:ea typeface="+mn-ea"/>
          <a:cs typeface="+mn-cs"/>
        </a:defRPr>
      </a:lvl1pPr>
      <a:lvl2pPr marL="627063" indent="-241300" algn="l" defTabSz="771525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963613" indent="-192088" algn="l" defTabSz="771525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349375" indent="-192088" algn="l" defTabSz="771525" rtl="0" eaLnBrk="0" fontAlgn="base" hangingPunct="0">
        <a:spcBef>
          <a:spcPct val="20000"/>
        </a:spcBef>
        <a:spcAft>
          <a:spcPct val="0"/>
        </a:spcAft>
        <a:buChar char="–"/>
        <a:defRPr sz="1700">
          <a:solidFill>
            <a:schemeClr val="tx1"/>
          </a:solidFill>
          <a:latin typeface="+mn-lt"/>
        </a:defRPr>
      </a:lvl4pPr>
      <a:lvl5pPr marL="1735138" indent="-192088" algn="l" defTabSz="771525" rtl="0" eaLnBrk="0" fontAlgn="base" hangingPunct="0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5pPr>
      <a:lvl6pPr marL="2192338" indent="-192088" algn="l" defTabSz="771525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6pPr>
      <a:lvl7pPr marL="2649538" indent="-192088" algn="l" defTabSz="771525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7pPr>
      <a:lvl8pPr marL="3106738" indent="-192088" algn="l" defTabSz="771525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8pPr>
      <a:lvl9pPr marL="3563938" indent="-192088" algn="l" defTabSz="771525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7" descr="C:\Users\lubamark\Documents\_дизайн\_Шаблоны презентаций\ТПУ_Карта стилизованная_CMYK.bm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0813" y="234950"/>
            <a:ext cx="4679950" cy="248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13"/>
          <p:cNvSpPr>
            <a:spLocks noChangeArrowheads="1"/>
          </p:cNvSpPr>
          <p:nvPr/>
        </p:nvSpPr>
        <p:spPr bwMode="auto">
          <a:xfrm>
            <a:off x="3600450" y="4230688"/>
            <a:ext cx="1439863" cy="630237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defTabSz="771525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71525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71525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71525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71525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600" b="1" dirty="0" smtClean="0">
                <a:solidFill>
                  <a:schemeClr val="bg1"/>
                </a:solidFill>
              </a:rPr>
              <a:t>2019</a:t>
            </a:r>
            <a:endParaRPr lang="ru-RU" altLang="ru-RU" sz="1600" b="1" dirty="0">
              <a:solidFill>
                <a:schemeClr val="bg1"/>
              </a:solidFill>
            </a:endParaRPr>
          </a:p>
        </p:txBody>
      </p:sp>
      <p:sp>
        <p:nvSpPr>
          <p:cNvPr id="2052" name="Rectangle 12"/>
          <p:cNvSpPr>
            <a:spLocks noChangeArrowheads="1"/>
          </p:cNvSpPr>
          <p:nvPr/>
        </p:nvSpPr>
        <p:spPr bwMode="auto">
          <a:xfrm>
            <a:off x="0" y="1638300"/>
            <a:ext cx="8640763" cy="1584325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414338" y="1999858"/>
            <a:ext cx="7668617" cy="648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7148" tIns="38574" rIns="77148" bIns="38574"/>
          <a:lstStyle>
            <a:lvl1pPr defTabSz="771525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71525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71525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71525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71525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Aft>
                <a:spcPts val="0"/>
              </a:spcAft>
            </a:pPr>
            <a:r>
              <a:rPr lang="ru-RU" sz="2400" b="1" dirty="0" smtClean="0">
                <a:latin typeface="+mj-lt"/>
              </a:rPr>
              <a:t>ОСНОВЫ ВЗАИМОЗАМЕНЯЕМОСТИ</a:t>
            </a:r>
            <a:endParaRPr lang="ru-RU" sz="2400" b="1" dirty="0">
              <a:latin typeface="+mj-lt"/>
            </a:endParaRPr>
          </a:p>
        </p:txBody>
      </p:sp>
      <p:grpSp>
        <p:nvGrpSpPr>
          <p:cNvPr id="2055" name="Group 27"/>
          <p:cNvGrpSpPr>
            <a:grpSpLocks noChangeAspect="1"/>
          </p:cNvGrpSpPr>
          <p:nvPr/>
        </p:nvGrpSpPr>
        <p:grpSpPr bwMode="auto">
          <a:xfrm>
            <a:off x="414338" y="398463"/>
            <a:ext cx="3275012" cy="1201737"/>
            <a:chOff x="363" y="562"/>
            <a:chExt cx="1768" cy="648"/>
          </a:xfrm>
        </p:grpSpPr>
        <p:sp>
          <p:nvSpPr>
            <p:cNvPr id="2056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57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2058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59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60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3" name="Rectangle 6"/>
          <p:cNvSpPr>
            <a:spLocks noChangeArrowheads="1"/>
          </p:cNvSpPr>
          <p:nvPr/>
        </p:nvSpPr>
        <p:spPr bwMode="auto">
          <a:xfrm>
            <a:off x="319553" y="3427617"/>
            <a:ext cx="8136903" cy="4523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57606" tIns="28803" rIns="57606" bIns="28803"/>
          <a:lstStyle>
            <a:lvl1pPr defTabSz="576263" eaLnBrk="0" hangingPunct="0">
              <a:defRPr sz="11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576263" eaLnBrk="0" hangingPunct="0">
              <a:defRPr sz="11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576263" eaLnBrk="0" hangingPunct="0">
              <a:defRPr sz="11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576263" eaLnBrk="0" hangingPunct="0">
              <a:defRPr sz="11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576263" eaLnBrk="0" hangingPunct="0">
              <a:defRPr sz="11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0"/>
              </a:spcBef>
              <a:spcAft>
                <a:spcPts val="0"/>
              </a:spcAft>
            </a:pPr>
            <a:r>
              <a:rPr lang="ru-RU" altLang="ru-RU" sz="2000" b="1" dirty="0" smtClean="0">
                <a:latin typeface="+mn-lt"/>
              </a:rPr>
              <a:t>Конструирование и технология в приборостроении</a:t>
            </a:r>
            <a:endParaRPr lang="ru-RU" altLang="ru-RU" sz="20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731438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7" y="127000"/>
            <a:ext cx="5256757" cy="647700"/>
          </a:xfrm>
        </p:spPr>
        <p:txBody>
          <a:bodyPr/>
          <a:lstStyle/>
          <a:p>
            <a:pPr algn="l" eaLnBrk="1" hangingPunct="1"/>
            <a:r>
              <a:rPr lang="ru-RU" altLang="ru-RU" sz="1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ОСНОВЫ ВЗАИМОЗАМЕНЯЕМОСТИ</a:t>
            </a:r>
          </a:p>
        </p:txBody>
      </p:sp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2</a:t>
            </a:fld>
            <a:endParaRPr lang="ru-RU" altLang="ru-RU"/>
          </a:p>
        </p:txBody>
      </p:sp>
      <p:sp>
        <p:nvSpPr>
          <p:cNvPr id="18" name="Номер слайда 1"/>
          <p:cNvSpPr txBox="1">
            <a:spLocks/>
          </p:cNvSpPr>
          <p:nvPr/>
        </p:nvSpPr>
        <p:spPr bwMode="auto">
          <a:xfrm>
            <a:off x="6192838" y="4425950"/>
            <a:ext cx="2016125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algn="r" defTabSz="771525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CD10B951-C908-4B17-AE20-C1997DBC4A68}" type="slidenum">
              <a:rPr lang="ru-RU" altLang="ru-RU" smtClean="0"/>
              <a:pPr/>
              <a:t>2</a:t>
            </a:fld>
            <a:endParaRPr lang="ru-RU" alt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863997" y="1062038"/>
            <a:ext cx="7278448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Важнейшим показателем качества изделия в приборостроении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является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точность всех его составных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частей.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Точность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изготовления деталей существенно влияет на функционирование изделия, его выходные характеристики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надежность и др. </a:t>
            </a:r>
            <a:endParaRPr lang="ru-RU" sz="16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285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3</a:t>
            </a:fld>
            <a:endParaRPr lang="ru-RU" altLang="ru-RU"/>
          </a:p>
        </p:txBody>
      </p:sp>
      <p:sp>
        <p:nvSpPr>
          <p:cNvPr id="18" name="Номер слайда 1"/>
          <p:cNvSpPr txBox="1">
            <a:spLocks/>
          </p:cNvSpPr>
          <p:nvPr/>
        </p:nvSpPr>
        <p:spPr bwMode="auto">
          <a:xfrm>
            <a:off x="6192838" y="4425950"/>
            <a:ext cx="2016125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algn="r" defTabSz="771525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CD10B951-C908-4B17-AE20-C1997DBC4A68}" type="slidenum">
              <a:rPr lang="ru-RU" altLang="ru-RU" smtClean="0"/>
              <a:pPr/>
              <a:t>3</a:t>
            </a:fld>
            <a:endParaRPr lang="ru-RU" alt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863997" y="960144"/>
            <a:ext cx="748883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Взаимозаменяемость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свойство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элементов конструкции, изготовленных с определённой точностью геометрических, механических, электрических и иных параметров, обеспечивать заданные эксплуатационные показатели вне зависимости от времени и места изготовления при сборке, ремонте и замене этих элементов.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863997" y="2821958"/>
            <a:ext cx="72784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Взаимозаменяемость находится на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стыке таких сфер деятельности, как конструирование, изготовление и контроль различных параметров деталей, узлов и механизмов. 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7" y="127000"/>
            <a:ext cx="5256757" cy="647700"/>
          </a:xfrm>
        </p:spPr>
        <p:txBody>
          <a:bodyPr/>
          <a:lstStyle/>
          <a:p>
            <a:pPr algn="l" eaLnBrk="1" hangingPunct="1"/>
            <a:r>
              <a:rPr lang="ru-RU" altLang="ru-RU" sz="1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ОСНОВЫ ВЗАИМОЗАМЕНЯЕМОСТИ</a:t>
            </a:r>
          </a:p>
        </p:txBody>
      </p:sp>
    </p:spTree>
    <p:extLst>
      <p:ext uri="{BB962C8B-B14F-4D97-AF65-F5344CB8AC3E}">
        <p14:creationId xmlns:p14="http://schemas.microsoft.com/office/powerpoint/2010/main" val="200360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4</a:t>
            </a:fld>
            <a:endParaRPr lang="ru-RU" altLang="ru-RU"/>
          </a:p>
        </p:txBody>
      </p:sp>
      <p:sp>
        <p:nvSpPr>
          <p:cNvPr id="18" name="Номер слайда 1"/>
          <p:cNvSpPr txBox="1">
            <a:spLocks/>
          </p:cNvSpPr>
          <p:nvPr/>
        </p:nvSpPr>
        <p:spPr bwMode="auto">
          <a:xfrm>
            <a:off x="6192838" y="4425950"/>
            <a:ext cx="2016125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algn="r" defTabSz="771525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CD10B951-C908-4B17-AE20-C1997DBC4A68}" type="slidenum">
              <a:rPr lang="ru-RU" altLang="ru-RU" smtClean="0"/>
              <a:pPr/>
              <a:t>4</a:t>
            </a:fld>
            <a:endParaRPr lang="ru-RU" alt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863997" y="960144"/>
            <a:ext cx="7632848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Взаимозаменяемость в России обеспечивается единой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системой допусков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посадок (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ЕСДП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в основу которой положена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Международная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допусков и посадок (ИСО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Этой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системой установлены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показатели точности изготовления деталей и предусмотрено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их нормирование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16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положения данной системы даны в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стандарте ГОСТ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25346-82. </a:t>
            </a:r>
          </a:p>
        </p:txBody>
      </p:sp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7" y="127000"/>
            <a:ext cx="5256757" cy="647700"/>
          </a:xfrm>
        </p:spPr>
        <p:txBody>
          <a:bodyPr/>
          <a:lstStyle/>
          <a:p>
            <a:pPr algn="l" eaLnBrk="1" hangingPunct="1"/>
            <a:r>
              <a:rPr lang="ru-RU" altLang="ru-RU" sz="1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ОСНОВЫ ВЗАИМОЗАМЕНЯЕМОСТИ</a:t>
            </a:r>
          </a:p>
        </p:txBody>
      </p:sp>
    </p:spTree>
    <p:extLst>
      <p:ext uri="{BB962C8B-B14F-4D97-AF65-F5344CB8AC3E}">
        <p14:creationId xmlns:p14="http://schemas.microsoft.com/office/powerpoint/2010/main" val="60201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5</a:t>
            </a:fld>
            <a:endParaRPr lang="ru-RU" altLang="ru-RU"/>
          </a:p>
        </p:txBody>
      </p:sp>
      <p:sp>
        <p:nvSpPr>
          <p:cNvPr id="18" name="Номер слайда 1"/>
          <p:cNvSpPr txBox="1">
            <a:spLocks/>
          </p:cNvSpPr>
          <p:nvPr/>
        </p:nvSpPr>
        <p:spPr bwMode="auto">
          <a:xfrm>
            <a:off x="6192838" y="4425950"/>
            <a:ext cx="2016125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algn="r" defTabSz="771525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CD10B951-C908-4B17-AE20-C1997DBC4A68}" type="slidenum">
              <a:rPr lang="ru-RU" altLang="ru-RU" smtClean="0"/>
              <a:pPr/>
              <a:t>5</a:t>
            </a:fld>
            <a:endParaRPr lang="ru-RU" alt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936005" y="936625"/>
            <a:ext cx="7632848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Данным стандартом вводятся два термина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вал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отверстие:</a:t>
            </a: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обозначения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наружных (охватываемых) поверхностей детали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применяют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термин вал (не путать с деталью под названием «вал»), </a:t>
            </a:r>
            <a:endParaRPr lang="ru-RU" sz="16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внутренних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(охватывающих)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термин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отверстие (это понятие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охватывает тоже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только цилиндрические поверхности, но и элементы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изделия другой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формы). </a:t>
            </a:r>
            <a:endParaRPr lang="ru-RU" sz="16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7" y="127000"/>
            <a:ext cx="5256757" cy="647700"/>
          </a:xfrm>
        </p:spPr>
        <p:txBody>
          <a:bodyPr/>
          <a:lstStyle/>
          <a:p>
            <a:pPr algn="l" eaLnBrk="1" hangingPunct="1"/>
            <a:r>
              <a:rPr lang="ru-RU" altLang="ru-RU" sz="1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ОСНОВЫ ВЗАИМОЗАМЕНЯЕМОСТИ</a:t>
            </a:r>
          </a:p>
        </p:txBody>
      </p:sp>
    </p:spTree>
    <p:extLst>
      <p:ext uri="{BB962C8B-B14F-4D97-AF65-F5344CB8AC3E}">
        <p14:creationId xmlns:p14="http://schemas.microsoft.com/office/powerpoint/2010/main" val="428287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6</a:t>
            </a:fld>
            <a:endParaRPr lang="ru-RU" altLang="ru-RU"/>
          </a:p>
        </p:txBody>
      </p:sp>
      <p:sp>
        <p:nvSpPr>
          <p:cNvPr id="18" name="Номер слайда 1"/>
          <p:cNvSpPr txBox="1">
            <a:spLocks/>
          </p:cNvSpPr>
          <p:nvPr/>
        </p:nvSpPr>
        <p:spPr bwMode="auto">
          <a:xfrm>
            <a:off x="6192838" y="4425950"/>
            <a:ext cx="2016125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algn="r" defTabSz="771525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CD10B951-C908-4B17-AE20-C1997DBC4A68}" type="slidenum">
              <a:rPr lang="ru-RU" altLang="ru-RU" smtClean="0"/>
              <a:pPr/>
              <a:t>6</a:t>
            </a:fld>
            <a:endParaRPr lang="ru-RU" alt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972947" y="960144"/>
            <a:ext cx="7451889" cy="33105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16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Размер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числовое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значение линейной величины (диаметр,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длина, расстояние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между поверхностями и т. д.) в выбранных единицах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измерения.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16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Действительный </a:t>
            </a:r>
            <a:r>
              <a:rPr lang="ru-RU" sz="16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размер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размер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установленный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измерением допустимой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погрешностью изготовленной детали (изделия).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16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Предельные размеры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два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предельно допустимых размера,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наибольший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наименьший, между которыми должен находиться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действительный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размер детали. </a:t>
            </a:r>
            <a:r>
              <a:rPr lang="ru-RU" sz="16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Номинальный </a:t>
            </a:r>
            <a:r>
              <a:rPr lang="ru-RU" sz="16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размер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размер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проставленный на чертеже и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служащий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началом отсчета отклонений. </a:t>
            </a:r>
          </a:p>
        </p:txBody>
      </p:sp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7" y="127000"/>
            <a:ext cx="5256757" cy="647700"/>
          </a:xfrm>
        </p:spPr>
        <p:txBody>
          <a:bodyPr/>
          <a:lstStyle/>
          <a:p>
            <a:pPr algn="l" eaLnBrk="1" hangingPunct="1"/>
            <a:r>
              <a:rPr lang="ru-RU" altLang="ru-RU" sz="1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ОСНОВЫ ВЗАИМОЗАМЕНЯЕМОСТИ</a:t>
            </a:r>
          </a:p>
        </p:txBody>
      </p:sp>
    </p:spTree>
    <p:extLst>
      <p:ext uri="{BB962C8B-B14F-4D97-AF65-F5344CB8AC3E}">
        <p14:creationId xmlns:p14="http://schemas.microsoft.com/office/powerpoint/2010/main" val="4293230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7</a:t>
            </a:fld>
            <a:endParaRPr lang="ru-RU" altLang="ru-RU"/>
          </a:p>
        </p:txBody>
      </p:sp>
      <p:sp>
        <p:nvSpPr>
          <p:cNvPr id="18" name="Номер слайда 1"/>
          <p:cNvSpPr txBox="1">
            <a:spLocks/>
          </p:cNvSpPr>
          <p:nvPr/>
        </p:nvSpPr>
        <p:spPr bwMode="auto">
          <a:xfrm>
            <a:off x="6192838" y="4425950"/>
            <a:ext cx="2016125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algn="r" defTabSz="771525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CD10B951-C908-4B17-AE20-C1997DBC4A68}" type="slidenum">
              <a:rPr lang="ru-RU" altLang="ru-RU" smtClean="0"/>
              <a:pPr/>
              <a:t>7</a:t>
            </a:fld>
            <a:endParaRPr lang="ru-RU" alt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752647" y="997351"/>
            <a:ext cx="7672190" cy="2015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16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Предельное </a:t>
            </a:r>
            <a:r>
              <a:rPr lang="ru-RU" sz="16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отклонение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алгебраическая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разность между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предельным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номинальным размерами. Так как предельных размеров два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поэтому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различают верхнее и нижнее предельные отклонения.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16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Действительное отклонение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алгебраическая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разность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между действительным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номинальным размерами.</a:t>
            </a:r>
          </a:p>
        </p:txBody>
      </p:sp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7" y="127000"/>
            <a:ext cx="5256757" cy="647700"/>
          </a:xfrm>
        </p:spPr>
        <p:txBody>
          <a:bodyPr/>
          <a:lstStyle/>
          <a:p>
            <a:pPr algn="l" eaLnBrk="1" hangingPunct="1"/>
            <a:r>
              <a:rPr lang="ru-RU" altLang="ru-RU" sz="1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ОСНОВЫ ВЗАИМОЗАМЕНЯЕМОСТИ</a:t>
            </a:r>
          </a:p>
        </p:txBody>
      </p:sp>
    </p:spTree>
    <p:extLst>
      <p:ext uri="{BB962C8B-B14F-4D97-AF65-F5344CB8AC3E}">
        <p14:creationId xmlns:p14="http://schemas.microsoft.com/office/powerpoint/2010/main" val="1068089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8</a:t>
            </a:fld>
            <a:endParaRPr lang="ru-RU" altLang="ru-RU"/>
          </a:p>
        </p:txBody>
      </p:sp>
      <p:sp>
        <p:nvSpPr>
          <p:cNvPr id="18" name="Номер слайда 1"/>
          <p:cNvSpPr txBox="1">
            <a:spLocks/>
          </p:cNvSpPr>
          <p:nvPr/>
        </p:nvSpPr>
        <p:spPr bwMode="auto">
          <a:xfrm>
            <a:off x="6192838" y="4425950"/>
            <a:ext cx="2016125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algn="r" defTabSz="771525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CD10B951-C908-4B17-AE20-C1997DBC4A68}" type="slidenum">
              <a:rPr lang="ru-RU" altLang="ru-RU" smtClean="0"/>
              <a:pPr/>
              <a:t>8</a:t>
            </a:fld>
            <a:endParaRPr lang="ru-RU" alt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992615" y="1016799"/>
            <a:ext cx="7432221" cy="25391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16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Нулевая линия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линия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соответствующая номинальному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размеру, от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которой отсчитываются отклонения размеров при графическом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изображении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16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Допуск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разность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между наибольшим и наименьшим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предельными размерами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16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Поле допуска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поле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ограниченное верхним и нижним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отклонениями.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Поле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допуска определяется величиной допуска и его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положением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относительно номинального размера. </a:t>
            </a:r>
          </a:p>
        </p:txBody>
      </p:sp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7" y="127000"/>
            <a:ext cx="5256757" cy="647700"/>
          </a:xfrm>
        </p:spPr>
        <p:txBody>
          <a:bodyPr/>
          <a:lstStyle/>
          <a:p>
            <a:pPr algn="l" eaLnBrk="1" hangingPunct="1"/>
            <a:r>
              <a:rPr lang="ru-RU" altLang="ru-RU" sz="1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ОСНОВЫ ВЗАИМОЗАМЕНЯЕМОСТИ</a:t>
            </a:r>
          </a:p>
        </p:txBody>
      </p:sp>
    </p:spTree>
    <p:extLst>
      <p:ext uri="{BB962C8B-B14F-4D97-AF65-F5344CB8AC3E}">
        <p14:creationId xmlns:p14="http://schemas.microsoft.com/office/powerpoint/2010/main" val="63329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9</a:t>
            </a:fld>
            <a:endParaRPr lang="ru-RU" altLang="ru-RU"/>
          </a:p>
        </p:txBody>
      </p:sp>
      <p:sp>
        <p:nvSpPr>
          <p:cNvPr id="18" name="Номер слайда 1"/>
          <p:cNvSpPr txBox="1">
            <a:spLocks/>
          </p:cNvSpPr>
          <p:nvPr/>
        </p:nvSpPr>
        <p:spPr bwMode="auto">
          <a:xfrm>
            <a:off x="6192838" y="4425950"/>
            <a:ext cx="2016125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algn="r" defTabSz="771525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CD10B951-C908-4B17-AE20-C1997DBC4A68}" type="slidenum">
              <a:rPr lang="ru-RU" altLang="ru-RU" smtClean="0"/>
              <a:pPr/>
              <a:t>9</a:t>
            </a:fld>
            <a:endParaRPr lang="ru-RU" alt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863997" y="892165"/>
            <a:ext cx="7560840" cy="786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графическом изображении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поле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допуска заключено между двумя линиями,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соответствующими верхнему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нижнему отклонениям относительно нулевой линии.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2069" y="1626215"/>
            <a:ext cx="6167640" cy="2245362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735510" y="3871577"/>
            <a:ext cx="770705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1. Графическое изображение поля допуска</a:t>
            </a:r>
          </a:p>
          <a:p>
            <a:pPr algn="ctr"/>
            <a:r>
              <a:rPr lang="en-US" sz="1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4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номинальные 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размеры для вала и </a:t>
            </a:r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отверстия; </a:t>
            </a:r>
            <a:r>
              <a:rPr lang="en-US" sz="1400" i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1400" baseline="-250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max</a:t>
            </a: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400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1400" baseline="-25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400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1400" baseline="-25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max</a:t>
            </a: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400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1400" baseline="-25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наибольший 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наименьший размеры вала </a:t>
            </a:r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отверстия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1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ei</a:t>
            </a: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верхнее и нижнее отклонения </a:t>
            </a:r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вала;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EI</a:t>
            </a: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верхнее 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нижнее отклонения отверстия; </a:t>
            </a:r>
            <a:r>
              <a:rPr lang="en-US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Td</a:t>
            </a: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TD </a:t>
            </a:r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допуск 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размеров вала и </a:t>
            </a:r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отверстия. </a:t>
            </a:r>
            <a:endParaRPr lang="ru-RU" sz="1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18269" y="2802754"/>
            <a:ext cx="104637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отверстие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7950925" y="2846987"/>
            <a:ext cx="47391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вал</a:t>
            </a:r>
            <a:endParaRPr lang="ru-RU" dirty="0"/>
          </a:p>
        </p:txBody>
      </p:sp>
      <p:sp>
        <p:nvSpPr>
          <p:cNvPr id="17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7" y="127000"/>
            <a:ext cx="5256757" cy="647700"/>
          </a:xfrm>
        </p:spPr>
        <p:txBody>
          <a:bodyPr/>
          <a:lstStyle/>
          <a:p>
            <a:pPr algn="l" eaLnBrk="1" hangingPunct="1"/>
            <a:r>
              <a:rPr lang="ru-RU" altLang="ru-RU" sz="1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ОСНОВЫ ВЗАИМОЗАМЕНЯЕМОСТИ</a:t>
            </a:r>
          </a:p>
        </p:txBody>
      </p:sp>
    </p:spTree>
    <p:extLst>
      <p:ext uri="{BB962C8B-B14F-4D97-AF65-F5344CB8AC3E}">
        <p14:creationId xmlns:p14="http://schemas.microsoft.com/office/powerpoint/2010/main" val="2937320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10</a:t>
            </a:fld>
            <a:endParaRPr lang="ru-RU" altLang="ru-RU"/>
          </a:p>
        </p:txBody>
      </p:sp>
      <p:sp>
        <p:nvSpPr>
          <p:cNvPr id="18" name="Номер слайда 1"/>
          <p:cNvSpPr txBox="1">
            <a:spLocks/>
          </p:cNvSpPr>
          <p:nvPr/>
        </p:nvSpPr>
        <p:spPr bwMode="auto">
          <a:xfrm>
            <a:off x="6192838" y="4425950"/>
            <a:ext cx="2016125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algn="r" defTabSz="771525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CD10B951-C908-4B17-AE20-C1997DBC4A68}" type="slidenum">
              <a:rPr lang="ru-RU" altLang="ru-RU" smtClean="0"/>
              <a:pPr/>
              <a:t>10</a:t>
            </a:fld>
            <a:endParaRPr lang="ru-RU" alt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997" y="960144"/>
            <a:ext cx="2852127" cy="367823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104507" y="2117626"/>
            <a:ext cx="439233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Классификация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конструктивных элементов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деталей по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трем группам:</a:t>
            </a:r>
            <a:b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размеры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валов; </a:t>
            </a:r>
            <a:r>
              <a:rPr lang="ru-RU" sz="16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размеры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отверстий;</a:t>
            </a:r>
            <a:b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размеры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не относящиеся к отверстиям и валам</a:t>
            </a:r>
          </a:p>
        </p:txBody>
      </p:sp>
      <p:sp>
        <p:nvSpPr>
          <p:cNvPr id="14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7" y="127000"/>
            <a:ext cx="5256757" cy="647700"/>
          </a:xfrm>
        </p:spPr>
        <p:txBody>
          <a:bodyPr/>
          <a:lstStyle/>
          <a:p>
            <a:pPr algn="l" eaLnBrk="1" hangingPunct="1"/>
            <a:r>
              <a:rPr lang="ru-RU" altLang="ru-RU" sz="1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ОСНОВЫ ВЗАИМОЗАМЕНЯЕМОСТИ</a:t>
            </a:r>
          </a:p>
        </p:txBody>
      </p:sp>
    </p:spTree>
    <p:extLst>
      <p:ext uri="{BB962C8B-B14F-4D97-AF65-F5344CB8AC3E}">
        <p14:creationId xmlns:p14="http://schemas.microsoft.com/office/powerpoint/2010/main" val="3867883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11</a:t>
            </a:fld>
            <a:endParaRPr lang="ru-RU" altLang="ru-RU"/>
          </a:p>
        </p:txBody>
      </p:sp>
      <p:sp>
        <p:nvSpPr>
          <p:cNvPr id="18" name="Номер слайда 1"/>
          <p:cNvSpPr txBox="1">
            <a:spLocks/>
          </p:cNvSpPr>
          <p:nvPr/>
        </p:nvSpPr>
        <p:spPr bwMode="auto">
          <a:xfrm>
            <a:off x="6192838" y="4425950"/>
            <a:ext cx="2016125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algn="r" defTabSz="771525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CD10B951-C908-4B17-AE20-C1997DBC4A68}" type="slidenum">
              <a:rPr lang="ru-RU" altLang="ru-RU" smtClean="0"/>
              <a:pPr/>
              <a:t>11</a:t>
            </a:fld>
            <a:endParaRPr lang="ru-RU" alt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704285" y="960144"/>
            <a:ext cx="7864568" cy="29084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этапе разработки изделия конструктору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</a:t>
            </a: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определить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номинальные размеры деталей (изделия), </a:t>
            </a:r>
            <a:endParaRPr lang="ru-RU" sz="16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выбрать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каждого размера величину допуска и его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расположение относительно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нулевой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линии.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Величина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допуска будет определять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точность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дальнейшего изготовления изделия, а расположение поля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допуска размера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зависит от вида сопряжения (соединения) поверхности,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соответствующей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размеру с поверхностью другой детали. </a:t>
            </a:r>
          </a:p>
        </p:txBody>
      </p:sp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7" y="127000"/>
            <a:ext cx="5256757" cy="647700"/>
          </a:xfrm>
        </p:spPr>
        <p:txBody>
          <a:bodyPr/>
          <a:lstStyle/>
          <a:p>
            <a:pPr algn="l" eaLnBrk="1" hangingPunct="1"/>
            <a:r>
              <a:rPr lang="ru-RU" altLang="ru-RU" sz="1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ОСНОВЫ ВЗАИМОЗАМЕНЯЕМОСТИ</a:t>
            </a:r>
          </a:p>
        </p:txBody>
      </p:sp>
    </p:spTree>
    <p:extLst>
      <p:ext uri="{BB962C8B-B14F-4D97-AF65-F5344CB8AC3E}">
        <p14:creationId xmlns:p14="http://schemas.microsoft.com/office/powerpoint/2010/main" val="815596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12</a:t>
            </a:fld>
            <a:endParaRPr lang="ru-RU" altLang="ru-RU"/>
          </a:p>
        </p:txBody>
      </p:sp>
      <p:sp>
        <p:nvSpPr>
          <p:cNvPr id="18" name="Номер слайда 1"/>
          <p:cNvSpPr txBox="1">
            <a:spLocks/>
          </p:cNvSpPr>
          <p:nvPr/>
        </p:nvSpPr>
        <p:spPr bwMode="auto">
          <a:xfrm>
            <a:off x="6192838" y="4425950"/>
            <a:ext cx="2016125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algn="r" defTabSz="771525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CD10B951-C908-4B17-AE20-C1997DBC4A68}" type="slidenum">
              <a:rPr lang="ru-RU" altLang="ru-RU" smtClean="0"/>
              <a:pPr/>
              <a:t>12</a:t>
            </a:fld>
            <a:endParaRPr lang="ru-RU" alt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752647" y="893898"/>
            <a:ext cx="7793962" cy="786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Квалитет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совокупность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допусков, соответствующих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одинаковой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степени точности для всех номинальных размеров.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52647" y="1680652"/>
            <a:ext cx="7573856" cy="16466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16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Посадка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характер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соединения деталей, определяемый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величиной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получающихся в нем зазоров или натягов.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16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Номинальный размер посадки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номинальный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размер, общий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отверстия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вала, составляющих соединение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52647" y="3327257"/>
            <a:ext cx="7573856" cy="16466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16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Зазор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разность размеров отверстия и вала, если размер отверстия больше размера вала.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16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Натяг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разность размеров вала и отверстия, если размер вала больше размера отверстия.</a:t>
            </a:r>
          </a:p>
        </p:txBody>
      </p:sp>
      <p:sp>
        <p:nvSpPr>
          <p:cNvPr id="15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7" y="127000"/>
            <a:ext cx="5256757" cy="647700"/>
          </a:xfrm>
        </p:spPr>
        <p:txBody>
          <a:bodyPr/>
          <a:lstStyle/>
          <a:p>
            <a:pPr algn="l" eaLnBrk="1" hangingPunct="1"/>
            <a:r>
              <a:rPr lang="ru-RU" altLang="ru-RU" sz="1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ОСНОВЫ ВЗАИМОЗАМЕНЯЕМОСТИ</a:t>
            </a:r>
          </a:p>
        </p:txBody>
      </p:sp>
    </p:spTree>
    <p:extLst>
      <p:ext uri="{BB962C8B-B14F-4D97-AF65-F5344CB8AC3E}">
        <p14:creationId xmlns:p14="http://schemas.microsoft.com/office/powerpoint/2010/main" val="4081789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13</a:t>
            </a:fld>
            <a:endParaRPr lang="ru-RU" altLang="ru-RU"/>
          </a:p>
        </p:txBody>
      </p:sp>
      <p:sp>
        <p:nvSpPr>
          <p:cNvPr id="18" name="Номер слайда 1"/>
          <p:cNvSpPr txBox="1">
            <a:spLocks/>
          </p:cNvSpPr>
          <p:nvPr/>
        </p:nvSpPr>
        <p:spPr bwMode="auto">
          <a:xfrm>
            <a:off x="6192838" y="4425950"/>
            <a:ext cx="2016125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algn="r" defTabSz="771525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CD10B951-C908-4B17-AE20-C1997DBC4A68}" type="slidenum">
              <a:rPr lang="ru-RU" altLang="ru-RU" smtClean="0"/>
              <a:pPr/>
              <a:t>13</a:t>
            </a:fld>
            <a:endParaRPr lang="ru-RU" alt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752647" y="960144"/>
            <a:ext cx="7744198" cy="33105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16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Посадка </a:t>
            </a:r>
            <a:r>
              <a:rPr lang="ru-RU" sz="16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зазором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посадка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при которой обеспечивается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гарантированный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зазор в соединении, т. е. поле допуска отверстия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расположено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 полем допуска вала. К посадкам с зазором относятся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также посадки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 которых нижняя граница поля допуска отверстия совпадает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верхней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границей поля допуска вала.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16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Посадка с натягом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посадка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при которой обеспечивается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гарантированный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натяг в соединении. Поле допуска отверстия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расположено под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полем допуска вала.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16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Переходная посадка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посадка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при которой возможно получение</a:t>
            </a:r>
            <a:b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зазора, так и натяга.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Поля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допусков отверстия и вала перекрываются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7" y="127000"/>
            <a:ext cx="5256757" cy="647700"/>
          </a:xfrm>
        </p:spPr>
        <p:txBody>
          <a:bodyPr/>
          <a:lstStyle/>
          <a:p>
            <a:pPr algn="l" eaLnBrk="1" hangingPunct="1"/>
            <a:r>
              <a:rPr lang="ru-RU" altLang="ru-RU" sz="1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ОСНОВЫ ВЗАИМОЗАМЕНЯЕМОСТИ</a:t>
            </a:r>
          </a:p>
        </p:txBody>
      </p:sp>
    </p:spTree>
    <p:extLst>
      <p:ext uri="{BB962C8B-B14F-4D97-AF65-F5344CB8AC3E}">
        <p14:creationId xmlns:p14="http://schemas.microsoft.com/office/powerpoint/2010/main" val="1204714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14</a:t>
            </a:fld>
            <a:endParaRPr lang="ru-RU" altLang="ru-RU"/>
          </a:p>
        </p:txBody>
      </p:sp>
      <p:sp>
        <p:nvSpPr>
          <p:cNvPr id="18" name="Номер слайда 1"/>
          <p:cNvSpPr txBox="1">
            <a:spLocks/>
          </p:cNvSpPr>
          <p:nvPr/>
        </p:nvSpPr>
        <p:spPr bwMode="auto">
          <a:xfrm>
            <a:off x="6192838" y="4425950"/>
            <a:ext cx="2016125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algn="r" defTabSz="771525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CD10B951-C908-4B17-AE20-C1997DBC4A68}" type="slidenum">
              <a:rPr lang="ru-RU" altLang="ru-RU" smtClean="0"/>
              <a:pPr/>
              <a:t>14</a:t>
            </a:fld>
            <a:endParaRPr lang="ru-RU" alt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236" y="1045270"/>
            <a:ext cx="4725754" cy="38013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752429" y="3280969"/>
            <a:ext cx="352839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Схемы посадок:</a:t>
            </a:r>
            <a:b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– посадка 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зазором; </a:t>
            </a:r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 – переходная 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посадка; в </a:t>
            </a:r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посадка 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натягом</a:t>
            </a:r>
          </a:p>
        </p:txBody>
      </p:sp>
      <p:sp>
        <p:nvSpPr>
          <p:cNvPr id="14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7" y="127000"/>
            <a:ext cx="5256757" cy="647700"/>
          </a:xfrm>
        </p:spPr>
        <p:txBody>
          <a:bodyPr/>
          <a:lstStyle/>
          <a:p>
            <a:pPr algn="l" eaLnBrk="1" hangingPunct="1"/>
            <a:r>
              <a:rPr lang="ru-RU" altLang="ru-RU" sz="1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ОСНОВЫ ВЗАИМОЗАМЕНЯЕМОСТИ</a:t>
            </a:r>
          </a:p>
        </p:txBody>
      </p:sp>
    </p:spTree>
    <p:extLst>
      <p:ext uri="{BB962C8B-B14F-4D97-AF65-F5344CB8AC3E}">
        <p14:creationId xmlns:p14="http://schemas.microsoft.com/office/powerpoint/2010/main" val="23277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15</a:t>
            </a:fld>
            <a:endParaRPr lang="ru-RU" altLang="ru-RU"/>
          </a:p>
        </p:txBody>
      </p:sp>
      <p:sp>
        <p:nvSpPr>
          <p:cNvPr id="18" name="Номер слайда 1"/>
          <p:cNvSpPr txBox="1">
            <a:spLocks/>
          </p:cNvSpPr>
          <p:nvPr/>
        </p:nvSpPr>
        <p:spPr bwMode="auto">
          <a:xfrm>
            <a:off x="6192838" y="4425950"/>
            <a:ext cx="2016125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algn="r" defTabSz="771525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CD10B951-C908-4B17-AE20-C1997DBC4A68}" type="slidenum">
              <a:rPr lang="ru-RU" altLang="ru-RU" smtClean="0"/>
              <a:pPr/>
              <a:t>15</a:t>
            </a:fld>
            <a:endParaRPr lang="ru-RU" alt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863997" y="992534"/>
            <a:ext cx="7560840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Квалитеты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назначают при изготовлении особо точных средств</a:t>
            </a:r>
            <a:b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измерения и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эталонов</a:t>
            </a:r>
            <a:endParaRPr lang="en-US" sz="16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валитеты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4-10 - для сопрягаемых размеров (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посадок)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Квалитеты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13-17 для несопрягаемых (неответственных) размеров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7" y="127000"/>
            <a:ext cx="5256757" cy="647700"/>
          </a:xfrm>
        </p:spPr>
        <p:txBody>
          <a:bodyPr/>
          <a:lstStyle/>
          <a:p>
            <a:pPr algn="l" eaLnBrk="1" hangingPunct="1"/>
            <a:r>
              <a:rPr lang="ru-RU" altLang="ru-RU" sz="1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ОСНОВЫ ВЗАИМОЗАМЕНЯЕМОСТИ</a:t>
            </a:r>
          </a:p>
        </p:txBody>
      </p:sp>
    </p:spTree>
    <p:extLst>
      <p:ext uri="{BB962C8B-B14F-4D97-AF65-F5344CB8AC3E}">
        <p14:creationId xmlns:p14="http://schemas.microsoft.com/office/powerpoint/2010/main" val="4212506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16</a:t>
            </a:fld>
            <a:endParaRPr lang="ru-RU" altLang="ru-RU"/>
          </a:p>
        </p:txBody>
      </p:sp>
      <p:sp>
        <p:nvSpPr>
          <p:cNvPr id="18" name="Номер слайда 1"/>
          <p:cNvSpPr txBox="1">
            <a:spLocks/>
          </p:cNvSpPr>
          <p:nvPr/>
        </p:nvSpPr>
        <p:spPr bwMode="auto">
          <a:xfrm>
            <a:off x="6192838" y="4425950"/>
            <a:ext cx="2016125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algn="r" defTabSz="771525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CD10B951-C908-4B17-AE20-C1997DBC4A68}" type="slidenum">
              <a:rPr lang="ru-RU" altLang="ru-RU" smtClean="0"/>
              <a:pPr/>
              <a:t>16</a:t>
            </a:fld>
            <a:endParaRPr lang="ru-RU" alt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898" y="181939"/>
            <a:ext cx="5048250" cy="4600575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6575056" y="2718494"/>
            <a:ext cx="206570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Значения допусков (значения в микрометрах)</a:t>
            </a:r>
          </a:p>
        </p:txBody>
      </p:sp>
    </p:spTree>
    <p:extLst>
      <p:ext uri="{BB962C8B-B14F-4D97-AF65-F5344CB8AC3E}">
        <p14:creationId xmlns:p14="http://schemas.microsoft.com/office/powerpoint/2010/main" val="2775118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17</a:t>
            </a:fld>
            <a:endParaRPr lang="ru-RU" altLang="ru-RU"/>
          </a:p>
        </p:txBody>
      </p:sp>
      <p:sp>
        <p:nvSpPr>
          <p:cNvPr id="18" name="Номер слайда 1"/>
          <p:cNvSpPr txBox="1">
            <a:spLocks/>
          </p:cNvSpPr>
          <p:nvPr/>
        </p:nvSpPr>
        <p:spPr bwMode="auto">
          <a:xfrm>
            <a:off x="6192838" y="4425950"/>
            <a:ext cx="2016125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algn="r" defTabSz="771525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CD10B951-C908-4B17-AE20-C1997DBC4A68}" type="slidenum">
              <a:rPr lang="ru-RU" altLang="ru-RU" smtClean="0"/>
              <a:pPr/>
              <a:t>17</a:t>
            </a:fld>
            <a:endParaRPr lang="ru-RU" alt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543" y="343670"/>
            <a:ext cx="3960440" cy="4517255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5976565" y="3294558"/>
            <a:ext cx="188455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4. Основные 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отклонения отверстий и валов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7" y="127000"/>
            <a:ext cx="5256757" cy="647700"/>
          </a:xfrm>
        </p:spPr>
        <p:txBody>
          <a:bodyPr/>
          <a:lstStyle/>
          <a:p>
            <a:pPr algn="l" eaLnBrk="1" hangingPunct="1"/>
            <a:r>
              <a:rPr lang="ru-RU" altLang="ru-RU" sz="1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ОСНОВЫ ВЗАИМОЗАМЕНЯЕМОСТИ</a:t>
            </a:r>
          </a:p>
        </p:txBody>
      </p:sp>
      <p:cxnSp>
        <p:nvCxnSpPr>
          <p:cNvPr id="8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363950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18</a:t>
            </a:fld>
            <a:endParaRPr lang="ru-RU" altLang="ru-RU"/>
          </a:p>
        </p:txBody>
      </p:sp>
      <p:sp>
        <p:nvSpPr>
          <p:cNvPr id="18" name="Номер слайда 1"/>
          <p:cNvSpPr txBox="1">
            <a:spLocks/>
          </p:cNvSpPr>
          <p:nvPr/>
        </p:nvSpPr>
        <p:spPr bwMode="auto">
          <a:xfrm>
            <a:off x="6192838" y="4425950"/>
            <a:ext cx="2016125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algn="r" defTabSz="771525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CD10B951-C908-4B17-AE20-C1997DBC4A68}" type="slidenum">
              <a:rPr lang="ru-RU" altLang="ru-RU" smtClean="0"/>
              <a:pPr/>
              <a:t>18</a:t>
            </a:fld>
            <a:endParaRPr lang="ru-RU" alt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863997" y="960144"/>
            <a:ext cx="7560840" cy="40164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Три способа посадок: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сохранение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предельных размеров отверстия для одного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квалитета постоянными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изменением предельных размеров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вала.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этом основное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отклонение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отверстия принимают равным нулю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(Н) – система отверстия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сохранение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предельных размеров вала для одного квалитета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постоянными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изменением предельных размеров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отверстия.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этом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основное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отклонение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вала принимают равным нулю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h) –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вала.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предельных размеров как отверстия, так 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вала – комбинированная система.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7" y="127000"/>
            <a:ext cx="5256757" cy="647700"/>
          </a:xfrm>
        </p:spPr>
        <p:txBody>
          <a:bodyPr/>
          <a:lstStyle/>
          <a:p>
            <a:pPr algn="l" eaLnBrk="1" hangingPunct="1"/>
            <a:r>
              <a:rPr lang="ru-RU" altLang="ru-RU" sz="1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ОСНОВЫ ВЗАИМОЗАМЕНЯЕМОСТИ</a:t>
            </a:r>
          </a:p>
        </p:txBody>
      </p:sp>
    </p:spTree>
    <p:extLst>
      <p:ext uri="{BB962C8B-B14F-4D97-AF65-F5344CB8AC3E}">
        <p14:creationId xmlns:p14="http://schemas.microsoft.com/office/powerpoint/2010/main" val="1231131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19</a:t>
            </a:fld>
            <a:endParaRPr lang="ru-RU" altLang="ru-RU"/>
          </a:p>
        </p:txBody>
      </p:sp>
      <p:sp>
        <p:nvSpPr>
          <p:cNvPr id="18" name="Номер слайда 1"/>
          <p:cNvSpPr txBox="1">
            <a:spLocks/>
          </p:cNvSpPr>
          <p:nvPr/>
        </p:nvSpPr>
        <p:spPr bwMode="auto">
          <a:xfrm>
            <a:off x="6192838" y="4425950"/>
            <a:ext cx="2016125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algn="r" defTabSz="771525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CD10B951-C908-4B17-AE20-C1997DBC4A68}" type="slidenum">
              <a:rPr lang="ru-RU" altLang="ru-RU" smtClean="0"/>
              <a:pPr/>
              <a:t>19</a:t>
            </a:fld>
            <a:endParaRPr lang="ru-RU" alt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863997" y="936625"/>
            <a:ext cx="7560840" cy="35702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Наибольшее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распространение получила система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отверстия – при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этом</a:t>
            </a:r>
            <a:b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сокращается номенклатура режущего инструмента (сверл, зенкеров,</a:t>
            </a:r>
            <a:b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разверток и др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Валы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обрабатываются на токарных и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шлифовальных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станках без замены инструмента при изменении поля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допуска вала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(изменяется только настройка станка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Таким образом, для выполнения различных посадок в системе отверстия требуется один набор режущих инструментов для обработки валов и один для обработки отверстий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7" y="127000"/>
            <a:ext cx="5256757" cy="647700"/>
          </a:xfrm>
        </p:spPr>
        <p:txBody>
          <a:bodyPr/>
          <a:lstStyle/>
          <a:p>
            <a:pPr algn="l" eaLnBrk="1" hangingPunct="1"/>
            <a:r>
              <a:rPr lang="ru-RU" altLang="ru-RU" sz="1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ОСНОВЫ ВЗАИМОЗАМЕНЯЕМОСТИ</a:t>
            </a:r>
          </a:p>
        </p:txBody>
      </p:sp>
    </p:spTree>
    <p:extLst>
      <p:ext uri="{BB962C8B-B14F-4D97-AF65-F5344CB8AC3E}">
        <p14:creationId xmlns:p14="http://schemas.microsoft.com/office/powerpoint/2010/main" val="3153279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20</a:t>
            </a:fld>
            <a:endParaRPr lang="ru-RU" altLang="ru-RU"/>
          </a:p>
        </p:txBody>
      </p:sp>
      <p:sp>
        <p:nvSpPr>
          <p:cNvPr id="18" name="Номер слайда 1"/>
          <p:cNvSpPr txBox="1">
            <a:spLocks/>
          </p:cNvSpPr>
          <p:nvPr/>
        </p:nvSpPr>
        <p:spPr bwMode="auto">
          <a:xfrm>
            <a:off x="6192838" y="4425950"/>
            <a:ext cx="2016125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algn="r" defTabSz="771525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CD10B951-C908-4B17-AE20-C1997DBC4A68}" type="slidenum">
              <a:rPr lang="ru-RU" altLang="ru-RU" smtClean="0"/>
              <a:pPr/>
              <a:t>20</a:t>
            </a:fld>
            <a:endParaRPr lang="ru-RU" alt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863997" y="919199"/>
            <a:ext cx="7560840" cy="27873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сопряжении деталей в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системе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вала во столько раз увеличивается потребность в наборах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режущих инструментов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отверстий, сколько имеется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посадок.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практике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бывают случаи необходимости применения системы вала (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посадки наружных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колец подшипников в корпус, посадки па один вал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отверстий разных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деталей, когда нецелесообразно делать ступенчатый вал, и т. д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.).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Третий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вариант можно применять только в технически и экономически</a:t>
            </a:r>
            <a:b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обоснованных случаях.</a:t>
            </a:r>
          </a:p>
        </p:txBody>
      </p:sp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7" y="127000"/>
            <a:ext cx="5256757" cy="647700"/>
          </a:xfrm>
        </p:spPr>
        <p:txBody>
          <a:bodyPr/>
          <a:lstStyle/>
          <a:p>
            <a:pPr algn="l" eaLnBrk="1" hangingPunct="1"/>
            <a:r>
              <a:rPr lang="ru-RU" altLang="ru-RU" sz="1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ОСНОВЫ ВЗАИМОЗАМЕНЯЕМОСТИ</a:t>
            </a:r>
          </a:p>
        </p:txBody>
      </p:sp>
    </p:spTree>
    <p:extLst>
      <p:ext uri="{BB962C8B-B14F-4D97-AF65-F5344CB8AC3E}">
        <p14:creationId xmlns:p14="http://schemas.microsoft.com/office/powerpoint/2010/main" val="2362779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21</a:t>
            </a:fld>
            <a:endParaRPr lang="ru-RU" altLang="ru-RU"/>
          </a:p>
        </p:txBody>
      </p:sp>
      <p:sp>
        <p:nvSpPr>
          <p:cNvPr id="18" name="Номер слайда 1"/>
          <p:cNvSpPr txBox="1">
            <a:spLocks/>
          </p:cNvSpPr>
          <p:nvPr/>
        </p:nvSpPr>
        <p:spPr bwMode="auto">
          <a:xfrm>
            <a:off x="6192838" y="4425950"/>
            <a:ext cx="2016125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algn="r" defTabSz="771525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CD10B951-C908-4B17-AE20-C1997DBC4A68}" type="slidenum">
              <a:rPr lang="ru-RU" altLang="ru-RU" smtClean="0"/>
              <a:pPr/>
              <a:t>21</a:t>
            </a:fld>
            <a:endParaRPr lang="ru-RU" alt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752647" y="898302"/>
            <a:ext cx="7639232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Условное 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обозначение на чертежах допусков и посадок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Предельные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отклонения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линейных размеров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указывают одним из трех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способов:</a:t>
            </a: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условными обозначениями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полей допусков (например,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31Н7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31к6);</a:t>
            </a: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численными значениями предельных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отклонений (31+0’025 ; 3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1+о )</a:t>
            </a: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условными обозначениями полей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допусков с указанием справа в скобках численных значений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предельных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отклонений (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31Н7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(+0&gt;025);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31к6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(+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о,оо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4517" y="2347787"/>
            <a:ext cx="1512168" cy="29869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4477" y="3133086"/>
            <a:ext cx="2520280" cy="305488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849131" y="3611651"/>
            <a:ext cx="73598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Посадки записывают в виде дроби, в числителе которой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проставляют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предельные отклонения для отверстия, а в знаменателе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для вала.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7" y="127000"/>
            <a:ext cx="5256757" cy="647700"/>
          </a:xfrm>
        </p:spPr>
        <p:txBody>
          <a:bodyPr/>
          <a:lstStyle/>
          <a:p>
            <a:pPr algn="l" eaLnBrk="1" hangingPunct="1"/>
            <a:r>
              <a:rPr lang="ru-RU" altLang="ru-RU" sz="1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ОСНОВЫ ВЗАИМОЗАМЕНЯЕМОСТИ</a:t>
            </a:r>
          </a:p>
        </p:txBody>
      </p:sp>
    </p:spTree>
    <p:extLst>
      <p:ext uri="{BB962C8B-B14F-4D97-AF65-F5344CB8AC3E}">
        <p14:creationId xmlns:p14="http://schemas.microsoft.com/office/powerpoint/2010/main" val="269088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22</a:t>
            </a:fld>
            <a:endParaRPr lang="ru-RU" altLang="ru-RU"/>
          </a:p>
        </p:txBody>
      </p:sp>
      <p:sp>
        <p:nvSpPr>
          <p:cNvPr id="18" name="Номер слайда 1"/>
          <p:cNvSpPr txBox="1">
            <a:spLocks/>
          </p:cNvSpPr>
          <p:nvPr/>
        </p:nvSpPr>
        <p:spPr bwMode="auto">
          <a:xfrm>
            <a:off x="6192838" y="4425950"/>
            <a:ext cx="2016125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algn="r" defTabSz="771525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CD10B951-C908-4B17-AE20-C1997DBC4A68}" type="slidenum">
              <a:rPr lang="ru-RU" altLang="ru-RU" smtClean="0"/>
              <a:pPr/>
              <a:t>22</a:t>
            </a:fld>
            <a:endParaRPr lang="ru-RU" alt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752647" y="995367"/>
            <a:ext cx="7744198" cy="16023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Многократно повторяющиеся предельные отклонения размеров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выполненные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одному квалитету, можно не указывать на чертеже,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оговаривать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общей записью, например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Неуказанные предельные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отклонения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размеров по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Н12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</p:txBody>
      </p:sp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7" y="127000"/>
            <a:ext cx="5256757" cy="647700"/>
          </a:xfrm>
        </p:spPr>
        <p:txBody>
          <a:bodyPr/>
          <a:lstStyle/>
          <a:p>
            <a:pPr algn="l" eaLnBrk="1" hangingPunct="1"/>
            <a:r>
              <a:rPr lang="ru-RU" altLang="ru-RU" sz="1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ОСНОВЫ ВЗАИМОЗАМЕНЯЕМОСТИ</a:t>
            </a:r>
          </a:p>
        </p:txBody>
      </p:sp>
    </p:spTree>
    <p:extLst>
      <p:ext uri="{BB962C8B-B14F-4D97-AF65-F5344CB8AC3E}">
        <p14:creationId xmlns:p14="http://schemas.microsoft.com/office/powerpoint/2010/main" val="2242569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23</a:t>
            </a:fld>
            <a:endParaRPr lang="ru-RU" altLang="ru-RU"/>
          </a:p>
        </p:txBody>
      </p:sp>
      <p:sp>
        <p:nvSpPr>
          <p:cNvPr id="18" name="Номер слайда 1"/>
          <p:cNvSpPr txBox="1">
            <a:spLocks/>
          </p:cNvSpPr>
          <p:nvPr/>
        </p:nvSpPr>
        <p:spPr bwMode="auto">
          <a:xfrm>
            <a:off x="6192838" y="4425950"/>
            <a:ext cx="2016125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algn="r" defTabSz="771525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CD10B951-C908-4B17-AE20-C1997DBC4A68}" type="slidenum">
              <a:rPr lang="ru-RU" altLang="ru-RU" smtClean="0"/>
              <a:pPr/>
              <a:t>23</a:t>
            </a:fld>
            <a:endParaRPr lang="ru-RU" alt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997" y="126206"/>
            <a:ext cx="3744416" cy="4613374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5040461" y="3438574"/>
            <a:ext cx="295247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5. Пример 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обозначений полей допусков и посадок на чертежах</a:t>
            </a:r>
          </a:p>
        </p:txBody>
      </p:sp>
    </p:spTree>
    <p:extLst>
      <p:ext uri="{BB962C8B-B14F-4D97-AF65-F5344CB8AC3E}">
        <p14:creationId xmlns:p14="http://schemas.microsoft.com/office/powerpoint/2010/main" val="1413960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24</a:t>
            </a:fld>
            <a:endParaRPr lang="ru-RU" altLang="ru-RU"/>
          </a:p>
        </p:txBody>
      </p:sp>
      <p:sp>
        <p:nvSpPr>
          <p:cNvPr id="18" name="Номер слайда 1"/>
          <p:cNvSpPr txBox="1">
            <a:spLocks/>
          </p:cNvSpPr>
          <p:nvPr/>
        </p:nvSpPr>
        <p:spPr bwMode="auto">
          <a:xfrm>
            <a:off x="6192838" y="4425950"/>
            <a:ext cx="2016125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algn="r" defTabSz="771525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CD10B951-C908-4B17-AE20-C1997DBC4A68}" type="slidenum">
              <a:rPr lang="ru-RU" altLang="ru-RU" smtClean="0"/>
              <a:pPr/>
              <a:t>24</a:t>
            </a:fld>
            <a:endParaRPr lang="ru-RU" alt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752515" y="1017161"/>
            <a:ext cx="7816338" cy="30950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1200"/>
              </a:spcAft>
            </a:pPr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Выбор 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посадок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Посадки выбирают в зависимости от назначения и условий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работы приборов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узлов, их точности, условий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сборки.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этом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 учитывать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возможность достижения точности при различных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методах обработки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изделия.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первую очередь должны применяться предпочтительные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посадки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Как уже отмечалось, в основном из системы отверстия. </a:t>
            </a:r>
          </a:p>
        </p:txBody>
      </p:sp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7" y="127000"/>
            <a:ext cx="5256757" cy="647700"/>
          </a:xfrm>
        </p:spPr>
        <p:txBody>
          <a:bodyPr/>
          <a:lstStyle/>
          <a:p>
            <a:pPr algn="l" eaLnBrk="1" hangingPunct="1"/>
            <a:r>
              <a:rPr lang="ru-RU" altLang="ru-RU" sz="1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ОСНОВЫ ВЗАИМОЗАМЕНЯЕМОСТИ</a:t>
            </a:r>
          </a:p>
        </p:txBody>
      </p:sp>
    </p:spTree>
    <p:extLst>
      <p:ext uri="{BB962C8B-B14F-4D97-AF65-F5344CB8AC3E}">
        <p14:creationId xmlns:p14="http://schemas.microsoft.com/office/powerpoint/2010/main" val="1613375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25</a:t>
            </a:fld>
            <a:endParaRPr lang="ru-RU" altLang="ru-RU"/>
          </a:p>
        </p:txBody>
      </p:sp>
      <p:sp>
        <p:nvSpPr>
          <p:cNvPr id="18" name="Номер слайда 1"/>
          <p:cNvSpPr txBox="1">
            <a:spLocks/>
          </p:cNvSpPr>
          <p:nvPr/>
        </p:nvSpPr>
        <p:spPr bwMode="auto">
          <a:xfrm>
            <a:off x="6192838" y="4425950"/>
            <a:ext cx="2016125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algn="r" defTabSz="771525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CD10B951-C908-4B17-AE20-C1997DBC4A68}" type="slidenum">
              <a:rPr lang="ru-RU" altLang="ru-RU" smtClean="0"/>
              <a:pPr/>
              <a:t>25</a:t>
            </a:fld>
            <a:endParaRPr lang="ru-RU" alt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752515" y="1017161"/>
            <a:ext cx="7816338" cy="2769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Допуски отверстия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вала в посадке не должны отличаться более, чем на 1-2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квалитета.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Больший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допуск, как правило, назначают для отверстия.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Зазоры и натяги следует рассчитывать для большинства типов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соединений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 особенности для посадок с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натягом.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многих случаях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посадки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могут назначаться по аналогии с ранее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проектированными изделиями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сходными по условиям работы.</a:t>
            </a:r>
          </a:p>
        </p:txBody>
      </p:sp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7" y="127000"/>
            <a:ext cx="5256757" cy="647700"/>
          </a:xfrm>
        </p:spPr>
        <p:txBody>
          <a:bodyPr/>
          <a:lstStyle/>
          <a:p>
            <a:pPr algn="l" eaLnBrk="1" hangingPunct="1"/>
            <a:r>
              <a:rPr lang="ru-RU" altLang="ru-RU" sz="1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ОСНОВЫ ВЗАИМОЗАМЕНЯЕМОСТИ</a:t>
            </a:r>
          </a:p>
        </p:txBody>
      </p:sp>
    </p:spTree>
    <p:extLst>
      <p:ext uri="{BB962C8B-B14F-4D97-AF65-F5344CB8AC3E}">
        <p14:creationId xmlns:p14="http://schemas.microsoft.com/office/powerpoint/2010/main" val="1991896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26</a:t>
            </a:fld>
            <a:endParaRPr lang="ru-RU" altLang="ru-RU"/>
          </a:p>
        </p:txBody>
      </p:sp>
      <p:sp>
        <p:nvSpPr>
          <p:cNvPr id="18" name="Номер слайда 1"/>
          <p:cNvSpPr txBox="1">
            <a:spLocks/>
          </p:cNvSpPr>
          <p:nvPr/>
        </p:nvSpPr>
        <p:spPr bwMode="auto">
          <a:xfrm>
            <a:off x="6192838" y="4425950"/>
            <a:ext cx="2016125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algn="r" defTabSz="771525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CD10B951-C908-4B17-AE20-C1997DBC4A68}" type="slidenum">
              <a:rPr lang="ru-RU" altLang="ru-RU" smtClean="0"/>
              <a:pPr/>
              <a:t>26</a:t>
            </a:fld>
            <a:endParaRPr lang="ru-RU" alt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863997" y="948384"/>
            <a:ext cx="7632848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Посадки с </a:t>
            </a:r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зазором</a:t>
            </a:r>
            <a:endParaRPr lang="ru-RU" sz="16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Посадки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зазором получили наибольшее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распространение.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16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ЕСДП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предусматривает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 рекомендованных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посадок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системе отверстия (из них 11 предпочтительные) и 39 посадок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системе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вала (из них 6 предпочтительные).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Посадки </a:t>
            </a:r>
            <a:r>
              <a:rPr lang="en-US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H5/h4 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en-US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H6/h5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применяются для особо точного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центрирования.</a:t>
            </a:r>
          </a:p>
        </p:txBody>
      </p:sp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7" y="127000"/>
            <a:ext cx="5256757" cy="647700"/>
          </a:xfrm>
        </p:spPr>
        <p:txBody>
          <a:bodyPr/>
          <a:lstStyle/>
          <a:p>
            <a:pPr algn="l" eaLnBrk="1" hangingPunct="1"/>
            <a:r>
              <a:rPr lang="ru-RU" altLang="ru-RU" sz="1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ОСНОВЫ ВЗАИМОЗАМЕНЯЕМОСТИ</a:t>
            </a:r>
          </a:p>
        </p:txBody>
      </p:sp>
    </p:spTree>
    <p:extLst>
      <p:ext uri="{BB962C8B-B14F-4D97-AF65-F5344CB8AC3E}">
        <p14:creationId xmlns:p14="http://schemas.microsoft.com/office/powerpoint/2010/main" val="2930295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27</a:t>
            </a:fld>
            <a:endParaRPr lang="ru-RU" altLang="ru-RU"/>
          </a:p>
        </p:txBody>
      </p:sp>
      <p:sp>
        <p:nvSpPr>
          <p:cNvPr id="18" name="Номер слайда 1"/>
          <p:cNvSpPr txBox="1">
            <a:spLocks/>
          </p:cNvSpPr>
          <p:nvPr/>
        </p:nvSpPr>
        <p:spPr bwMode="auto">
          <a:xfrm>
            <a:off x="6192838" y="4425950"/>
            <a:ext cx="2016125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algn="r" defTabSz="771525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CD10B951-C908-4B17-AE20-C1997DBC4A68}" type="slidenum">
              <a:rPr lang="ru-RU" altLang="ru-RU" smtClean="0"/>
              <a:pPr/>
              <a:t>27</a:t>
            </a:fld>
            <a:endParaRPr lang="ru-RU" alt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863997" y="948384"/>
            <a:ext cx="7632848" cy="35702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Посадка </a:t>
            </a:r>
            <a:r>
              <a:rPr lang="en-US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H7/h6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применяется при высоких требованиях к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центрированию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часто разбираемых или регулируемых соединений. Может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использоваться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например: для центрирования зубчатых колес, муфт и пр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.; на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валах передач; для центрирующих корпусов под подшипники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качения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Применяют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подвижных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соединений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коротким рабочим ходом, с целью повышения точности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направления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вместо посадки с гарантированным зазором </a:t>
            </a:r>
            <a:r>
              <a:rPr lang="en-US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H7/g6.</a:t>
            </a:r>
            <a:endParaRPr lang="ru-RU" sz="16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Посадка </a:t>
            </a:r>
            <a:r>
              <a:rPr lang="en-US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H8/h7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используется для центрирующих поверхностей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пониженных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требованиях к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соосности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Обеспечивает большую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легкость сборки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регулировки узла.</a:t>
            </a:r>
          </a:p>
        </p:txBody>
      </p:sp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7" y="127000"/>
            <a:ext cx="5256757" cy="647700"/>
          </a:xfrm>
        </p:spPr>
        <p:txBody>
          <a:bodyPr/>
          <a:lstStyle/>
          <a:p>
            <a:pPr algn="l" eaLnBrk="1" hangingPunct="1"/>
            <a:r>
              <a:rPr lang="ru-RU" altLang="ru-RU" sz="1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ОСНОВЫ ВЗАИМОЗАМЕНЯЕМОСТИ</a:t>
            </a:r>
          </a:p>
        </p:txBody>
      </p:sp>
    </p:spTree>
    <p:extLst>
      <p:ext uri="{BB962C8B-B14F-4D97-AF65-F5344CB8AC3E}">
        <p14:creationId xmlns:p14="http://schemas.microsoft.com/office/powerpoint/2010/main" val="1812172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28</a:t>
            </a:fld>
            <a:endParaRPr lang="ru-RU" altLang="ru-RU"/>
          </a:p>
        </p:txBody>
      </p:sp>
      <p:sp>
        <p:nvSpPr>
          <p:cNvPr id="18" name="Номер слайда 1"/>
          <p:cNvSpPr txBox="1">
            <a:spLocks/>
          </p:cNvSpPr>
          <p:nvPr/>
        </p:nvSpPr>
        <p:spPr bwMode="auto">
          <a:xfrm>
            <a:off x="6192838" y="4425950"/>
            <a:ext cx="2016125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algn="r" defTabSz="771525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CD10B951-C908-4B17-AE20-C1997DBC4A68}" type="slidenum">
              <a:rPr lang="ru-RU" altLang="ru-RU" smtClean="0"/>
              <a:pPr/>
              <a:t>28</a:t>
            </a:fld>
            <a:endParaRPr lang="ru-RU" alt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863997" y="960144"/>
            <a:ext cx="7704856" cy="27873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Посадки </a:t>
            </a:r>
            <a:r>
              <a:rPr lang="en-US" sz="1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H8/h8</a:t>
            </a:r>
            <a:r>
              <a:rPr lang="en-US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H8/h9</a:t>
            </a:r>
            <a:r>
              <a:rPr lang="en-US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Н9/</a:t>
            </a:r>
            <a:r>
              <a:rPr lang="en-US" sz="1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H9/h9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широко применяются для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неподвижно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закрепляемых деталей при невысоких требованиях к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точности</a:t>
            </a:r>
            <a:r>
              <a:rPr lang="en-US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механизмов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небольших нагрузках и необходимости обеспечить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легкую</a:t>
            </a:r>
            <a:r>
              <a:rPr lang="en-US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сборку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например, шкивы, муфты, зубчатые колеса и другие детали,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соединяющиеся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валом при помощи шпонок, штифтов в передачах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средней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низкой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точности.</a:t>
            </a:r>
            <a:endParaRPr lang="en-US" sz="16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подвижных соединениях их применяют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</a:t>
            </a:r>
            <a:r>
              <a:rPr lang="en-US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медленных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 редких вращательных и поступательных перемещениях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7" y="127000"/>
            <a:ext cx="5256757" cy="647700"/>
          </a:xfrm>
        </p:spPr>
        <p:txBody>
          <a:bodyPr/>
          <a:lstStyle/>
          <a:p>
            <a:pPr algn="l" eaLnBrk="1" hangingPunct="1"/>
            <a:r>
              <a:rPr lang="ru-RU" altLang="ru-RU" sz="1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ОСНОВЫ ВЗАИМОЗАМЕНЯЕМОСТИ</a:t>
            </a:r>
          </a:p>
        </p:txBody>
      </p:sp>
    </p:spTree>
    <p:extLst>
      <p:ext uri="{BB962C8B-B14F-4D97-AF65-F5344CB8AC3E}">
        <p14:creationId xmlns:p14="http://schemas.microsoft.com/office/powerpoint/2010/main" val="1208832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29</a:t>
            </a:fld>
            <a:endParaRPr lang="ru-RU" altLang="ru-RU"/>
          </a:p>
        </p:txBody>
      </p:sp>
      <p:sp>
        <p:nvSpPr>
          <p:cNvPr id="18" name="Номер слайда 1"/>
          <p:cNvSpPr txBox="1">
            <a:spLocks/>
          </p:cNvSpPr>
          <p:nvPr/>
        </p:nvSpPr>
        <p:spPr bwMode="auto">
          <a:xfrm>
            <a:off x="6192838" y="4425950"/>
            <a:ext cx="2016125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algn="r" defTabSz="771525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CD10B951-C908-4B17-AE20-C1997DBC4A68}" type="slidenum">
              <a:rPr lang="ru-RU" altLang="ru-RU" smtClean="0"/>
              <a:pPr/>
              <a:t>29</a:t>
            </a:fld>
            <a:endParaRPr lang="ru-RU" alt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863997" y="960144"/>
            <a:ext cx="7704856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Посадки </a:t>
            </a:r>
            <a:r>
              <a:rPr lang="en-US" sz="1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H10/h9</a:t>
            </a:r>
            <a:r>
              <a:rPr lang="en-US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H10/hl0, H11/h11, H12/h</a:t>
            </a:r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применяются для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неточных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соединений, центрирования фланцев и крышек, соединений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</a:t>
            </a:r>
            <a:r>
              <a:rPr lang="en-US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расклепку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пайку или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сварку.</a:t>
            </a:r>
            <a:endParaRPr lang="en-US" sz="16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подвижных соединениях - для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посадок</a:t>
            </a:r>
            <a:r>
              <a:rPr lang="en-US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большой длине сопряжения.</a:t>
            </a:r>
          </a:p>
        </p:txBody>
      </p:sp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7" y="127000"/>
            <a:ext cx="5256757" cy="647700"/>
          </a:xfrm>
        </p:spPr>
        <p:txBody>
          <a:bodyPr/>
          <a:lstStyle/>
          <a:p>
            <a:pPr algn="l" eaLnBrk="1" hangingPunct="1"/>
            <a:r>
              <a:rPr lang="ru-RU" altLang="ru-RU" sz="1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ОСНОВЫ ВЗАИМОЗАМЕНЯЕМОСТИ</a:t>
            </a:r>
          </a:p>
        </p:txBody>
      </p:sp>
    </p:spTree>
    <p:extLst>
      <p:ext uri="{BB962C8B-B14F-4D97-AF65-F5344CB8AC3E}">
        <p14:creationId xmlns:p14="http://schemas.microsoft.com/office/powerpoint/2010/main" val="1381740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30</a:t>
            </a:fld>
            <a:endParaRPr lang="ru-RU" altLang="ru-RU"/>
          </a:p>
        </p:txBody>
      </p:sp>
      <p:sp>
        <p:nvSpPr>
          <p:cNvPr id="18" name="Номер слайда 1"/>
          <p:cNvSpPr txBox="1">
            <a:spLocks/>
          </p:cNvSpPr>
          <p:nvPr/>
        </p:nvSpPr>
        <p:spPr bwMode="auto">
          <a:xfrm>
            <a:off x="6192838" y="4425950"/>
            <a:ext cx="2016125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algn="r" defTabSz="771525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CD10B951-C908-4B17-AE20-C1997DBC4A68}" type="slidenum">
              <a:rPr lang="ru-RU" altLang="ru-RU" smtClean="0"/>
              <a:pPr/>
              <a:t>30</a:t>
            </a:fld>
            <a:endParaRPr lang="ru-RU" alt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863997" y="960144"/>
            <a:ext cx="7560840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Посадки типа </a:t>
            </a:r>
            <a:r>
              <a:rPr lang="en-US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H/g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гарантируют небольшой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зазор.</a:t>
            </a:r>
            <a:endParaRPr lang="en-US" sz="16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Эти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посадки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свободные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обеспечивающие взаимное осевое перемещение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сопряженных</a:t>
            </a:r>
            <a:r>
              <a:rPr lang="en-US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деталей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сохранении высокой точности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центрирования.</a:t>
            </a:r>
            <a:endParaRPr lang="en-US" sz="16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Эти посадки</a:t>
            </a:r>
            <a:r>
              <a:rPr lang="en-US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очень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чувствительны к увеличению зазора, поэтому их применяют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лишь</a:t>
            </a:r>
            <a:r>
              <a:rPr lang="en-US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точных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квалитетах.</a:t>
            </a:r>
            <a:endParaRPr lang="en-US" sz="16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Рекомендованных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посадок три: </a:t>
            </a:r>
            <a:r>
              <a:rPr lang="en-US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H5/g4, H6/g5 </a:t>
            </a:r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en-US" sz="1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H7/g6</a:t>
            </a:r>
            <a:r>
              <a:rPr lang="en-US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них последняя предпочтительная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6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n-US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7" y="127000"/>
            <a:ext cx="5256757" cy="647700"/>
          </a:xfrm>
        </p:spPr>
        <p:txBody>
          <a:bodyPr/>
          <a:lstStyle/>
          <a:p>
            <a:pPr algn="l" eaLnBrk="1" hangingPunct="1"/>
            <a:r>
              <a:rPr lang="ru-RU" altLang="ru-RU" sz="1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ОСНОВЫ ВЗАИМОЗАМЕНЯЕМОСТИ</a:t>
            </a:r>
          </a:p>
        </p:txBody>
      </p:sp>
    </p:spTree>
    <p:extLst>
      <p:ext uri="{BB962C8B-B14F-4D97-AF65-F5344CB8AC3E}">
        <p14:creationId xmlns:p14="http://schemas.microsoft.com/office/powerpoint/2010/main" val="3319508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31</a:t>
            </a:fld>
            <a:endParaRPr lang="ru-RU" altLang="ru-RU"/>
          </a:p>
        </p:txBody>
      </p:sp>
      <p:sp>
        <p:nvSpPr>
          <p:cNvPr id="18" name="Номер слайда 1"/>
          <p:cNvSpPr txBox="1">
            <a:spLocks/>
          </p:cNvSpPr>
          <p:nvPr/>
        </p:nvSpPr>
        <p:spPr bwMode="auto">
          <a:xfrm>
            <a:off x="6192838" y="4425950"/>
            <a:ext cx="2016125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algn="r" defTabSz="771525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CD10B951-C908-4B17-AE20-C1997DBC4A68}" type="slidenum">
              <a:rPr lang="ru-RU" altLang="ru-RU" smtClean="0"/>
              <a:pPr/>
              <a:t>31</a:t>
            </a:fld>
            <a:endParaRPr lang="ru-RU" alt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752647" y="960984"/>
            <a:ext cx="7648857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Посадки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типа </a:t>
            </a:r>
            <a:r>
              <a:rPr lang="en-US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H/f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гарантируют зазор, достаточный для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вращения</a:t>
            </a:r>
            <a:r>
              <a:rPr lang="en-US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поступательного движения соединяемых деталей со средней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скоростью.</a:t>
            </a:r>
            <a:endParaRPr lang="en-US" sz="16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Посадки типа 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Н/е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свободные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могут применяться в 6, 7, 8 и 9-м</a:t>
            </a:r>
            <a:b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квалитетах в зависимости от интенсивности режима работы, точности</a:t>
            </a:r>
            <a:b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центрирования, относительной трудоемкости обработки посадочных</a:t>
            </a:r>
            <a:b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поверхностей и требуемой долговечности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7" y="127000"/>
            <a:ext cx="5256757" cy="647700"/>
          </a:xfrm>
        </p:spPr>
        <p:txBody>
          <a:bodyPr/>
          <a:lstStyle/>
          <a:p>
            <a:pPr algn="l" eaLnBrk="1" hangingPunct="1"/>
            <a:r>
              <a:rPr lang="ru-RU" altLang="ru-RU" sz="1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ОСНОВЫ ВЗАИМОЗАМЕНЯЕМОСТИ</a:t>
            </a:r>
          </a:p>
        </p:txBody>
      </p:sp>
    </p:spTree>
    <p:extLst>
      <p:ext uri="{BB962C8B-B14F-4D97-AF65-F5344CB8AC3E}">
        <p14:creationId xmlns:p14="http://schemas.microsoft.com/office/powerpoint/2010/main" val="3047818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32</a:t>
            </a:fld>
            <a:endParaRPr lang="ru-RU" altLang="ru-RU"/>
          </a:p>
        </p:txBody>
      </p:sp>
      <p:sp>
        <p:nvSpPr>
          <p:cNvPr id="18" name="Номер слайда 1"/>
          <p:cNvSpPr txBox="1">
            <a:spLocks/>
          </p:cNvSpPr>
          <p:nvPr/>
        </p:nvSpPr>
        <p:spPr bwMode="auto">
          <a:xfrm>
            <a:off x="6192838" y="4425950"/>
            <a:ext cx="2016125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algn="r" defTabSz="771525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CD10B951-C908-4B17-AE20-C1997DBC4A68}" type="slidenum">
              <a:rPr lang="ru-RU" altLang="ru-RU" smtClean="0"/>
              <a:pPr/>
              <a:t>32</a:t>
            </a:fld>
            <a:endParaRPr lang="ru-RU" alt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863997" y="997907"/>
            <a:ext cx="7416824" cy="27873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Посадки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типа </a:t>
            </a:r>
            <a:r>
              <a:rPr lang="en-US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H/d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дают легкоподвижные соединения общего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применения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которые допускают радиальное перемещение и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компенсируют</a:t>
            </a:r>
            <a:r>
              <a:rPr lang="en-US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погрешности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взаимного расположения трущихся поверхностей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вследствие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перекоса и прогиба вала, погрешности формы в осевом и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радиальном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сечениях, эксцентриситетов опор и шеек вала в многоопорных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конструкциях.</a:t>
            </a:r>
            <a:endParaRPr lang="en-US" sz="16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Они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используются в тех случаях, когда необходимо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компенсировать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погрешности сборки или температурные деформации.</a:t>
            </a:r>
          </a:p>
        </p:txBody>
      </p:sp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7" y="127000"/>
            <a:ext cx="5256757" cy="647700"/>
          </a:xfrm>
        </p:spPr>
        <p:txBody>
          <a:bodyPr/>
          <a:lstStyle/>
          <a:p>
            <a:pPr algn="l" eaLnBrk="1" hangingPunct="1"/>
            <a:r>
              <a:rPr lang="ru-RU" altLang="ru-RU" sz="1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ОСНОВЫ ВЗАИМОЗАМЕНЯЕМОСТИ</a:t>
            </a:r>
          </a:p>
        </p:txBody>
      </p:sp>
    </p:spTree>
    <p:extLst>
      <p:ext uri="{BB962C8B-B14F-4D97-AF65-F5344CB8AC3E}">
        <p14:creationId xmlns:p14="http://schemas.microsoft.com/office/powerpoint/2010/main" val="144852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33</a:t>
            </a:fld>
            <a:endParaRPr lang="ru-RU" altLang="ru-RU"/>
          </a:p>
        </p:txBody>
      </p:sp>
      <p:sp>
        <p:nvSpPr>
          <p:cNvPr id="18" name="Номер слайда 1"/>
          <p:cNvSpPr txBox="1">
            <a:spLocks/>
          </p:cNvSpPr>
          <p:nvPr/>
        </p:nvSpPr>
        <p:spPr bwMode="auto">
          <a:xfrm>
            <a:off x="6192838" y="4425950"/>
            <a:ext cx="2016125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algn="r" defTabSz="771525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CD10B951-C908-4B17-AE20-C1997DBC4A68}" type="slidenum">
              <a:rPr lang="ru-RU" altLang="ru-RU" smtClean="0"/>
              <a:pPr/>
              <a:t>33</a:t>
            </a:fld>
            <a:endParaRPr lang="ru-RU" alt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752647" y="967580"/>
            <a:ext cx="7672190" cy="3277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Посадки типов 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Н/а, Н</a:t>
            </a:r>
            <a:r>
              <a:rPr lang="en-US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/b, 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Н/с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характеризуются очень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большими</a:t>
            </a:r>
            <a:r>
              <a:rPr lang="en-US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гарантированными зазорами.</a:t>
            </a:r>
            <a:endParaRPr lang="en-US" sz="16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Применяются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 основном, в грубых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квалитетах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(11, 12-м), поэтому колебания зазоров очень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велики.</a:t>
            </a:r>
            <a:endParaRPr lang="en-US" sz="16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Они используются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грубых, неответственных соединений, требующих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свободной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легкой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сборки.</a:t>
            </a:r>
            <a:endParaRPr lang="en-US" sz="16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обеспечения относительного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перемещения</a:t>
            </a:r>
            <a:r>
              <a:rPr lang="en-US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деталей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условиях загрязнения, температурных перепадов и пр.</a:t>
            </a:r>
          </a:p>
        </p:txBody>
      </p:sp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7" y="127000"/>
            <a:ext cx="5256757" cy="647700"/>
          </a:xfrm>
        </p:spPr>
        <p:txBody>
          <a:bodyPr/>
          <a:lstStyle/>
          <a:p>
            <a:pPr algn="l" eaLnBrk="1" hangingPunct="1"/>
            <a:r>
              <a:rPr lang="ru-RU" altLang="ru-RU" sz="1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ОСНОВЫ ВЗАИМОЗАМЕНЯЕМОСТИ</a:t>
            </a:r>
          </a:p>
        </p:txBody>
      </p:sp>
    </p:spTree>
    <p:extLst>
      <p:ext uri="{BB962C8B-B14F-4D97-AF65-F5344CB8AC3E}">
        <p14:creationId xmlns:p14="http://schemas.microsoft.com/office/powerpoint/2010/main" val="334196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34</a:t>
            </a:fld>
            <a:endParaRPr lang="ru-RU" altLang="ru-RU"/>
          </a:p>
        </p:txBody>
      </p:sp>
      <p:sp>
        <p:nvSpPr>
          <p:cNvPr id="18" name="Номер слайда 1"/>
          <p:cNvSpPr txBox="1">
            <a:spLocks/>
          </p:cNvSpPr>
          <p:nvPr/>
        </p:nvSpPr>
        <p:spPr bwMode="auto">
          <a:xfrm>
            <a:off x="6192838" y="4425950"/>
            <a:ext cx="2016125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algn="r" defTabSz="771525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CD10B951-C908-4B17-AE20-C1997DBC4A68}" type="slidenum">
              <a:rPr lang="ru-RU" altLang="ru-RU" smtClean="0"/>
              <a:pPr/>
              <a:t>34</a:t>
            </a:fld>
            <a:endParaRPr lang="ru-RU" alt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863997" y="891058"/>
            <a:ext cx="7632848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Переходные </a:t>
            </a:r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посадки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Предназначены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неподвижных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соединений деталей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подвергающихся при ремонтах или по условиям эксплуатации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сборке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разборке.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Взаимная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неподвижность деталей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обеспечивается шпонками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штифтами и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пр.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Менее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тугие посадки назначают при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необходимости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частых разборках соединения, неудобствах разборки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возможности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повреждения соседних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деталей;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более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тугие - если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требуется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высокая точность центрирования, при ударных нагрузках и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вибрациях.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7" y="127000"/>
            <a:ext cx="5256757" cy="647700"/>
          </a:xfrm>
        </p:spPr>
        <p:txBody>
          <a:bodyPr/>
          <a:lstStyle/>
          <a:p>
            <a:pPr algn="l" eaLnBrk="1" hangingPunct="1"/>
            <a:r>
              <a:rPr lang="ru-RU" altLang="ru-RU" sz="1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ОСНОВЫ ВЗАИМОЗАМЕНЯЕМОСТИ</a:t>
            </a:r>
          </a:p>
        </p:txBody>
      </p:sp>
    </p:spTree>
    <p:extLst>
      <p:ext uri="{BB962C8B-B14F-4D97-AF65-F5344CB8AC3E}">
        <p14:creationId xmlns:p14="http://schemas.microsoft.com/office/powerpoint/2010/main" val="3076629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35</a:t>
            </a:fld>
            <a:endParaRPr lang="ru-RU" altLang="ru-RU"/>
          </a:p>
        </p:txBody>
      </p:sp>
      <p:sp>
        <p:nvSpPr>
          <p:cNvPr id="18" name="Номер слайда 1"/>
          <p:cNvSpPr txBox="1">
            <a:spLocks/>
          </p:cNvSpPr>
          <p:nvPr/>
        </p:nvSpPr>
        <p:spPr bwMode="auto">
          <a:xfrm>
            <a:off x="6192838" y="4425950"/>
            <a:ext cx="2016125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algn="r" defTabSz="771525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CD10B951-C908-4B17-AE20-C1997DBC4A68}" type="slidenum">
              <a:rPr lang="ru-RU" altLang="ru-RU" smtClean="0"/>
              <a:pPr/>
              <a:t>35</a:t>
            </a:fld>
            <a:endParaRPr lang="ru-RU" alt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863997" y="891058"/>
            <a:ext cx="7632848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переходных посадках поля допусков отверстия и вала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перекрываются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и в соединении возможно появление как зазора, так и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натяга.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Эти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посадки очень чувствительны к изменению зазора и натяга,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поэтому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предусматриваются только в точных квалитетах (4-7-й).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862359" y="2789526"/>
            <a:ext cx="760733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Посадки типа </a:t>
            </a:r>
            <a:r>
              <a:rPr lang="en-US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H/</a:t>
            </a:r>
            <a:r>
              <a:rPr lang="en-US" sz="16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sz="1600" b="1" baseline="-25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применяются в легкоразъемных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неподвижных соединениях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подвергающихся частой разборке. </a:t>
            </a:r>
          </a:p>
        </p:txBody>
      </p:sp>
      <p:sp>
        <p:nvSpPr>
          <p:cNvPr id="14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7" y="127000"/>
            <a:ext cx="5256757" cy="647700"/>
          </a:xfrm>
        </p:spPr>
        <p:txBody>
          <a:bodyPr/>
          <a:lstStyle/>
          <a:p>
            <a:pPr algn="l" eaLnBrk="1" hangingPunct="1"/>
            <a:r>
              <a:rPr lang="ru-RU" altLang="ru-RU" sz="1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ОСНОВЫ ВЗАИМОЗАМЕНЯЕМОСТИ</a:t>
            </a:r>
          </a:p>
        </p:txBody>
      </p:sp>
    </p:spTree>
    <p:extLst>
      <p:ext uri="{BB962C8B-B14F-4D97-AF65-F5344CB8AC3E}">
        <p14:creationId xmlns:p14="http://schemas.microsoft.com/office/powerpoint/2010/main" val="267876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36</a:t>
            </a:fld>
            <a:endParaRPr lang="ru-RU" altLang="ru-RU"/>
          </a:p>
        </p:txBody>
      </p:sp>
      <p:sp>
        <p:nvSpPr>
          <p:cNvPr id="18" name="Номер слайда 1"/>
          <p:cNvSpPr txBox="1">
            <a:spLocks/>
          </p:cNvSpPr>
          <p:nvPr/>
        </p:nvSpPr>
        <p:spPr bwMode="auto">
          <a:xfrm>
            <a:off x="6192838" y="4425950"/>
            <a:ext cx="2016125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algn="r" defTabSz="771525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CD10B951-C908-4B17-AE20-C1997DBC4A68}" type="slidenum">
              <a:rPr lang="ru-RU" altLang="ru-RU" smtClean="0"/>
              <a:pPr/>
              <a:t>36</a:t>
            </a:fld>
            <a:endParaRPr lang="ru-RU" alt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768169" y="960144"/>
            <a:ext cx="7648857" cy="32008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Посадки типа </a:t>
            </a:r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Н/</a:t>
            </a:r>
            <a:r>
              <a:rPr lang="en-US" sz="1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широко применяются в неподвижных разъемных</a:t>
            </a:r>
            <a:b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соединениях для точного центрирования в тех случаях, когда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охватывающая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деталь вместе с охватываемой является подвижной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сборочной</a:t>
            </a:r>
            <a:r>
              <a:rPr lang="en-US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единицей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например, неподвижные закрепляемые зубчатые колеса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шкивы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муфты, монтируемые на валах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6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Посадки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характеризуются тем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вероятность появления в соединении зазора или натяга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примерно</a:t>
            </a:r>
            <a:r>
              <a:rPr lang="en-US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одинакова.</a:t>
            </a:r>
            <a:endParaRPr lang="en-US" sz="16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Они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обеспечивают хорошее центрирование при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достаточно</a:t>
            </a:r>
            <a:r>
              <a:rPr lang="en-US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легкой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сборке. По этой причине они применяются чаще других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переходных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посадок. </a:t>
            </a:r>
          </a:p>
        </p:txBody>
      </p:sp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7" y="127000"/>
            <a:ext cx="5256757" cy="647700"/>
          </a:xfrm>
        </p:spPr>
        <p:txBody>
          <a:bodyPr/>
          <a:lstStyle/>
          <a:p>
            <a:pPr algn="l" eaLnBrk="1" hangingPunct="1"/>
            <a:r>
              <a:rPr lang="ru-RU" altLang="ru-RU" sz="1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ОСНОВЫ ВЗАИМОЗАМЕНЯЕМОСТИ</a:t>
            </a:r>
          </a:p>
        </p:txBody>
      </p:sp>
    </p:spTree>
    <p:extLst>
      <p:ext uri="{BB962C8B-B14F-4D97-AF65-F5344CB8AC3E}">
        <p14:creationId xmlns:p14="http://schemas.microsoft.com/office/powerpoint/2010/main" val="1040591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37</a:t>
            </a:fld>
            <a:endParaRPr lang="ru-RU" altLang="ru-RU"/>
          </a:p>
        </p:txBody>
      </p:sp>
      <p:sp>
        <p:nvSpPr>
          <p:cNvPr id="18" name="Номер слайда 1"/>
          <p:cNvSpPr txBox="1">
            <a:spLocks/>
          </p:cNvSpPr>
          <p:nvPr/>
        </p:nvSpPr>
        <p:spPr bwMode="auto">
          <a:xfrm>
            <a:off x="6192838" y="4425950"/>
            <a:ext cx="2016125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algn="r" defTabSz="771525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CD10B951-C908-4B17-AE20-C1997DBC4A68}" type="slidenum">
              <a:rPr lang="ru-RU" altLang="ru-RU" smtClean="0"/>
              <a:pPr/>
              <a:t>37</a:t>
            </a:fld>
            <a:endParaRPr lang="ru-RU" alt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752647" y="1009110"/>
            <a:ext cx="7672190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Посадки типа </a:t>
            </a:r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Н/</a:t>
            </a:r>
            <a:r>
              <a:rPr lang="en-US" sz="1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характеризуются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значительно большей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вероятностью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получения натяга (95 %). Практически посадка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обеспечивает</a:t>
            </a:r>
            <a:r>
              <a:rPr lang="en-US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точное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центрирование сопрягаемых деталей с эксцентриситетом,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равным нулю.</a:t>
            </a:r>
            <a:endParaRPr lang="en-US" sz="16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Эти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посадки применяются для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установки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штифтов, в соединении тонкостенных втулок с валами, в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посадках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втулок подшипников в стенки редукторов и пр.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752647" y="3247846"/>
            <a:ext cx="77315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Посадки типа </a:t>
            </a:r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Н/</a:t>
            </a:r>
            <a:r>
              <a:rPr lang="en-US" sz="1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дают натяг в 99 % соединений и являются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наиболее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прочными из переходных посадок.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Сборка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соединений с данной посадкой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производится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 прессом.</a:t>
            </a:r>
          </a:p>
        </p:txBody>
      </p:sp>
      <p:sp>
        <p:nvSpPr>
          <p:cNvPr id="14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7" y="127000"/>
            <a:ext cx="5256757" cy="647700"/>
          </a:xfrm>
        </p:spPr>
        <p:txBody>
          <a:bodyPr/>
          <a:lstStyle/>
          <a:p>
            <a:pPr algn="l" eaLnBrk="1" hangingPunct="1"/>
            <a:r>
              <a:rPr lang="ru-RU" altLang="ru-RU" sz="1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ОСНОВЫ ВЗАИМОЗАМЕНЯЕМОСТИ</a:t>
            </a:r>
          </a:p>
        </p:txBody>
      </p:sp>
    </p:spTree>
    <p:extLst>
      <p:ext uri="{BB962C8B-B14F-4D97-AF65-F5344CB8AC3E}">
        <p14:creationId xmlns:p14="http://schemas.microsoft.com/office/powerpoint/2010/main" val="1435722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38</a:t>
            </a:fld>
            <a:endParaRPr lang="ru-RU" altLang="ru-RU"/>
          </a:p>
        </p:txBody>
      </p:sp>
      <p:sp>
        <p:nvSpPr>
          <p:cNvPr id="18" name="Номер слайда 1"/>
          <p:cNvSpPr txBox="1">
            <a:spLocks/>
          </p:cNvSpPr>
          <p:nvPr/>
        </p:nvSpPr>
        <p:spPr bwMode="auto">
          <a:xfrm>
            <a:off x="6192838" y="4425950"/>
            <a:ext cx="2016125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algn="r" defTabSz="771525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CD10B951-C908-4B17-AE20-C1997DBC4A68}" type="slidenum">
              <a:rPr lang="ru-RU" altLang="ru-RU" smtClean="0"/>
              <a:pPr/>
              <a:t>38</a:t>
            </a:fld>
            <a:endParaRPr lang="ru-RU" alt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863997" y="948692"/>
            <a:ext cx="756084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Посадки с </a:t>
            </a:r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натягом</a:t>
            </a:r>
            <a:endParaRPr lang="en-US" sz="1600" b="1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арантируют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неподвижность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соединения.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Выбор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величины натяга производят из условия обеспечения прочности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соединения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(наименьший натяг) и прочности детали (наибольший натяг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применения посадок с натягом, особенно в массовом производстве,</a:t>
            </a:r>
            <a:b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рекомендуется предварительная опытная проверка. Сборка таких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соединений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осуществляется с помощью прессов.</a:t>
            </a:r>
          </a:p>
        </p:txBody>
      </p:sp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7" y="127000"/>
            <a:ext cx="5256757" cy="647700"/>
          </a:xfrm>
        </p:spPr>
        <p:txBody>
          <a:bodyPr/>
          <a:lstStyle/>
          <a:p>
            <a:pPr algn="l" eaLnBrk="1" hangingPunct="1"/>
            <a:r>
              <a:rPr lang="ru-RU" altLang="ru-RU" sz="1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ОСНОВЫ ВЗАИМОЗАМЕНЯЕМОСТИ</a:t>
            </a:r>
          </a:p>
        </p:txBody>
      </p:sp>
    </p:spTree>
    <p:extLst>
      <p:ext uri="{BB962C8B-B14F-4D97-AF65-F5344CB8AC3E}">
        <p14:creationId xmlns:p14="http://schemas.microsoft.com/office/powerpoint/2010/main" val="1691196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39</a:t>
            </a:fld>
            <a:endParaRPr lang="ru-RU" altLang="ru-RU"/>
          </a:p>
        </p:txBody>
      </p:sp>
      <p:sp>
        <p:nvSpPr>
          <p:cNvPr id="18" name="Номер слайда 1"/>
          <p:cNvSpPr txBox="1">
            <a:spLocks/>
          </p:cNvSpPr>
          <p:nvPr/>
        </p:nvSpPr>
        <p:spPr bwMode="auto">
          <a:xfrm>
            <a:off x="6192838" y="4425950"/>
            <a:ext cx="2016125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algn="r" defTabSz="771525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CD10B951-C908-4B17-AE20-C1997DBC4A68}" type="slidenum">
              <a:rPr lang="ru-RU" altLang="ru-RU" smtClean="0"/>
              <a:pPr/>
              <a:t>39</a:t>
            </a:fld>
            <a:endParaRPr lang="ru-RU" alt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762141" y="845906"/>
            <a:ext cx="7740116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1200"/>
              </a:spcAft>
            </a:pPr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Отклонения 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формы и расположения поверхностей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16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Реальная </a:t>
            </a:r>
            <a:r>
              <a:rPr lang="ru-RU" sz="16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поверхность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поверхность, ограничивающая деталь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en-US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отделяющая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ее от окружающей среды. </a:t>
            </a:r>
            <a:endParaRPr lang="en-US" sz="16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16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Номинальная </a:t>
            </a:r>
            <a:r>
              <a:rPr lang="ru-RU" sz="16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поверхность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идеальная поверхность, форма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которой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задана чертежом. </a:t>
            </a:r>
          </a:p>
        </p:txBody>
      </p:sp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7" y="127000"/>
            <a:ext cx="5256757" cy="647700"/>
          </a:xfrm>
        </p:spPr>
        <p:txBody>
          <a:bodyPr/>
          <a:lstStyle/>
          <a:p>
            <a:pPr algn="l" eaLnBrk="1" hangingPunct="1"/>
            <a:r>
              <a:rPr lang="ru-RU" altLang="ru-RU" sz="1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ОСНОВЫ ВЗАИМОЗАМЕНЯЕМОСТИ</a:t>
            </a:r>
          </a:p>
        </p:txBody>
      </p:sp>
    </p:spTree>
    <p:extLst>
      <p:ext uri="{BB962C8B-B14F-4D97-AF65-F5344CB8AC3E}">
        <p14:creationId xmlns:p14="http://schemas.microsoft.com/office/powerpoint/2010/main" val="31522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40</a:t>
            </a:fld>
            <a:endParaRPr lang="ru-RU" altLang="ru-RU"/>
          </a:p>
        </p:txBody>
      </p:sp>
      <p:sp>
        <p:nvSpPr>
          <p:cNvPr id="18" name="Номер слайда 1"/>
          <p:cNvSpPr txBox="1">
            <a:spLocks/>
          </p:cNvSpPr>
          <p:nvPr/>
        </p:nvSpPr>
        <p:spPr bwMode="auto">
          <a:xfrm>
            <a:off x="6192838" y="4425950"/>
            <a:ext cx="2016125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algn="r" defTabSz="771525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CD10B951-C908-4B17-AE20-C1997DBC4A68}" type="slidenum">
              <a:rPr lang="ru-RU" altLang="ru-RU" smtClean="0"/>
              <a:pPr/>
              <a:t>40</a:t>
            </a:fld>
            <a:endParaRPr lang="ru-RU" alt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756729" y="960144"/>
            <a:ext cx="7740116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16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Отклонение </a:t>
            </a:r>
            <a:r>
              <a:rPr lang="ru-RU" sz="16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формы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отклонение формы реальной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поверхности</a:t>
            </a:r>
            <a:r>
              <a:rPr lang="en-US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реального профиля от формы номинальной поверхности или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поминального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профиля. </a:t>
            </a:r>
            <a:endParaRPr lang="en-US" sz="16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16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Допуск </a:t>
            </a:r>
            <a:r>
              <a:rPr lang="ru-RU" sz="16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формы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наибольшее допустимое значение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отклонения</a:t>
            </a:r>
            <a:r>
              <a:rPr lang="en-US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формы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16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Поле допуска формы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область в пространстве или </a:t>
            </a:r>
            <a:r>
              <a:rPr lang="en-US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плоскости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внутри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которой должны находиться все точки реального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рассматриваемого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элемента в пределах нормируемого участка. </a:t>
            </a:r>
          </a:p>
        </p:txBody>
      </p:sp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7" y="127000"/>
            <a:ext cx="5256757" cy="647700"/>
          </a:xfrm>
        </p:spPr>
        <p:txBody>
          <a:bodyPr/>
          <a:lstStyle/>
          <a:p>
            <a:pPr algn="l" eaLnBrk="1" hangingPunct="1"/>
            <a:r>
              <a:rPr lang="ru-RU" altLang="ru-RU" sz="1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ОСНОВЫ ВЗАИМОЗАМЕНЯЕМОСТИ</a:t>
            </a:r>
          </a:p>
        </p:txBody>
      </p:sp>
    </p:spTree>
    <p:extLst>
      <p:ext uri="{BB962C8B-B14F-4D97-AF65-F5344CB8AC3E}">
        <p14:creationId xmlns:p14="http://schemas.microsoft.com/office/powerpoint/2010/main" val="3567951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41</a:t>
            </a:fld>
            <a:endParaRPr lang="ru-RU" altLang="ru-RU"/>
          </a:p>
        </p:txBody>
      </p:sp>
      <p:sp>
        <p:nvSpPr>
          <p:cNvPr id="18" name="Номер слайда 1"/>
          <p:cNvSpPr txBox="1">
            <a:spLocks/>
          </p:cNvSpPr>
          <p:nvPr/>
        </p:nvSpPr>
        <p:spPr bwMode="auto">
          <a:xfrm>
            <a:off x="6192838" y="4425950"/>
            <a:ext cx="2016125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algn="r" defTabSz="771525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CD10B951-C908-4B17-AE20-C1997DBC4A68}" type="slidenum">
              <a:rPr lang="ru-RU" altLang="ru-RU" smtClean="0"/>
              <a:pPr/>
              <a:t>41</a:t>
            </a:fld>
            <a:endParaRPr lang="ru-RU" alt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785968" y="869827"/>
            <a:ext cx="7715454" cy="3508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16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База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одна из плоскостей или осей систем координат, по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отношению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которой задается допуск расположения или определяется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отклонение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расположения рассматриваемого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элемента</a:t>
            </a:r>
            <a:r>
              <a:rPr lang="en-US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базовая плоскость, базовая ось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…)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6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16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Отклонение </a:t>
            </a:r>
            <a:r>
              <a:rPr lang="ru-RU" sz="16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расположения </a:t>
            </a:r>
            <a:r>
              <a:rPr lang="en-US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отклонение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реального расположения</a:t>
            </a:r>
            <a:b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рассматриваемого элемента от его поминального расположения.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16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Допуск </a:t>
            </a:r>
            <a:r>
              <a:rPr lang="ru-RU" sz="16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расположения</a:t>
            </a:r>
            <a:r>
              <a:rPr lang="en-US" sz="16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предел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ограничивающий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допустимое</a:t>
            </a:r>
            <a:r>
              <a:rPr lang="en-US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значение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отклонения расположения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6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US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</p:txBody>
      </p:sp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7" y="127000"/>
            <a:ext cx="5256757" cy="647700"/>
          </a:xfrm>
        </p:spPr>
        <p:txBody>
          <a:bodyPr/>
          <a:lstStyle/>
          <a:p>
            <a:pPr algn="l" eaLnBrk="1" hangingPunct="1"/>
            <a:r>
              <a:rPr lang="ru-RU" altLang="ru-RU" sz="1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ОСНОВЫ ВЗАИМОЗАМЕНЯЕМОСТИ</a:t>
            </a:r>
          </a:p>
        </p:txBody>
      </p:sp>
    </p:spTree>
    <p:extLst>
      <p:ext uri="{BB962C8B-B14F-4D97-AF65-F5344CB8AC3E}">
        <p14:creationId xmlns:p14="http://schemas.microsoft.com/office/powerpoint/2010/main" val="1916740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42</a:t>
            </a:fld>
            <a:endParaRPr lang="ru-RU" altLang="ru-RU"/>
          </a:p>
        </p:txBody>
      </p:sp>
      <p:sp>
        <p:nvSpPr>
          <p:cNvPr id="18" name="Номер слайда 1"/>
          <p:cNvSpPr txBox="1">
            <a:spLocks/>
          </p:cNvSpPr>
          <p:nvPr/>
        </p:nvSpPr>
        <p:spPr bwMode="auto">
          <a:xfrm>
            <a:off x="6192838" y="4425950"/>
            <a:ext cx="2016125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algn="r" defTabSz="771525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CD10B951-C908-4B17-AE20-C1997DBC4A68}" type="slidenum">
              <a:rPr lang="ru-RU" altLang="ru-RU" smtClean="0"/>
              <a:pPr/>
              <a:t>42</a:t>
            </a:fld>
            <a:endParaRPr lang="ru-RU" alt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016125" y="960144"/>
            <a:ext cx="4318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Отклонения </a:t>
            </a:r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формы</a:t>
            </a:r>
            <a:endParaRPr lang="ru-RU" sz="16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0456" y="1620753"/>
            <a:ext cx="4608662" cy="1514360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2130855" y="3457168"/>
            <a:ext cx="4318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6. Отклонение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прямолинейности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7" y="127000"/>
            <a:ext cx="5256757" cy="647700"/>
          </a:xfrm>
        </p:spPr>
        <p:txBody>
          <a:bodyPr/>
          <a:lstStyle/>
          <a:p>
            <a:pPr algn="l" eaLnBrk="1" hangingPunct="1"/>
            <a:r>
              <a:rPr lang="ru-RU" altLang="ru-RU" sz="1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ОСНОВЫ ВЗАИМОЗАМЕНЯЕМОСТИ</a:t>
            </a:r>
          </a:p>
        </p:txBody>
      </p:sp>
    </p:spTree>
    <p:extLst>
      <p:ext uri="{BB962C8B-B14F-4D97-AF65-F5344CB8AC3E}">
        <p14:creationId xmlns:p14="http://schemas.microsoft.com/office/powerpoint/2010/main" val="1445716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43</a:t>
            </a:fld>
            <a:endParaRPr lang="ru-RU" altLang="ru-RU"/>
          </a:p>
        </p:txBody>
      </p:sp>
      <p:sp>
        <p:nvSpPr>
          <p:cNvPr id="18" name="Номер слайда 1"/>
          <p:cNvSpPr txBox="1">
            <a:spLocks/>
          </p:cNvSpPr>
          <p:nvPr/>
        </p:nvSpPr>
        <p:spPr bwMode="auto">
          <a:xfrm>
            <a:off x="6192838" y="4425950"/>
            <a:ext cx="2016125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algn="r" defTabSz="771525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CD10B951-C908-4B17-AE20-C1997DBC4A68}" type="slidenum">
              <a:rPr lang="ru-RU" altLang="ru-RU" smtClean="0"/>
              <a:pPr/>
              <a:t>43</a:t>
            </a:fld>
            <a:endParaRPr lang="ru-RU" altLang="ru-RU"/>
          </a:p>
        </p:txBody>
      </p:sp>
      <p:sp>
        <p:nvSpPr>
          <p:cNvPr id="15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7" y="127000"/>
            <a:ext cx="5256757" cy="647700"/>
          </a:xfrm>
        </p:spPr>
        <p:txBody>
          <a:bodyPr/>
          <a:lstStyle/>
          <a:p>
            <a:pPr algn="l" eaLnBrk="1" hangingPunct="1"/>
            <a:r>
              <a:rPr lang="ru-RU" altLang="ru-RU" sz="1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ОСНОВЫ ВЗАИМОЗАМЕНЯЕМОСТИ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33" t="12235" r="56231" b="26943"/>
          <a:stretch/>
        </p:blipFill>
        <p:spPr bwMode="auto">
          <a:xfrm>
            <a:off x="1106575" y="1083557"/>
            <a:ext cx="1533802" cy="3651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Прямоугольник 16"/>
          <p:cNvSpPr/>
          <p:nvPr/>
        </p:nvSpPr>
        <p:spPr>
          <a:xfrm>
            <a:off x="2879543" y="1093472"/>
            <a:ext cx="4318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Допуск прямолинейности образующей конуса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013731" y="2358454"/>
            <a:ext cx="4318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Допуск прямолинейности оси отверстия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3058839" y="3294558"/>
            <a:ext cx="4318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Допуск прямолинейности поверхности 0,25 мм на всей длине и 0,1 на длине 100 мм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058839" y="4256465"/>
            <a:ext cx="4318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Допуск прямолинейности поверхности в двух направлениях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9014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44</a:t>
            </a:fld>
            <a:endParaRPr lang="ru-RU" altLang="ru-RU"/>
          </a:p>
        </p:txBody>
      </p:sp>
      <p:sp>
        <p:nvSpPr>
          <p:cNvPr id="18" name="Номер слайда 1"/>
          <p:cNvSpPr txBox="1">
            <a:spLocks/>
          </p:cNvSpPr>
          <p:nvPr/>
        </p:nvSpPr>
        <p:spPr bwMode="auto">
          <a:xfrm>
            <a:off x="6192838" y="4425950"/>
            <a:ext cx="2016125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algn="r" defTabSz="771525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CD10B951-C908-4B17-AE20-C1997DBC4A68}" type="slidenum">
              <a:rPr lang="ru-RU" altLang="ru-RU" smtClean="0"/>
              <a:pPr/>
              <a:t>44</a:t>
            </a:fld>
            <a:endParaRPr lang="ru-RU" alt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6045" y="1309923"/>
            <a:ext cx="6334125" cy="2419350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2232149" y="3895344"/>
            <a:ext cx="4318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7. Отклонение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плоскостности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7" y="127000"/>
            <a:ext cx="5256757" cy="647700"/>
          </a:xfrm>
        </p:spPr>
        <p:txBody>
          <a:bodyPr/>
          <a:lstStyle/>
          <a:p>
            <a:pPr algn="l" eaLnBrk="1" hangingPunct="1"/>
            <a:r>
              <a:rPr lang="ru-RU" altLang="ru-RU" sz="1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ОСНОВЫ ВЗАИМОЗАМЕНЯЕМОСТИ</a:t>
            </a:r>
          </a:p>
        </p:txBody>
      </p:sp>
    </p:spTree>
    <p:extLst>
      <p:ext uri="{BB962C8B-B14F-4D97-AF65-F5344CB8AC3E}">
        <p14:creationId xmlns:p14="http://schemas.microsoft.com/office/powerpoint/2010/main" val="464393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45</a:t>
            </a:fld>
            <a:endParaRPr lang="ru-RU" altLang="ru-RU"/>
          </a:p>
        </p:txBody>
      </p:sp>
      <p:sp>
        <p:nvSpPr>
          <p:cNvPr id="18" name="Номер слайда 1"/>
          <p:cNvSpPr txBox="1">
            <a:spLocks/>
          </p:cNvSpPr>
          <p:nvPr/>
        </p:nvSpPr>
        <p:spPr bwMode="auto">
          <a:xfrm>
            <a:off x="6192838" y="4425950"/>
            <a:ext cx="2016125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algn="r" defTabSz="771525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CD10B951-C908-4B17-AE20-C1997DBC4A68}" type="slidenum">
              <a:rPr lang="ru-RU" altLang="ru-RU" smtClean="0"/>
              <a:pPr/>
              <a:t>45</a:t>
            </a:fld>
            <a:endParaRPr lang="ru-RU" altLang="ru-RU"/>
          </a:p>
        </p:txBody>
      </p:sp>
      <p:sp>
        <p:nvSpPr>
          <p:cNvPr id="15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7" y="127000"/>
            <a:ext cx="5256757" cy="647700"/>
          </a:xfrm>
        </p:spPr>
        <p:txBody>
          <a:bodyPr/>
          <a:lstStyle/>
          <a:p>
            <a:pPr algn="l" eaLnBrk="1" hangingPunct="1"/>
            <a:r>
              <a:rPr lang="ru-RU" altLang="ru-RU" sz="1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ОСНОВЫ ВЗАИМОЗАМЕНЯЕМОСТИ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3015335" y="1036589"/>
            <a:ext cx="4318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Допуск плоскостности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999002" y="2126371"/>
            <a:ext cx="532606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Допуск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плоскостности поверхности на площади 100х100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3015334" y="3191508"/>
            <a:ext cx="552560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Допуск плоскостности относительно общей прилегающей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55" t="16649" r="53713" b="38205"/>
          <a:stretch/>
        </p:blipFill>
        <p:spPr bwMode="auto">
          <a:xfrm>
            <a:off x="848090" y="996032"/>
            <a:ext cx="1808351" cy="2937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22" t="31339" r="57559" b="52889"/>
          <a:stretch/>
        </p:blipFill>
        <p:spPr bwMode="auto">
          <a:xfrm>
            <a:off x="993180" y="3726606"/>
            <a:ext cx="1518169" cy="9763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Прямоугольник 20"/>
          <p:cNvSpPr/>
          <p:nvPr/>
        </p:nvSpPr>
        <p:spPr>
          <a:xfrm>
            <a:off x="3091534" y="4087396"/>
            <a:ext cx="416560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Допуск плоскостности каждой плоскости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0762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46</a:t>
            </a:fld>
            <a:endParaRPr lang="ru-RU" altLang="ru-RU"/>
          </a:p>
        </p:txBody>
      </p:sp>
      <p:sp>
        <p:nvSpPr>
          <p:cNvPr id="18" name="Номер слайда 1"/>
          <p:cNvSpPr txBox="1">
            <a:spLocks/>
          </p:cNvSpPr>
          <p:nvPr/>
        </p:nvSpPr>
        <p:spPr bwMode="auto">
          <a:xfrm>
            <a:off x="6192838" y="4425950"/>
            <a:ext cx="2016125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algn="r" defTabSz="771525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CD10B951-C908-4B17-AE20-C1997DBC4A68}" type="slidenum">
              <a:rPr lang="ru-RU" altLang="ru-RU" smtClean="0"/>
              <a:pPr/>
              <a:t>46</a:t>
            </a:fld>
            <a:endParaRPr lang="ru-RU" alt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6045" y="1214764"/>
            <a:ext cx="6334125" cy="2857500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2232149" y="4198111"/>
            <a:ext cx="4318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8. Отклонение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16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круглости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7" y="127000"/>
            <a:ext cx="5256757" cy="647700"/>
          </a:xfrm>
        </p:spPr>
        <p:txBody>
          <a:bodyPr/>
          <a:lstStyle/>
          <a:p>
            <a:pPr algn="l" eaLnBrk="1" hangingPunct="1"/>
            <a:r>
              <a:rPr lang="ru-RU" altLang="ru-RU" sz="1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ОСНОВЫ ВЗАИМОЗАМЕНЯЕМОСТИ</a:t>
            </a:r>
          </a:p>
        </p:txBody>
      </p:sp>
    </p:spTree>
    <p:extLst>
      <p:ext uri="{BB962C8B-B14F-4D97-AF65-F5344CB8AC3E}">
        <p14:creationId xmlns:p14="http://schemas.microsoft.com/office/powerpoint/2010/main" val="1060571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47</a:t>
            </a:fld>
            <a:endParaRPr lang="ru-RU" altLang="ru-RU"/>
          </a:p>
        </p:txBody>
      </p:sp>
      <p:sp>
        <p:nvSpPr>
          <p:cNvPr id="18" name="Номер слайда 1"/>
          <p:cNvSpPr txBox="1">
            <a:spLocks/>
          </p:cNvSpPr>
          <p:nvPr/>
        </p:nvSpPr>
        <p:spPr bwMode="auto">
          <a:xfrm>
            <a:off x="6192838" y="4425950"/>
            <a:ext cx="2016125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algn="r" defTabSz="771525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CD10B951-C908-4B17-AE20-C1997DBC4A68}" type="slidenum">
              <a:rPr lang="ru-RU" altLang="ru-RU" smtClean="0"/>
              <a:pPr/>
              <a:t>47</a:t>
            </a:fld>
            <a:endParaRPr lang="ru-RU" altLang="ru-RU"/>
          </a:p>
        </p:txBody>
      </p:sp>
      <p:sp>
        <p:nvSpPr>
          <p:cNvPr id="15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7" y="127000"/>
            <a:ext cx="5256757" cy="647700"/>
          </a:xfrm>
        </p:spPr>
        <p:txBody>
          <a:bodyPr/>
          <a:lstStyle/>
          <a:p>
            <a:pPr algn="l" eaLnBrk="1" hangingPunct="1"/>
            <a:r>
              <a:rPr lang="ru-RU" altLang="ru-RU" sz="1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ОСНОВЫ ВЗАИМОЗАМЕНЯЕМОСТИ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2182423" y="1422350"/>
            <a:ext cx="2159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Допуск </a:t>
            </a:r>
            <a:r>
              <a:rPr lang="ru-RU" sz="16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круглости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вала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85" t="28414" r="58858" b="37723"/>
          <a:stretch/>
        </p:blipFill>
        <p:spPr bwMode="auto">
          <a:xfrm>
            <a:off x="743380" y="1062038"/>
            <a:ext cx="1270565" cy="2414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Прямоугольник 21"/>
          <p:cNvSpPr/>
          <p:nvPr/>
        </p:nvSpPr>
        <p:spPr>
          <a:xfrm>
            <a:off x="2182423" y="2669093"/>
            <a:ext cx="2159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Допуск </a:t>
            </a:r>
            <a:r>
              <a:rPr lang="ru-RU" sz="16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круглости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конуса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22" t="14682" r="56178" b="50163"/>
          <a:stretch/>
        </p:blipFill>
        <p:spPr bwMode="auto">
          <a:xfrm>
            <a:off x="4101029" y="793929"/>
            <a:ext cx="2083638" cy="2790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Прямоугольник 22"/>
          <p:cNvSpPr/>
          <p:nvPr/>
        </p:nvSpPr>
        <p:spPr>
          <a:xfrm>
            <a:off x="6194809" y="1422349"/>
            <a:ext cx="2159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Допуск </a:t>
            </a:r>
            <a:r>
              <a:rPr lang="ru-RU" sz="16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цилиндричности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6210614" y="2502470"/>
            <a:ext cx="2159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Допуск </a:t>
            </a:r>
            <a:r>
              <a:rPr lang="ru-RU" sz="16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цилиндричности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длине 50 мм</a:t>
            </a:r>
          </a:p>
          <a:p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Допуск </a:t>
            </a:r>
            <a:r>
              <a:rPr lang="ru-RU" sz="16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круглости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4641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48</a:t>
            </a:fld>
            <a:endParaRPr lang="ru-RU" altLang="ru-RU"/>
          </a:p>
        </p:txBody>
      </p:sp>
      <p:sp>
        <p:nvSpPr>
          <p:cNvPr id="18" name="Номер слайда 1"/>
          <p:cNvSpPr txBox="1">
            <a:spLocks/>
          </p:cNvSpPr>
          <p:nvPr/>
        </p:nvSpPr>
        <p:spPr bwMode="auto">
          <a:xfrm>
            <a:off x="6192838" y="4425950"/>
            <a:ext cx="2016125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algn="r" defTabSz="771525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CD10B951-C908-4B17-AE20-C1997DBC4A68}" type="slidenum">
              <a:rPr lang="ru-RU" altLang="ru-RU" smtClean="0"/>
              <a:pPr/>
              <a:t>48</a:t>
            </a:fld>
            <a:endParaRPr lang="ru-RU" alt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4659" y="926538"/>
            <a:ext cx="5756241" cy="3487925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1581150" y="4358303"/>
            <a:ext cx="490062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9. Отклонение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профиля продольного сечения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7" y="127000"/>
            <a:ext cx="5256757" cy="647700"/>
          </a:xfrm>
        </p:spPr>
        <p:txBody>
          <a:bodyPr/>
          <a:lstStyle/>
          <a:p>
            <a:pPr algn="l" eaLnBrk="1" hangingPunct="1"/>
            <a:r>
              <a:rPr lang="ru-RU" altLang="ru-RU" sz="1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ОСНОВЫ ВЗАИМОЗАМЕНЯЕМОСТИ</a:t>
            </a:r>
          </a:p>
        </p:txBody>
      </p:sp>
    </p:spTree>
    <p:extLst>
      <p:ext uri="{BB962C8B-B14F-4D97-AF65-F5344CB8AC3E}">
        <p14:creationId xmlns:p14="http://schemas.microsoft.com/office/powerpoint/2010/main" val="2979664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49</a:t>
            </a:fld>
            <a:endParaRPr lang="ru-RU" altLang="ru-RU"/>
          </a:p>
        </p:txBody>
      </p:sp>
      <p:sp>
        <p:nvSpPr>
          <p:cNvPr id="18" name="Номер слайда 1"/>
          <p:cNvSpPr txBox="1">
            <a:spLocks/>
          </p:cNvSpPr>
          <p:nvPr/>
        </p:nvSpPr>
        <p:spPr bwMode="auto">
          <a:xfrm>
            <a:off x="6192838" y="4425950"/>
            <a:ext cx="2016125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algn="r" defTabSz="771525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CD10B951-C908-4B17-AE20-C1997DBC4A68}" type="slidenum">
              <a:rPr lang="ru-RU" altLang="ru-RU" smtClean="0"/>
              <a:pPr/>
              <a:t>49</a:t>
            </a:fld>
            <a:endParaRPr lang="ru-RU" altLang="ru-RU"/>
          </a:p>
        </p:txBody>
      </p:sp>
      <p:sp>
        <p:nvSpPr>
          <p:cNvPr id="15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7" y="127000"/>
            <a:ext cx="5256757" cy="647700"/>
          </a:xfrm>
        </p:spPr>
        <p:txBody>
          <a:bodyPr/>
          <a:lstStyle/>
          <a:p>
            <a:pPr algn="l" eaLnBrk="1" hangingPunct="1"/>
            <a:r>
              <a:rPr lang="ru-RU" altLang="ru-RU" sz="1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ОСНОВЫ ВЗАИМОЗАМЕНЯЕМОСТИ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3817937" y="1566366"/>
            <a:ext cx="46789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Допуск </a:t>
            </a:r>
            <a:r>
              <a:rPr lang="ru-RU" sz="16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круглости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вала 0,01</a:t>
            </a:r>
          </a:p>
          <a:p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Допуск профиля продольного сечения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0,016 мм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4033837" y="3105496"/>
            <a:ext cx="295083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Допуск профиля продольного сечения 0,1 мм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20" t="30363" r="55536" b="36920"/>
          <a:stretch/>
        </p:blipFill>
        <p:spPr bwMode="auto">
          <a:xfrm>
            <a:off x="1090230" y="1234824"/>
            <a:ext cx="2541362" cy="3191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0558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50</a:t>
            </a:fld>
            <a:endParaRPr lang="ru-RU" altLang="ru-RU"/>
          </a:p>
        </p:txBody>
      </p:sp>
      <p:sp>
        <p:nvSpPr>
          <p:cNvPr id="18" name="Номер слайда 1"/>
          <p:cNvSpPr txBox="1">
            <a:spLocks/>
          </p:cNvSpPr>
          <p:nvPr/>
        </p:nvSpPr>
        <p:spPr bwMode="auto">
          <a:xfrm>
            <a:off x="6192838" y="4425950"/>
            <a:ext cx="2016125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algn="r" defTabSz="771525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CD10B951-C908-4B17-AE20-C1997DBC4A68}" type="slidenum">
              <a:rPr lang="ru-RU" altLang="ru-RU" smtClean="0"/>
              <a:pPr/>
              <a:t>50</a:t>
            </a:fld>
            <a:endParaRPr lang="ru-RU" alt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936005" y="878633"/>
            <a:ext cx="7488832" cy="417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1200"/>
              </a:spcAft>
            </a:pPr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виды 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отклонений </a:t>
            </a:r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расположения</a:t>
            </a:r>
            <a:endParaRPr lang="ru-RU" sz="16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23091" y="1378181"/>
            <a:ext cx="7416824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Отклонение от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параллельности: плоскостей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оси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 прямой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и плоскости; отклонение осей (или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прямых).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Отклонение от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перпендикулярности: плоскостей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плоскости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 оси (или прямой) относительно оси (прямой);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оси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(или прямой) относительно плоскости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Отклонение наклона: плоскости относительно плоскости или оси (или прямой); наклона оси (или прямой) относительно оси (прямой) или плоскости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7" y="127000"/>
            <a:ext cx="5256757" cy="647700"/>
          </a:xfrm>
        </p:spPr>
        <p:txBody>
          <a:bodyPr/>
          <a:lstStyle/>
          <a:p>
            <a:pPr algn="l" eaLnBrk="1" hangingPunct="1"/>
            <a:r>
              <a:rPr lang="ru-RU" altLang="ru-RU" sz="1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ОСНОВЫ ВЗАИМОЗАМЕНЯЕМОСТИ</a:t>
            </a:r>
          </a:p>
        </p:txBody>
      </p:sp>
    </p:spTree>
    <p:extLst>
      <p:ext uri="{BB962C8B-B14F-4D97-AF65-F5344CB8AC3E}">
        <p14:creationId xmlns:p14="http://schemas.microsoft.com/office/powerpoint/2010/main" val="1236740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51</a:t>
            </a:fld>
            <a:endParaRPr lang="ru-RU" altLang="ru-RU"/>
          </a:p>
        </p:txBody>
      </p:sp>
      <p:sp>
        <p:nvSpPr>
          <p:cNvPr id="18" name="Номер слайда 1"/>
          <p:cNvSpPr txBox="1">
            <a:spLocks/>
          </p:cNvSpPr>
          <p:nvPr/>
        </p:nvSpPr>
        <p:spPr bwMode="auto">
          <a:xfrm>
            <a:off x="6192838" y="4425950"/>
            <a:ext cx="2016125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algn="r" defTabSz="771525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CD10B951-C908-4B17-AE20-C1997DBC4A68}" type="slidenum">
              <a:rPr lang="ru-RU" altLang="ru-RU" smtClean="0"/>
              <a:pPr/>
              <a:t>51</a:t>
            </a:fld>
            <a:endParaRPr lang="ru-RU" alt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22" t="15537" r="56178" b="28482"/>
          <a:stretch/>
        </p:blipFill>
        <p:spPr bwMode="auto">
          <a:xfrm>
            <a:off x="1014485" y="936625"/>
            <a:ext cx="1794696" cy="3827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3015335" y="1036589"/>
            <a:ext cx="4318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Допуск параллельности поверхности относительно поверхности </a:t>
            </a:r>
            <a:r>
              <a:rPr lang="ru-RU" sz="16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0,02 </a:t>
            </a:r>
            <a:endParaRPr lang="ru-RU" sz="1600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889363" y="2542099"/>
            <a:ext cx="552560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Допуск параллельности относительно общей прилегающей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091534" y="4087396"/>
            <a:ext cx="416560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Допуск параллельности каждой плоскости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7" y="127000"/>
            <a:ext cx="5256757" cy="647700"/>
          </a:xfrm>
        </p:spPr>
        <p:txBody>
          <a:bodyPr/>
          <a:lstStyle/>
          <a:p>
            <a:pPr algn="l" eaLnBrk="1" hangingPunct="1"/>
            <a:r>
              <a:rPr lang="ru-RU" altLang="ru-RU" sz="1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ОСНОВЫ ВЗАИМОЗАМЕНЯЕМОСТИ</a:t>
            </a:r>
          </a:p>
        </p:txBody>
      </p:sp>
    </p:spTree>
    <p:extLst>
      <p:ext uri="{BB962C8B-B14F-4D97-AF65-F5344CB8AC3E}">
        <p14:creationId xmlns:p14="http://schemas.microsoft.com/office/powerpoint/2010/main" val="3415244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52</a:t>
            </a:fld>
            <a:endParaRPr lang="ru-RU" altLang="ru-RU"/>
          </a:p>
        </p:txBody>
      </p:sp>
      <p:sp>
        <p:nvSpPr>
          <p:cNvPr id="18" name="Номер слайда 1"/>
          <p:cNvSpPr txBox="1">
            <a:spLocks/>
          </p:cNvSpPr>
          <p:nvPr/>
        </p:nvSpPr>
        <p:spPr bwMode="auto">
          <a:xfrm>
            <a:off x="6192838" y="4425950"/>
            <a:ext cx="2016125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algn="r" defTabSz="771525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CD10B951-C908-4B17-AE20-C1997DBC4A68}" type="slidenum">
              <a:rPr lang="ru-RU" altLang="ru-RU" smtClean="0"/>
              <a:pPr/>
              <a:t>52</a:t>
            </a:fld>
            <a:endParaRPr lang="ru-RU" altLang="ru-RU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54" t="9549" r="56185" b="26796"/>
          <a:stretch/>
        </p:blipFill>
        <p:spPr bwMode="auto">
          <a:xfrm>
            <a:off x="1000449" y="936625"/>
            <a:ext cx="1562436" cy="3888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3015335" y="1036589"/>
            <a:ext cx="476143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Допуск параллельности относительно основания</a:t>
            </a:r>
            <a:endParaRPr lang="ru-RU" sz="1600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015335" y="2010420"/>
            <a:ext cx="476143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Допуск параллельности осей отверстий в общей плоскости 0,1</a:t>
            </a:r>
          </a:p>
          <a:p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Допуск перекоса осей отверстий 0,2 </a:t>
            </a:r>
          </a:p>
          <a:p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База – ось отверстий А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015335" y="3841175"/>
            <a:ext cx="47614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Допуск параллельности оси отверстия относительно оси отверстия А </a:t>
            </a:r>
            <a:r>
              <a:rPr lang="en-US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D0,2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7" y="127000"/>
            <a:ext cx="5256757" cy="647700"/>
          </a:xfrm>
        </p:spPr>
        <p:txBody>
          <a:bodyPr/>
          <a:lstStyle/>
          <a:p>
            <a:pPr algn="l" eaLnBrk="1" hangingPunct="1"/>
            <a:r>
              <a:rPr lang="ru-RU" altLang="ru-RU" sz="1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ОСНОВЫ ВЗАИМОЗАМЕНЯЕМОСТИ</a:t>
            </a:r>
          </a:p>
        </p:txBody>
      </p:sp>
    </p:spTree>
    <p:extLst>
      <p:ext uri="{BB962C8B-B14F-4D97-AF65-F5344CB8AC3E}">
        <p14:creationId xmlns:p14="http://schemas.microsoft.com/office/powerpoint/2010/main" val="1267745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53</a:t>
            </a:fld>
            <a:endParaRPr lang="ru-RU" altLang="ru-RU"/>
          </a:p>
        </p:txBody>
      </p:sp>
      <p:sp>
        <p:nvSpPr>
          <p:cNvPr id="18" name="Номер слайда 1"/>
          <p:cNvSpPr txBox="1">
            <a:spLocks/>
          </p:cNvSpPr>
          <p:nvPr/>
        </p:nvSpPr>
        <p:spPr bwMode="auto">
          <a:xfrm>
            <a:off x="6192838" y="4425950"/>
            <a:ext cx="2016125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algn="r" defTabSz="771525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CD10B951-C908-4B17-AE20-C1997DBC4A68}" type="slidenum">
              <a:rPr lang="ru-RU" altLang="ru-RU" smtClean="0"/>
              <a:pPr/>
              <a:t>53</a:t>
            </a:fld>
            <a:endParaRPr lang="ru-RU" altLang="ru-RU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14" t="7342" r="55215" b="28214"/>
          <a:stretch/>
        </p:blipFill>
        <p:spPr bwMode="auto">
          <a:xfrm>
            <a:off x="936005" y="959694"/>
            <a:ext cx="1613891" cy="3769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3053589" y="1134318"/>
            <a:ext cx="47614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Допуск перпендикулярности поверхности относительно поверхности А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228041" y="2552180"/>
            <a:ext cx="47614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Допуск перпендикулярности оси отверстия относительно оси отверстия А 0</a:t>
            </a:r>
            <a:r>
              <a:rPr lang="en-US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,0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мм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228041" y="3825627"/>
            <a:ext cx="47614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Допуск перпендикулярности оси выступа относительно поверхности А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7" y="127000"/>
            <a:ext cx="5256757" cy="647700"/>
          </a:xfrm>
        </p:spPr>
        <p:txBody>
          <a:bodyPr/>
          <a:lstStyle/>
          <a:p>
            <a:pPr algn="l" eaLnBrk="1" hangingPunct="1"/>
            <a:r>
              <a:rPr lang="ru-RU" altLang="ru-RU" sz="1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ОСНОВЫ ВЗАИМОЗАМЕНЯЕМОСТИ</a:t>
            </a:r>
          </a:p>
        </p:txBody>
      </p:sp>
    </p:spTree>
    <p:extLst>
      <p:ext uri="{BB962C8B-B14F-4D97-AF65-F5344CB8AC3E}">
        <p14:creationId xmlns:p14="http://schemas.microsoft.com/office/powerpoint/2010/main" val="1844410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54</a:t>
            </a:fld>
            <a:endParaRPr lang="ru-RU" altLang="ru-RU"/>
          </a:p>
        </p:txBody>
      </p:sp>
      <p:sp>
        <p:nvSpPr>
          <p:cNvPr id="18" name="Номер слайда 1"/>
          <p:cNvSpPr txBox="1">
            <a:spLocks/>
          </p:cNvSpPr>
          <p:nvPr/>
        </p:nvSpPr>
        <p:spPr bwMode="auto">
          <a:xfrm>
            <a:off x="6192838" y="4425950"/>
            <a:ext cx="2016125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algn="r" defTabSz="771525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CD10B951-C908-4B17-AE20-C1997DBC4A68}" type="slidenum">
              <a:rPr lang="ru-RU" altLang="ru-RU" smtClean="0"/>
              <a:pPr/>
              <a:t>54</a:t>
            </a:fld>
            <a:endParaRPr lang="ru-RU" altLang="ru-RU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87" t="16206" r="21571" b="32902"/>
          <a:stretch/>
        </p:blipFill>
        <p:spPr bwMode="auto">
          <a:xfrm>
            <a:off x="1440061" y="960698"/>
            <a:ext cx="5262946" cy="3783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7" y="127000"/>
            <a:ext cx="5256757" cy="647700"/>
          </a:xfrm>
        </p:spPr>
        <p:txBody>
          <a:bodyPr/>
          <a:lstStyle/>
          <a:p>
            <a:pPr algn="l" eaLnBrk="1" hangingPunct="1"/>
            <a:r>
              <a:rPr lang="ru-RU" altLang="ru-RU" sz="1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ОСНОВЫ ВЗАИМОЗАМЕНЯЕМОСТИ</a:t>
            </a:r>
          </a:p>
        </p:txBody>
      </p:sp>
    </p:spTree>
    <p:extLst>
      <p:ext uri="{BB962C8B-B14F-4D97-AF65-F5344CB8AC3E}">
        <p14:creationId xmlns:p14="http://schemas.microsoft.com/office/powerpoint/2010/main" val="4232309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55</a:t>
            </a:fld>
            <a:endParaRPr lang="ru-RU" altLang="ru-RU"/>
          </a:p>
        </p:txBody>
      </p:sp>
      <p:sp>
        <p:nvSpPr>
          <p:cNvPr id="18" name="Номер слайда 1"/>
          <p:cNvSpPr txBox="1">
            <a:spLocks/>
          </p:cNvSpPr>
          <p:nvPr/>
        </p:nvSpPr>
        <p:spPr bwMode="auto">
          <a:xfrm>
            <a:off x="6192838" y="4425950"/>
            <a:ext cx="2016125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algn="r" defTabSz="771525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CD10B951-C908-4B17-AE20-C1997DBC4A68}" type="slidenum">
              <a:rPr lang="ru-RU" altLang="ru-RU" smtClean="0"/>
              <a:pPr/>
              <a:t>55</a:t>
            </a:fld>
            <a:endParaRPr lang="ru-RU" altLang="ru-RU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18" t="22114" r="21801" b="36621"/>
          <a:stretch/>
        </p:blipFill>
        <p:spPr bwMode="auto">
          <a:xfrm>
            <a:off x="1002373" y="1062038"/>
            <a:ext cx="6012595" cy="3532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7" y="127000"/>
            <a:ext cx="5256757" cy="647700"/>
          </a:xfrm>
        </p:spPr>
        <p:txBody>
          <a:bodyPr/>
          <a:lstStyle/>
          <a:p>
            <a:pPr algn="l" eaLnBrk="1" hangingPunct="1"/>
            <a:r>
              <a:rPr lang="ru-RU" altLang="ru-RU" sz="1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ОСНОВЫ ВЗАИМОЗАМЕНЯЕМОСТИ</a:t>
            </a:r>
          </a:p>
        </p:txBody>
      </p:sp>
    </p:spTree>
    <p:extLst>
      <p:ext uri="{BB962C8B-B14F-4D97-AF65-F5344CB8AC3E}">
        <p14:creationId xmlns:p14="http://schemas.microsoft.com/office/powerpoint/2010/main" val="2795562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56</a:t>
            </a:fld>
            <a:endParaRPr lang="ru-RU" altLang="ru-RU"/>
          </a:p>
        </p:txBody>
      </p:sp>
      <p:sp>
        <p:nvSpPr>
          <p:cNvPr id="18" name="Номер слайда 1"/>
          <p:cNvSpPr txBox="1">
            <a:spLocks/>
          </p:cNvSpPr>
          <p:nvPr/>
        </p:nvSpPr>
        <p:spPr bwMode="auto">
          <a:xfrm>
            <a:off x="6192838" y="4425950"/>
            <a:ext cx="2016125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algn="r" defTabSz="771525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CD10B951-C908-4B17-AE20-C1997DBC4A68}" type="slidenum">
              <a:rPr lang="ru-RU" altLang="ru-RU" smtClean="0"/>
              <a:pPr/>
              <a:t>56</a:t>
            </a:fld>
            <a:endParaRPr lang="ru-RU" alt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706579" y="858772"/>
            <a:ext cx="7805632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Полное радиальное биение - разность А наибольшего и наименьшего расстояний от всех точек реальной поверхности в пределах нормируемого участка до базовой оси (а).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Полное торцевое биение - разность А наибольшего и наименьшею расстояний от точек всей торцевой поверхности до плоскости, перпендикулярной к базовой оси (б).</a:t>
            </a:r>
          </a:p>
        </p:txBody>
      </p:sp>
      <p:sp>
        <p:nvSpPr>
          <p:cNvPr id="14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7" y="127000"/>
            <a:ext cx="5256757" cy="647700"/>
          </a:xfrm>
        </p:spPr>
        <p:txBody>
          <a:bodyPr/>
          <a:lstStyle/>
          <a:p>
            <a:pPr algn="l" eaLnBrk="1" hangingPunct="1"/>
            <a:r>
              <a:rPr lang="ru-RU" altLang="ru-RU" sz="1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ОСНОВЫ ВЗАИМОЗАМЕНЯЕМОСТИ</a:t>
            </a:r>
          </a:p>
        </p:txBody>
      </p:sp>
      <p:pic>
        <p:nvPicPr>
          <p:cNvPr id="15" name="Picture 3" descr="http://oplib.ru/image.php?way=oplib/baza12/2102218640349.files/image085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2149" y="2713592"/>
            <a:ext cx="4109095" cy="2050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5911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57</a:t>
            </a:fld>
            <a:endParaRPr lang="ru-RU" altLang="ru-RU"/>
          </a:p>
        </p:txBody>
      </p:sp>
      <p:sp>
        <p:nvSpPr>
          <p:cNvPr id="18" name="Номер слайда 1"/>
          <p:cNvSpPr txBox="1">
            <a:spLocks/>
          </p:cNvSpPr>
          <p:nvPr/>
        </p:nvSpPr>
        <p:spPr bwMode="auto">
          <a:xfrm>
            <a:off x="6192838" y="4425950"/>
            <a:ext cx="2016125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algn="r" defTabSz="771525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CD10B951-C908-4B17-AE20-C1997DBC4A68}" type="slidenum">
              <a:rPr lang="ru-RU" altLang="ru-RU" smtClean="0"/>
              <a:pPr/>
              <a:t>57</a:t>
            </a:fld>
            <a:endParaRPr lang="ru-RU" altLang="ru-RU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01" t="15292" r="22687" b="31445"/>
          <a:stretch/>
        </p:blipFill>
        <p:spPr bwMode="auto">
          <a:xfrm>
            <a:off x="1080022" y="198215"/>
            <a:ext cx="5760640" cy="4502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3015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58</a:t>
            </a:fld>
            <a:endParaRPr lang="ru-RU" altLang="ru-RU"/>
          </a:p>
        </p:txBody>
      </p:sp>
      <p:sp>
        <p:nvSpPr>
          <p:cNvPr id="18" name="Номер слайда 1"/>
          <p:cNvSpPr txBox="1">
            <a:spLocks/>
          </p:cNvSpPr>
          <p:nvPr/>
        </p:nvSpPr>
        <p:spPr bwMode="auto">
          <a:xfrm>
            <a:off x="6192838" y="4425950"/>
            <a:ext cx="2016125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algn="r" defTabSz="771525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CD10B951-C908-4B17-AE20-C1997DBC4A68}" type="slidenum">
              <a:rPr lang="ru-RU" altLang="ru-RU" smtClean="0"/>
              <a:pPr/>
              <a:t>58</a:t>
            </a:fld>
            <a:endParaRPr lang="ru-RU" alt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863997" y="1014691"/>
            <a:ext cx="7632848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Отклонение формы заданного профиля - наибольшее отклонение А точек реального профиля от номинального профиля, определяемое по нормали к номинальному профилю в пределах нормируемого</a:t>
            </a:r>
            <a:b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участка.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Отклонение формы заданной поверхности - наибольшее отклонение А точек реальной поверхности от номинальной поверхности, он-</a:t>
            </a:r>
          </a:p>
        </p:txBody>
      </p:sp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7" y="127000"/>
            <a:ext cx="5256757" cy="647700"/>
          </a:xfrm>
        </p:spPr>
        <p:txBody>
          <a:bodyPr/>
          <a:lstStyle/>
          <a:p>
            <a:pPr algn="l" eaLnBrk="1" hangingPunct="1"/>
            <a:r>
              <a:rPr lang="ru-RU" altLang="ru-RU" sz="1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ОСНОВЫ ВЗАИМОЗАМЕНЯЕМОСТИ</a:t>
            </a:r>
          </a:p>
        </p:txBody>
      </p:sp>
    </p:spTree>
    <p:extLst>
      <p:ext uri="{BB962C8B-B14F-4D97-AF65-F5344CB8AC3E}">
        <p14:creationId xmlns:p14="http://schemas.microsoft.com/office/powerpoint/2010/main" val="1508779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02" name="AutoShape 7"/>
          <p:cNvCxnSpPr>
            <a:cxnSpLocks noChangeShapeType="1"/>
          </p:cNvCxnSpPr>
          <p:nvPr/>
        </p:nvCxnSpPr>
        <p:spPr bwMode="auto">
          <a:xfrm>
            <a:off x="3313113" y="774700"/>
            <a:ext cx="5327650" cy="0"/>
          </a:xfrm>
          <a:prstGeom prst="straightConnector1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1062038"/>
            <a:ext cx="647700" cy="3798887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107" name="Group 27"/>
          <p:cNvGrpSpPr>
            <a:grpSpLocks noChangeAspect="1"/>
          </p:cNvGrpSpPr>
          <p:nvPr/>
        </p:nvGrpSpPr>
        <p:grpSpPr bwMode="auto"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410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363" y="562"/>
              <a:ext cx="1768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29"/>
            <p:cNvSpPr>
              <a:spLocks noChangeArrowheads="1"/>
            </p:cNvSpPr>
            <p:nvPr/>
          </p:nvSpPr>
          <p:spPr bwMode="auto"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30"/>
            <p:cNvSpPr>
              <a:spLocks noEditPoints="1"/>
            </p:cNvSpPr>
            <p:nvPr/>
          </p:nvSpPr>
          <p:spPr bwMode="auto">
            <a:xfrm>
              <a:off x="913" y="736"/>
              <a:ext cx="1066" cy="324"/>
            </a:xfrm>
            <a:custGeom>
              <a:avLst/>
              <a:gdLst>
                <a:gd name="T0" fmla="*/ 132 w 2132"/>
                <a:gd name="T1" fmla="*/ 146 h 649"/>
                <a:gd name="T2" fmla="*/ 198 w 2132"/>
                <a:gd name="T3" fmla="*/ 139 h 649"/>
                <a:gd name="T4" fmla="*/ 128 w 2132"/>
                <a:gd name="T5" fmla="*/ 141 h 649"/>
                <a:gd name="T6" fmla="*/ 123 w 2132"/>
                <a:gd name="T7" fmla="*/ 130 h 649"/>
                <a:gd name="T8" fmla="*/ 335 w 2132"/>
                <a:gd name="T9" fmla="*/ 126 h 649"/>
                <a:gd name="T10" fmla="*/ 315 w 2132"/>
                <a:gd name="T11" fmla="*/ 126 h 649"/>
                <a:gd name="T12" fmla="*/ 251 w 2132"/>
                <a:gd name="T13" fmla="*/ 126 h 649"/>
                <a:gd name="T14" fmla="*/ 246 w 2132"/>
                <a:gd name="T15" fmla="*/ 126 h 649"/>
                <a:gd name="T16" fmla="*/ 200 w 2132"/>
                <a:gd name="T17" fmla="*/ 144 h 649"/>
                <a:gd name="T18" fmla="*/ 157 w 2132"/>
                <a:gd name="T19" fmla="*/ 130 h 649"/>
                <a:gd name="T20" fmla="*/ 127 w 2132"/>
                <a:gd name="T21" fmla="*/ 126 h 649"/>
                <a:gd name="T22" fmla="*/ 133 w 2132"/>
                <a:gd name="T23" fmla="*/ 143 h 649"/>
                <a:gd name="T24" fmla="*/ 118 w 2132"/>
                <a:gd name="T25" fmla="*/ 161 h 649"/>
                <a:gd name="T26" fmla="*/ 101 w 2132"/>
                <a:gd name="T27" fmla="*/ 134 h 649"/>
                <a:gd name="T28" fmla="*/ 63 w 2132"/>
                <a:gd name="T29" fmla="*/ 161 h 649"/>
                <a:gd name="T30" fmla="*/ 33 w 2132"/>
                <a:gd name="T31" fmla="*/ 126 h 649"/>
                <a:gd name="T32" fmla="*/ 6 w 2132"/>
                <a:gd name="T33" fmla="*/ 156 h 649"/>
                <a:gd name="T34" fmla="*/ 233 w 2132"/>
                <a:gd name="T35" fmla="*/ 125 h 649"/>
                <a:gd name="T36" fmla="*/ 218 w 2132"/>
                <a:gd name="T37" fmla="*/ 152 h 649"/>
                <a:gd name="T38" fmla="*/ 224 w 2132"/>
                <a:gd name="T39" fmla="*/ 161 h 649"/>
                <a:gd name="T40" fmla="*/ 229 w 2132"/>
                <a:gd name="T41" fmla="*/ 125 h 649"/>
                <a:gd name="T42" fmla="*/ 52 w 2132"/>
                <a:gd name="T43" fmla="*/ 96 h 649"/>
                <a:gd name="T44" fmla="*/ 67 w 2132"/>
                <a:gd name="T45" fmla="*/ 75 h 649"/>
                <a:gd name="T46" fmla="*/ 528 w 2132"/>
                <a:gd name="T47" fmla="*/ 102 h 649"/>
                <a:gd name="T48" fmla="*/ 494 w 2132"/>
                <a:gd name="T49" fmla="*/ 67 h 649"/>
                <a:gd name="T50" fmla="*/ 452 w 2132"/>
                <a:gd name="T51" fmla="*/ 67 h 649"/>
                <a:gd name="T52" fmla="*/ 388 w 2132"/>
                <a:gd name="T53" fmla="*/ 71 h 649"/>
                <a:gd name="T54" fmla="*/ 335 w 2132"/>
                <a:gd name="T55" fmla="*/ 67 h 649"/>
                <a:gd name="T56" fmla="*/ 356 w 2132"/>
                <a:gd name="T57" fmla="*/ 67 h 649"/>
                <a:gd name="T58" fmla="*/ 335 w 2132"/>
                <a:gd name="T59" fmla="*/ 73 h 649"/>
                <a:gd name="T60" fmla="*/ 320 w 2132"/>
                <a:gd name="T61" fmla="*/ 75 h 649"/>
                <a:gd name="T62" fmla="*/ 282 w 2132"/>
                <a:gd name="T63" fmla="*/ 102 h 649"/>
                <a:gd name="T64" fmla="*/ 239 w 2132"/>
                <a:gd name="T65" fmla="*/ 84 h 649"/>
                <a:gd name="T66" fmla="*/ 198 w 2132"/>
                <a:gd name="T67" fmla="*/ 71 h 649"/>
                <a:gd name="T68" fmla="*/ 186 w 2132"/>
                <a:gd name="T69" fmla="*/ 67 h 649"/>
                <a:gd name="T70" fmla="*/ 129 w 2132"/>
                <a:gd name="T71" fmla="*/ 95 h 649"/>
                <a:gd name="T72" fmla="*/ 112 w 2132"/>
                <a:gd name="T73" fmla="*/ 67 h 649"/>
                <a:gd name="T74" fmla="*/ 91 w 2132"/>
                <a:gd name="T75" fmla="*/ 101 h 649"/>
                <a:gd name="T76" fmla="*/ 88 w 2132"/>
                <a:gd name="T77" fmla="*/ 96 h 649"/>
                <a:gd name="T78" fmla="*/ 27 w 2132"/>
                <a:gd name="T79" fmla="*/ 71 h 649"/>
                <a:gd name="T80" fmla="*/ 410 w 2132"/>
                <a:gd name="T81" fmla="*/ 72 h 649"/>
                <a:gd name="T82" fmla="*/ 420 w 2132"/>
                <a:gd name="T83" fmla="*/ 98 h 649"/>
                <a:gd name="T84" fmla="*/ 396 w 2132"/>
                <a:gd name="T85" fmla="*/ 84 h 649"/>
                <a:gd name="T86" fmla="*/ 73 w 2132"/>
                <a:gd name="T87" fmla="*/ 75 h 649"/>
                <a:gd name="T88" fmla="*/ 46 w 2132"/>
                <a:gd name="T89" fmla="*/ 98 h 649"/>
                <a:gd name="T90" fmla="*/ 515 w 2132"/>
                <a:gd name="T91" fmla="*/ 60 h 649"/>
                <a:gd name="T92" fmla="*/ 515 w 2132"/>
                <a:gd name="T93" fmla="*/ 64 h 649"/>
                <a:gd name="T94" fmla="*/ 40 w 2132"/>
                <a:gd name="T95" fmla="*/ 33 h 649"/>
                <a:gd name="T96" fmla="*/ 61 w 2132"/>
                <a:gd name="T97" fmla="*/ 23 h 649"/>
                <a:gd name="T98" fmla="*/ 262 w 2132"/>
                <a:gd name="T99" fmla="*/ 8 h 649"/>
                <a:gd name="T100" fmla="*/ 201 w 2132"/>
                <a:gd name="T101" fmla="*/ 36 h 649"/>
                <a:gd name="T102" fmla="*/ 165 w 2132"/>
                <a:gd name="T103" fmla="*/ 8 h 649"/>
                <a:gd name="T104" fmla="*/ 77 w 2132"/>
                <a:gd name="T105" fmla="*/ 8 h 649"/>
                <a:gd name="T106" fmla="*/ 82 w 2132"/>
                <a:gd name="T107" fmla="*/ 13 h 649"/>
                <a:gd name="T108" fmla="*/ 11 w 2132"/>
                <a:gd name="T109" fmla="*/ 13 h 649"/>
                <a:gd name="T110" fmla="*/ 133 w 2132"/>
                <a:gd name="T111" fmla="*/ 18 h 649"/>
                <a:gd name="T112" fmla="*/ 152 w 2132"/>
                <a:gd name="T113" fmla="*/ 43 h 649"/>
                <a:gd name="T114" fmla="*/ 127 w 2132"/>
                <a:gd name="T115" fmla="*/ 16 h 649"/>
                <a:gd name="T116" fmla="*/ 67 w 2132"/>
                <a:gd name="T117" fmla="*/ 26 h 649"/>
                <a:gd name="T118" fmla="*/ 33 w 2132"/>
                <a:gd name="T119" fmla="*/ 31 h 649"/>
                <a:gd name="T120" fmla="*/ 248 w 2132"/>
                <a:gd name="T121" fmla="*/ 2 h 649"/>
                <a:gd name="T122" fmla="*/ 242 w 2132"/>
                <a:gd name="T123" fmla="*/ 0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31"/>
            <p:cNvSpPr>
              <a:spLocks noEditPoints="1"/>
            </p:cNvSpPr>
            <p:nvPr/>
          </p:nvSpPr>
          <p:spPr bwMode="auto">
            <a:xfrm>
              <a:off x="513" y="839"/>
              <a:ext cx="340" cy="220"/>
            </a:xfrm>
            <a:custGeom>
              <a:avLst/>
              <a:gdLst>
                <a:gd name="T0" fmla="*/ 60 w 680"/>
                <a:gd name="T1" fmla="*/ 60 h 441"/>
                <a:gd name="T2" fmla="*/ 110 w 680"/>
                <a:gd name="T3" fmla="*/ 60 h 441"/>
                <a:gd name="T4" fmla="*/ 110 w 680"/>
                <a:gd name="T5" fmla="*/ 110 h 441"/>
                <a:gd name="T6" fmla="*/ 60 w 680"/>
                <a:gd name="T7" fmla="*/ 110 h 441"/>
                <a:gd name="T8" fmla="*/ 60 w 680"/>
                <a:gd name="T9" fmla="*/ 60 h 441"/>
                <a:gd name="T10" fmla="*/ 120 w 680"/>
                <a:gd name="T11" fmla="*/ 0 h 441"/>
                <a:gd name="T12" fmla="*/ 170 w 680"/>
                <a:gd name="T13" fmla="*/ 0 h 441"/>
                <a:gd name="T14" fmla="*/ 170 w 680"/>
                <a:gd name="T15" fmla="*/ 110 h 441"/>
                <a:gd name="T16" fmla="*/ 120 w 680"/>
                <a:gd name="T17" fmla="*/ 110 h 441"/>
                <a:gd name="T18" fmla="*/ 12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110 h 441"/>
                <a:gd name="T26" fmla="*/ 0 w 680"/>
                <a:gd name="T27" fmla="*/ 11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32"/>
            <p:cNvSpPr>
              <a:spLocks noEditPoints="1"/>
            </p:cNvSpPr>
            <p:nvPr/>
          </p:nvSpPr>
          <p:spPr bwMode="auto">
            <a:xfrm>
              <a:off x="513" y="719"/>
              <a:ext cx="340" cy="220"/>
            </a:xfrm>
            <a:custGeom>
              <a:avLst/>
              <a:gdLst>
                <a:gd name="T0" fmla="*/ 120 w 680"/>
                <a:gd name="T1" fmla="*/ 0 h 441"/>
                <a:gd name="T2" fmla="*/ 170 w 680"/>
                <a:gd name="T3" fmla="*/ 0 h 441"/>
                <a:gd name="T4" fmla="*/ 170 w 680"/>
                <a:gd name="T5" fmla="*/ 50 h 441"/>
                <a:gd name="T6" fmla="*/ 120 w 680"/>
                <a:gd name="T7" fmla="*/ 50 h 441"/>
                <a:gd name="T8" fmla="*/ 120 w 680"/>
                <a:gd name="T9" fmla="*/ 0 h 441"/>
                <a:gd name="T10" fmla="*/ 60 w 680"/>
                <a:gd name="T11" fmla="*/ 0 h 441"/>
                <a:gd name="T12" fmla="*/ 110 w 680"/>
                <a:gd name="T13" fmla="*/ 0 h 441"/>
                <a:gd name="T14" fmla="*/ 110 w 680"/>
                <a:gd name="T15" fmla="*/ 110 h 441"/>
                <a:gd name="T16" fmla="*/ 60 w 680"/>
                <a:gd name="T17" fmla="*/ 110 h 441"/>
                <a:gd name="T18" fmla="*/ 60 w 680"/>
                <a:gd name="T19" fmla="*/ 0 h 441"/>
                <a:gd name="T20" fmla="*/ 0 w 680"/>
                <a:gd name="T21" fmla="*/ 0 h 441"/>
                <a:gd name="T22" fmla="*/ 50 w 680"/>
                <a:gd name="T23" fmla="*/ 0 h 441"/>
                <a:gd name="T24" fmla="*/ 50 w 680"/>
                <a:gd name="T25" fmla="*/ 50 h 441"/>
                <a:gd name="T26" fmla="*/ 0 w 680"/>
                <a:gd name="T27" fmla="*/ 50 h 441"/>
                <a:gd name="T28" fmla="*/ 0 w 680"/>
                <a:gd name="T29" fmla="*/ 0 h 4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B951-C908-4B17-AE20-C1997DBC4A68}" type="slidenum">
              <a:rPr lang="ru-RU" altLang="ru-RU" smtClean="0"/>
              <a:pPr/>
              <a:t>59</a:t>
            </a:fld>
            <a:endParaRPr lang="ru-RU" altLang="ru-RU"/>
          </a:p>
        </p:txBody>
      </p:sp>
      <p:sp>
        <p:nvSpPr>
          <p:cNvPr id="18" name="Номер слайда 1"/>
          <p:cNvSpPr txBox="1">
            <a:spLocks/>
          </p:cNvSpPr>
          <p:nvPr/>
        </p:nvSpPr>
        <p:spPr bwMode="auto">
          <a:xfrm>
            <a:off x="6192838" y="4425950"/>
            <a:ext cx="2016125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48" tIns="38574" rIns="77148" bIns="38574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algn="r" defTabSz="771525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CD10B951-C908-4B17-AE20-C1997DBC4A68}" type="slidenum">
              <a:rPr lang="ru-RU" altLang="ru-RU" smtClean="0"/>
              <a:pPr/>
              <a:t>59</a:t>
            </a:fld>
            <a:endParaRPr lang="ru-RU" altLang="ru-RU"/>
          </a:p>
        </p:txBody>
      </p:sp>
      <p:sp>
        <p:nvSpPr>
          <p:cNvPr id="14" name="Rectangle 2"/>
          <p:cNvSpPr>
            <a:spLocks noGrp="1" noChangeArrowheads="1"/>
          </p:cNvSpPr>
          <p:nvPr>
            <p:ph type="title"/>
          </p:nvPr>
        </p:nvSpPr>
        <p:spPr>
          <a:xfrm>
            <a:off x="3240087" y="127000"/>
            <a:ext cx="5256757" cy="647700"/>
          </a:xfrm>
        </p:spPr>
        <p:txBody>
          <a:bodyPr/>
          <a:lstStyle/>
          <a:p>
            <a:pPr algn="l" eaLnBrk="1" hangingPunct="1"/>
            <a:r>
              <a:rPr lang="ru-RU" altLang="ru-RU" sz="1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ОСНОВЫ ВЗАИМОЗАМЕНЯЕМОСТИ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82" t="15487" r="22255" b="30967"/>
          <a:stretch/>
        </p:blipFill>
        <p:spPr bwMode="auto">
          <a:xfrm>
            <a:off x="1286996" y="936625"/>
            <a:ext cx="4935886" cy="37513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0435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77152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5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77152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5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15037</TotalTime>
  <Words>2376</Words>
  <Application>Microsoft Office PowerPoint</Application>
  <PresentationFormat>Произвольный</PresentationFormat>
  <Paragraphs>336</Paragraphs>
  <Slides>59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59</vt:i4>
      </vt:variant>
    </vt:vector>
  </HeadingPairs>
  <TitlesOfParts>
    <vt:vector size="60" baseType="lpstr">
      <vt:lpstr>Оформление по умолчанию</vt:lpstr>
      <vt:lpstr>Презентация PowerPoint</vt:lpstr>
      <vt:lpstr>ОСНОВЫ ВЗАИМОЗАМЕНЯЕМОСТИ</vt:lpstr>
      <vt:lpstr>ОСНОВЫ ВЗАИМОЗАМЕНЯЕМОСТИ</vt:lpstr>
      <vt:lpstr>ОСНОВЫ ВЗАИМОЗАМЕНЯЕМОСТИ</vt:lpstr>
      <vt:lpstr>ОСНОВЫ ВЗАИМОЗАМЕНЯЕМОСТИ</vt:lpstr>
      <vt:lpstr>ОСНОВЫ ВЗАИМОЗАМЕНЯЕМОСТИ</vt:lpstr>
      <vt:lpstr>ОСНОВЫ ВЗАИМОЗАМЕНЯЕМОСТИ</vt:lpstr>
      <vt:lpstr>ОСНОВЫ ВЗАИМОЗАМЕНЯЕМОСТИ</vt:lpstr>
      <vt:lpstr>ОСНОВЫ ВЗАИМОЗАМЕНЯЕМОСТИ</vt:lpstr>
      <vt:lpstr>ОСНОВЫ ВЗАИМОЗАМЕНЯЕМОСТИ</vt:lpstr>
      <vt:lpstr>ОСНОВЫ ВЗАИМОЗАМЕНЯЕМОСТИ</vt:lpstr>
      <vt:lpstr>ОСНОВЫ ВЗАИМОЗАМЕНЯЕМОСТИ</vt:lpstr>
      <vt:lpstr>ОСНОВЫ ВЗАИМОЗАМЕНЯЕМОСТИ</vt:lpstr>
      <vt:lpstr>ОСНОВЫ ВЗАИМОЗАМЕНЯЕМОСТИ</vt:lpstr>
      <vt:lpstr>ОСНОВЫ ВЗАИМОЗАМЕНЯЕМОСТИ</vt:lpstr>
      <vt:lpstr>Презентация PowerPoint</vt:lpstr>
      <vt:lpstr>ОСНОВЫ ВЗАИМОЗАМЕНЯЕМОСТИ</vt:lpstr>
      <vt:lpstr>ОСНОВЫ ВЗАИМОЗАМЕНЯЕМОСТИ</vt:lpstr>
      <vt:lpstr>ОСНОВЫ ВЗАИМОЗАМЕНЯЕМОСТИ</vt:lpstr>
      <vt:lpstr>ОСНОВЫ ВЗАИМОЗАМЕНЯЕМОСТИ</vt:lpstr>
      <vt:lpstr>ОСНОВЫ ВЗАИМОЗАМЕНЯЕМОСТИ</vt:lpstr>
      <vt:lpstr>ОСНОВЫ ВЗАИМОЗАМЕНЯЕМОСТИ</vt:lpstr>
      <vt:lpstr>Презентация PowerPoint</vt:lpstr>
      <vt:lpstr>ОСНОВЫ ВЗАИМОЗАМЕНЯЕМОСТИ</vt:lpstr>
      <vt:lpstr>ОСНОВЫ ВЗАИМОЗАМЕНЯЕМОСТИ</vt:lpstr>
      <vt:lpstr>ОСНОВЫ ВЗАИМОЗАМЕНЯЕМОСТИ</vt:lpstr>
      <vt:lpstr>ОСНОВЫ ВЗАИМОЗАМЕНЯЕМОСТИ</vt:lpstr>
      <vt:lpstr>ОСНОВЫ ВЗАИМОЗАМЕНЯЕМОСТИ</vt:lpstr>
      <vt:lpstr>ОСНОВЫ ВЗАИМОЗАМЕНЯЕМОСТИ</vt:lpstr>
      <vt:lpstr>ОСНОВЫ ВЗАИМОЗАМЕНЯЕМОСТИ</vt:lpstr>
      <vt:lpstr>ОСНОВЫ ВЗАИМОЗАМЕНЯЕМОСТИ</vt:lpstr>
      <vt:lpstr>ОСНОВЫ ВЗАИМОЗАМЕНЯЕМОСТИ</vt:lpstr>
      <vt:lpstr>ОСНОВЫ ВЗАИМОЗАМЕНЯЕМОСТИ</vt:lpstr>
      <vt:lpstr>ОСНОВЫ ВЗАИМОЗАМЕНЯЕМОСТИ</vt:lpstr>
      <vt:lpstr>ОСНОВЫ ВЗАИМОЗАМЕНЯЕМОСТИ</vt:lpstr>
      <vt:lpstr>ОСНОВЫ ВЗАИМОЗАМЕНЯЕМОСТИ</vt:lpstr>
      <vt:lpstr>ОСНОВЫ ВЗАИМОЗАМЕНЯЕМОСТИ</vt:lpstr>
      <vt:lpstr>ОСНОВЫ ВЗАИМОЗАМЕНЯЕМОСТИ</vt:lpstr>
      <vt:lpstr>ОСНОВЫ ВЗАИМОЗАМЕНЯЕМОСТИ</vt:lpstr>
      <vt:lpstr>ОСНОВЫ ВЗАИМОЗАМЕНЯЕМОСТИ</vt:lpstr>
      <vt:lpstr>ОСНОВЫ ВЗАИМОЗАМЕНЯЕМОСТИ</vt:lpstr>
      <vt:lpstr>ОСНОВЫ ВЗАИМОЗАМЕНЯЕМОСТИ</vt:lpstr>
      <vt:lpstr>ОСНОВЫ ВЗАИМОЗАМЕНЯЕМОСТИ</vt:lpstr>
      <vt:lpstr>ОСНОВЫ ВЗАИМОЗАМЕНЯЕМОСТИ</vt:lpstr>
      <vt:lpstr>ОСНОВЫ ВЗАИМОЗАМЕНЯЕМОСТИ</vt:lpstr>
      <vt:lpstr>ОСНОВЫ ВЗАИМОЗАМЕНЯЕМОСТИ</vt:lpstr>
      <vt:lpstr>ОСНОВЫ ВЗАИМОЗАМЕНЯЕМОСТИ</vt:lpstr>
      <vt:lpstr>ОСНОВЫ ВЗАИМОЗАМЕНЯЕМОСТИ</vt:lpstr>
      <vt:lpstr>ОСНОВЫ ВЗАИМОЗАМЕНЯЕМОСТИ</vt:lpstr>
      <vt:lpstr>ОСНОВЫ ВЗАИМОЗАМЕНЯЕМОСТИ</vt:lpstr>
      <vt:lpstr>ОСНОВЫ ВЗАИМОЗАМЕНЯЕМОСТИ</vt:lpstr>
      <vt:lpstr>ОСНОВЫ ВЗАИМОЗАМЕНЯЕМОСТИ</vt:lpstr>
      <vt:lpstr>ОСНОВЫ ВЗАИМОЗАМЕНЯЕМОСТИ</vt:lpstr>
      <vt:lpstr>ОСНОВЫ ВЗАИМОЗАМЕНЯЕМОСТИ</vt:lpstr>
      <vt:lpstr>ОСНОВЫ ВЗАИМОЗАМЕНЯЕМОСТИ</vt:lpstr>
      <vt:lpstr>ОСНОВЫ ВЗАИМОЗАМЕНЯЕМОСТИ</vt:lpstr>
      <vt:lpstr>Презентация PowerPoint</vt:lpstr>
      <vt:lpstr>ОСНОВЫ ВЗАИМОЗАМЕНЯЕМОСТИ</vt:lpstr>
      <vt:lpstr>ОСНОВЫ ВЗАИМОЗАМЕНЯЕМОСТИ</vt:lpstr>
    </vt:vector>
  </TitlesOfParts>
  <Company>Holding "Digest"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Andrey</dc:creator>
  <cp:lastModifiedBy>Мойзес Борис Борисович</cp:lastModifiedBy>
  <cp:revision>442</cp:revision>
  <dcterms:created xsi:type="dcterms:W3CDTF">2015-03-13T05:37:25Z</dcterms:created>
  <dcterms:modified xsi:type="dcterms:W3CDTF">2019-09-23T07:39:47Z</dcterms:modified>
</cp:coreProperties>
</file>