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309" r:id="rId2"/>
    <p:sldId id="308" r:id="rId3"/>
    <p:sldId id="346" r:id="rId4"/>
    <p:sldId id="347" r:id="rId5"/>
    <p:sldId id="348" r:id="rId6"/>
    <p:sldId id="352" r:id="rId7"/>
    <p:sldId id="349" r:id="rId8"/>
    <p:sldId id="350" r:id="rId9"/>
    <p:sldId id="353" r:id="rId10"/>
    <p:sldId id="355" r:id="rId11"/>
    <p:sldId id="356" r:id="rId12"/>
    <p:sldId id="354" r:id="rId13"/>
    <p:sldId id="357" r:id="rId14"/>
    <p:sldId id="358" r:id="rId15"/>
    <p:sldId id="359" r:id="rId16"/>
    <p:sldId id="360" r:id="rId17"/>
    <p:sldId id="362" r:id="rId18"/>
    <p:sldId id="361" r:id="rId19"/>
    <p:sldId id="363" r:id="rId20"/>
    <p:sldId id="364" r:id="rId21"/>
    <p:sldId id="365" r:id="rId22"/>
    <p:sldId id="366" r:id="rId23"/>
    <p:sldId id="367" r:id="rId24"/>
    <p:sldId id="368" r:id="rId25"/>
    <p:sldId id="369" r:id="rId26"/>
    <p:sldId id="373" r:id="rId27"/>
    <p:sldId id="371" r:id="rId28"/>
    <p:sldId id="278" r:id="rId2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0BF44"/>
    <a:srgbClr val="004EA4"/>
    <a:srgbClr val="0076F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2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-25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7.wmf"/><Relationship Id="rId1" Type="http://schemas.openxmlformats.org/officeDocument/2006/relationships/image" Target="../media/image5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45F8D4-5F68-4280-9E51-03EEAA3BFCEF}" type="datetimeFigureOut">
              <a:rPr lang="ru-RU" smtClean="0"/>
              <a:pPr/>
              <a:t>22.09.2022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79648F-B9C8-4D87-BAED-8984E69C94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43381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999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grpSp>
        <p:nvGrpSpPr>
          <p:cNvPr id="15" name="Группа 14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16" name="Прямоугольник 15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6851536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6851535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3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4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xmlns="" val="547135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72" t="19849" r="8016" b="8015"/>
          <a:stretch/>
        </p:blipFill>
        <p:spPr>
          <a:xfrm>
            <a:off x="2806" y="0"/>
            <a:ext cx="12189194" cy="6858000"/>
          </a:xfrm>
          <a:prstGeom prst="rect">
            <a:avLst/>
          </a:prstGeom>
        </p:spPr>
      </p:pic>
      <p:sp>
        <p:nvSpPr>
          <p:cNvPr id="27" name="Прямоугольник 26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63026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chemeClr val="bg1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chemeClr val="bg1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6851536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6860964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28" name="Прямоугольник 27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34" name="Прямоугольник 33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xmlns="" val="2991134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1" t="15820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27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cxnSp>
        <p:nvCxnSpPr>
          <p:cNvPr id="28" name="Прямая соединительная линия 27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xmlns="" val="1163464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8" t="19012" r="154" b="43602"/>
          <a:stretch/>
        </p:blipFill>
        <p:spPr>
          <a:xfrm>
            <a:off x="0" y="0"/>
            <a:ext cx="12188858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0" y="-28281"/>
            <a:ext cx="12192000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625725"/>
            <a:ext cx="9144000" cy="222334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27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cxnSp>
        <p:nvCxnSpPr>
          <p:cNvPr id="28" name="Прямая соединительная линия 27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3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4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xmlns="" val="3863824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73" t="10484" r="15094" b="43126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-1" y="-1"/>
            <a:ext cx="12192001" cy="6829719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xmlns="" val="525363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9561" b="73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-1" y="-1"/>
            <a:ext cx="12192001" cy="6829719"/>
          </a:xfrm>
          <a:prstGeom prst="rect">
            <a:avLst/>
          </a:prstGeom>
          <a:solidFill>
            <a:schemeClr val="tx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2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0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xmlns="" val="2978538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218"/>
          <a:stretch/>
        </p:blipFill>
        <p:spPr>
          <a:xfrm>
            <a:off x="0" y="0"/>
            <a:ext cx="12192000" cy="6972300"/>
          </a:xfrm>
          <a:prstGeom prst="rect">
            <a:avLst/>
          </a:prstGeom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2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0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587" y="1132622"/>
            <a:ext cx="1997695" cy="464823"/>
          </a:xfrm>
          <a:prstGeom prst="rect">
            <a:avLst/>
          </a:prstGeom>
        </p:spPr>
      </p:pic>
      <p:cxnSp>
        <p:nvCxnSpPr>
          <p:cNvPr id="11" name="Прямая соединительная линия 10"/>
          <p:cNvCxnSpPr/>
          <p:nvPr userDrawn="1"/>
        </p:nvCxnSpPr>
        <p:spPr>
          <a:xfrm>
            <a:off x="916405" y="5700031"/>
            <a:ext cx="104173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119681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Рисунок 4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4" t="33167" r="20607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7" name="Прямоугольник 26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Google Shape;357;p50"/>
          <p:cNvSpPr txBox="1"/>
          <p:nvPr userDrawn="1"/>
        </p:nvSpPr>
        <p:spPr>
          <a:xfrm>
            <a:off x="63026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chemeClr val="tx1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chemeClr val="tx1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8" name="Прямоугольник 27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34" name="Прямоугольник 33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5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2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5" name="Прямоугольник 44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7" name="Рисунок 4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587" y="1132622"/>
            <a:ext cx="1997695" cy="46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46172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1997693"/>
            <a:ext cx="4663440" cy="795672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 smtClean="0"/>
              <a:t>СОДЕРЖАНИЕ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2818433"/>
            <a:ext cx="10517188" cy="3140408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xmlns="" val="4180428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4953000" y="1790700"/>
            <a:ext cx="6402388" cy="4701540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649203"/>
            <a:ext cx="4470400" cy="1322068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2912401"/>
            <a:ext cx="3278187" cy="795672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ru-RU" dirty="0" smtClean="0"/>
              <a:t>СОДЕРЖАНИЕ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55667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3" b="15925"/>
          <a:stretch/>
        </p:blipFill>
        <p:spPr>
          <a:xfrm>
            <a:off x="0" y="0"/>
            <a:ext cx="12204700" cy="68656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1997693"/>
            <a:ext cx="4663440" cy="795672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СОДЕРЖАНИЕ</a:t>
            </a:r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2818433"/>
            <a:ext cx="10517188" cy="3140408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xmlns="" val="7791183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3" b="15925"/>
          <a:stretch/>
        </p:blipFill>
        <p:spPr>
          <a:xfrm>
            <a:off x="0" y="0"/>
            <a:ext cx="12204700" cy="68656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4838700" y="1685924"/>
            <a:ext cx="6516688" cy="4272917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1" y="2649203"/>
            <a:ext cx="4470399" cy="1322068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2957721"/>
            <a:ext cx="3497579" cy="795672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СОДЕРЖАНИЕ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84323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xmlns="" val="24721198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5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67877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048526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xmlns="" val="16246289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099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1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xmlns="" val="19859878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19324"/>
            <a:ext cx="3932237" cy="3649663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5048250" y="1349375"/>
            <a:ext cx="6307138" cy="451961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xmlns="" val="32153459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ое-бел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8" t="1569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8" t="15638" r="50090" b="-93"/>
          <a:stretch/>
        </p:blipFill>
        <p:spPr>
          <a:xfrm>
            <a:off x="0" y="0"/>
            <a:ext cx="6076950" cy="686562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-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7724" y="909229"/>
            <a:ext cx="1018505" cy="2373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97575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501411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 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4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968205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344" b="13289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035644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041046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0992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1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077247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19324"/>
            <a:ext cx="3932237" cy="364966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5048250" y="1349375"/>
            <a:ext cx="6307138" cy="451961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31467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861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1"/>
            <a:ext cx="10515600" cy="823912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157463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4486752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0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1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379338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1825626"/>
            <a:ext cx="3221672" cy="4255134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Рисунок 2"/>
          <p:cNvSpPr>
            <a:spLocks noGrp="1"/>
          </p:cNvSpPr>
          <p:nvPr>
            <p:ph type="pic" idx="1"/>
          </p:nvPr>
        </p:nvSpPr>
        <p:spPr>
          <a:xfrm>
            <a:off x="839788" y="1825626"/>
            <a:ext cx="7123112" cy="4255135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13762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219325"/>
            <a:ext cx="3932237" cy="3621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1" name="Рисунок 2"/>
          <p:cNvSpPr>
            <a:spLocks noGrp="1"/>
          </p:cNvSpPr>
          <p:nvPr>
            <p:ph type="pic" idx="1"/>
          </p:nvPr>
        </p:nvSpPr>
        <p:spPr>
          <a:xfrm>
            <a:off x="5057775" y="1349376"/>
            <a:ext cx="6172200" cy="4491038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741970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1051401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547100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бел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4486752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755173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исунок и текст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1825626"/>
            <a:ext cx="3221672" cy="4255134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Рисунок 2"/>
          <p:cNvSpPr>
            <a:spLocks noGrp="1"/>
          </p:cNvSpPr>
          <p:nvPr>
            <p:ph type="pic" idx="1"/>
          </p:nvPr>
        </p:nvSpPr>
        <p:spPr>
          <a:xfrm>
            <a:off x="839788" y="1825626"/>
            <a:ext cx="7123112" cy="4255135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073540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Рисунок и текст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057775" y="1349376"/>
            <a:ext cx="6172200" cy="4491038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219325"/>
            <a:ext cx="3932237" cy="36210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275576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488" r="11520" b="11719"/>
          <a:stretch/>
        </p:blipFill>
        <p:spPr>
          <a:xfrm>
            <a:off x="0" y="-12700"/>
            <a:ext cx="12192000" cy="6870700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1006587" y="437551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1992900"/>
            <a:ext cx="8523288" cy="21268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711262"/>
            <a:ext cx="8523287" cy="141410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Образец  подзаголовка</a:t>
            </a:r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17871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1006587" y="437551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1992900"/>
            <a:ext cx="8523288" cy="21268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711262"/>
            <a:ext cx="8523287" cy="141410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Образец  подзаголовка</a:t>
            </a:r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62239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0887" r="18089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324100"/>
            <a:ext cx="9363075" cy="32385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006587" y="4083410"/>
            <a:ext cx="973705" cy="80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324100"/>
            <a:ext cx="8523288" cy="1503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419163"/>
            <a:ext cx="8523287" cy="8894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Образец  подзаголовка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588" y="1271798"/>
            <a:ext cx="1779820" cy="414129"/>
          </a:xfrm>
          <a:prstGeom prst="rect">
            <a:avLst/>
          </a:prstGeom>
        </p:spPr>
      </p:pic>
      <p:sp>
        <p:nvSpPr>
          <p:cNvPr id="15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470122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0887" r="18089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717800"/>
            <a:ext cx="9363075" cy="24511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717800"/>
            <a:ext cx="8523288" cy="24511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588" y="1271798"/>
            <a:ext cx="1779820" cy="414129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671350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5156"/>
          <a:stretch/>
        </p:blipFill>
        <p:spPr>
          <a:xfrm>
            <a:off x="0" y="0"/>
            <a:ext cx="12192000" cy="68961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324100"/>
            <a:ext cx="9363075" cy="32385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006587" y="4083410"/>
            <a:ext cx="973705" cy="80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324100"/>
            <a:ext cx="8523288" cy="1503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419163"/>
            <a:ext cx="8523287" cy="8894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Образец  подзаголовка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14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473714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5156"/>
          <a:stretch/>
        </p:blipFill>
        <p:spPr>
          <a:xfrm>
            <a:off x="0" y="0"/>
            <a:ext cx="12192000" cy="6896100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2717800"/>
            <a:ext cx="9363075" cy="24511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717800"/>
            <a:ext cx="8523288" cy="24511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0428762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210" b="24561"/>
          <a:stretch/>
        </p:blipFill>
        <p:spPr>
          <a:xfrm>
            <a:off x="0" y="-7620"/>
            <a:ext cx="12192000" cy="6865620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2C6CBBCF-0DE3-E94F-9EA5-298B0C60DA2E}"/>
              </a:ext>
            </a:extLst>
          </p:cNvPr>
          <p:cNvSpPr txBox="1">
            <a:spLocks/>
          </p:cNvSpPr>
          <p:nvPr userDrawn="1"/>
        </p:nvSpPr>
        <p:spPr>
          <a:xfrm>
            <a:off x="1053147" y="1992367"/>
            <a:ext cx="1951475" cy="14634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4800"/>
              </a:spcAft>
            </a:pPr>
            <a:r>
              <a:rPr lang="ru-RU" altLang="ru-RU" sz="12000" b="1" dirty="0" smtClean="0">
                <a:ln w="28575">
                  <a:solidFill>
                    <a:srgbClr val="80BF44"/>
                  </a:solidFill>
                </a:ln>
                <a:solidFill>
                  <a:srgbClr val="00B0F0">
                    <a:alpha val="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endParaRPr lang="ru-RU" altLang="ru-RU" sz="12000" b="1" dirty="0">
              <a:ln w="28575">
                <a:solidFill>
                  <a:srgbClr val="80BF44"/>
                </a:solidFill>
              </a:ln>
              <a:solidFill>
                <a:srgbClr val="00B0F0">
                  <a:alpha val="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6" cy="1325563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 smtClean="0"/>
              <a:t>ЦИТАТА</a:t>
            </a:r>
            <a:endParaRPr lang="ru-RU" dirty="0"/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2028884" y="2724084"/>
            <a:ext cx="7450396" cy="2122236"/>
          </a:xfrm>
        </p:spPr>
        <p:txBody>
          <a:bodyPr anchor="t">
            <a:normAutofit/>
          </a:bodyPr>
          <a:lstStyle>
            <a:lvl1pPr marL="0" indent="0">
              <a:buNone/>
              <a:defRPr sz="32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Цитата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918127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356" b="12186"/>
          <a:stretch/>
        </p:blipFill>
        <p:spPr>
          <a:xfrm>
            <a:off x="0" y="-7620"/>
            <a:ext cx="12191999" cy="6865620"/>
          </a:xfrm>
          <a:prstGeom prst="rect">
            <a:avLst/>
          </a:prstGeom>
        </p:spPr>
      </p:pic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2C6CBBCF-0DE3-E94F-9EA5-298B0C60DA2E}"/>
              </a:ext>
            </a:extLst>
          </p:cNvPr>
          <p:cNvSpPr txBox="1">
            <a:spLocks/>
          </p:cNvSpPr>
          <p:nvPr userDrawn="1"/>
        </p:nvSpPr>
        <p:spPr>
          <a:xfrm>
            <a:off x="1053147" y="1992367"/>
            <a:ext cx="1951475" cy="14634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4800"/>
              </a:spcAft>
            </a:pPr>
            <a:r>
              <a:rPr lang="ru-RU" altLang="ru-RU" sz="12000" b="1" dirty="0" smtClean="0">
                <a:ln w="28575">
                  <a:solidFill>
                    <a:srgbClr val="80BF44"/>
                  </a:solidFill>
                </a:ln>
                <a:solidFill>
                  <a:srgbClr val="00B0F0">
                    <a:alpha val="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endParaRPr lang="ru-RU" altLang="ru-RU" sz="12000" b="1" dirty="0">
              <a:ln w="28575">
                <a:solidFill>
                  <a:srgbClr val="80BF44"/>
                </a:solidFill>
              </a:ln>
              <a:solidFill>
                <a:srgbClr val="00B0F0">
                  <a:alpha val="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ЦИТАТА</a:t>
            </a:r>
            <a:endParaRPr lang="ru-RU" dirty="0"/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2028884" y="2724084"/>
            <a:ext cx="7450396" cy="2122236"/>
          </a:xfrm>
        </p:spPr>
        <p:txBody>
          <a:bodyPr anchor="t">
            <a:normAutofit/>
          </a:bodyPr>
          <a:lstStyle>
            <a:lvl1pPr marL="0" indent="0">
              <a:buNone/>
              <a:defRPr sz="32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Цитата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1728088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100"/>
          <a:stretch/>
        </p:blipFill>
        <p:spPr>
          <a:xfrm>
            <a:off x="0" y="7619"/>
            <a:ext cx="12192000" cy="685038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7619"/>
            <a:ext cx="7767942" cy="6850381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5595257"/>
            <a:ext cx="7767942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3905" y="5097715"/>
            <a:ext cx="324324" cy="23330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0535" y="3856945"/>
            <a:ext cx="375122" cy="28655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6152" y="4485663"/>
            <a:ext cx="223888" cy="3347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1303336"/>
            <a:ext cx="6928154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ru-RU" dirty="0" smtClean="0"/>
              <a:t>КОНТАКТНАЯ ИНФОРМАЦИЯ</a:t>
            </a:r>
            <a:endParaRPr lang="ru-RU" dirty="0"/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6" name="Рисунок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5587" y="799199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 userDrawn="1"/>
        </p:nvSpPr>
        <p:spPr>
          <a:xfrm>
            <a:off x="965587" y="236764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2719109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24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839788" y="3178543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1253005" y="3810786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адрес</a:t>
            </a:r>
          </a:p>
        </p:txBody>
      </p:sp>
      <p:sp>
        <p:nvSpPr>
          <p:cNvPr id="26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1253005" y="4468121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телефон</a:t>
            </a:r>
          </a:p>
        </p:txBody>
      </p:sp>
      <p:sp>
        <p:nvSpPr>
          <p:cNvPr id="27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1253005" y="5024539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почта</a:t>
            </a:r>
          </a:p>
        </p:txBody>
      </p:sp>
      <p:sp>
        <p:nvSpPr>
          <p:cNvPr id="2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1253005" y="6036800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err="1" smtClean="0"/>
              <a:t>соцсети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42971586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4782" r="22706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5595257"/>
            <a:ext cx="7767942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3905" y="5097715"/>
            <a:ext cx="324324" cy="23330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0535" y="3856945"/>
            <a:ext cx="375122" cy="28655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6152" y="4485663"/>
            <a:ext cx="223888" cy="3347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1303336"/>
            <a:ext cx="6928154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ru-RU" dirty="0" smtClean="0"/>
              <a:t>КОНТАКТНАЯ ИНФОРМАЦИЯ</a:t>
            </a:r>
            <a:endParaRPr lang="ru-RU" dirty="0"/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6" name="Рисунок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5587" y="799199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 userDrawn="1"/>
        </p:nvSpPr>
        <p:spPr>
          <a:xfrm>
            <a:off x="965587" y="236764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2719109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24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839788" y="3178543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1253005" y="3810786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адрес</a:t>
            </a:r>
          </a:p>
        </p:txBody>
      </p:sp>
      <p:sp>
        <p:nvSpPr>
          <p:cNvPr id="26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1253005" y="4468121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телефон</a:t>
            </a:r>
          </a:p>
        </p:txBody>
      </p:sp>
      <p:sp>
        <p:nvSpPr>
          <p:cNvPr id="27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1253005" y="5024539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почта</a:t>
            </a:r>
          </a:p>
        </p:txBody>
      </p:sp>
      <p:sp>
        <p:nvSpPr>
          <p:cNvPr id="2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1253005" y="6036800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err="1" smtClean="0"/>
              <a:t>соцсети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1182082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rgbClr val="080D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30071"/>
            <a:ext cx="8961953" cy="795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2"/>
            <a:r>
              <a:rPr lang="ru-RU" dirty="0" smtClean="0"/>
              <a:t>Первый уровень</a:t>
            </a:r>
          </a:p>
          <a:p>
            <a:pPr lvl="3"/>
            <a:r>
              <a:rPr lang="ru-RU" dirty="0" smtClean="0"/>
              <a:t>Второй уровень</a:t>
            </a:r>
          </a:p>
          <a:p>
            <a:pPr lvl="4"/>
            <a:r>
              <a:rPr lang="ru-RU" dirty="0" smtClean="0"/>
              <a:t>Третий уровень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45" cstate="print">
            <a:extLst>
              <a:ext uri="{BEBA8EAE-BF5A-486C-A8C5-ECC9F3942E4B}">
                <a14:imgProps xmlns:a14="http://schemas.microsoft.com/office/drawing/2010/main" xmlns="">
                  <a14:imgLayer r:embed="rId46">
                    <a14:imgEffect>
                      <a14:brightnessContrast bright="-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7724" y="909229"/>
            <a:ext cx="1018505" cy="237355"/>
          </a:xfrm>
          <a:prstGeom prst="rect">
            <a:avLst/>
          </a:prstGeom>
          <a:noFill/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22015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0" r:id="rId3"/>
    <p:sldLayoutId id="2147483662" r:id="rId4"/>
    <p:sldLayoutId id="2147483663" r:id="rId5"/>
    <p:sldLayoutId id="2147483664" r:id="rId6"/>
    <p:sldLayoutId id="2147483694" r:id="rId7"/>
    <p:sldLayoutId id="2147483695" r:id="rId8"/>
    <p:sldLayoutId id="2147483679" r:id="rId9"/>
    <p:sldLayoutId id="2147483680" r:id="rId10"/>
    <p:sldLayoutId id="2147483681" r:id="rId11"/>
    <p:sldLayoutId id="2147483682" r:id="rId12"/>
    <p:sldLayoutId id="2147483650" r:id="rId13"/>
    <p:sldLayoutId id="2147483691" r:id="rId14"/>
    <p:sldLayoutId id="2147483692" r:id="rId15"/>
    <p:sldLayoutId id="2147483652" r:id="rId16"/>
    <p:sldLayoutId id="2147483653" r:id="rId17"/>
    <p:sldLayoutId id="2147483656" r:id="rId18"/>
    <p:sldLayoutId id="2147483696" r:id="rId19"/>
    <p:sldLayoutId id="2147483674" r:id="rId20"/>
    <p:sldLayoutId id="2147483665" r:id="rId21"/>
    <p:sldLayoutId id="2147483666" r:id="rId22"/>
    <p:sldLayoutId id="2147483688" r:id="rId23"/>
    <p:sldLayoutId id="2147483689" r:id="rId24"/>
    <p:sldLayoutId id="2147483690" r:id="rId25"/>
    <p:sldLayoutId id="2147483675" r:id="rId26"/>
    <p:sldLayoutId id="2147483676" r:id="rId27"/>
    <p:sldLayoutId id="2147483677" r:id="rId28"/>
    <p:sldLayoutId id="2147483657" r:id="rId29"/>
    <p:sldLayoutId id="2147483684" r:id="rId30"/>
    <p:sldLayoutId id="2147483685" r:id="rId31"/>
    <p:sldLayoutId id="2147483686" r:id="rId32"/>
    <p:sldLayoutId id="2147483687" r:id="rId33"/>
    <p:sldLayoutId id="2147483667" r:id="rId34"/>
    <p:sldLayoutId id="2147483670" r:id="rId35"/>
    <p:sldLayoutId id="2147483668" r:id="rId36"/>
    <p:sldLayoutId id="2147483671" r:id="rId37"/>
    <p:sldLayoutId id="2147483669" r:id="rId38"/>
    <p:sldLayoutId id="2147483672" r:id="rId39"/>
    <p:sldLayoutId id="2147483673" r:id="rId40"/>
    <p:sldLayoutId id="2147483683" r:id="rId41"/>
    <p:sldLayoutId id="2147483678" r:id="rId42"/>
    <p:sldLayoutId id="2147483693" r:id="rId4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microsoft.com/office/2007/relationships/hdphoto" Target="../media/hdphoto4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6.bin"/><Relationship Id="rId4" Type="http://schemas.microsoft.com/office/2007/relationships/hdphoto" Target="../media/hdphoto4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9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47.jpeg"/><Relationship Id="rId4" Type="http://schemas.openxmlformats.org/officeDocument/2006/relationships/oleObject" Target="../embeddings/oleObject13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14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10.vml"/><Relationship Id="rId5" Type="http://schemas.openxmlformats.org/officeDocument/2006/relationships/oleObject" Target="../embeddings/oleObject15.bin"/><Relationship Id="rId4" Type="http://schemas.openxmlformats.org/officeDocument/2006/relationships/image" Target="../media/image5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17.bin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r>
              <a:rPr lang="ru-RU" dirty="0" err="1" smtClean="0"/>
              <a:t>Мойзес</a:t>
            </a:r>
            <a:r>
              <a:rPr lang="ru-RU" dirty="0" smtClean="0"/>
              <a:t> Борис Борисович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ru-RU" dirty="0" smtClean="0"/>
              <a:t>Доцент отделения контроля и диагностики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ru-RU" dirty="0" smtClean="0"/>
              <a:t>202</a:t>
            </a:r>
            <a:r>
              <a:rPr lang="en-US" dirty="0" smtClean="0"/>
              <a:t>2</a:t>
            </a:r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altLang="ru-RU" sz="2800" dirty="0" smtClean="0"/>
              <a:t>МЕХАНИЧЕСКИЕ СВОЙСТВА </a:t>
            </a:r>
            <a:br>
              <a:rPr lang="ru-RU" altLang="ru-RU" sz="2800" dirty="0" smtClean="0"/>
            </a:br>
            <a:r>
              <a:rPr lang="ru-RU" altLang="ru-RU" sz="2800" dirty="0" smtClean="0"/>
              <a:t>КОНСТРУКЦИОННЫХ МАТЕРИАЛОВ</a:t>
            </a:r>
            <a:endParaRPr lang="ru-RU" sz="2800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ru-RU" altLang="ru-RU" sz="2000" b="1" dirty="0"/>
              <a:t>Конструирование и технология в приборостроении</a:t>
            </a:r>
          </a:p>
        </p:txBody>
      </p:sp>
    </p:spTree>
    <p:extLst>
      <p:ext uri="{BB962C8B-B14F-4D97-AF65-F5344CB8AC3E}">
        <p14:creationId xmlns:p14="http://schemas.microsoft.com/office/powerpoint/2010/main" xmlns="" val="1242979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0178" y="630071"/>
            <a:ext cx="8961953" cy="795672"/>
          </a:xfrm>
        </p:spPr>
        <p:txBody>
          <a:bodyPr>
            <a:normAutofit/>
          </a:bodyPr>
          <a:lstStyle/>
          <a:p>
            <a:r>
              <a:rPr lang="ru-RU" altLang="ru-RU" sz="2000" dirty="0"/>
              <a:t>МЕХАНИЧЕСКИЕ СВОЙСТВА </a:t>
            </a:r>
            <a:r>
              <a:rPr lang="ru-RU" altLang="ru-RU" sz="2000" dirty="0" smtClean="0"/>
              <a:t>КОНСТРУКЦИОННЫХ МАТЕРИАЛОВ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625357" y="1205686"/>
            <a:ext cx="113327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Задание:</a:t>
            </a:r>
          </a:p>
          <a:p>
            <a:pPr marL="362811" indent="-362811" defTabSz="1451244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Ознакомиться с предложенным материалом</a:t>
            </a:r>
          </a:p>
          <a:p>
            <a:pPr marL="362811" indent="-362811" defTabSz="1451244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основе рассмотренного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материала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заполнить таблицу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55422497"/>
              </p:ext>
            </p:extLst>
          </p:nvPr>
        </p:nvGraphicFramePr>
        <p:xfrm>
          <a:off x="625357" y="2649239"/>
          <a:ext cx="11222429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3738">
                  <a:extLst>
                    <a:ext uri="{9D8B030D-6E8A-4147-A177-3AD203B41FA5}">
                      <a16:colId xmlns:a16="http://schemas.microsoft.com/office/drawing/2014/main" xmlns="" val="2820246095"/>
                    </a:ext>
                  </a:extLst>
                </a:gridCol>
                <a:gridCol w="1814673">
                  <a:extLst>
                    <a:ext uri="{9D8B030D-6E8A-4147-A177-3AD203B41FA5}">
                      <a16:colId xmlns:a16="http://schemas.microsoft.com/office/drawing/2014/main" xmlns="" val="2901487542"/>
                    </a:ext>
                  </a:extLst>
                </a:gridCol>
                <a:gridCol w="1402804">
                  <a:extLst>
                    <a:ext uri="{9D8B030D-6E8A-4147-A177-3AD203B41FA5}">
                      <a16:colId xmlns:a16="http://schemas.microsoft.com/office/drawing/2014/main" xmlns="" val="865432905"/>
                    </a:ext>
                  </a:extLst>
                </a:gridCol>
                <a:gridCol w="3452429">
                  <a:extLst>
                    <a:ext uri="{9D8B030D-6E8A-4147-A177-3AD203B41FA5}">
                      <a16:colId xmlns:a16="http://schemas.microsoft.com/office/drawing/2014/main" xmlns="" val="124925931"/>
                    </a:ext>
                  </a:extLst>
                </a:gridCol>
                <a:gridCol w="2158785">
                  <a:extLst>
                    <a:ext uri="{9D8B030D-6E8A-4147-A177-3AD203B41FA5}">
                      <a16:colId xmlns:a16="http://schemas.microsoft.com/office/drawing/2014/main" xmlns="" val="39372178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Механическое свойство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Определение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 испытаний</a:t>
                      </a:r>
                      <a:endParaRPr lang="ru-RU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Краткая характеристика метода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019230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Прочность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62538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Жесткость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74351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Пластичность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13522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Ударная вязкость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39048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…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36588491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70178" y="5577659"/>
            <a:ext cx="5328253" cy="4580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    Дополнить таблицу свойством «выносливость»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2338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0178" y="630071"/>
            <a:ext cx="8961953" cy="795672"/>
          </a:xfrm>
        </p:spPr>
        <p:txBody>
          <a:bodyPr>
            <a:normAutofit/>
          </a:bodyPr>
          <a:lstStyle/>
          <a:p>
            <a:r>
              <a:rPr lang="ru-RU" altLang="ru-RU" sz="2000" dirty="0"/>
              <a:t>МЕХАНИЧЕСКИЕ СВОЙСТВА </a:t>
            </a:r>
            <a:r>
              <a:rPr lang="ru-RU" altLang="ru-RU" sz="2000" dirty="0" smtClean="0"/>
              <a:t>КОНСТРУКЦИОННЫХ МАТЕРИАЛОВ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70178" y="1268088"/>
            <a:ext cx="11001703" cy="49782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ts val="1905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конструировании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корпусных изделий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первую очередь руководствуются механическими свойствами материалов.</a:t>
            </a:r>
          </a:p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ts val="1905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Характеризуют способность сопротивляться деформированию и разрушению под воздействием различного рода нагрузок.</a:t>
            </a:r>
          </a:p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ts val="1905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Механические свойства материалов определяют их поведение под воздействием приложенных внешних нагрузок. </a:t>
            </a:r>
          </a:p>
          <a:p>
            <a:pPr defTabSz="1451244" fontAlgn="base">
              <a:lnSpc>
                <a:spcPct val="150000"/>
              </a:lnSpc>
              <a:spcBef>
                <a:spcPct val="0"/>
              </a:spcBef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Механические нагрузки:</a:t>
            </a:r>
          </a:p>
          <a:p>
            <a:pPr marL="342900" indent="-342900" defTabSz="1451244" fontAlgn="base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статические;</a:t>
            </a:r>
          </a:p>
          <a:p>
            <a:pPr marL="342900" indent="-342900" defTabSz="1451244" fontAlgn="base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динамические (инерционные, ударные, циклические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593558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0178" y="630071"/>
            <a:ext cx="8961953" cy="795672"/>
          </a:xfrm>
        </p:spPr>
        <p:txBody>
          <a:bodyPr>
            <a:normAutofit/>
          </a:bodyPr>
          <a:lstStyle/>
          <a:p>
            <a:r>
              <a:rPr lang="ru-RU" altLang="ru-RU" sz="2000" dirty="0"/>
              <a:t>МЕХАНИЧЕСКИЕ СВОЙСТВА </a:t>
            </a:r>
            <a:r>
              <a:rPr lang="ru-RU" altLang="ru-RU" sz="2000" dirty="0" smtClean="0"/>
              <a:t>КОНСТРУКЦИОННЫХ МАТЕРИАЛОВ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70177" y="1307092"/>
            <a:ext cx="1134855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Количественные (числовые) характеристики прочностных параметров определяются стандартными испытаниями.</a:t>
            </a:r>
          </a:p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Различают испытания:</a:t>
            </a:r>
          </a:p>
          <a:p>
            <a:pPr marL="342900" indent="-342900" defTabSz="1451244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статические на растяжение, сжатие, изгиб, кручение;</a:t>
            </a:r>
          </a:p>
          <a:p>
            <a:pPr marL="342900" indent="-342900" defTabSz="1451244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динамические на ударную вязкость;</a:t>
            </a:r>
          </a:p>
          <a:p>
            <a:pPr marL="342900" indent="-342900" defTabSz="1451244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усталость при цикловых нагрузках.</a:t>
            </a:r>
          </a:p>
        </p:txBody>
      </p:sp>
    </p:spTree>
    <p:extLst>
      <p:ext uri="{BB962C8B-B14F-4D97-AF65-F5344CB8AC3E}">
        <p14:creationId xmlns:p14="http://schemas.microsoft.com/office/powerpoint/2010/main" xmlns="" val="309873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0178" y="630071"/>
            <a:ext cx="8961953" cy="795672"/>
          </a:xfrm>
        </p:spPr>
        <p:txBody>
          <a:bodyPr>
            <a:normAutofit/>
          </a:bodyPr>
          <a:lstStyle/>
          <a:p>
            <a:r>
              <a:rPr lang="ru-RU" altLang="ru-RU" sz="2000" dirty="0"/>
              <a:t>МЕХАНИЧЕСКИЕ СВОЙСТВА </a:t>
            </a:r>
            <a:r>
              <a:rPr lang="ru-RU" altLang="ru-RU" sz="2000" dirty="0" smtClean="0"/>
              <a:t>КОНСТРУКЦИОННЫХ МАТЕРИАЛОВ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195316" y="1425743"/>
            <a:ext cx="405591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СТАТИЧЕСКИЕ ИСПЫТАНИЯ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70178" y="2078720"/>
            <a:ext cx="11269725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Статические испытания осуществляются при медленном возрастании нагрузок.</a:t>
            </a:r>
          </a:p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вид испытаний – испытание на растяжение, позволяющее определить характеристики прочности и пластичности.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70178" y="3778137"/>
            <a:ext cx="1124311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исключения влияния размеров образца испытание проводят на стандартных образцах с определенным соотношением между расчетной длиной </a:t>
            </a: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20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площадью поперечного сечения </a:t>
            </a: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sz="20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2730311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0178" y="630071"/>
            <a:ext cx="8961953" cy="795672"/>
          </a:xfrm>
        </p:spPr>
        <p:txBody>
          <a:bodyPr>
            <a:normAutofit/>
          </a:bodyPr>
          <a:lstStyle/>
          <a:p>
            <a:r>
              <a:rPr lang="ru-RU" altLang="ru-RU" sz="2000" dirty="0"/>
              <a:t>МЕХАНИЧЕСКИЕ СВОЙСТВА </a:t>
            </a:r>
            <a:r>
              <a:rPr lang="ru-RU" altLang="ru-RU" sz="2000" dirty="0" smtClean="0"/>
              <a:t>КОНСТРУКЦИОННЫХ МАТЕРИАЛОВ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78438" y="1425743"/>
            <a:ext cx="1116687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ts val="952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Испытуемый образец закрепляют в захватах разрывной машины и деформируют при плавно возрастающей (статической) нагрузке.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4772" y="2441406"/>
            <a:ext cx="4812367" cy="193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трелка вправо 4"/>
          <p:cNvSpPr/>
          <p:nvPr/>
        </p:nvSpPr>
        <p:spPr>
          <a:xfrm>
            <a:off x="6088190" y="3058913"/>
            <a:ext cx="685690" cy="457126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451244" fontAlgn="base">
              <a:spcBef>
                <a:spcPct val="0"/>
              </a:spcBef>
              <a:spcAft>
                <a:spcPct val="0"/>
              </a:spcAft>
            </a:pPr>
            <a:endParaRPr lang="ru-RU" sz="20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Стрелка вправо 5"/>
          <p:cNvSpPr/>
          <p:nvPr/>
        </p:nvSpPr>
        <p:spPr>
          <a:xfrm rot="10800000">
            <a:off x="608741" y="3058911"/>
            <a:ext cx="711461" cy="457126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451244" fontAlgn="base">
              <a:spcBef>
                <a:spcPct val="0"/>
              </a:spcBef>
              <a:spcAft>
                <a:spcPct val="0"/>
              </a:spcAft>
            </a:pPr>
            <a:endParaRPr lang="ru-RU" sz="20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69067" y="2674831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451244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endParaRPr lang="ru-RU" sz="20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7265" y="2674831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451244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endParaRPr lang="ru-RU" sz="20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83589" y="2420548"/>
            <a:ext cx="42672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defTabSz="1451244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20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altLang="ru-RU" sz="2000" baseline="-25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2000" baseline="-250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09607" y="3630321"/>
            <a:ext cx="340158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defTabSz="1451244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20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altLang="ru-RU" sz="2000" baseline="-25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2000" baseline="-250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68006" y="4487433"/>
            <a:ext cx="45362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451244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2. Схема испытания на растяжение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47888" y="5066626"/>
            <a:ext cx="808204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испытаний – диаграммы растяжения образца:</a:t>
            </a:r>
          </a:p>
          <a:p>
            <a:pPr marL="342900" indent="-342900" defTabSz="1451244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либо «нагрузка – деформация»;</a:t>
            </a:r>
          </a:p>
          <a:p>
            <a:pPr marL="342900" indent="-342900" defTabSz="1451244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либо «напряжение – деформация». </a:t>
            </a:r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7335608" y="2956262"/>
            <a:ext cx="4856392" cy="1300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5122" tIns="72561" rIns="145122" bIns="72561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1451244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0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altLang="ru-RU" sz="2000" baseline="-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itchFamily="18" charset="0"/>
              </a:rPr>
              <a:t>– площадь поперечного сечения</a:t>
            </a:r>
          </a:p>
          <a:p>
            <a:pPr algn="just" defTabSz="1451244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0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altLang="ru-RU" sz="2000" baseline="-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itchFamily="18" charset="0"/>
              </a:rPr>
              <a:t> – рабочая (расчетная) длина</a:t>
            </a:r>
          </a:p>
          <a:p>
            <a:pPr algn="just" defTabSz="1451244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0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–  нагрузка</a:t>
            </a:r>
          </a:p>
        </p:txBody>
      </p:sp>
    </p:spTree>
    <p:extLst>
      <p:ext uri="{BB962C8B-B14F-4D97-AF65-F5344CB8AC3E}">
        <p14:creationId xmlns:p14="http://schemas.microsoft.com/office/powerpoint/2010/main" xmlns="" val="1883320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0178" y="630071"/>
            <a:ext cx="8961953" cy="795672"/>
          </a:xfrm>
        </p:spPr>
        <p:txBody>
          <a:bodyPr>
            <a:normAutofit/>
          </a:bodyPr>
          <a:lstStyle/>
          <a:p>
            <a:r>
              <a:rPr lang="ru-RU" altLang="ru-RU" sz="2000" dirty="0"/>
              <a:t>МЕХАНИЧЕСКИЕ СВОЙСТВА </a:t>
            </a:r>
            <a:r>
              <a:rPr lang="ru-RU" altLang="ru-RU" sz="2000" dirty="0" smtClean="0"/>
              <a:t>КОНСТРУКЦИОННЫХ МАТЕРИАЛОВ</a:t>
            </a:r>
            <a:endParaRPr lang="ru-RU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3771687" y="6222430"/>
            <a:ext cx="4222566" cy="385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451244" fontAlgn="base">
              <a:spcBef>
                <a:spcPct val="0"/>
              </a:spcBef>
              <a:spcAft>
                <a:spcPct val="0"/>
              </a:spcAft>
              <a:tabLst>
                <a:tab pos="3560084" algn="l"/>
              </a:tabLst>
            </a:pPr>
            <a:r>
              <a:rPr lang="ru-RU" sz="190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3. Диаграмма растяжения образца</a:t>
            </a:r>
          </a:p>
        </p:txBody>
      </p:sp>
      <p:pic>
        <p:nvPicPr>
          <p:cNvPr id="4" name="Picture 2" descr="http://image.slidesharecdn.com/3-120626015516-phpapp01/95/3-1-728.jpg?cb=134067576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10" t="12713" r="650" b="17952"/>
          <a:stretch/>
        </p:blipFill>
        <p:spPr bwMode="auto">
          <a:xfrm>
            <a:off x="1762045" y="1425743"/>
            <a:ext cx="8401040" cy="4544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06850" y="3711376"/>
            <a:ext cx="341953" cy="488463"/>
          </a:xfrm>
          <a:prstGeom prst="rect">
            <a:avLst/>
          </a:prstGeom>
          <a:solidFill>
            <a:schemeClr val="bg1"/>
          </a:solidFill>
        </p:spPr>
        <p:txBody>
          <a:bodyPr vert="vert270" wrap="square" lIns="0" tIns="0" rIns="0" bIns="0" rtlCol="0">
            <a:spAutoFit/>
          </a:bodyPr>
          <a:lstStyle/>
          <a:p>
            <a:pPr defTabSz="1451244" fontAlgn="base">
              <a:spcBef>
                <a:spcPct val="0"/>
              </a:spcBef>
              <a:spcAft>
                <a:spcPct val="0"/>
              </a:spcAft>
            </a:pPr>
            <a:r>
              <a:rPr lang="en-US" sz="2222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222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25992" y="1537197"/>
            <a:ext cx="439575" cy="434286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pPr defTabSz="1451244" fontAlgn="base">
              <a:spcBef>
                <a:spcPct val="0"/>
              </a:spcBef>
              <a:spcAft>
                <a:spcPct val="0"/>
              </a:spcAft>
            </a:pPr>
            <a:r>
              <a:rPr lang="en-US" sz="2222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endParaRPr lang="ru-RU" sz="2222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06806" y="3768517"/>
            <a:ext cx="341953" cy="675553"/>
          </a:xfrm>
          <a:prstGeom prst="rect">
            <a:avLst/>
          </a:prstGeom>
          <a:solidFill>
            <a:schemeClr val="bg1"/>
          </a:solidFill>
        </p:spPr>
        <p:txBody>
          <a:bodyPr vert="vert270" wrap="square" lIns="0" rIns="0" rtlCol="0">
            <a:spAutoFit/>
          </a:bodyPr>
          <a:lstStyle/>
          <a:p>
            <a:pPr defTabSz="1451244" fontAlgn="base">
              <a:spcBef>
                <a:spcPct val="0"/>
              </a:spcBef>
              <a:spcAft>
                <a:spcPct val="0"/>
              </a:spcAft>
            </a:pPr>
            <a:r>
              <a:rPr lang="en-US" sz="2222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222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пц</a:t>
            </a:r>
            <a:endParaRPr lang="ru-RU" sz="2222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63055" y="3622899"/>
            <a:ext cx="341953" cy="717026"/>
          </a:xfrm>
          <a:prstGeom prst="rect">
            <a:avLst/>
          </a:prstGeom>
          <a:solidFill>
            <a:schemeClr val="bg1"/>
          </a:solidFill>
        </p:spPr>
        <p:txBody>
          <a:bodyPr vert="vert270" wrap="square" lIns="0" rIns="0" rtlCol="0">
            <a:spAutoFit/>
          </a:bodyPr>
          <a:lstStyle/>
          <a:p>
            <a:pPr defTabSz="1451244" fontAlgn="base">
              <a:spcBef>
                <a:spcPct val="0"/>
              </a:spcBef>
              <a:spcAft>
                <a:spcPct val="0"/>
              </a:spcAft>
            </a:pPr>
            <a:r>
              <a:rPr lang="en-US" sz="2222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222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</a:t>
            </a:r>
            <a:endParaRPr lang="ru-RU" sz="2222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46392" y="3092964"/>
            <a:ext cx="341953" cy="675553"/>
          </a:xfrm>
          <a:prstGeom prst="rect">
            <a:avLst/>
          </a:prstGeom>
          <a:solidFill>
            <a:schemeClr val="bg1"/>
          </a:solidFill>
        </p:spPr>
        <p:txBody>
          <a:bodyPr vert="vert270" wrap="square" lIns="0" rIns="0" rtlCol="0">
            <a:spAutoFit/>
          </a:bodyPr>
          <a:lstStyle/>
          <a:p>
            <a:pPr defTabSz="1451244" fontAlgn="base">
              <a:spcBef>
                <a:spcPct val="0"/>
              </a:spcBef>
              <a:spcAft>
                <a:spcPct val="0"/>
              </a:spcAft>
            </a:pPr>
            <a:r>
              <a:rPr lang="en-US" sz="2222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222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91390" y="3264386"/>
            <a:ext cx="341953" cy="675553"/>
          </a:xfrm>
          <a:prstGeom prst="rect">
            <a:avLst/>
          </a:prstGeom>
          <a:solidFill>
            <a:schemeClr val="bg1"/>
          </a:solidFill>
        </p:spPr>
        <p:txBody>
          <a:bodyPr vert="vert270" wrap="square" lIns="0" rIns="0" rtlCol="0">
            <a:spAutoFit/>
          </a:bodyPr>
          <a:lstStyle/>
          <a:p>
            <a:pPr defTabSz="1451244" fontAlgn="base">
              <a:spcBef>
                <a:spcPct val="0"/>
              </a:spcBef>
              <a:spcAft>
                <a:spcPct val="0"/>
              </a:spcAft>
            </a:pPr>
            <a:r>
              <a:rPr lang="en-US" sz="2222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222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49131" y="3291563"/>
            <a:ext cx="228011" cy="675553"/>
          </a:xfrm>
          <a:prstGeom prst="rect">
            <a:avLst/>
          </a:prstGeom>
          <a:solidFill>
            <a:schemeClr val="bg1"/>
          </a:solidFill>
        </p:spPr>
        <p:txBody>
          <a:bodyPr vert="vert270" wrap="square" lIns="0" rIns="0" rtlCol="0">
            <a:spAutoFit/>
          </a:bodyPr>
          <a:lstStyle/>
          <a:p>
            <a:pPr defTabSz="1451244" fontAlgn="base">
              <a:spcBef>
                <a:spcPct val="0"/>
              </a:spcBef>
              <a:spcAft>
                <a:spcPct val="0"/>
              </a:spcAft>
            </a:pPr>
            <a:endParaRPr lang="ru-RU" sz="2222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36944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0178" y="630071"/>
            <a:ext cx="8961953" cy="795672"/>
          </a:xfrm>
        </p:spPr>
        <p:txBody>
          <a:bodyPr>
            <a:normAutofit/>
          </a:bodyPr>
          <a:lstStyle/>
          <a:p>
            <a:r>
              <a:rPr lang="ru-RU" altLang="ru-RU" sz="2000" dirty="0"/>
              <a:t>МЕХАНИЧЕСКИЕ СВОЙСТВА </a:t>
            </a:r>
            <a:r>
              <a:rPr lang="ru-RU" altLang="ru-RU" sz="2000" dirty="0" smtClean="0"/>
              <a:t>КОНСТРУКЦИОННЫХ МАТЕРИАЛОВ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70177" y="1425743"/>
            <a:ext cx="11222429" cy="1092595"/>
          </a:xfrm>
          <a:prstGeom prst="rect">
            <a:avLst/>
          </a:prstGeom>
        </p:spPr>
        <p:txBody>
          <a:bodyPr wrap="square" lIns="91426" tIns="45714" rIns="91426" bIns="45714">
            <a:spAutoFit/>
          </a:bodyPr>
          <a:lstStyle/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растяжении образец удлиняется, а его поперечное сечение непрерывно уменьшается. </a:t>
            </a:r>
          </a:p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0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каждый данный момент определить сложно.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62270" y="3618285"/>
            <a:ext cx="11430336" cy="1015651"/>
          </a:xfrm>
          <a:prstGeom prst="rect">
            <a:avLst/>
          </a:prstGeom>
        </p:spPr>
        <p:txBody>
          <a:bodyPr wrap="square" lIns="91426" tIns="45714" rIns="91426" bIns="45714">
            <a:spAutoFit/>
          </a:bodyPr>
          <a:lstStyle/>
          <a:p>
            <a:pPr algn="ctr" defTabSz="1451244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расчете предела упругости, предела текучести и временного сопротивления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пользуются условными напряжениями: </a:t>
            </a:r>
            <a:r>
              <a:rPr lang="en-US" sz="2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0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const.</a:t>
            </a:r>
            <a:endParaRPr lang="ru-RU" sz="2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5533378" y="2904410"/>
            <a:ext cx="648013" cy="545518"/>
          </a:xfrm>
          <a:prstGeom prst="down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26" tIns="45714" rIns="91426" bIns="45714" rtlCol="0" anchor="ctr"/>
          <a:lstStyle/>
          <a:p>
            <a:pPr algn="ctr" defTabSz="1451244" fontAlgn="base">
              <a:spcBef>
                <a:spcPct val="0"/>
              </a:spcBef>
              <a:spcAft>
                <a:spcPct val="0"/>
              </a:spcAft>
            </a:pPr>
            <a:endParaRPr lang="ru-RU" sz="2000">
              <a:solidFill>
                <a:srgbClr val="FFFFFF"/>
              </a:solidFill>
              <a:latin typeface="Arial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0177" y="4952116"/>
            <a:ext cx="10946699" cy="553986"/>
          </a:xfrm>
          <a:prstGeom prst="rect">
            <a:avLst/>
          </a:prstGeom>
        </p:spPr>
        <p:txBody>
          <a:bodyPr wrap="square" lIns="91426" tIns="45714" rIns="91426" bIns="45714">
            <a:spAutoFit/>
          </a:bodyPr>
          <a:lstStyle/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Истинное напряжение рассчитывается только при определении сопротивления разрушению.</a:t>
            </a:r>
          </a:p>
        </p:txBody>
      </p:sp>
    </p:spTree>
    <p:extLst>
      <p:ext uri="{BB962C8B-B14F-4D97-AF65-F5344CB8AC3E}">
        <p14:creationId xmlns:p14="http://schemas.microsoft.com/office/powerpoint/2010/main" xmlns="" val="2227013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0178" y="630071"/>
            <a:ext cx="8961953" cy="795672"/>
          </a:xfrm>
        </p:spPr>
        <p:txBody>
          <a:bodyPr>
            <a:normAutofit/>
          </a:bodyPr>
          <a:lstStyle/>
          <a:p>
            <a:r>
              <a:rPr lang="ru-RU" altLang="ru-RU" sz="2000" dirty="0"/>
              <a:t>МЕХАНИЧЕСКИЕ СВОЙСТВА </a:t>
            </a:r>
            <a:r>
              <a:rPr lang="ru-RU" altLang="ru-RU" sz="2000" dirty="0" smtClean="0"/>
              <a:t>КОНСТРУКЦИОННЫХ МАТЕРИАЛОВ</a:t>
            </a:r>
            <a:endParaRPr lang="ru-RU" sz="2000" dirty="0"/>
          </a:p>
        </p:txBody>
      </p:sp>
      <p:pic>
        <p:nvPicPr>
          <p:cNvPr id="3" name="Picture 2" descr="http://www.testmachines.ru/images/rev_diag-rast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" t="-2929" r="69211" b="11796"/>
          <a:stretch/>
        </p:blipFill>
        <p:spPr bwMode="auto">
          <a:xfrm>
            <a:off x="806656" y="1467472"/>
            <a:ext cx="2001800" cy="438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80501" y="2154679"/>
            <a:ext cx="8732823" cy="553986"/>
          </a:xfrm>
          <a:prstGeom prst="rect">
            <a:avLst/>
          </a:prstGeom>
        </p:spPr>
        <p:txBody>
          <a:bodyPr wrap="square" lIns="91426" tIns="45714" rIns="91426" bIns="45714">
            <a:spAutoFit/>
          </a:bodyPr>
          <a:lstStyle/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Гука: пропорциональность между нагрузкой </a:t>
            </a: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 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удлинением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ru-RU" sz="20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67118008"/>
              </p:ext>
            </p:extLst>
          </p:nvPr>
        </p:nvGraphicFramePr>
        <p:xfrm>
          <a:off x="6191261" y="2871811"/>
          <a:ext cx="977760" cy="342720"/>
        </p:xfrm>
        <a:graphic>
          <a:graphicData uri="http://schemas.openxmlformats.org/presentationml/2006/ole">
            <p:oleObj spid="_x0000_s13324" name="Equation" r:id="rId4" imgW="977760" imgH="342720" progId="">
              <p:embed/>
            </p:oleObj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280501" y="3542943"/>
            <a:ext cx="3872763" cy="400097"/>
          </a:xfrm>
          <a:prstGeom prst="rect">
            <a:avLst/>
          </a:prstGeom>
        </p:spPr>
        <p:txBody>
          <a:bodyPr wrap="none" lIns="91426" tIns="45714" rIns="91426" bIns="45714">
            <a:spAutoFit/>
          </a:bodyPr>
          <a:lstStyle/>
          <a:p>
            <a:pPr defTabSz="1451244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  жесткости тела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7639" y="5845746"/>
            <a:ext cx="28434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451244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4. Прямолинейный участок диаграммы </a:t>
            </a:r>
            <a:r>
              <a:rPr lang="ru-RU" sz="20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ОА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34503" y="3944200"/>
            <a:ext cx="276999" cy="675553"/>
          </a:xfrm>
          <a:prstGeom prst="rect">
            <a:avLst/>
          </a:prstGeom>
          <a:solidFill>
            <a:schemeClr val="bg1"/>
          </a:solidFill>
        </p:spPr>
        <p:txBody>
          <a:bodyPr vert="vert270" wrap="square" lIns="0" rIns="0" rtlCol="0">
            <a:spAutoFit/>
          </a:bodyPr>
          <a:lstStyle/>
          <a:p>
            <a:pPr defTabSz="1451244"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пц</a:t>
            </a:r>
            <a:endParaRPr lang="ru-RU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47583" y="3742992"/>
            <a:ext cx="276999" cy="717026"/>
          </a:xfrm>
          <a:prstGeom prst="rect">
            <a:avLst/>
          </a:prstGeom>
          <a:solidFill>
            <a:schemeClr val="bg1"/>
          </a:solidFill>
        </p:spPr>
        <p:txBody>
          <a:bodyPr vert="vert270" wrap="square" lIns="0" rIns="0" rtlCol="0">
            <a:spAutoFit/>
          </a:bodyPr>
          <a:lstStyle/>
          <a:p>
            <a:pPr defTabSz="1451244"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</a:t>
            </a:r>
            <a:endParaRPr lang="ru-RU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47473" y="1467472"/>
            <a:ext cx="3766387" cy="434274"/>
          </a:xfrm>
          <a:prstGeom prst="rect">
            <a:avLst/>
          </a:prstGeom>
        </p:spPr>
        <p:txBody>
          <a:bodyPr wrap="none" lIns="91426" tIns="45714" rIns="91426" bIns="45714">
            <a:spAutoFit/>
          </a:bodyPr>
          <a:lstStyle/>
          <a:p>
            <a:pPr defTabSz="1451244" fontAlgn="base">
              <a:spcBef>
                <a:spcPct val="0"/>
              </a:spcBef>
              <a:spcAft>
                <a:spcPct val="0"/>
              </a:spcAft>
            </a:pPr>
            <a:r>
              <a:rPr lang="ru-RU" sz="2222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прочности</a:t>
            </a:r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68850441"/>
              </p:ext>
            </p:extLst>
          </p:nvPr>
        </p:nvGraphicFramePr>
        <p:xfrm>
          <a:off x="6191261" y="4545811"/>
          <a:ext cx="1108567" cy="806231"/>
        </p:xfrm>
        <a:graphic>
          <a:graphicData uri="http://schemas.openxmlformats.org/presentationml/2006/ole">
            <p:oleObj spid="_x0000_s13325" name="Equation" r:id="rId5" imgW="698400" imgH="507960" progId="">
              <p:embed/>
            </p:oleObj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3280501" y="4059908"/>
            <a:ext cx="33734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451244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Предел пропорциональности</a:t>
            </a:r>
            <a:endParaRPr lang="ru-RU" sz="2000" dirty="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1322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0178" y="630071"/>
            <a:ext cx="8961953" cy="795672"/>
          </a:xfrm>
        </p:spPr>
        <p:txBody>
          <a:bodyPr>
            <a:normAutofit/>
          </a:bodyPr>
          <a:lstStyle/>
          <a:p>
            <a:r>
              <a:rPr lang="ru-RU" altLang="ru-RU" sz="2000" dirty="0"/>
              <a:t>МЕХАНИЧЕСКИЕ СВОЙСТВА </a:t>
            </a:r>
            <a:r>
              <a:rPr lang="ru-RU" altLang="ru-RU" sz="2000" dirty="0" smtClean="0"/>
              <a:t>КОНСТРУКЦИОННЫХ МАТЕРИАЛОВ</a:t>
            </a:r>
            <a:endParaRPr lang="ru-RU" sz="2000" dirty="0"/>
          </a:p>
        </p:txBody>
      </p:sp>
      <p:pic>
        <p:nvPicPr>
          <p:cNvPr id="3" name="Picture 2" descr="http://www.testmachines.ru/images/rev_diag-rast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" t="-2929" r="69211" b="11796"/>
          <a:stretch/>
        </p:blipFill>
        <p:spPr bwMode="auto">
          <a:xfrm>
            <a:off x="806656" y="1467472"/>
            <a:ext cx="2001800" cy="438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0" y="5845746"/>
            <a:ext cx="349994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451244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Участок </a:t>
            </a:r>
            <a:r>
              <a:rPr lang="ru-RU" sz="20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0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34503" y="3944200"/>
            <a:ext cx="276999" cy="675553"/>
          </a:xfrm>
          <a:prstGeom prst="rect">
            <a:avLst/>
          </a:prstGeom>
          <a:solidFill>
            <a:schemeClr val="bg1"/>
          </a:solidFill>
        </p:spPr>
        <p:txBody>
          <a:bodyPr vert="vert270" wrap="square" lIns="0" rIns="0" rtlCol="0">
            <a:spAutoFit/>
          </a:bodyPr>
          <a:lstStyle/>
          <a:p>
            <a:pPr defTabSz="1451244"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пц</a:t>
            </a:r>
            <a:endParaRPr lang="ru-RU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47583" y="3742992"/>
            <a:ext cx="276999" cy="717026"/>
          </a:xfrm>
          <a:prstGeom prst="rect">
            <a:avLst/>
          </a:prstGeom>
          <a:solidFill>
            <a:schemeClr val="bg1"/>
          </a:solidFill>
        </p:spPr>
        <p:txBody>
          <a:bodyPr vert="vert270" wrap="square" lIns="0" rIns="0" rtlCol="0">
            <a:spAutoFit/>
          </a:bodyPr>
          <a:lstStyle/>
          <a:p>
            <a:pPr defTabSz="1451244"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endParaRPr lang="ru-RU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320980" y="1425743"/>
            <a:ext cx="8581986" cy="2182637"/>
          </a:xfrm>
          <a:prstGeom prst="rect">
            <a:avLst/>
          </a:prstGeom>
        </p:spPr>
        <p:txBody>
          <a:bodyPr wrap="square" lIns="91426" tIns="45714" rIns="91426" bIns="45714">
            <a:spAutoFit/>
          </a:bodyPr>
          <a:lstStyle/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ts val="1905"/>
              </a:spcAft>
            </a:pPr>
            <a:r>
              <a:rPr lang="en-US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зона упругих деформаций</a:t>
            </a:r>
          </a:p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ts val="1905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нагружении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точки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(сила </a:t>
            </a:r>
            <a:r>
              <a:rPr lang="ru-RU" sz="2000" i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000" baseline="-25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потом </a:t>
            </a:r>
            <a:r>
              <a:rPr lang="ru-RU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разгружении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деформации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образца будут уменьшаться по тому же закону, по которому они увеличивались при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нагружении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49785938"/>
              </p:ext>
            </p:extLst>
          </p:nvPr>
        </p:nvGraphicFramePr>
        <p:xfrm>
          <a:off x="6046894" y="5019582"/>
          <a:ext cx="947289" cy="826164"/>
        </p:xfrm>
        <a:graphic>
          <a:graphicData uri="http://schemas.openxmlformats.org/presentationml/2006/ole">
            <p:oleObj spid="_x0000_s14344" name="Equation" r:id="rId4" imgW="596880" imgH="520560" progId="">
              <p:embed/>
            </p:oleObj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3320980" y="3742992"/>
            <a:ext cx="849779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Предел упругости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ru-RU" sz="20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максимальное напряжение, до которого образец испытывает только упругую деформацию: </a:t>
            </a:r>
          </a:p>
        </p:txBody>
      </p:sp>
    </p:spTree>
    <p:extLst>
      <p:ext uri="{BB962C8B-B14F-4D97-AF65-F5344CB8AC3E}">
        <p14:creationId xmlns:p14="http://schemas.microsoft.com/office/powerpoint/2010/main" xmlns="" val="29149675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0178" y="630071"/>
            <a:ext cx="8961953" cy="795672"/>
          </a:xfrm>
        </p:spPr>
        <p:txBody>
          <a:bodyPr>
            <a:normAutofit/>
          </a:bodyPr>
          <a:lstStyle/>
          <a:p>
            <a:r>
              <a:rPr lang="ru-RU" altLang="ru-RU" sz="2000" dirty="0"/>
              <a:t>МЕХАНИЧЕСКИЕ СВОЙСТВА </a:t>
            </a:r>
            <a:r>
              <a:rPr lang="ru-RU" altLang="ru-RU" sz="2000" dirty="0" smtClean="0"/>
              <a:t>КОНСТРУКЦИОННЫХ МАТЕРИАЛОВ</a:t>
            </a:r>
            <a:endParaRPr lang="ru-RU" sz="2000" dirty="0"/>
          </a:p>
        </p:txBody>
      </p:sp>
      <p:pic>
        <p:nvPicPr>
          <p:cNvPr id="3" name="Picture 2" descr="http://www.testmachines.ru/images/rev_diag-rast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" t="-2929" r="69211" b="11796"/>
          <a:stretch/>
        </p:blipFill>
        <p:spPr bwMode="auto">
          <a:xfrm>
            <a:off x="806656" y="1467472"/>
            <a:ext cx="2001800" cy="438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67639" y="5845746"/>
            <a:ext cx="28434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451244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Участок </a:t>
            </a:r>
            <a:r>
              <a:rPr lang="ru-RU" sz="20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BС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34503" y="3944200"/>
            <a:ext cx="276999" cy="675553"/>
          </a:xfrm>
          <a:prstGeom prst="rect">
            <a:avLst/>
          </a:prstGeom>
          <a:solidFill>
            <a:schemeClr val="bg1"/>
          </a:solidFill>
        </p:spPr>
        <p:txBody>
          <a:bodyPr vert="vert270" wrap="square" lIns="0" rIns="0" rtlCol="0">
            <a:spAutoFit/>
          </a:bodyPr>
          <a:lstStyle/>
          <a:p>
            <a:pPr defTabSz="1451244"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пц</a:t>
            </a:r>
            <a:endParaRPr lang="ru-RU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47583" y="3742992"/>
            <a:ext cx="276999" cy="717026"/>
          </a:xfrm>
          <a:prstGeom prst="rect">
            <a:avLst/>
          </a:prstGeom>
          <a:solidFill>
            <a:schemeClr val="bg1"/>
          </a:solidFill>
        </p:spPr>
        <p:txBody>
          <a:bodyPr vert="vert270" wrap="square" lIns="0" rIns="0" rtlCol="0">
            <a:spAutoFit/>
          </a:bodyPr>
          <a:lstStyle/>
          <a:p>
            <a:pPr defTabSz="1451244"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endParaRPr lang="ru-RU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604423" y="1351113"/>
            <a:ext cx="8314308" cy="2576142"/>
          </a:xfrm>
          <a:prstGeom prst="rect">
            <a:avLst/>
          </a:prstGeom>
        </p:spPr>
        <p:txBody>
          <a:bodyPr wrap="square" lIns="91426" tIns="45714" rIns="91426" bIns="45714">
            <a:spAutoFit/>
          </a:bodyPr>
          <a:lstStyle/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усилие выше </a:t>
            </a:r>
            <a:r>
              <a:rPr lang="ru-RU" sz="20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0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 то при разгрузке образца деформации полностью не исчезают (прямая </a:t>
            </a: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B'О' 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параллельная линии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нагружения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Деформация образца состоит деформации:</a:t>
            </a:r>
          </a:p>
          <a:p>
            <a:pPr marL="342900" indent="-342900" defTabSz="1451244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упругой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ru-RU" sz="20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20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defTabSz="1451244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остаточной (пластической)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ru-RU" sz="20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20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2447794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0178" y="630071"/>
            <a:ext cx="8961953" cy="795672"/>
          </a:xfrm>
        </p:spPr>
        <p:txBody>
          <a:bodyPr>
            <a:normAutofit/>
          </a:bodyPr>
          <a:lstStyle/>
          <a:p>
            <a:r>
              <a:rPr lang="ru-RU" altLang="ru-RU" sz="2000" dirty="0"/>
              <a:t>МЕХАНИЧЕСКИЕ СВОЙСТВА </a:t>
            </a:r>
            <a:r>
              <a:rPr lang="ru-RU" altLang="ru-RU" sz="2000" dirty="0" smtClean="0"/>
              <a:t>КОНСТРУКЦИОННЫХ МАТЕРИАЛОВ</a:t>
            </a:r>
            <a:endParaRPr lang="ru-RU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-50583" y="6341383"/>
            <a:ext cx="3083276" cy="532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451244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90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7. Участок </a:t>
            </a:r>
            <a:r>
              <a:rPr lang="en-US" sz="1905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CD</a:t>
            </a:r>
            <a:endParaRPr lang="ru-RU" sz="1905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http://image.slidesharecdn.com/3-120626015516-phpapp01/95/3-1-728.jpg?cb=134067576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454" t="12713" r="65274" b="34087"/>
          <a:stretch/>
        </p:blipFill>
        <p:spPr bwMode="auto">
          <a:xfrm>
            <a:off x="1168064" y="1426031"/>
            <a:ext cx="1384213" cy="489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952875" y="1229972"/>
            <a:ext cx="8809442" cy="553986"/>
          </a:xfrm>
          <a:prstGeom prst="rect">
            <a:avLst/>
          </a:prstGeom>
        </p:spPr>
        <p:txBody>
          <a:bodyPr wrap="square" lIns="91426" tIns="45714" rIns="91426" bIns="45714">
            <a:spAutoFit/>
          </a:bodyPr>
          <a:lstStyle/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Участок </a:t>
            </a: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sz="20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(параллельный оси) абсцисс – площадка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текучести.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952875" y="1830118"/>
            <a:ext cx="8889259" cy="1015651"/>
          </a:xfrm>
          <a:prstGeom prst="rect">
            <a:avLst/>
          </a:prstGeom>
        </p:spPr>
        <p:txBody>
          <a:bodyPr wrap="square" lIns="91426" tIns="45714" rIns="91426" bIns="45714">
            <a:spAutoFit/>
          </a:bodyPr>
          <a:lstStyle/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Предел текучести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ru-RU" sz="20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это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напряжение,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котором происходит увеличение деформации при постоянной нагрузке:</a:t>
            </a:r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36921807"/>
              </p:ext>
            </p:extLst>
          </p:nvPr>
        </p:nvGraphicFramePr>
        <p:xfrm>
          <a:off x="7572437" y="2845769"/>
          <a:ext cx="947289" cy="785599"/>
        </p:xfrm>
        <a:graphic>
          <a:graphicData uri="http://schemas.openxmlformats.org/presentationml/2006/ole">
            <p:oleObj spid="_x0000_s15375" name="Equation" r:id="rId5" imgW="596880" imgH="495000" progId="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89608" y="1425743"/>
            <a:ext cx="566014" cy="738664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pPr algn="r" defTabSz="1451244"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endParaRPr lang="ru-RU" i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1451244" fontAlgn="base">
              <a:spcBef>
                <a:spcPct val="0"/>
              </a:spcBef>
              <a:spcAft>
                <a:spcPct val="0"/>
              </a:spcAft>
            </a:pPr>
            <a:endParaRPr lang="ru-RU" i="1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1451244" fontAlgn="base">
              <a:spcBef>
                <a:spcPct val="0"/>
              </a:spcBef>
              <a:spcAft>
                <a:spcPct val="0"/>
              </a:spcAft>
            </a:pPr>
            <a:endParaRPr lang="ru-RU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 rot="16200000">
            <a:off x="580889" y="4854878"/>
            <a:ext cx="628431" cy="434286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pPr defTabSz="1451244" fontAlgn="base">
              <a:spcBef>
                <a:spcPct val="0"/>
              </a:spcBef>
              <a:spcAft>
                <a:spcPct val="0"/>
              </a:spcAft>
            </a:pPr>
            <a:r>
              <a:rPr lang="en-US" sz="2222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222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пц</a:t>
            </a:r>
            <a:endParaRPr lang="ru-RU" sz="2222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16200000">
            <a:off x="264618" y="4668484"/>
            <a:ext cx="571408" cy="434286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pPr defTabSz="1451244" fontAlgn="base">
              <a:spcBef>
                <a:spcPct val="0"/>
              </a:spcBef>
              <a:spcAft>
                <a:spcPct val="0"/>
              </a:spcAft>
            </a:pPr>
            <a:r>
              <a:rPr lang="en-US" sz="2222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222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endParaRPr lang="ru-RU" sz="2222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3001565" y="4065111"/>
            <a:ext cx="9239125" cy="1015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4" rIns="91426" bIns="45714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284">
              <a:lnSpc>
                <a:spcPct val="150000"/>
              </a:lnSpc>
              <a:spcAft>
                <a:spcPts val="600"/>
              </a:spcAft>
            </a:pPr>
            <a: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Условный предел текучести </a:t>
            </a:r>
            <a:r>
              <a:rPr lang="ru-RU" altLang="ru-RU" sz="2000" dirty="0">
                <a:solidFill>
                  <a:srgbClr val="000000"/>
                </a:solidFill>
                <a:latin typeface="Symbol" pitchFamily="18" charset="2"/>
                <a:cs typeface="Times New Roman" pitchFamily="18" charset="0"/>
              </a:rPr>
              <a:t>s</a:t>
            </a:r>
            <a:r>
              <a:rPr lang="ru-RU" altLang="ru-RU" sz="2000" baseline="-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0,2</a:t>
            </a:r>
            <a: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– напряжение, при котором образец получает остаточное (пластическое) удлинение, равное 0,2 % своей расчетной длины:</a:t>
            </a:r>
            <a:endParaRPr lang="ru-RU" altLang="ru-RU" sz="2000" dirty="0">
              <a:solidFill>
                <a:srgbClr val="000000"/>
              </a:solidFill>
            </a:endParaRPr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14191224"/>
              </p:ext>
            </p:extLst>
          </p:nvPr>
        </p:nvGraphicFramePr>
        <p:xfrm>
          <a:off x="7572437" y="5093409"/>
          <a:ext cx="1168971" cy="806167"/>
        </p:xfrm>
        <a:graphic>
          <a:graphicData uri="http://schemas.openxmlformats.org/presentationml/2006/ole">
            <p:oleObj spid="_x0000_s15376" name="Equation" r:id="rId6" imgW="736560" imgH="507960" progId="">
              <p:embed/>
            </p:oleObj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3088508" y="5798507"/>
            <a:ext cx="8997930" cy="1015651"/>
          </a:xfrm>
          <a:prstGeom prst="rect">
            <a:avLst/>
          </a:prstGeom>
        </p:spPr>
        <p:txBody>
          <a:bodyPr wrap="square" lIns="91426" tIns="45714" rIns="91426" bIns="45714">
            <a:spAutoFit/>
          </a:bodyPr>
          <a:lstStyle/>
          <a:p>
            <a:pPr defTabSz="1451244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где </a:t>
            </a:r>
            <a:r>
              <a:rPr lang="ru-RU" altLang="ru-RU" sz="20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altLang="ru-RU" sz="2000" baseline="-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0,2 </a:t>
            </a:r>
            <a: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 нагрузка, вызывающая остаточное (пластическое) удлинение, равное 0,2 % от начальной длины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952875" y="3539320"/>
            <a:ext cx="9807351" cy="553986"/>
          </a:xfrm>
          <a:prstGeom prst="rect">
            <a:avLst/>
          </a:prstGeom>
        </p:spPr>
        <p:txBody>
          <a:bodyPr wrap="square" lIns="91426" tIns="45714" rIns="91426" bIns="45714">
            <a:spAutoFit/>
          </a:bodyPr>
          <a:lstStyle/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материалов, не имеющих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площадки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текучести – у</a:t>
            </a:r>
            <a: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словный предел текучести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0178" y="5899576"/>
            <a:ext cx="559550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pPr algn="r" defTabSz="1451244" fontAlgn="base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endParaRPr lang="ru-RU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flipH="1">
            <a:off x="330428" y="4047190"/>
            <a:ext cx="1332000" cy="65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H="1">
            <a:off x="275772" y="5859070"/>
            <a:ext cx="1439640" cy="65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H="1">
            <a:off x="687649" y="4276266"/>
            <a:ext cx="756000" cy="65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 rot="16200000">
            <a:off x="-94524" y="4550273"/>
            <a:ext cx="615785" cy="434286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pPr defTabSz="1451244" fontAlgn="base">
              <a:spcBef>
                <a:spcPct val="0"/>
              </a:spcBef>
              <a:spcAft>
                <a:spcPct val="0"/>
              </a:spcAft>
            </a:pPr>
            <a:r>
              <a:rPr lang="en-US" sz="2222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222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767465" y="4276266"/>
            <a:ext cx="0" cy="1591513"/>
          </a:xfrm>
          <a:prstGeom prst="line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1112248" y="4561906"/>
            <a:ext cx="0" cy="1296000"/>
          </a:xfrm>
          <a:prstGeom prst="line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H="1">
            <a:off x="1050271" y="4551906"/>
            <a:ext cx="324000" cy="65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409851" y="4065111"/>
            <a:ext cx="0" cy="1800000"/>
          </a:xfrm>
          <a:prstGeom prst="line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0298963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0178" y="630071"/>
            <a:ext cx="8961953" cy="795672"/>
          </a:xfrm>
        </p:spPr>
        <p:txBody>
          <a:bodyPr>
            <a:normAutofit/>
          </a:bodyPr>
          <a:lstStyle/>
          <a:p>
            <a:r>
              <a:rPr lang="ru-RU" altLang="ru-RU" sz="2000" dirty="0"/>
              <a:t>МЕХАНИЧЕСКИЕ СВОЙСТВА </a:t>
            </a:r>
            <a:r>
              <a:rPr lang="ru-RU" altLang="ru-RU" sz="2000" dirty="0" smtClean="0"/>
              <a:t>КОНСТРУКЦИОННЫХ МАТЕРИАЛОВ</a:t>
            </a:r>
            <a:endParaRPr lang="ru-RU" sz="2000" dirty="0"/>
          </a:p>
        </p:txBody>
      </p:sp>
      <p:pic>
        <p:nvPicPr>
          <p:cNvPr id="3" name="Picture 2" descr="http://image.slidesharecdn.com/3-120626015516-phpapp01/95/3-1-728.jpg?cb=134067576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10" t="12713" r="650" b="17952"/>
          <a:stretch/>
        </p:blipFill>
        <p:spPr bwMode="auto">
          <a:xfrm>
            <a:off x="5325341" y="1658024"/>
            <a:ext cx="6866659" cy="3714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10011" y="3499875"/>
            <a:ext cx="341953" cy="488463"/>
          </a:xfrm>
          <a:prstGeom prst="rect">
            <a:avLst/>
          </a:prstGeom>
          <a:solidFill>
            <a:schemeClr val="bg1"/>
          </a:solidFill>
        </p:spPr>
        <p:txBody>
          <a:bodyPr vert="vert270" wrap="square" lIns="0" tIns="0" rIns="0" bIns="0" rtlCol="0">
            <a:spAutoFit/>
          </a:bodyPr>
          <a:lstStyle/>
          <a:p>
            <a:pPr defTabSz="1451244" fontAlgn="base">
              <a:spcBef>
                <a:spcPct val="0"/>
              </a:spcBef>
              <a:spcAft>
                <a:spcPct val="0"/>
              </a:spcAft>
            </a:pPr>
            <a:r>
              <a:rPr lang="en-US" sz="2222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222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72453" y="1658024"/>
            <a:ext cx="439575" cy="434286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pPr defTabSz="1451244" fontAlgn="base">
              <a:spcBef>
                <a:spcPct val="0"/>
              </a:spcBef>
              <a:spcAft>
                <a:spcPct val="0"/>
              </a:spcAft>
            </a:pPr>
            <a:r>
              <a:rPr lang="en-US" sz="2222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endParaRPr lang="ru-RU" sz="2222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01490" y="3543672"/>
            <a:ext cx="341953" cy="675553"/>
          </a:xfrm>
          <a:prstGeom prst="rect">
            <a:avLst/>
          </a:prstGeom>
          <a:solidFill>
            <a:schemeClr val="bg1"/>
          </a:solidFill>
        </p:spPr>
        <p:txBody>
          <a:bodyPr vert="vert270" wrap="square" lIns="0" rIns="0" rtlCol="0">
            <a:spAutoFit/>
          </a:bodyPr>
          <a:lstStyle/>
          <a:p>
            <a:pPr defTabSz="1451244" fontAlgn="base">
              <a:spcBef>
                <a:spcPct val="0"/>
              </a:spcBef>
              <a:spcAft>
                <a:spcPct val="0"/>
              </a:spcAft>
            </a:pPr>
            <a:r>
              <a:rPr lang="en-US" sz="2222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222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пц</a:t>
            </a:r>
            <a:endParaRPr lang="ru-RU" sz="2222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12990" y="3429391"/>
            <a:ext cx="341953" cy="717026"/>
          </a:xfrm>
          <a:prstGeom prst="rect">
            <a:avLst/>
          </a:prstGeom>
          <a:solidFill>
            <a:schemeClr val="bg1"/>
          </a:solidFill>
        </p:spPr>
        <p:txBody>
          <a:bodyPr vert="vert270" wrap="square" lIns="0" rIns="0" rtlCol="0">
            <a:spAutoFit/>
          </a:bodyPr>
          <a:lstStyle/>
          <a:p>
            <a:pPr defTabSz="1451244" fontAlgn="base">
              <a:spcBef>
                <a:spcPct val="0"/>
              </a:spcBef>
              <a:spcAft>
                <a:spcPct val="0"/>
              </a:spcAft>
            </a:pPr>
            <a:r>
              <a:rPr lang="en-US" sz="2222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222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</a:t>
            </a:r>
            <a:endParaRPr lang="ru-RU" sz="2222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841411" y="2972264"/>
            <a:ext cx="341953" cy="675553"/>
          </a:xfrm>
          <a:prstGeom prst="rect">
            <a:avLst/>
          </a:prstGeom>
          <a:solidFill>
            <a:schemeClr val="bg1"/>
          </a:solidFill>
        </p:spPr>
        <p:txBody>
          <a:bodyPr vert="vert270" wrap="square" lIns="0" rIns="0" rtlCol="0">
            <a:spAutoFit/>
          </a:bodyPr>
          <a:lstStyle/>
          <a:p>
            <a:pPr defTabSz="1451244" fontAlgn="base">
              <a:spcBef>
                <a:spcPct val="0"/>
              </a:spcBef>
              <a:spcAft>
                <a:spcPct val="0"/>
              </a:spcAft>
            </a:pPr>
            <a:r>
              <a:rPr lang="en-US" sz="2222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222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83307" y="3097339"/>
            <a:ext cx="341953" cy="675553"/>
          </a:xfrm>
          <a:prstGeom prst="rect">
            <a:avLst/>
          </a:prstGeom>
          <a:solidFill>
            <a:schemeClr val="bg1"/>
          </a:solidFill>
        </p:spPr>
        <p:txBody>
          <a:bodyPr vert="vert270" wrap="square" lIns="0" rIns="0" rtlCol="0">
            <a:spAutoFit/>
          </a:bodyPr>
          <a:lstStyle/>
          <a:p>
            <a:pPr defTabSz="1451244" fontAlgn="base">
              <a:spcBef>
                <a:spcPct val="0"/>
              </a:spcBef>
              <a:spcAft>
                <a:spcPct val="0"/>
              </a:spcAft>
            </a:pPr>
            <a:r>
              <a:rPr lang="en-US" sz="2222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222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40433" y="3086546"/>
            <a:ext cx="228011" cy="675553"/>
          </a:xfrm>
          <a:prstGeom prst="rect">
            <a:avLst/>
          </a:prstGeom>
          <a:solidFill>
            <a:schemeClr val="bg1"/>
          </a:solidFill>
        </p:spPr>
        <p:txBody>
          <a:bodyPr vert="vert270" wrap="square" lIns="0" rIns="0" rtlCol="0">
            <a:spAutoFit/>
          </a:bodyPr>
          <a:lstStyle/>
          <a:p>
            <a:pPr defTabSz="1451244" fontAlgn="base">
              <a:spcBef>
                <a:spcPct val="0"/>
              </a:spcBef>
              <a:spcAft>
                <a:spcPct val="0"/>
              </a:spcAft>
            </a:pPr>
            <a:endParaRPr lang="ru-RU" sz="2222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00302" y="5152368"/>
            <a:ext cx="4222566" cy="385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451244" fontAlgn="base">
              <a:spcBef>
                <a:spcPct val="0"/>
              </a:spcBef>
              <a:spcAft>
                <a:spcPct val="0"/>
              </a:spcAft>
              <a:tabLst>
                <a:tab pos="3560084" algn="l"/>
              </a:tabLst>
            </a:pPr>
            <a:r>
              <a:rPr lang="ru-RU" sz="190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3. Диаграмма растяжения образца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62135" y="1492343"/>
            <a:ext cx="4553249" cy="2400645"/>
          </a:xfrm>
          <a:prstGeom prst="rect">
            <a:avLst/>
          </a:prstGeom>
        </p:spPr>
        <p:txBody>
          <a:bodyPr wrap="square" lIns="91426" tIns="45714" rIns="91426" bIns="45714">
            <a:spAutoFit/>
          </a:bodyPr>
          <a:lstStyle/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Предел прочности (временное сопротивление разрыву)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ru-RU" sz="20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напряжение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соответствующее максимальной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нагрузке,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которую выдерживает образец до разрушения: </a:t>
            </a:r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06736398"/>
              </p:ext>
            </p:extLst>
          </p:nvPr>
        </p:nvGraphicFramePr>
        <p:xfrm>
          <a:off x="1693327" y="4366769"/>
          <a:ext cx="926721" cy="785599"/>
        </p:xfrm>
        <a:graphic>
          <a:graphicData uri="http://schemas.openxmlformats.org/presentationml/2006/ole">
            <p:oleObj spid="_x0000_s16393" name="Equation" r:id="rId5" imgW="583920" imgH="495000" progId="">
              <p:embed/>
            </p:oleObj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703295" y="5537858"/>
            <a:ext cx="4347859" cy="1015651"/>
          </a:xfrm>
          <a:prstGeom prst="rect">
            <a:avLst/>
          </a:prstGeom>
        </p:spPr>
        <p:txBody>
          <a:bodyPr wrap="square" lIns="91426" tIns="45714" rIns="91426" bIns="45714">
            <a:spAutoFit/>
          </a:bodyPr>
          <a:lstStyle/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Дальнейшее увеличение нагрузки приводит к разрушению образца. </a:t>
            </a:r>
          </a:p>
        </p:txBody>
      </p:sp>
    </p:spTree>
    <p:extLst>
      <p:ext uri="{BB962C8B-B14F-4D97-AF65-F5344CB8AC3E}">
        <p14:creationId xmlns:p14="http://schemas.microsoft.com/office/powerpoint/2010/main" xmlns="" val="15570160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0178" y="630071"/>
            <a:ext cx="8961953" cy="795672"/>
          </a:xfrm>
        </p:spPr>
        <p:txBody>
          <a:bodyPr>
            <a:normAutofit/>
          </a:bodyPr>
          <a:lstStyle/>
          <a:p>
            <a:r>
              <a:rPr lang="ru-RU" altLang="ru-RU" sz="2000" dirty="0"/>
              <a:t>МЕХАНИЧЕСКИЕ СВОЙСТВА </a:t>
            </a:r>
            <a:r>
              <a:rPr lang="ru-RU" altLang="ru-RU" sz="2000" dirty="0" smtClean="0"/>
              <a:t>КОНСТРУКЦИОННЫХ МАТЕРИАЛОВ</a:t>
            </a:r>
            <a:endParaRPr lang="ru-RU" sz="2000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84806055"/>
              </p:ext>
            </p:extLst>
          </p:nvPr>
        </p:nvGraphicFramePr>
        <p:xfrm>
          <a:off x="4747524" y="2563795"/>
          <a:ext cx="947289" cy="785599"/>
        </p:xfrm>
        <a:graphic>
          <a:graphicData uri="http://schemas.openxmlformats.org/presentationml/2006/ole">
            <p:oleObj spid="_x0000_s17415" name="Equation" r:id="rId3" imgW="596880" imgH="495000" progId="">
              <p:embed/>
            </p:oleObj>
          </a:graphicData>
        </a:graphic>
      </p:graphicFrame>
      <p:pic>
        <p:nvPicPr>
          <p:cNvPr id="5" name="Picture 7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4795"/>
          <a:stretch/>
        </p:blipFill>
        <p:spPr bwMode="auto">
          <a:xfrm>
            <a:off x="1545858" y="4451690"/>
            <a:ext cx="3835939" cy="234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70178" y="3436039"/>
            <a:ext cx="9978320" cy="1015651"/>
          </a:xfrm>
          <a:prstGeom prst="rect">
            <a:avLst/>
          </a:prstGeom>
        </p:spPr>
        <p:txBody>
          <a:bodyPr wrap="square" lIns="91426" tIns="45714" rIns="91426" bIns="45714">
            <a:spAutoFit/>
          </a:bodyPr>
          <a:lstStyle/>
          <a:p>
            <a:pPr defTabSz="1451244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где </a:t>
            </a:r>
            <a:r>
              <a:rPr lang="ru-RU" altLang="ru-RU" sz="2000" i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altLang="ru-RU" sz="2000" baseline="-30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altLang="ru-RU" sz="2000" baseline="-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 нагрузка, непосредственно предшествующая моменту разрушения, Н;</a:t>
            </a:r>
            <a:b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i="1" spc="-5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altLang="ru-RU" sz="2000" spc="-51" baseline="-30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altLang="ru-RU" sz="2000" spc="-5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– площадь поперечного сечения образца в месте разрушения, мм</a:t>
            </a:r>
            <a:r>
              <a:rPr lang="ru-RU" altLang="ru-RU" sz="2000" spc="-51" baseline="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sz="2000" spc="-5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45858" y="4562874"/>
            <a:ext cx="576012" cy="400097"/>
          </a:xfrm>
          <a:prstGeom prst="rect">
            <a:avLst/>
          </a:prstGeom>
          <a:solidFill>
            <a:schemeClr val="bg1"/>
          </a:solidFill>
        </p:spPr>
        <p:txBody>
          <a:bodyPr wrap="square" lIns="91426" tIns="45714" rIns="91426" bIns="45714" rtlCol="0">
            <a:spAutoFit/>
          </a:bodyPr>
          <a:lstStyle/>
          <a:p>
            <a:pPr defTabSz="1451244" fontAlgn="base">
              <a:spcBef>
                <a:spcPct val="0"/>
              </a:spcBef>
              <a:spcAft>
                <a:spcPct val="0"/>
              </a:spcAft>
            </a:pPr>
            <a:endParaRPr lang="ru-RU" sz="20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59338" y="6457890"/>
            <a:ext cx="26758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451244" fontAlgn="base">
              <a:spcBef>
                <a:spcPct val="0"/>
              </a:spcBef>
              <a:spcAft>
                <a:spcPct val="0"/>
              </a:spcAft>
              <a:tabLst>
                <a:tab pos="3560084" algn="l"/>
              </a:tabLs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8. Схема образца</a:t>
            </a: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570178" y="1461499"/>
            <a:ext cx="11284938" cy="1015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4" rIns="91426" bIns="45714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284">
              <a:lnSpc>
                <a:spcPct val="150000"/>
              </a:lnSpc>
            </a:pPr>
            <a:r>
              <a:rPr lang="ru-RU" alt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itchFamily="18" charset="0"/>
              </a:rPr>
              <a:t>Истинное сопротивление разрушению </a:t>
            </a:r>
            <a:r>
              <a:rPr lang="el-GR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itchFamily="18" charset="0"/>
              </a:rPr>
              <a:t>σ</a:t>
            </a:r>
            <a:r>
              <a:rPr lang="ru-RU" altLang="ru-RU" sz="2000" baseline="-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 истинное </a:t>
            </a:r>
            <a: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напряжение, предшествующее моменту разрушения образца</a:t>
            </a:r>
          </a:p>
        </p:txBody>
      </p:sp>
    </p:spTree>
    <p:extLst>
      <p:ext uri="{BB962C8B-B14F-4D97-AF65-F5344CB8AC3E}">
        <p14:creationId xmlns:p14="http://schemas.microsoft.com/office/powerpoint/2010/main" xmlns="" val="5311293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0178" y="630071"/>
            <a:ext cx="8961953" cy="795672"/>
          </a:xfrm>
        </p:spPr>
        <p:txBody>
          <a:bodyPr>
            <a:normAutofit/>
          </a:bodyPr>
          <a:lstStyle/>
          <a:p>
            <a:r>
              <a:rPr lang="ru-RU" altLang="ru-RU" sz="2000" dirty="0"/>
              <a:t>МЕХАНИЧЕСКИЕ СВОЙСТВА </a:t>
            </a:r>
            <a:r>
              <a:rPr lang="ru-RU" altLang="ru-RU" sz="2000" dirty="0" smtClean="0"/>
              <a:t>КОНСТРУКЦИОННЫХ МАТЕРИАЛОВ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853030" y="1405550"/>
            <a:ext cx="3810630" cy="400097"/>
          </a:xfrm>
          <a:prstGeom prst="rect">
            <a:avLst/>
          </a:prstGeom>
        </p:spPr>
        <p:txBody>
          <a:bodyPr wrap="none" lIns="91426" tIns="45714" rIns="91426" bIns="45714">
            <a:spAutoFit/>
          </a:bodyPr>
          <a:lstStyle/>
          <a:p>
            <a:pPr defTabSz="1451244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пластичности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28018" y="3848682"/>
            <a:ext cx="3319026" cy="400097"/>
          </a:xfrm>
          <a:prstGeom prst="rect">
            <a:avLst/>
          </a:prstGeom>
        </p:spPr>
        <p:txBody>
          <a:bodyPr wrap="square" lIns="91426" tIns="45714" rIns="91426" bIns="45714">
            <a:spAutoFit/>
          </a:bodyPr>
          <a:lstStyle/>
          <a:p>
            <a:pPr defTabSz="1451244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Относительное сужение</a:t>
            </a: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0178" y="1882267"/>
            <a:ext cx="4571580" cy="400097"/>
          </a:xfrm>
          <a:prstGeom prst="rect">
            <a:avLst/>
          </a:prstGeom>
        </p:spPr>
        <p:txBody>
          <a:bodyPr lIns="91426" tIns="45714" rIns="91426" bIns="45714">
            <a:spAutoFit/>
          </a:bodyPr>
          <a:lstStyle/>
          <a:p>
            <a:pPr defTabSz="1451244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Относительное удлинение </a:t>
            </a: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93367180"/>
              </p:ext>
            </p:extLst>
          </p:nvPr>
        </p:nvGraphicFramePr>
        <p:xfrm>
          <a:off x="5238030" y="2294479"/>
          <a:ext cx="1914576" cy="785599"/>
        </p:xfrm>
        <a:graphic>
          <a:graphicData uri="http://schemas.openxmlformats.org/presentationml/2006/ole">
            <p:oleObj spid="_x0000_s18444" name="Equation" r:id="rId3" imgW="1206360" imgH="495000" progId="">
              <p:embed/>
            </p:oleObj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632237" y="3218076"/>
            <a:ext cx="6078332" cy="553986"/>
          </a:xfrm>
          <a:prstGeom prst="rect">
            <a:avLst/>
          </a:prstGeom>
        </p:spPr>
        <p:txBody>
          <a:bodyPr wrap="square" lIns="91426" tIns="45714" rIns="91426" bIns="45714">
            <a:spAutoFit/>
          </a:bodyPr>
          <a:lstStyle/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0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20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начальная и конечная длины образца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28018" y="5439292"/>
            <a:ext cx="11178971" cy="553986"/>
          </a:xfrm>
          <a:prstGeom prst="rect">
            <a:avLst/>
          </a:prstGeom>
        </p:spPr>
        <p:txBody>
          <a:bodyPr wrap="square" lIns="91426" tIns="45714" rIns="91426" bIns="45714">
            <a:spAutoFit/>
          </a:bodyPr>
          <a:lstStyle/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0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sz="20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начальная и конечная площади поперечного сечения образца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и после испытания). </a:t>
            </a:r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82015885"/>
              </p:ext>
            </p:extLst>
          </p:nvPr>
        </p:nvGraphicFramePr>
        <p:xfrm>
          <a:off x="5051154" y="4653693"/>
          <a:ext cx="2156255" cy="785599"/>
        </p:xfrm>
        <a:graphic>
          <a:graphicData uri="http://schemas.openxmlformats.org/presentationml/2006/ole">
            <p:oleObj spid="_x0000_s18445" name="Equation" r:id="rId4" imgW="1358640" imgH="4950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9635048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0178" y="630071"/>
            <a:ext cx="8961953" cy="795672"/>
          </a:xfrm>
        </p:spPr>
        <p:txBody>
          <a:bodyPr>
            <a:normAutofit/>
          </a:bodyPr>
          <a:lstStyle/>
          <a:p>
            <a:r>
              <a:rPr lang="ru-RU" altLang="ru-RU" sz="2000" dirty="0"/>
              <a:t>МЕХАНИЧЕСКИЕ СВОЙСТВА </a:t>
            </a:r>
            <a:r>
              <a:rPr lang="ru-RU" altLang="ru-RU" sz="2000" dirty="0" smtClean="0"/>
              <a:t>КОНСТРУКЦИОННЫХ МАТЕРИАЛОВ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145254" y="1558754"/>
            <a:ext cx="4417078" cy="434274"/>
          </a:xfrm>
          <a:prstGeom prst="rect">
            <a:avLst/>
          </a:prstGeom>
        </p:spPr>
        <p:txBody>
          <a:bodyPr wrap="none" lIns="91426" tIns="45714" rIns="91426" bIns="45714">
            <a:spAutoFit/>
          </a:bodyPr>
          <a:lstStyle/>
          <a:p>
            <a:pPr defTabSz="1451244" fontAlgn="base">
              <a:spcBef>
                <a:spcPct val="0"/>
              </a:spcBef>
              <a:spcAft>
                <a:spcPct val="0"/>
              </a:spcAft>
            </a:pPr>
            <a:r>
              <a:rPr lang="ru-RU" sz="2222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ИСПЫТАНИЕ НА ТВЁРДОСТЬ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70178" y="2126039"/>
            <a:ext cx="11236811" cy="3247031"/>
          </a:xfrm>
          <a:prstGeom prst="rect">
            <a:avLst/>
          </a:prstGeom>
        </p:spPr>
        <p:txBody>
          <a:bodyPr wrap="square" lIns="91426" tIns="45714" rIns="91426" bIns="45714">
            <a:spAutoFit/>
          </a:bodyPr>
          <a:lstStyle/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 из основных методов оценки качества изделия. </a:t>
            </a:r>
          </a:p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Наибольшее распространение на практике получили методы измерения твёрдости по:</a:t>
            </a:r>
          </a:p>
          <a:p>
            <a:pPr marL="342900" indent="-342900" defTabSz="1451244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Бринеллю;</a:t>
            </a:r>
          </a:p>
          <a:p>
            <a:pPr marL="342900" indent="-342900" defTabSz="1451244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Роквеллу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defTabSz="1451244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Виккерсу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defTabSz="1451244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 измерения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микротвёрдости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7097269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0178" y="630071"/>
            <a:ext cx="8961953" cy="795672"/>
          </a:xfrm>
        </p:spPr>
        <p:txBody>
          <a:bodyPr>
            <a:normAutofit/>
          </a:bodyPr>
          <a:lstStyle/>
          <a:p>
            <a:r>
              <a:rPr lang="ru-RU" altLang="ru-RU" sz="2000" dirty="0"/>
              <a:t>МЕХАНИЧЕСКИЕ СВОЙСТВА </a:t>
            </a:r>
            <a:r>
              <a:rPr lang="ru-RU" altLang="ru-RU" sz="2000" dirty="0" smtClean="0"/>
              <a:t>КОНСТРУКЦИОННЫХ МАТЕРИАЛОВ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07223" y="1425743"/>
            <a:ext cx="1781229" cy="400097"/>
          </a:xfrm>
          <a:prstGeom prst="rect">
            <a:avLst/>
          </a:prstGeom>
        </p:spPr>
        <p:txBody>
          <a:bodyPr wrap="none" lIns="91426" tIns="45714" rIns="91426" bIns="45714">
            <a:spAutoFit/>
          </a:bodyPr>
          <a:lstStyle/>
          <a:p>
            <a:pPr defTabSz="1451244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 Бринеллю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70178" y="1923354"/>
            <a:ext cx="11252854" cy="960315"/>
          </a:xfrm>
          <a:prstGeom prst="rect">
            <a:avLst/>
          </a:prstGeom>
        </p:spPr>
        <p:txBody>
          <a:bodyPr wrap="square" lIns="91426" tIns="45714" rIns="91426" bIns="45714">
            <a:spAutoFit/>
          </a:bodyPr>
          <a:lstStyle/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Вдавливание в поверхность металла стального закаленного шарика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шарика из твердого сплава диаметром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2,5; 5 и 10 мм. 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0112" y="3006254"/>
            <a:ext cx="2093549" cy="3119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70178" y="6248087"/>
            <a:ext cx="3042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451244" fontAlgn="base">
              <a:spcBef>
                <a:spcPct val="0"/>
              </a:spcBef>
              <a:spcAft>
                <a:spcPct val="0"/>
              </a:spcAft>
              <a:tabLst>
                <a:tab pos="3560084" algn="l"/>
              </a:tabLs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9. Схема испытаний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612610" y="2915748"/>
            <a:ext cx="4056315" cy="553986"/>
          </a:xfrm>
          <a:prstGeom prst="rect">
            <a:avLst/>
          </a:prstGeom>
        </p:spPr>
        <p:txBody>
          <a:bodyPr wrap="square" lIns="91426" tIns="45714" rIns="91426" bIns="45714">
            <a:spAutoFit/>
          </a:bodyPr>
          <a:lstStyle/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твёрдости НВ (кгс/мм</a:t>
            </a:r>
            <a:r>
              <a:rPr lang="ru-RU" sz="20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371493880"/>
              </p:ext>
            </p:extLst>
          </p:nvPr>
        </p:nvGraphicFramePr>
        <p:xfrm>
          <a:off x="5406041" y="4090213"/>
          <a:ext cx="987633" cy="705452"/>
        </p:xfrm>
        <a:graphic>
          <a:graphicData uri="http://schemas.openxmlformats.org/presentationml/2006/ole">
            <p:oleObj spid="_x0000_s19470" name="Equation" r:id="rId4" imgW="622080" imgH="444240" progId="">
              <p:embed/>
            </p:oleObj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93296404"/>
              </p:ext>
            </p:extLst>
          </p:nvPr>
        </p:nvGraphicFramePr>
        <p:xfrm>
          <a:off x="4438565" y="5029004"/>
          <a:ext cx="2922586" cy="826386"/>
        </p:xfrm>
        <a:graphic>
          <a:graphicData uri="http://schemas.openxmlformats.org/presentationml/2006/ole">
            <p:oleObj spid="_x0000_s19471" name="Equation" r:id="rId5" imgW="1841400" imgH="52056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0542216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0178" y="630071"/>
            <a:ext cx="8961953" cy="795672"/>
          </a:xfrm>
        </p:spPr>
        <p:txBody>
          <a:bodyPr>
            <a:normAutofit/>
          </a:bodyPr>
          <a:lstStyle/>
          <a:p>
            <a:r>
              <a:rPr lang="ru-RU" altLang="ru-RU" sz="2000" dirty="0"/>
              <a:t>МЕХАНИЧЕСКИЕ СВОЙСТВА </a:t>
            </a:r>
            <a:r>
              <a:rPr lang="ru-RU" altLang="ru-RU" sz="2000" dirty="0" smtClean="0"/>
              <a:t>КОНСТРУКЦИОННЫХ МАТЕРИАЛОВ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70178" y="1425743"/>
            <a:ext cx="10867843" cy="553986"/>
          </a:xfrm>
          <a:prstGeom prst="rect">
            <a:avLst/>
          </a:prstGeom>
        </p:spPr>
        <p:txBody>
          <a:bodyPr wrap="square" lIns="91426" tIns="45714" rIns="91426" bIns="45714">
            <a:spAutoFit/>
          </a:bodyPr>
          <a:lstStyle/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Обычно расчёты не производят, а пользуются готовыми стандартными таблицами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2479"/>
          <a:stretch/>
        </p:blipFill>
        <p:spPr bwMode="auto">
          <a:xfrm>
            <a:off x="749762" y="2714198"/>
            <a:ext cx="8782369" cy="397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227905" y="2215547"/>
            <a:ext cx="7952209" cy="498651"/>
          </a:xfrm>
          <a:prstGeom prst="rect">
            <a:avLst/>
          </a:prstGeom>
        </p:spPr>
        <p:txBody>
          <a:bodyPr wrap="square" lIns="91426" tIns="45714" rIns="91426" bIns="45714">
            <a:spAutoFit/>
          </a:bodyPr>
          <a:lstStyle/>
          <a:p>
            <a:pPr algn="ctr" defTabSz="1451244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1 – Фрагмент таблицы значений твердости</a:t>
            </a:r>
          </a:p>
        </p:txBody>
      </p:sp>
    </p:spTree>
    <p:extLst>
      <p:ext uri="{BB962C8B-B14F-4D97-AF65-F5344CB8AC3E}">
        <p14:creationId xmlns:p14="http://schemas.microsoft.com/office/powerpoint/2010/main" xmlns="" val="42594460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0178" y="630071"/>
            <a:ext cx="8961953" cy="795672"/>
          </a:xfrm>
        </p:spPr>
        <p:txBody>
          <a:bodyPr>
            <a:normAutofit/>
          </a:bodyPr>
          <a:lstStyle/>
          <a:p>
            <a:r>
              <a:rPr lang="ru-RU" altLang="ru-RU" sz="2000" dirty="0"/>
              <a:t>МЕХАНИЧЕСКИЕ СВОЙСТВА </a:t>
            </a:r>
            <a:r>
              <a:rPr lang="ru-RU" altLang="ru-RU" sz="2000" dirty="0" smtClean="0"/>
              <a:t>КОНСТРУКЦИОННЫХ МАТЕРИАЛОВ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70178" y="1317877"/>
            <a:ext cx="11493485" cy="1498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Твердость по Бринеллю обозначают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символами: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НВ - при применении стального шарика (для металлов и сплавов твердостью менее 450 единиц); </a:t>
            </a:r>
            <a:b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HBW - при применении шарика из твердого сплава (для металлов и сплавов твердостью более 450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ед.).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70177" y="3207887"/>
            <a:ext cx="11493485" cy="2499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обозначений:</a:t>
            </a:r>
          </a:p>
          <a:p>
            <a:pPr marL="342900" indent="-342900" defTabSz="1451244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250 НВ 5/750 - твердость по Бринеллю 250, определенная при применении стального шарика диаметром 5 мм при силе 750 кгс (7355 Н) и продолжительности выдержки от 10 до 15 с.</a:t>
            </a:r>
          </a:p>
          <a:p>
            <a:pPr marL="342900" indent="-342900" defTabSz="1451244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575 HBW 2,5/187,5/30 - твердость по Бринеллю 575, определенная при применении шарика из твердого сплава диаметром 2,5 мм при силе 187,5 кгс (1839 Н) и продолжительности выдержки 30 с.</a:t>
            </a:r>
          </a:p>
        </p:txBody>
      </p:sp>
    </p:spTree>
    <p:extLst>
      <p:ext uri="{BB962C8B-B14F-4D97-AF65-F5344CB8AC3E}">
        <p14:creationId xmlns:p14="http://schemas.microsoft.com/office/powerpoint/2010/main" xmlns="" val="33400478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0178" y="630071"/>
            <a:ext cx="8961953" cy="795672"/>
          </a:xfrm>
        </p:spPr>
        <p:txBody>
          <a:bodyPr>
            <a:normAutofit/>
          </a:bodyPr>
          <a:lstStyle/>
          <a:p>
            <a:r>
              <a:rPr lang="ru-RU" altLang="ru-RU" sz="2000" dirty="0"/>
              <a:t>МЕХАНИЧЕСКИЕ СВОЙСТВА </a:t>
            </a:r>
            <a:r>
              <a:rPr lang="ru-RU" altLang="ru-RU" sz="2000" dirty="0" smtClean="0"/>
              <a:t>КОНСТРУКЦИОННЫХ МАТЕРИАЛОВ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03920" y="1425743"/>
            <a:ext cx="1670622" cy="400097"/>
          </a:xfrm>
          <a:prstGeom prst="rect">
            <a:avLst/>
          </a:prstGeom>
        </p:spPr>
        <p:txBody>
          <a:bodyPr wrap="none" lIns="91426" tIns="45714" rIns="91426" bIns="45714">
            <a:spAutoFit/>
          </a:bodyPr>
          <a:lstStyle/>
          <a:p>
            <a:pPr defTabSz="1451244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0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Роквеллу</a:t>
            </a:r>
            <a:endParaRPr lang="ru-RU" sz="20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70180" y="1974269"/>
            <a:ext cx="11365146" cy="553986"/>
          </a:xfrm>
          <a:prstGeom prst="rect">
            <a:avLst/>
          </a:prstGeom>
        </p:spPr>
        <p:txBody>
          <a:bodyPr wrap="square" lIns="91426" tIns="45714" rIns="91426" bIns="45714">
            <a:spAutoFit/>
          </a:bodyPr>
          <a:lstStyle/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spc="-5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Вдавливание в поверхность алмазного конуса с углом </a:t>
            </a:r>
            <a:r>
              <a:rPr lang="ru-RU" sz="2000" spc="-5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</a:t>
            </a:r>
            <a:r>
              <a:rPr lang="ru-RU" sz="2000" spc="-5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° или стального закалённого шарика (D = 1,6 мм). </a:t>
            </a:r>
          </a:p>
        </p:txBody>
      </p:sp>
      <p:pic>
        <p:nvPicPr>
          <p:cNvPr id="5" name="Picture 3" descr="Рис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7463" y="3076781"/>
            <a:ext cx="5144423" cy="245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10869" y="5590977"/>
            <a:ext cx="3042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451244" fontAlgn="base">
              <a:spcBef>
                <a:spcPct val="0"/>
              </a:spcBef>
              <a:spcAft>
                <a:spcPct val="0"/>
              </a:spcAft>
              <a:tabLst>
                <a:tab pos="3560084" algn="l"/>
              </a:tabLs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испытаний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310869" y="4448160"/>
            <a:ext cx="455898" cy="360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451244" fontAlgn="base">
              <a:spcBef>
                <a:spcPct val="0"/>
              </a:spcBef>
              <a:spcAft>
                <a:spcPct val="0"/>
              </a:spcAft>
            </a:pPr>
            <a:r>
              <a:rPr lang="ru-RU" sz="1746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1746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799052" y="4619583"/>
            <a:ext cx="455898" cy="360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451244" fontAlgn="base">
              <a:spcBef>
                <a:spcPct val="0"/>
              </a:spcBef>
              <a:spcAft>
                <a:spcPct val="0"/>
              </a:spcAft>
            </a:pPr>
            <a:r>
              <a:rPr lang="ru-RU" sz="1746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ru-RU" sz="1746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398994" y="4619583"/>
            <a:ext cx="455898" cy="360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451244" fontAlgn="base">
              <a:spcBef>
                <a:spcPct val="0"/>
              </a:spcBef>
              <a:spcAft>
                <a:spcPct val="0"/>
              </a:spcAft>
            </a:pPr>
            <a:r>
              <a:rPr lang="ru-RU" sz="1746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ru-RU" sz="1746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14601" y="4037067"/>
            <a:ext cx="79302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 Предварительная нагрузка в 10 кгс, обнуление шкалы</a:t>
            </a:r>
          </a:p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 Основная нагрузка до максимального значения усилия</a:t>
            </a:r>
          </a:p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 Снятие основной нагрузки</a:t>
            </a:r>
          </a:p>
        </p:txBody>
      </p:sp>
    </p:spTree>
    <p:extLst>
      <p:ext uri="{BB962C8B-B14F-4D97-AF65-F5344CB8AC3E}">
        <p14:creationId xmlns:p14="http://schemas.microsoft.com/office/powerpoint/2010/main" xmlns="" val="28003375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0178" y="630071"/>
            <a:ext cx="8961953" cy="795672"/>
          </a:xfrm>
        </p:spPr>
        <p:txBody>
          <a:bodyPr>
            <a:normAutofit/>
          </a:bodyPr>
          <a:lstStyle/>
          <a:p>
            <a:r>
              <a:rPr lang="ru-RU" altLang="ru-RU" sz="2000" dirty="0"/>
              <a:t>МЕХАНИЧЕСКИЕ СВОЙСТВА </a:t>
            </a:r>
            <a:r>
              <a:rPr lang="ru-RU" altLang="ru-RU" sz="2000" dirty="0" smtClean="0"/>
              <a:t>КОНСТРУКЦИОННЫХ МАТЕРИАЛОВ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70178" y="1491336"/>
            <a:ext cx="10595127" cy="1015651"/>
          </a:xfrm>
          <a:prstGeom prst="rect">
            <a:avLst/>
          </a:prstGeom>
        </p:spPr>
        <p:txBody>
          <a:bodyPr wrap="square" lIns="91426" tIns="45714" rIns="91426" bIns="45714">
            <a:spAutoFit/>
          </a:bodyPr>
          <a:lstStyle/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Обозначение твёрдости – символ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HR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буква, указывающая на шкалу, по которой проводились испытания (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HRA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HRB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HRC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…).</a:t>
            </a:r>
            <a:endParaRPr lang="ru-RU" sz="2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70178" y="2572580"/>
            <a:ext cx="10665384" cy="1015651"/>
          </a:xfrm>
          <a:prstGeom prst="rect">
            <a:avLst/>
          </a:prstGeom>
        </p:spPr>
        <p:txBody>
          <a:bodyPr wrap="square" lIns="91426" tIns="45714" rIns="91426" bIns="45714">
            <a:spAutoFit/>
          </a:bodyPr>
          <a:lstStyle/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Существует 11 шкал (A; B; C; D; E; F; G; H; K; N; T), основанных на комбинации «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индентор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(наконечник) - нагрузка»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891636" y="3653824"/>
            <a:ext cx="7952209" cy="553986"/>
          </a:xfrm>
          <a:prstGeom prst="rect">
            <a:avLst/>
          </a:prstGeom>
        </p:spPr>
        <p:txBody>
          <a:bodyPr wrap="square" lIns="91426" tIns="45714" rIns="91426" bIns="45714">
            <a:spAutoFit/>
          </a:bodyPr>
          <a:lstStyle/>
          <a:p>
            <a:pPr algn="ctr" defTabSz="1451244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2 – Фрагмент таблицы шкал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17774028"/>
              </p:ext>
            </p:extLst>
          </p:nvPr>
        </p:nvGraphicFramePr>
        <p:xfrm>
          <a:off x="1447823" y="4214013"/>
          <a:ext cx="8839833" cy="2499360"/>
        </p:xfrm>
        <a:graphic>
          <a:graphicData uri="http://schemas.openxmlformats.org/drawingml/2006/table">
            <a:tbl>
              <a:tblPr/>
              <a:tblGrid>
                <a:gridCol w="139458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41432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3092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81684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Шкала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1" marR="914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Индентор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1" marR="914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Нагрузка, кгс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1" marR="914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71927"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91431" marR="914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Алмазный конус</a:t>
                      </a:r>
                      <a:b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углом 120° при вершине</a:t>
                      </a:r>
                    </a:p>
                  </a:txBody>
                  <a:tcPr marL="91431" marR="914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кгс</a:t>
                      </a:r>
                    </a:p>
                  </a:txBody>
                  <a:tcPr marL="91431" marR="914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71927"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</a:p>
                  </a:txBody>
                  <a:tcPr marL="91431" marR="914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Шарик диам. 1/16 дюйма</a:t>
                      </a:r>
                      <a:b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карбида вольфрама (или закалённой стали)</a:t>
                      </a:r>
                    </a:p>
                  </a:txBody>
                  <a:tcPr marL="91431" marR="914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 кгс</a:t>
                      </a:r>
                    </a:p>
                  </a:txBody>
                  <a:tcPr marL="91431" marR="914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71927"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</a:p>
                  </a:txBody>
                  <a:tcPr marL="91431" marR="914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Алмазный конус</a:t>
                      </a:r>
                      <a:b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углом 120° при вершине</a:t>
                      </a:r>
                    </a:p>
                  </a:txBody>
                  <a:tcPr marL="91431" marR="914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 кгс</a:t>
                      </a:r>
                    </a:p>
                  </a:txBody>
                  <a:tcPr marL="91431" marR="914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9067985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0178" y="630071"/>
            <a:ext cx="8961953" cy="795672"/>
          </a:xfrm>
        </p:spPr>
        <p:txBody>
          <a:bodyPr>
            <a:normAutofit/>
          </a:bodyPr>
          <a:lstStyle/>
          <a:p>
            <a:r>
              <a:rPr lang="ru-RU" altLang="ru-RU" sz="2000" dirty="0"/>
              <a:t>МЕХАНИЧЕСКИЕ СВОЙСТВА </a:t>
            </a:r>
            <a:r>
              <a:rPr lang="ru-RU" altLang="ru-RU" sz="2000" dirty="0" smtClean="0"/>
              <a:t>КОНСТРУКЦИОННЫХ МАТЕРИАЛОВ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120729" y="1425743"/>
            <a:ext cx="7808796" cy="1015651"/>
          </a:xfrm>
          <a:prstGeom prst="rect">
            <a:avLst/>
          </a:prstGeom>
        </p:spPr>
        <p:txBody>
          <a:bodyPr wrap="square" lIns="91426" tIns="45714" rIns="91426" bIns="45714">
            <a:spAutoFit/>
          </a:bodyPr>
          <a:lstStyle/>
          <a:p>
            <a:pPr algn="ctr" defTabSz="914284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3 – Фрагмент таблицы соответствия н</a:t>
            </a:r>
            <a: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агрузка на </a:t>
            </a:r>
            <a:r>
              <a:rPr lang="ru-RU" altLang="ru-RU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индентор</a:t>
            </a:r>
            <a: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и диапазоны измерений твердости</a:t>
            </a:r>
            <a:endParaRPr lang="ru-RU" altLang="ru-RU" sz="2000" dirty="0">
              <a:solidFill>
                <a:srgbClr val="000000"/>
              </a:solidFill>
              <a:latin typeface="Arial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8094906"/>
              </p:ext>
            </p:extLst>
          </p:nvPr>
        </p:nvGraphicFramePr>
        <p:xfrm>
          <a:off x="2091168" y="2797122"/>
          <a:ext cx="7838356" cy="1782973"/>
        </p:xfrm>
        <a:graphic>
          <a:graphicData uri="http://schemas.openxmlformats.org/drawingml/2006/table">
            <a:tbl>
              <a:tblPr/>
              <a:tblGrid>
                <a:gridCol w="156767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1631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9995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5185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80255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65761">
                <a:tc rowSpan="2"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Шкалы</a:t>
                      </a:r>
                    </a:p>
                    <a:p>
                      <a:pPr marL="21590" algn="ctr">
                        <a:spcAft>
                          <a:spcPts val="0"/>
                        </a:spcAft>
                      </a:pPr>
                      <a:r>
                        <a:rPr lang="ru-RU" sz="19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Роквелла</a:t>
                      </a:r>
                      <a:endParaRPr lang="ru-RU" sz="19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Нагрузка на </a:t>
                      </a:r>
                      <a:r>
                        <a:rPr lang="ru-RU" sz="19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индентор</a:t>
                      </a:r>
                      <a:r>
                        <a:rPr lang="ru-RU" sz="1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кгс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r>
                        <a:rPr lang="ru-RU" sz="1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Диапазоны</a:t>
                      </a:r>
                    </a:p>
                    <a:p>
                      <a:pPr marL="21590" algn="ctr">
                        <a:spcAft>
                          <a:spcPts val="0"/>
                        </a:spcAft>
                      </a:pPr>
                      <a:r>
                        <a:rPr lang="ru-RU" sz="1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измерений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99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Предварительная</a:t>
                      </a: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Основная</a:t>
                      </a: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</a:t>
                      </a: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5761">
                <a:tc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r>
                        <a:rPr lang="ru-RU" sz="1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70...85 </a:t>
                      </a:r>
                      <a:r>
                        <a:rPr lang="en-US" sz="19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HRA</a:t>
                      </a:r>
                      <a:endParaRPr lang="en-US" sz="1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5761">
                <a:tc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r>
                        <a:rPr lang="ru-RU" sz="1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r>
                        <a:rPr lang="ru-RU" sz="1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25...100 </a:t>
                      </a:r>
                      <a:r>
                        <a:rPr lang="en-US" sz="19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HRB</a:t>
                      </a:r>
                      <a:endParaRPr lang="en-US" sz="1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5761">
                <a:tc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r>
                        <a:rPr lang="ru-RU" sz="1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</a:t>
                      </a: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20...67 </a:t>
                      </a:r>
                      <a:r>
                        <a:rPr lang="en-US" sz="19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HRC</a:t>
                      </a:r>
                      <a:endParaRPr lang="en-US" sz="19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70178" y="5151962"/>
            <a:ext cx="1125285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ts val="1905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при большей твёрдости материала не получалось большее число твёрдости, вводят условную шкалу глубин, принимая за одно её деление глубину –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0,002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мм. </a:t>
            </a:r>
          </a:p>
        </p:txBody>
      </p:sp>
    </p:spTree>
    <p:extLst>
      <p:ext uri="{BB962C8B-B14F-4D97-AF65-F5344CB8AC3E}">
        <p14:creationId xmlns:p14="http://schemas.microsoft.com/office/powerpoint/2010/main" xmlns="" val="39792660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0178" y="630071"/>
            <a:ext cx="8961953" cy="795672"/>
          </a:xfrm>
        </p:spPr>
        <p:txBody>
          <a:bodyPr>
            <a:normAutofit/>
          </a:bodyPr>
          <a:lstStyle/>
          <a:p>
            <a:r>
              <a:rPr lang="ru-RU" altLang="ru-RU" sz="2000" dirty="0"/>
              <a:t>МЕХАНИЧЕСКИЕ СВОЙСТВА </a:t>
            </a:r>
            <a:r>
              <a:rPr lang="ru-RU" altLang="ru-RU" sz="2000" dirty="0" smtClean="0"/>
              <a:t>КОНСТРУКЦИОННЫХ МАТЕРИАЛОВ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70178" y="1294922"/>
            <a:ext cx="7967767" cy="1733796"/>
          </a:xfrm>
          <a:prstGeom prst="rect">
            <a:avLst/>
          </a:prstGeom>
        </p:spPr>
        <p:txBody>
          <a:bodyPr wrap="square" lIns="91426" tIns="45714" rIns="91426" bIns="45714">
            <a:spAutoFit/>
          </a:bodyPr>
          <a:lstStyle/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ts val="952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Предельная глубина внедрения при испытании составляет:</a:t>
            </a:r>
          </a:p>
          <a:p>
            <a:pPr marL="342900" indent="-342900" defTabSz="1451244" fontAlgn="base">
              <a:lnSpc>
                <a:spcPct val="150000"/>
              </a:lnSpc>
              <a:spcBef>
                <a:spcPct val="0"/>
              </a:spcBef>
              <a:spcAft>
                <a:spcPts val="952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алмазным конусом – 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0,2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мм или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0,2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0,002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100 делений, </a:t>
            </a:r>
          </a:p>
          <a:p>
            <a:pPr marL="342900" indent="-342900" defTabSz="1451244" fontAlgn="base">
              <a:lnSpc>
                <a:spcPct val="150000"/>
              </a:lnSpc>
              <a:spcBef>
                <a:spcPct val="0"/>
              </a:spcBef>
              <a:spcAft>
                <a:spcPts val="952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шариком – 0.26 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мм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0,26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0,002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130 делений. 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55503" y="3117953"/>
            <a:ext cx="3957998" cy="553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4" rIns="91426" bIns="45714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284">
              <a:lnSpc>
                <a:spcPct val="150000"/>
              </a:lnSpc>
            </a:pP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шкале А (</a:t>
            </a:r>
            <a:r>
              <a:rPr lang="ru-RU" alt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HRA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и С (</a:t>
            </a:r>
            <a:r>
              <a:rPr lang="ru-RU" alt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HRC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79315" y="4567618"/>
            <a:ext cx="319988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284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шкале B (</a:t>
            </a:r>
            <a:r>
              <a:rPr lang="ru-RU" alt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HRB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335391112"/>
              </p:ext>
            </p:extLst>
          </p:nvPr>
        </p:nvGraphicFramePr>
        <p:xfrm>
          <a:off x="1241236" y="3782697"/>
          <a:ext cx="2076044" cy="725608"/>
        </p:xfrm>
        <a:graphic>
          <a:graphicData uri="http://schemas.openxmlformats.org/presentationml/2006/ole">
            <p:oleObj spid="_x0000_s20494" name="Equation" r:id="rId3" imgW="1307880" imgH="457200" progId="">
              <p:embed/>
            </p:oleObj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61717730"/>
              </p:ext>
            </p:extLst>
          </p:nvPr>
        </p:nvGraphicFramePr>
        <p:xfrm>
          <a:off x="1399086" y="5291687"/>
          <a:ext cx="2076044" cy="725608"/>
        </p:xfrm>
        <a:graphic>
          <a:graphicData uri="http://schemas.openxmlformats.org/presentationml/2006/ole">
            <p:oleObj spid="_x0000_s20495" name="Equation" r:id="rId4" imgW="1307880" imgH="457200" progId="">
              <p:embed/>
            </p:oleObj>
          </a:graphicData>
        </a:graphic>
      </p:graphicFrame>
      <p:pic>
        <p:nvPicPr>
          <p:cNvPr id="8" name="Picture 3" descr="Рис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95917" y="3280130"/>
            <a:ext cx="5144423" cy="245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346912" y="6017295"/>
            <a:ext cx="3042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451244" fontAlgn="base">
              <a:spcBef>
                <a:spcPct val="0"/>
              </a:spcBef>
              <a:spcAft>
                <a:spcPct val="0"/>
              </a:spcAft>
              <a:tabLst>
                <a:tab pos="3560084" algn="l"/>
              </a:tabLs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испытаний</a:t>
            </a:r>
          </a:p>
        </p:txBody>
      </p:sp>
    </p:spTree>
    <p:extLst>
      <p:ext uri="{BB962C8B-B14F-4D97-AF65-F5344CB8AC3E}">
        <p14:creationId xmlns:p14="http://schemas.microsoft.com/office/powerpoint/2010/main" xmlns="" val="23888544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0178" y="630071"/>
            <a:ext cx="8961953" cy="795672"/>
          </a:xfrm>
        </p:spPr>
        <p:txBody>
          <a:bodyPr>
            <a:normAutofit/>
          </a:bodyPr>
          <a:lstStyle/>
          <a:p>
            <a:r>
              <a:rPr lang="ru-RU" altLang="ru-RU" sz="2000" dirty="0"/>
              <a:t>МЕХАНИЧЕСКИЕ СВОЙСТВА </a:t>
            </a:r>
            <a:r>
              <a:rPr lang="ru-RU" altLang="ru-RU" sz="2000" dirty="0" smtClean="0"/>
              <a:t>КОНСТРУКЦИОННЫХ МАТЕРИАЛОВ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70179" y="1419588"/>
            <a:ext cx="1678445" cy="400097"/>
          </a:xfrm>
          <a:prstGeom prst="rect">
            <a:avLst/>
          </a:prstGeom>
        </p:spPr>
        <p:txBody>
          <a:bodyPr wrap="none" lIns="91426" tIns="45714" rIns="91426" bIns="45714">
            <a:spAutoFit/>
          </a:bodyPr>
          <a:lstStyle/>
          <a:p>
            <a:pPr defTabSz="1451244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Виккерсу</a:t>
            </a:r>
            <a:endParaRPr lang="ru-RU" sz="20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75728" y="1918389"/>
            <a:ext cx="672343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spc="-32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Вдавливание четырехгранной алмазной пирамиды. 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8" descr="http://edu.dvgups.ru/METDOC/ITS/EKON_S/MATERIALOV/METOD/STROITELEVA/frame/7.files/image008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68357" y="1711026"/>
            <a:ext cx="2465982" cy="3035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795979" y="4978988"/>
            <a:ext cx="3042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451244" fontAlgn="base">
              <a:spcBef>
                <a:spcPct val="0"/>
              </a:spcBef>
              <a:spcAft>
                <a:spcPct val="0"/>
              </a:spcAft>
              <a:tabLst>
                <a:tab pos="3560084" algn="l"/>
              </a:tabLs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испытаний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70177" y="5902317"/>
            <a:ext cx="822580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определения числа твердости </a:t>
            </a:r>
            <a:r>
              <a:rPr lang="ru-RU" alt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HV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величине диагонали отпечатка используют специальную таблицу</a:t>
            </a:r>
            <a:r>
              <a:rPr lang="en-US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08027741"/>
              </p:ext>
            </p:extLst>
          </p:nvPr>
        </p:nvGraphicFramePr>
        <p:xfrm>
          <a:off x="2580282" y="2838663"/>
          <a:ext cx="3144300" cy="725608"/>
        </p:xfrm>
        <a:graphic>
          <a:graphicData uri="http://schemas.openxmlformats.org/presentationml/2006/ole">
            <p:oleObj spid="_x0000_s21512" name="Equation" r:id="rId4" imgW="1981080" imgH="457200" progId="">
              <p:embed/>
            </p:oleObj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570178" y="4009492"/>
            <a:ext cx="822580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1451244" fontAlgn="base">
              <a:lnSpc>
                <a:spcPct val="150000"/>
              </a:lnSpc>
              <a:spcBef>
                <a:spcPct val="0"/>
              </a:spcBef>
            </a:pPr>
            <a:r>
              <a:rPr lang="ru-RU" sz="2000" spc="-32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 </a:t>
            </a:r>
            <a:r>
              <a:rPr lang="ru-RU" sz="2000" i="1" spc="-32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 </a:t>
            </a:r>
            <a:r>
              <a:rPr lang="ru-RU" sz="2000" spc="-32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нагрузка на пирамиду, Н (кгс);</a:t>
            </a:r>
            <a:endParaRPr lang="en-US" sz="2000" spc="-32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1451244" fontAlgn="base">
              <a:lnSpc>
                <a:spcPct val="150000"/>
              </a:lnSpc>
              <a:spcBef>
                <a:spcPct val="0"/>
              </a:spcBef>
            </a:pPr>
            <a:r>
              <a:rPr lang="ru-RU" sz="2000" i="1" spc="-32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 </a:t>
            </a:r>
            <a:r>
              <a:rPr lang="ru-RU" sz="2000" spc="-32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среднее арифметиче­ское </a:t>
            </a:r>
            <a:r>
              <a:rPr lang="ru-RU" sz="2000" spc="-32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длины</a:t>
            </a:r>
            <a:r>
              <a:rPr lang="en-US" sz="2000" spc="-32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32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обеих </a:t>
            </a:r>
            <a:r>
              <a:rPr lang="ru-RU" sz="2000" spc="-32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диагоналей отпечатка после</a:t>
            </a:r>
            <a:endParaRPr lang="en-US" sz="2000" spc="-32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1451244" fontAlgn="base">
              <a:lnSpc>
                <a:spcPct val="150000"/>
              </a:lnSpc>
              <a:spcBef>
                <a:spcPct val="0"/>
              </a:spcBef>
            </a:pPr>
            <a:r>
              <a:rPr lang="ru-RU" sz="2000" spc="-32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снятия нагрузки, мм;</a:t>
            </a:r>
            <a:endParaRPr lang="en-US" sz="2000" spc="-32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1451244" fontAlgn="base">
              <a:lnSpc>
                <a:spcPct val="150000"/>
              </a:lnSpc>
              <a:spcBef>
                <a:spcPct val="0"/>
              </a:spcBef>
            </a:pPr>
            <a:r>
              <a:rPr lang="ru-RU" sz="2000" i="1" spc="-32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 </a:t>
            </a:r>
            <a:r>
              <a:rPr lang="ru-RU" sz="2000" spc="-32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угол   между   гранями пирамиды при вершине</a:t>
            </a:r>
            <a:r>
              <a:rPr lang="en-US" sz="2000" spc="-32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32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136°.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34389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0178" y="630071"/>
            <a:ext cx="8961953" cy="795672"/>
          </a:xfrm>
        </p:spPr>
        <p:txBody>
          <a:bodyPr>
            <a:normAutofit/>
          </a:bodyPr>
          <a:lstStyle/>
          <a:p>
            <a:r>
              <a:rPr lang="ru-RU" altLang="ru-RU" sz="2000" dirty="0"/>
              <a:t>МЕХАНИЧЕСКИЕ СВОЙСТВА </a:t>
            </a:r>
            <a:r>
              <a:rPr lang="ru-RU" altLang="ru-RU" sz="2000" dirty="0" smtClean="0"/>
              <a:t>КОНСТРУКЦИОННЫХ МАТЕРИАЛОВ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70178" y="1425743"/>
            <a:ext cx="2686926" cy="400097"/>
          </a:xfrm>
          <a:prstGeom prst="rect">
            <a:avLst/>
          </a:prstGeom>
        </p:spPr>
        <p:txBody>
          <a:bodyPr wrap="none" lIns="91426" tIns="45714" rIns="91426" bIns="45714">
            <a:spAutoFit/>
          </a:bodyPr>
          <a:lstStyle/>
          <a:p>
            <a:pPr defTabSz="1451244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Наноиндентирование</a:t>
            </a:r>
            <a:endParaRPr lang="ru-RU" sz="20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0178" y="1928577"/>
            <a:ext cx="10964097" cy="1015651"/>
          </a:xfrm>
          <a:prstGeom prst="rect">
            <a:avLst/>
          </a:prstGeom>
        </p:spPr>
        <p:txBody>
          <a:bodyPr wrap="square" lIns="91426" tIns="45714" rIns="91426" bIns="45714">
            <a:spAutoFit/>
          </a:bodyPr>
          <a:lstStyle/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Нанообъемы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материала (тонкие плёнки, покрытия, микро- и 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наноструктуры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испытуемый образец внедряется трехгранная или четырехгранная алмазная пирамида (0,01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нм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0527" y="3005669"/>
            <a:ext cx="2815089" cy="3424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38383" y="2903664"/>
            <a:ext cx="4753617" cy="3587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248133" y="6439700"/>
            <a:ext cx="3714862" cy="385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451244" fontAlgn="base">
              <a:spcBef>
                <a:spcPct val="0"/>
              </a:spcBef>
              <a:spcAft>
                <a:spcPct val="0"/>
              </a:spcAft>
              <a:tabLst>
                <a:tab pos="3560084" algn="l"/>
              </a:tabLst>
            </a:pPr>
            <a:r>
              <a:rPr lang="ru-RU" sz="190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190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90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90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90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Фотография отпечатков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03001" y="6439700"/>
            <a:ext cx="3042432" cy="385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451244" fontAlgn="base">
              <a:spcBef>
                <a:spcPct val="0"/>
              </a:spcBef>
              <a:spcAft>
                <a:spcPct val="0"/>
              </a:spcAft>
              <a:tabLst>
                <a:tab pos="3560084" algn="l"/>
              </a:tabLst>
            </a:pPr>
            <a:r>
              <a:rPr lang="ru-RU" sz="190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190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90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90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90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Нагрузка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70178" y="3103785"/>
            <a:ext cx="6139261" cy="400097"/>
          </a:xfrm>
          <a:prstGeom prst="rect">
            <a:avLst/>
          </a:prstGeom>
        </p:spPr>
        <p:txBody>
          <a:bodyPr wrap="square" lIns="91426" tIns="45714" rIns="91426" bIns="45714">
            <a:spAutoFit/>
          </a:bodyPr>
          <a:lstStyle/>
          <a:p>
            <a:pPr defTabSz="1451244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Твердость H 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образца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0178" y="4485713"/>
            <a:ext cx="3677955" cy="1938980"/>
          </a:xfrm>
          <a:prstGeom prst="rect">
            <a:avLst/>
          </a:prstGeom>
        </p:spPr>
        <p:txBody>
          <a:bodyPr wrap="square" lIns="91426" tIns="45714" rIns="91426" bIns="45714">
            <a:spAutoFit/>
          </a:bodyPr>
          <a:lstStyle/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–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проекции отпечатка при максимальном значении приложенной нагрузки </a:t>
            </a:r>
            <a:r>
              <a:rPr lang="ru-RU" sz="20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0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93920573"/>
              </p:ext>
            </p:extLst>
          </p:nvPr>
        </p:nvGraphicFramePr>
        <p:xfrm>
          <a:off x="1628816" y="3601998"/>
          <a:ext cx="1088411" cy="785599"/>
        </p:xfrm>
        <a:graphic>
          <a:graphicData uri="http://schemas.openxmlformats.org/presentationml/2006/ole">
            <p:oleObj spid="_x0000_s22535" name="Equation" r:id="rId5" imgW="685800" imgH="4950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5542108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0178" y="630071"/>
            <a:ext cx="8961953" cy="795672"/>
          </a:xfrm>
        </p:spPr>
        <p:txBody>
          <a:bodyPr>
            <a:normAutofit/>
          </a:bodyPr>
          <a:lstStyle/>
          <a:p>
            <a:r>
              <a:rPr lang="ru-RU" altLang="ru-RU" sz="2000" dirty="0"/>
              <a:t>МЕХАНИЧЕСКИЕ СВОЙСТВА </a:t>
            </a:r>
            <a:r>
              <a:rPr lang="ru-RU" altLang="ru-RU" sz="2000" dirty="0" smtClean="0"/>
              <a:t>КОНСТРУКЦИОННЫХ МАТЕРИАЛОВ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599952" y="1425743"/>
            <a:ext cx="43781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451244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ДИНАМИЧЕСКИЕ ИСПЫТАНИЯ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70177" y="1946458"/>
            <a:ext cx="114132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Динамические испытания на ударный изгиб выявляют склонность материала к хрупкому разрушению – оценка ударной вязкости.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70177" y="3067268"/>
            <a:ext cx="4731838" cy="553986"/>
          </a:xfrm>
          <a:prstGeom prst="rect">
            <a:avLst/>
          </a:prstGeom>
        </p:spPr>
        <p:txBody>
          <a:bodyPr wrap="square" lIns="91426" tIns="45714" rIns="91426" bIns="45714">
            <a:spAutoFit/>
          </a:bodyPr>
          <a:lstStyle/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 на маятниковых машинах.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63953" y="3881739"/>
            <a:ext cx="4487201" cy="2631477"/>
          </a:xfrm>
          <a:prstGeom prst="rect">
            <a:avLst/>
          </a:prstGeom>
        </p:spPr>
        <p:txBody>
          <a:bodyPr wrap="square" lIns="91426" tIns="45714" rIns="91426" bIns="45714">
            <a:spAutoFit/>
          </a:bodyPr>
          <a:lstStyle/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ударных испытаний используют надрезанные образцы.</a:t>
            </a:r>
          </a:p>
          <a:p>
            <a:pPr defTabSz="1451244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Вязкость оценивают:</a:t>
            </a:r>
          </a:p>
          <a:p>
            <a:pPr marL="342900" indent="-342900" defTabSz="1451244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величине нагрузки, </a:t>
            </a:r>
          </a:p>
          <a:p>
            <a:pPr marL="342900" indent="-342900" defTabSz="1451244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68918" y="2814030"/>
            <a:ext cx="3662816" cy="289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579110" y="6053983"/>
            <a:ext cx="3042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451244" fontAlgn="base">
              <a:spcBef>
                <a:spcPct val="0"/>
              </a:spcBef>
              <a:spcAft>
                <a:spcPct val="0"/>
              </a:spcAft>
              <a:tabLst>
                <a:tab pos="3560084" algn="l"/>
              </a:tabLs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14.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испытания на ударную вязкость </a:t>
            </a:r>
          </a:p>
        </p:txBody>
      </p:sp>
    </p:spTree>
    <p:extLst>
      <p:ext uri="{BB962C8B-B14F-4D97-AF65-F5344CB8AC3E}">
        <p14:creationId xmlns:p14="http://schemas.microsoft.com/office/powerpoint/2010/main" xmlns="" val="22451930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0178" y="630071"/>
            <a:ext cx="8961953" cy="795672"/>
          </a:xfrm>
        </p:spPr>
        <p:txBody>
          <a:bodyPr>
            <a:normAutofit/>
          </a:bodyPr>
          <a:lstStyle/>
          <a:p>
            <a:r>
              <a:rPr lang="ru-RU" altLang="ru-RU" sz="2000" dirty="0"/>
              <a:t>МЕХАНИЧЕСКИЕ СВОЙСТВА </a:t>
            </a:r>
            <a:r>
              <a:rPr lang="ru-RU" altLang="ru-RU" sz="2000" dirty="0" smtClean="0"/>
              <a:t>КОНСТРУКЦИОННЫХ МАТЕРИАЛОВ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70178" y="1425743"/>
            <a:ext cx="9488222" cy="1883645"/>
          </a:xfrm>
          <a:prstGeom prst="rect">
            <a:avLst/>
          </a:prstGeom>
        </p:spPr>
        <p:txBody>
          <a:bodyPr wrap="square" lIns="91426" tIns="45714" rIns="91426" bIns="45714">
            <a:spAutoFit/>
          </a:bodyPr>
          <a:lstStyle/>
          <a:p>
            <a:pPr defTabSz="1451244" fontAlgn="base">
              <a:lnSpc>
                <a:spcPct val="150000"/>
              </a:lnSpc>
              <a:spcBef>
                <a:spcPct val="0"/>
              </a:spcBef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Ударную вязкость обозначают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KC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символ, показывающий вид надреза:</a:t>
            </a:r>
          </a:p>
          <a:p>
            <a:pPr marL="342900" indent="-342900" defTabSz="1451244" fontAlgn="base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острый – V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KC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</a:p>
          <a:p>
            <a:pPr marL="342900" indent="-342900" defTabSz="1451244" fontAlgn="base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радиусом закругления – U(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KC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</a:p>
          <a:p>
            <a:pPr marL="342900" indent="-342900" defTabSz="1451244" fontAlgn="base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трещина – Т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KC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90980" y="3397974"/>
            <a:ext cx="4037616" cy="400097"/>
          </a:xfrm>
          <a:prstGeom prst="rect">
            <a:avLst/>
          </a:prstGeom>
        </p:spPr>
        <p:txBody>
          <a:bodyPr wrap="none" lIns="91426" tIns="45714" rIns="91426" bIns="45714">
            <a:spAutoFit/>
          </a:bodyPr>
          <a:lstStyle/>
          <a:p>
            <a:pPr defTabSz="1451244" fontAlgn="base">
              <a:spcBef>
                <a:spcPct val="0"/>
              </a:spcBef>
              <a:spcAft>
                <a:spcPct val="0"/>
              </a:spcAft>
            </a:pPr>
            <a:r>
              <a:rPr lang="ru-RU" sz="20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ударной вязкости металлов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846657" y="5894995"/>
            <a:ext cx="8128910" cy="960315"/>
          </a:xfrm>
          <a:prstGeom prst="rect">
            <a:avLst/>
          </a:prstGeom>
        </p:spPr>
        <p:txBody>
          <a:bodyPr wrap="square" lIns="91426" tIns="45714" rIns="91426" bIns="45714">
            <a:spAutoFit/>
          </a:bodyPr>
          <a:lstStyle/>
          <a:p>
            <a:pPr defTabSz="1451244" fontAlgn="base">
              <a:lnSpc>
                <a:spcPct val="150000"/>
              </a:lnSpc>
              <a:spcBef>
                <a:spcPct val="0"/>
              </a:spcBef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работа разрушения, </a:t>
            </a: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1451244" fontAlgn="base">
              <a:lnSpc>
                <a:spcPct val="150000"/>
              </a:lnSpc>
              <a:spcBef>
                <a:spcPct val="0"/>
              </a:spcBef>
            </a:pP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sz="20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поперечного сечения в месте надреза.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90980" y="3930743"/>
            <a:ext cx="5255677" cy="400097"/>
          </a:xfrm>
          <a:prstGeom prst="rect">
            <a:avLst/>
          </a:prstGeom>
        </p:spPr>
        <p:txBody>
          <a:bodyPr wrap="square" lIns="91426" tIns="45714" rIns="91426" bIns="45714">
            <a:spAutoFit/>
          </a:bodyPr>
          <a:lstStyle/>
          <a:p>
            <a:pPr defTabSz="1451244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разрушение образца затрачивается работа: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858730" y="4294148"/>
            <a:ext cx="8116837" cy="1015651"/>
          </a:xfrm>
          <a:prstGeom prst="rect">
            <a:avLst/>
          </a:prstGeom>
        </p:spPr>
        <p:txBody>
          <a:bodyPr wrap="square" lIns="91426" tIns="45714" rIns="91426" bIns="45714">
            <a:spAutoFit/>
          </a:bodyPr>
          <a:lstStyle/>
          <a:p>
            <a:pPr defTabSz="1451244" fontAlgn="base">
              <a:lnSpc>
                <a:spcPct val="150000"/>
              </a:lnSpc>
              <a:spcBef>
                <a:spcPct val="0"/>
              </a:spcBef>
            </a:pPr>
            <a:r>
              <a:rPr lang="en-US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 маятника, </a:t>
            </a: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1451244" fontAlgn="base">
              <a:lnSpc>
                <a:spcPct val="150000"/>
              </a:lnSpc>
              <a:spcBef>
                <a:spcPct val="0"/>
              </a:spcBef>
            </a:pP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высоты подъема маятника до и после удара. </a:t>
            </a: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91116735"/>
              </p:ext>
            </p:extLst>
          </p:nvPr>
        </p:nvGraphicFramePr>
        <p:xfrm>
          <a:off x="5958952" y="3996593"/>
          <a:ext cx="1572150" cy="362804"/>
        </p:xfrm>
        <a:graphic>
          <a:graphicData uri="http://schemas.openxmlformats.org/presentationml/2006/ole">
            <p:oleObj spid="_x0000_s23562" name="Equation" r:id="rId3" imgW="990360" imgH="228600" progId="">
              <p:embed/>
            </p:oleObj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51435891"/>
              </p:ext>
            </p:extLst>
          </p:nvPr>
        </p:nvGraphicFramePr>
        <p:xfrm>
          <a:off x="5858730" y="5214316"/>
          <a:ext cx="1148879" cy="786075"/>
        </p:xfrm>
        <a:graphic>
          <a:graphicData uri="http://schemas.openxmlformats.org/presentationml/2006/ole">
            <p:oleObj spid="_x0000_s23563" name="Equation" r:id="rId4" imgW="723600" imgH="495000" progId="">
              <p:embed/>
            </p:oleObj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590980" y="5495729"/>
            <a:ext cx="8351987" cy="400097"/>
          </a:xfrm>
          <a:prstGeom prst="rect">
            <a:avLst/>
          </a:prstGeom>
        </p:spPr>
        <p:txBody>
          <a:bodyPr wrap="square" lIns="91426" tIns="45714" rIns="91426" bIns="45714">
            <a:spAutoFit/>
          </a:bodyPr>
          <a:lstStyle/>
          <a:p>
            <a:pPr defTabSz="1451244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 ударной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вязкости: 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88896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r>
              <a:rPr lang="ru-RU" dirty="0" err="1" smtClean="0"/>
              <a:t>Мойзес</a:t>
            </a:r>
            <a:r>
              <a:rPr lang="ru-RU" dirty="0" smtClean="0"/>
              <a:t> Борис Борисович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ru-RU" dirty="0" smtClean="0"/>
              <a:t>Доцент отделения контроля и диагностики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ru-RU" dirty="0" smtClean="0"/>
              <a:t>202</a:t>
            </a:r>
            <a:r>
              <a:rPr lang="en-US" smtClean="0"/>
              <a:t>2</a:t>
            </a:r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altLang="ru-RU" sz="2800" dirty="0"/>
              <a:t>МЕХАНИЧЕСКИЕ СВОЙСТВА </a:t>
            </a:r>
            <a:br>
              <a:rPr lang="ru-RU" altLang="ru-RU" sz="2800" dirty="0"/>
            </a:br>
            <a:r>
              <a:rPr lang="ru-RU" altLang="ru-RU" sz="2800" dirty="0"/>
              <a:t>КОНСТРУКЦИОННЫХ МАТЕРИАЛОВ</a:t>
            </a:r>
            <a:endParaRPr lang="ru-RU" sz="2800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ru-RU" altLang="ru-RU" sz="2000" b="1" dirty="0"/>
              <a:t>Конструирование и технология в приборостроении</a:t>
            </a:r>
          </a:p>
        </p:txBody>
      </p:sp>
    </p:spTree>
    <p:extLst>
      <p:ext uri="{BB962C8B-B14F-4D97-AF65-F5344CB8AC3E}">
        <p14:creationId xmlns:p14="http://schemas.microsoft.com/office/powerpoint/2010/main" xmlns="" val="23299351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ПУ">
      <a:dk1>
        <a:sysClr val="windowText" lastClr="000000"/>
      </a:dk1>
      <a:lt1>
        <a:sysClr val="window" lastClr="FFFFFF"/>
      </a:lt1>
      <a:dk2>
        <a:srgbClr val="323F4F"/>
      </a:dk2>
      <a:lt2>
        <a:srgbClr val="E7E6E6"/>
      </a:lt2>
      <a:accent1>
        <a:srgbClr val="80BF44"/>
      </a:accent1>
      <a:accent2>
        <a:srgbClr val="209740"/>
      </a:accent2>
      <a:accent3>
        <a:srgbClr val="1768B0"/>
      </a:accent3>
      <a:accent4>
        <a:srgbClr val="B2D88E"/>
      </a:accent4>
      <a:accent5>
        <a:srgbClr val="5F9031"/>
      </a:accent5>
      <a:accent6>
        <a:srgbClr val="59A5E9"/>
      </a:accent6>
      <a:hlink>
        <a:srgbClr val="1768B0"/>
      </a:hlink>
      <a:folHlink>
        <a:srgbClr val="954F72"/>
      </a:folHlink>
    </a:clrScheme>
    <a:fontScheme name="Другая 1">
      <a:majorFont>
        <a:latin typeface="Calibri 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9787</TotalTime>
  <Words>1186</Words>
  <Application>Microsoft Office PowerPoint</Application>
  <PresentationFormat>Произвольный</PresentationFormat>
  <Paragraphs>242</Paragraphs>
  <Slides>28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0" baseType="lpstr">
      <vt:lpstr>Тема Office</vt:lpstr>
      <vt:lpstr>Equation</vt:lpstr>
      <vt:lpstr>МЕХАНИЧЕСКИЕ СВОЙСТВА  КОНСТРУКЦИОННЫХ МАТЕРИАЛОВ</vt:lpstr>
      <vt:lpstr>МЕХАНИЧЕСКИЕ СВОЙСТВА КОНСТРУКЦИОННЫХ МАТЕРИАЛОВ</vt:lpstr>
      <vt:lpstr>МЕХАНИЧЕСКИЕ СВОЙСТВА КОНСТРУКЦИОННЫХ МАТЕРИАЛОВ</vt:lpstr>
      <vt:lpstr>МЕХАНИЧЕСКИЕ СВОЙСТВА КОНСТРУКЦИОННЫХ МАТЕРИАЛОВ</vt:lpstr>
      <vt:lpstr>МЕХАНИЧЕСКИЕ СВОЙСТВА КОНСТРУКЦИОННЫХ МАТЕРИАЛОВ</vt:lpstr>
      <vt:lpstr>МЕХАНИЧЕСКИЕ СВОЙСТВА КОНСТРУКЦИОННЫХ МАТЕРИАЛОВ</vt:lpstr>
      <vt:lpstr>МЕХАНИЧЕСКИЕ СВОЙСТВА КОНСТРУКЦИОННЫХ МАТЕРИАЛОВ</vt:lpstr>
      <vt:lpstr>МЕХАНИЧЕСКИЕ СВОЙСТВА КОНСТРУКЦИОННЫХ МАТЕРИАЛОВ</vt:lpstr>
      <vt:lpstr>МЕХАНИЧЕСКИЕ СВОЙСТВА КОНСТРУКЦИОННЫХ МАТЕРИАЛОВ</vt:lpstr>
      <vt:lpstr>МЕХАНИЧЕСКИЕ СВОЙСТВА КОНСТРУКЦИОННЫХ МАТЕРИАЛОВ</vt:lpstr>
      <vt:lpstr>МЕХАНИЧЕСКИЕ СВОЙСТВА КОНСТРУКЦИОННЫХ МАТЕРИАЛОВ</vt:lpstr>
      <vt:lpstr>МЕХАНИЧЕСКИЕ СВОЙСТВА КОНСТРУКЦИОННЫХ МАТЕРИАЛОВ</vt:lpstr>
      <vt:lpstr>МЕХАНИЧЕСКИЕ СВОЙСТВА КОНСТРУКЦИОННЫХ МАТЕРИАЛОВ</vt:lpstr>
      <vt:lpstr>МЕХАНИЧЕСКИЕ СВОЙСТВА КОНСТРУКЦИОННЫХ МАТЕРИАЛОВ</vt:lpstr>
      <vt:lpstr>МЕХАНИЧЕСКИЕ СВОЙСТВА КОНСТРУКЦИОННЫХ МАТЕРИАЛОВ</vt:lpstr>
      <vt:lpstr>МЕХАНИЧЕСКИЕ СВОЙСТВА КОНСТРУКЦИОННЫХ МАТЕРИАЛОВ</vt:lpstr>
      <vt:lpstr>МЕХАНИЧЕСКИЕ СВОЙСТВА КОНСТРУКЦИОННЫХ МАТЕРИАЛОВ</vt:lpstr>
      <vt:lpstr>МЕХАНИЧЕСКИЕ СВОЙСТВА КОНСТРУКЦИОННЫХ МАТЕРИАЛОВ</vt:lpstr>
      <vt:lpstr>МЕХАНИЧЕСКИЕ СВОЙСТВА КОНСТРУКЦИОННЫХ МАТЕРИАЛОВ</vt:lpstr>
      <vt:lpstr>МЕХАНИЧЕСКИЕ СВОЙСТВА КОНСТРУКЦИОННЫХ МАТЕРИАЛОВ</vt:lpstr>
      <vt:lpstr>МЕХАНИЧЕСКИЕ СВОЙСТВА КОНСТРУКЦИОННЫХ МАТЕРИАЛОВ</vt:lpstr>
      <vt:lpstr>МЕХАНИЧЕСКИЕ СВОЙСТВА КОНСТРУКЦИОННЫХ МАТЕРИАЛОВ</vt:lpstr>
      <vt:lpstr>МЕХАНИЧЕСКИЕ СВОЙСТВА КОНСТРУКЦИОННЫХ МАТЕРИАЛОВ</vt:lpstr>
      <vt:lpstr>МЕХАНИЧЕСКИЕ СВОЙСТВА КОНСТРУКЦИОННЫХ МАТЕРИАЛОВ</vt:lpstr>
      <vt:lpstr>МЕХАНИЧЕСКИЕ СВОЙСТВА КОНСТРУКЦИОННЫХ МАТЕРИАЛОВ</vt:lpstr>
      <vt:lpstr>МЕХАНИЧЕСКИЕ СВОЙСТВА КОНСТРУКЦИОННЫХ МАТЕРИАЛОВ</vt:lpstr>
      <vt:lpstr>МЕХАНИЧЕСКИЕ СВОЙСТВА КОНСТРУКЦИОННЫХ МАТЕРИАЛОВ</vt:lpstr>
      <vt:lpstr>МЕХАНИЧЕСКИЕ СВОЙСТВА  КОНСТРУКЦИОННЫХ МАТЕРИАЛОВ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Тришкина Екатерина Андреевна</dc:creator>
  <cp:lastModifiedBy>mbb</cp:lastModifiedBy>
  <cp:revision>200</cp:revision>
  <dcterms:created xsi:type="dcterms:W3CDTF">2020-11-19T09:51:55Z</dcterms:created>
  <dcterms:modified xsi:type="dcterms:W3CDTF">2022-09-22T03:29:33Z</dcterms:modified>
</cp:coreProperties>
</file>