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03" r:id="rId7"/>
    <p:sldId id="261" r:id="rId8"/>
    <p:sldId id="263" r:id="rId9"/>
    <p:sldId id="264" r:id="rId10"/>
    <p:sldId id="265" r:id="rId11"/>
    <p:sldId id="262" r:id="rId12"/>
    <p:sldId id="266" r:id="rId13"/>
    <p:sldId id="267" r:id="rId14"/>
    <p:sldId id="269" r:id="rId15"/>
    <p:sldId id="305" r:id="rId16"/>
    <p:sldId id="270" r:id="rId17"/>
    <p:sldId id="268" r:id="rId18"/>
    <p:sldId id="271" r:id="rId19"/>
    <p:sldId id="272" r:id="rId20"/>
    <p:sldId id="273" r:id="rId21"/>
    <p:sldId id="274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1" r:id="rId35"/>
    <p:sldId id="306" r:id="rId36"/>
    <p:sldId id="293" r:id="rId37"/>
    <p:sldId id="302" r:id="rId38"/>
    <p:sldId id="294" r:id="rId39"/>
    <p:sldId id="304" r:id="rId40"/>
    <p:sldId id="295" r:id="rId41"/>
    <p:sldId id="297" r:id="rId42"/>
    <p:sldId id="298" r:id="rId43"/>
    <p:sldId id="299" r:id="rId44"/>
    <p:sldId id="300" r:id="rId45"/>
    <p:sldId id="301" r:id="rId46"/>
    <p:sldId id="308" r:id="rId47"/>
    <p:sldId id="309" r:id="rId48"/>
    <p:sldId id="310" r:id="rId49"/>
    <p:sldId id="311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178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288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5059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609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7133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704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426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897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304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4001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9851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FD838-A09D-4C25-AB82-A5C032453B57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197EA-0347-44B8-8FEC-92C336888C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099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n2kaB6gcu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psynavigator.ru/psihologicheskie-testy/2534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tsCG4Prwe0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4brain.ru/liderstvo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Стили руководства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1. Традиционные стили руководства</a:t>
            </a:r>
          </a:p>
          <a:p>
            <a:pPr marL="0" indent="0">
              <a:buNone/>
            </a:pPr>
            <a:r>
              <a:rPr lang="ru-RU" dirty="0" smtClean="0"/>
              <a:t>2. Интегральные стили руководства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Власть, </a:t>
            </a:r>
            <a:r>
              <a:rPr lang="ru-RU" b="1" dirty="0" smtClean="0">
                <a:solidFill>
                  <a:srgbClr val="FF0000"/>
                </a:solidFill>
              </a:rPr>
              <a:t>лидерство </a:t>
            </a:r>
            <a:r>
              <a:rPr lang="ru-RU" b="1" dirty="0">
                <a:solidFill>
                  <a:srgbClr val="FF0000"/>
                </a:solidFill>
              </a:rPr>
              <a:t>и авторитет в </a:t>
            </a:r>
            <a:r>
              <a:rPr lang="ru-RU" b="1" dirty="0" smtClean="0">
                <a:solidFill>
                  <a:srgbClr val="FF0000"/>
                </a:solidFill>
              </a:rPr>
              <a:t>управлении</a:t>
            </a:r>
          </a:p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Понятие власти и ее источники</a:t>
            </a:r>
          </a:p>
          <a:p>
            <a:pPr marL="0" indent="0">
              <a:buNone/>
            </a:pPr>
            <a:r>
              <a:rPr lang="ru-RU" dirty="0" smtClean="0"/>
              <a:t>2. Феномен </a:t>
            </a:r>
            <a:r>
              <a:rPr lang="ru-RU" dirty="0"/>
              <a:t>лидерства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2048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Стиль руководства </a:t>
            </a:r>
            <a:r>
              <a:rPr lang="ru-RU" dirty="0" smtClean="0"/>
              <a:t>-  характерные черты поведения, приемов, действий используемые руководителем в процессе управления.</a:t>
            </a:r>
          </a:p>
          <a:p>
            <a:pPr marL="0" indent="0">
              <a:buNone/>
            </a:pPr>
            <a:r>
              <a:rPr lang="ru-RU" b="1" dirty="0" smtClean="0"/>
              <a:t>Стиль руководства зависит  от </a:t>
            </a:r>
          </a:p>
          <a:p>
            <a:r>
              <a:rPr lang="ru-RU" dirty="0" smtClean="0"/>
              <a:t>личностных качеств</a:t>
            </a:r>
          </a:p>
          <a:p>
            <a:r>
              <a:rPr lang="ru-RU" dirty="0" smtClean="0"/>
              <a:t> профессиональных качеств </a:t>
            </a:r>
          </a:p>
          <a:p>
            <a:r>
              <a:rPr lang="ru-RU" dirty="0" smtClean="0"/>
              <a:t>от ситуации  </a:t>
            </a:r>
          </a:p>
          <a:p>
            <a:r>
              <a:rPr lang="ru-RU" dirty="0" smtClean="0"/>
              <a:t>от уровня зрелости коллектива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097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Авторитарный стиль управления </a:t>
            </a:r>
            <a:r>
              <a:rPr lang="ru-RU" dirty="0" smtClean="0"/>
              <a:t>- форма управления, при которой менеджер сосредотачивает в своих руках всю полноту власти, не допуская подчиненных к принятию решений. </a:t>
            </a:r>
          </a:p>
          <a:p>
            <a:r>
              <a:rPr lang="ru-RU" dirty="0" smtClean="0"/>
              <a:t>Для достижения целей использует принуждение, жесткий контроль и наказание.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5291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Авторитарный стиль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1.увеличивает единоличную власть руководителя и возможность влияния на подчиненных</a:t>
            </a:r>
          </a:p>
          <a:p>
            <a:pPr marL="0" indent="0">
              <a:buNone/>
            </a:pPr>
            <a:r>
              <a:rPr lang="ru-RU" dirty="0" smtClean="0"/>
              <a:t>2. обеспечивает максимальную производительность, помогает решению задач в сложных условиях </a:t>
            </a:r>
          </a:p>
          <a:p>
            <a:pPr marL="0" indent="0">
              <a:buNone/>
            </a:pPr>
            <a:r>
              <a:rPr lang="ru-RU" dirty="0" smtClean="0"/>
              <a:t>3. обеспечивает работу вновь создаваемых коллективов</a:t>
            </a:r>
          </a:p>
          <a:p>
            <a:pPr marL="0" indent="0">
              <a:buNone/>
            </a:pPr>
            <a:r>
              <a:rPr lang="ru-RU" dirty="0" smtClean="0"/>
              <a:t>4. даже при неумелом его использовании позволяет выполнить задания, особенно когда не хватает времени, если компетентность руководителя значительно выше, чем у подчиненных, или в коллективе нет согласия.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944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Проблемы в перспективе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растущую некомпетентность руководителя </a:t>
            </a:r>
          </a:p>
          <a:p>
            <a:r>
              <a:rPr lang="ru-RU" dirty="0" smtClean="0"/>
              <a:t>снижение инициативы подчиненных </a:t>
            </a:r>
          </a:p>
          <a:p>
            <a:r>
              <a:rPr lang="ru-RU" dirty="0" smtClean="0"/>
              <a:t>рост текучки кадров (уходят творческие личности, остаются исполнители) так как чрезмерные дисциплинарные меры вызывают в людях страх и злость</a:t>
            </a:r>
          </a:p>
          <a:p>
            <a:r>
              <a:rPr lang="ru-RU" dirty="0" smtClean="0"/>
              <a:t>ухудшение социально-психологического климата.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452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www.youtube.com/watch?v=jn2kaB6gcuE</a:t>
            </a:r>
            <a:endParaRPr lang="ru-RU" dirty="0" smtClean="0"/>
          </a:p>
          <a:p>
            <a:r>
              <a:rPr lang="ru-RU" dirty="0"/>
              <a:t>Автократический стиль управления (Постановка задач). Фильм «Дьявол носит </a:t>
            </a:r>
            <a:r>
              <a:rPr lang="ru-RU" dirty="0" err="1"/>
              <a:t>Prada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727115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Руководитель – автократ привержен исключительно формальным структурам.</a:t>
            </a:r>
          </a:p>
          <a:p>
            <a:pPr marL="0" indent="0">
              <a:buNone/>
            </a:pPr>
            <a:r>
              <a:rPr lang="ru-RU" dirty="0" smtClean="0"/>
              <a:t>Он организует централизованную коммуникационную сеть, в которой информация передается только по вертикальным каналам, </a:t>
            </a:r>
          </a:p>
          <a:p>
            <a:r>
              <a:rPr lang="ru-RU" dirty="0" smtClean="0"/>
              <a:t>ответственность и обязанности четко установлены, </a:t>
            </a:r>
          </a:p>
          <a:p>
            <a:r>
              <a:rPr lang="ru-RU" dirty="0" smtClean="0"/>
              <a:t>работа жестко оценивается, </a:t>
            </a:r>
          </a:p>
          <a:p>
            <a:r>
              <a:rPr lang="ru-RU" dirty="0" smtClean="0"/>
              <a:t>любая ошибка наказывается, </a:t>
            </a:r>
          </a:p>
          <a:p>
            <a:r>
              <a:rPr lang="ru-RU" dirty="0" smtClean="0"/>
              <a:t>личные отношения сугубо официальные.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0458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В то же время применение авторитарного стиля может быть достаточно эффективным какое-то время или в специфических обстоятельствах, например,</a:t>
            </a:r>
          </a:p>
          <a:p>
            <a:r>
              <a:rPr lang="ru-RU" dirty="0" smtClean="0"/>
              <a:t> когда подчиненные полностью находятся во власти руководителя (на военной службе, в экстремальных обстоятельствах), </a:t>
            </a:r>
          </a:p>
          <a:p>
            <a:r>
              <a:rPr lang="ru-RU" dirty="0" smtClean="0"/>
              <a:t>низкий уровень компетентности подчиненных или безгранично ему доверяют (как актеры режиссеру или спортсмены тренеру), </a:t>
            </a:r>
          </a:p>
          <a:p>
            <a:r>
              <a:rPr lang="ru-RU" dirty="0" smtClean="0"/>
              <a:t>а руководитель уверен в том, что они не способны самостоятельно действовать правильно.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7388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Демократический стиль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Суть демократического стиля - в привлечении подчиненных к участию в принятии решений. </a:t>
            </a:r>
          </a:p>
          <a:p>
            <a:r>
              <a:rPr lang="ru-RU" dirty="0" smtClean="0"/>
              <a:t>Руководитель старается решить поставленные перед ним задачи посредством делегирования полномочий своим подчиненным.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416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Это позволяет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1.не отвлекаться на решение второстепенных задач</a:t>
            </a:r>
          </a:p>
          <a:p>
            <a:pPr marL="0" indent="0">
              <a:buNone/>
            </a:pPr>
            <a:r>
              <a:rPr lang="ru-RU" dirty="0" smtClean="0"/>
              <a:t>2.способствовать повышению профессионального уровня подчиненных 3.приобщать их к процессу управления </a:t>
            </a:r>
          </a:p>
          <a:p>
            <a:pPr marL="0" indent="0">
              <a:buNone/>
            </a:pPr>
            <a:r>
              <a:rPr lang="ru-RU" dirty="0" smtClean="0"/>
              <a:t>4.сплачивать коллектив и поддерживать атмосферу взаимного доверия.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8143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Руководитель стремится сделать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1.обязанности подчиненных более привлекательными</a:t>
            </a:r>
          </a:p>
          <a:p>
            <a:pPr marL="0" indent="0">
              <a:buNone/>
            </a:pPr>
            <a:r>
              <a:rPr lang="ru-RU" dirty="0" smtClean="0"/>
              <a:t>2.избегает навязывать им свою волю 3.учитывает мнение коллектива </a:t>
            </a:r>
          </a:p>
          <a:p>
            <a:pPr marL="0" indent="0">
              <a:buNone/>
            </a:pPr>
            <a:r>
              <a:rPr lang="ru-RU" dirty="0" smtClean="0"/>
              <a:t>4.вовлекает людей в принятие решений делится с ними рядом властных полномочий, оставляя за собой ключевые.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2122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Среди стимулирующих мер чаще всего применяется поощрение, а наказание используется лишь в исключительных случаях.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299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Минусы: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1.на обсуждение проблем тратится много времени.</a:t>
            </a:r>
          </a:p>
          <a:p>
            <a:pPr marL="0" indent="0">
              <a:buNone/>
            </a:pPr>
            <a:r>
              <a:rPr lang="ru-RU" dirty="0" smtClean="0"/>
              <a:t>2.сокращается дистанция между коллективом и руководителем - панибратство, как результат – фамильярность, особенно если коллектив незрелый и воспринимает демократию как попустительство.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038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Либеральный стиль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таком стиле руководитель привлекает к процессу управления непосредственно исполнителей через механизм делегирования полномочий творческого использования их потенциала. </a:t>
            </a:r>
          </a:p>
          <a:p>
            <a:r>
              <a:rPr lang="ru-RU" dirty="0" smtClean="0"/>
              <a:t>Руководитель ставит задачу, создает условия и минимизирует свое влияние. </a:t>
            </a:r>
          </a:p>
        </p:txBody>
      </p:sp>
    </p:spTree>
    <p:extLst>
      <p:ext uri="{BB962C8B-B14F-4D97-AF65-F5344CB8AC3E}">
        <p14:creationId xmlns:p14="http://schemas.microsoft.com/office/powerpoint/2010/main" xmlns="" val="229456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этом власть всегда остается у руководителя и в любой момент может быть использована для возврата ранее делегированных полномочий.</a:t>
            </a:r>
          </a:p>
          <a:p>
            <a:r>
              <a:rPr lang="ru-RU" dirty="0"/>
              <a:t> Либеральный стал синонимом – кто во что горазд, поэтому необходимо передавать не  более половины полномочий.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2699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Либеральный (крайний вариант) отличается тем, что руководитель самоустраняется от руководства коллективом и все организационные процессы пускает на самотек, либо передает дела в руки людей, претендующих на лидерство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735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Таким образом, различие стилей руководства определяется </a:t>
            </a:r>
            <a:r>
              <a:rPr lang="ru-RU" b="1" dirty="0" smtClean="0"/>
              <a:t>объемом полномочий</a:t>
            </a:r>
            <a:r>
              <a:rPr lang="ru-RU" dirty="0" smtClean="0"/>
              <a:t> которые руководитель делегирует своим подчиненным.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465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Авторитаризм и демократия </a:t>
            </a:r>
            <a:r>
              <a:rPr lang="ru-RU" dirty="0" smtClean="0"/>
              <a:t>- это крайние точки большого диапазона. На практике каждая компания корректирует тот или иной стиль управления под свое предприятие.</a:t>
            </a:r>
          </a:p>
          <a:p>
            <a:r>
              <a:rPr lang="ru-RU" dirty="0" smtClean="0"/>
              <a:t> На практике руководитель старается придерживаться оптимального стиля руководства, суть которого в использовании различной манеры поведения в зависимости от ситуации.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3279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FF0000"/>
                </a:solidFill>
              </a:rPr>
              <a:t>Ситуационное руководство-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определение стиля руководства в зависимости от уровня зрелости рабочей группы и степени ее квалификации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42121"/>
              </p:ext>
            </p:extLst>
          </p:nvPr>
        </p:nvGraphicFramePr>
        <p:xfrm>
          <a:off x="1533207" y="2903061"/>
          <a:ext cx="6077585" cy="19202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38475"/>
                <a:gridCol w="303911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уровень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зрелости группы             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стиль руководства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100% квалификация-   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самостоятельность, совместное обсуждение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достаточно квалификация 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участие в принятии решений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малоквалифицированная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координация и контроль, поощрение инициативы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низкая квалификация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тщательный инструктаж и контроль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30288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 Интегральные стили руководства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1.стиль, ориентированный на задачу</a:t>
            </a:r>
          </a:p>
          <a:p>
            <a:pPr marL="0" indent="0">
              <a:buNone/>
            </a:pPr>
            <a:r>
              <a:rPr lang="ru-RU" dirty="0" smtClean="0"/>
              <a:t>•	порицает недостаточную работу; </a:t>
            </a:r>
          </a:p>
          <a:p>
            <a:pPr marL="0" indent="0">
              <a:buNone/>
            </a:pPr>
            <a:r>
              <a:rPr lang="ru-RU" dirty="0" smtClean="0"/>
              <a:t>•	побуждает медленно работающих сотрудников прилагать больше усилий; · придает особенное значение объему работы; </a:t>
            </a:r>
          </a:p>
          <a:p>
            <a:pPr marL="0" indent="0">
              <a:buNone/>
            </a:pPr>
            <a:r>
              <a:rPr lang="ru-RU" dirty="0" smtClean="0"/>
              <a:t>•	руководит железной рукой; </a:t>
            </a:r>
          </a:p>
          <a:p>
            <a:pPr marL="0" indent="0">
              <a:buNone/>
            </a:pPr>
            <a:r>
              <a:rPr lang="ru-RU" dirty="0" smtClean="0"/>
              <a:t>•	·обращает внимание на то, что его сотрудники работают с полной отдачей; побуждает сотрудников посредством нажима и манипулирования к еще большим усилиям; </a:t>
            </a:r>
          </a:p>
          <a:p>
            <a:pPr marL="0" indent="0">
              <a:buNone/>
            </a:pPr>
            <a:r>
              <a:rPr lang="ru-RU" dirty="0" smtClean="0"/>
              <a:t>•	требует от </a:t>
            </a:r>
            <a:r>
              <a:rPr lang="ru-RU" dirty="0" err="1" smtClean="0"/>
              <a:t>малорезультативных</a:t>
            </a:r>
            <a:r>
              <a:rPr lang="ru-RU" dirty="0" smtClean="0"/>
              <a:t> сотрудников большей отдачи.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22809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2.стиль, ориентированный на человеческие отношения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•	делает упор на взаимопомощь, </a:t>
            </a:r>
          </a:p>
          <a:p>
            <a:pPr marL="0" indent="0">
              <a:buNone/>
            </a:pPr>
            <a:r>
              <a:rPr lang="ru-RU" dirty="0" smtClean="0"/>
              <a:t>•	позволяет исполнителям максимально участвовать в принятии решений, помогает решать проблемы, </a:t>
            </a:r>
          </a:p>
          <a:p>
            <a:pPr marL="0" indent="0">
              <a:buNone/>
            </a:pPr>
            <a:r>
              <a:rPr lang="ru-RU" dirty="0" smtClean="0"/>
              <a:t>•	поощряет профессиональный рост и т.п. </a:t>
            </a:r>
          </a:p>
          <a:p>
            <a:pPr marL="0" indent="0">
              <a:buNone/>
            </a:pPr>
            <a:r>
              <a:rPr lang="ru-RU" dirty="0" smtClean="0"/>
              <a:t>•	обращает внимание на здоровье сотрудников; </a:t>
            </a:r>
          </a:p>
          <a:p>
            <a:pPr marL="0" indent="0">
              <a:buNone/>
            </a:pPr>
            <a:r>
              <a:rPr lang="ru-RU" dirty="0" smtClean="0"/>
              <a:t>•	заботится о хороших отношениях со своими подчиненными; </a:t>
            </a:r>
          </a:p>
          <a:p>
            <a:pPr marL="0" indent="0">
              <a:buNone/>
            </a:pPr>
            <a:r>
              <a:rPr lang="ru-RU" dirty="0" smtClean="0"/>
              <a:t>•	обращается со своими подчиненными как с равноправными; </a:t>
            </a:r>
          </a:p>
          <a:p>
            <a:pPr marL="0" indent="0">
              <a:buNone/>
            </a:pPr>
            <a:r>
              <a:rPr lang="ru-RU" dirty="0" smtClean="0"/>
              <a:t>•	поддерживает своих сотрудников в том, что они делают или должны сделать; заступается за своих сотрудников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1608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1.Каких исполнителей подбирает руководитель-автократ?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профессионалов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творческих личностей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мобильных и гибких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14111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2.Что является минусами авторитарного стиля руководства?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рост текучки кадров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 ухудшение социально-психологического климата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снижение инициативы.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все ответы верны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217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3.Авторитарный стиль руководства формирует: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максимальную производительность труда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дисциплину труда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официальный стиль отношений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все ответы верны.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5934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4.Демократический стиль руководства наиболее эффективен: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в экстремальных ситуациях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при необходимости принять быстрое решение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когда качество работы ставится выше количества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при неспособности подчиненных работать самостоятельно.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98716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5.Для какого стиля руководства характерна передача дел в руки неформального лидера?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авторитарного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демократического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либерально-попустительского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командного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4108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6.Какой стиль руководства поддерживает и развивает обратную связь с работниками?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демократический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авторитарный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либеральный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4 все ответы верны.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5054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Власть, лидерство и авторитет в управлении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1. </a:t>
            </a:r>
            <a:r>
              <a:rPr lang="ru-RU" b="1" dirty="0"/>
              <a:t>Понятие власти и ее </a:t>
            </a:r>
            <a:r>
              <a:rPr lang="ru-RU" b="1" dirty="0" smtClean="0"/>
              <a:t>источники</a:t>
            </a:r>
          </a:p>
          <a:p>
            <a:r>
              <a:rPr lang="ru-RU" b="1" dirty="0"/>
              <a:t>Власть</a:t>
            </a:r>
            <a:r>
              <a:rPr lang="ru-RU" dirty="0"/>
              <a:t> – возможность навязывать свою волю другим людям независимо от их желания.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сфере менеджмента возможность распоряжаться действиями подчиненных, воздействовать на поведение других. </a:t>
            </a:r>
          </a:p>
        </p:txBody>
      </p:sp>
    </p:spTree>
    <p:extLst>
      <p:ext uri="{BB962C8B-B14F-4D97-AF65-F5344CB8AC3E}">
        <p14:creationId xmlns:p14="http://schemas.microsoft.com/office/powerpoint/2010/main" xmlns="" val="227199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ru-RU" sz="3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Влияние</a:t>
            </a:r>
            <a:r>
              <a:rPr lang="ru-RU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это поведение любого индивида, которое вносит изменения в мировоззрение другого человека</a:t>
            </a:r>
          </a:p>
          <a:p>
            <a:pPr algn="just">
              <a:spcAft>
                <a:spcPts val="0"/>
              </a:spcAft>
            </a:pPr>
            <a:r>
              <a:rPr lang="ru-RU" sz="3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Властные полномочия</a:t>
            </a:r>
            <a:r>
              <a:rPr lang="ru-RU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объем прав, которыми располагает руководитель при принятии решений, без согласования с высшим руководством.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35348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Элементы властных отношений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•	Подчиненный и начальник</a:t>
            </a:r>
          </a:p>
          <a:p>
            <a:pPr marL="0" indent="0">
              <a:buNone/>
            </a:pPr>
            <a:r>
              <a:rPr lang="ru-RU" dirty="0"/>
              <a:t>•	Общественные нормы, устанавливающие, что отдающий приказы имеет на это право, а тот, кого эти приказы касаются, обязан подчиниться приказам.</a:t>
            </a:r>
          </a:p>
          <a:p>
            <a:pPr marL="0" indent="0">
              <a:buNone/>
            </a:pPr>
            <a:r>
              <a:rPr lang="ru-RU" dirty="0"/>
              <a:t>•	Угроза применения санкций в случае неповиновения.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251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Формальная власть</a:t>
            </a:r>
            <a:r>
              <a:rPr lang="ru-RU" dirty="0">
                <a:latin typeface="Times New Roman"/>
                <a:ea typeface="Times New Roman"/>
              </a:rPr>
              <a:t> – это власть </a:t>
            </a:r>
            <a:r>
              <a:rPr lang="ru-RU" dirty="0" smtClean="0">
                <a:latin typeface="Times New Roman"/>
                <a:ea typeface="Times New Roman"/>
              </a:rPr>
              <a:t>должности</a:t>
            </a:r>
          </a:p>
          <a:p>
            <a:r>
              <a:rPr lang="ru-RU" b="1" dirty="0">
                <a:latin typeface="Times New Roman"/>
                <a:ea typeface="Times New Roman"/>
              </a:rPr>
              <a:t>Реальная власть </a:t>
            </a:r>
            <a:r>
              <a:rPr lang="ru-RU" dirty="0">
                <a:latin typeface="Times New Roman"/>
                <a:ea typeface="Times New Roman"/>
              </a:rPr>
              <a:t>– это власть, как должности, так и авторитета. Она определяется местом человека не только в официальной, но и неофициальной системе отношений и измеряется числом людей, которые готовы добровольно этому лицу подчиниться.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5427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власти: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1.Это принуждение или его потенциальная возможность.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2.Собственность на ресурсы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3. Связь с влиятельными лицами, которые могут распоряжаться различными благами.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4.Информация</a:t>
            </a:r>
          </a:p>
          <a:p>
            <a:pPr marL="0" indent="0">
              <a:buNone/>
            </a:pPr>
            <a:r>
              <a:rPr lang="ru-RU" dirty="0" smtClean="0"/>
              <a:t>5. Власть</a:t>
            </a:r>
            <a:r>
              <a:rPr lang="ru-RU" dirty="0"/>
              <a:t>, основанная на знаниях и </a:t>
            </a:r>
            <a:r>
              <a:rPr lang="ru-RU" dirty="0" smtClean="0"/>
              <a:t>компетентности</a:t>
            </a:r>
          </a:p>
          <a:p>
            <a:pPr marL="0" indent="0">
              <a:buNone/>
            </a:pPr>
            <a:r>
              <a:rPr lang="ru-RU" dirty="0"/>
              <a:t>6. Традиция подчинения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7.Личная харизма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9516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2.	Феномен лидерства.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"лидер" многозначно, переводится с английского языка на русский как: 1) </a:t>
            </a:r>
            <a:r>
              <a:rPr lang="ru-RU" dirty="0" smtClean="0"/>
              <a:t>ведущий</a:t>
            </a:r>
            <a:r>
              <a:rPr lang="ru-RU" dirty="0"/>
              <a:t>, </a:t>
            </a:r>
            <a:r>
              <a:rPr lang="ru-RU" dirty="0" smtClean="0"/>
              <a:t>руководитель 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/>
              <a:t>уже в песочнице мы видим кто будет лидером. </a:t>
            </a:r>
            <a:r>
              <a:rPr lang="ru-RU" dirty="0" smtClean="0"/>
              <a:t>Этот талант, также </a:t>
            </a:r>
            <a:r>
              <a:rPr lang="ru-RU" dirty="0"/>
              <a:t>как и </a:t>
            </a:r>
            <a:r>
              <a:rPr lang="ru-RU" dirty="0" smtClean="0"/>
              <a:t>голос, дается с рождения:  </a:t>
            </a:r>
            <a:r>
              <a:rPr lang="ru-RU" dirty="0"/>
              <a:t>примерно 20% </a:t>
            </a:r>
            <a:r>
              <a:rPr lang="ru-RU" dirty="0" smtClean="0"/>
              <a:t>- потенциальные лидеры, </a:t>
            </a:r>
            <a:r>
              <a:rPr lang="ru-RU" dirty="0"/>
              <a:t>но только 7% становятся ими). </a:t>
            </a:r>
          </a:p>
        </p:txBody>
      </p:sp>
    </p:spTree>
    <p:extLst>
      <p:ext uri="{BB962C8B-B14F-4D97-AF65-F5344CB8AC3E}">
        <p14:creationId xmlns:p14="http://schemas.microsoft.com/office/powerpoint/2010/main" xmlns="" val="3194712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Качества лидера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1. Потенциальное превосходство, которым лидер наделен с рождения. 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Рациональное развитие природного потенциала. </a:t>
            </a:r>
            <a:r>
              <a:rPr lang="ru-RU" dirty="0" smtClean="0"/>
              <a:t>Личностный рост через опыт решения задач</a:t>
            </a:r>
          </a:p>
          <a:p>
            <a:pPr marL="0" indent="0">
              <a:buNone/>
            </a:pPr>
            <a:r>
              <a:rPr lang="ru-RU" dirty="0"/>
              <a:t>3. Реальные амбиции. Амбиция - это волевое стремление лидера решать максимальный круг проблем.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4. Любовь к своему делу.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5. Рациональность, основанная на интуиции.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7582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psynavigator.ru/psihologicheskie-testy/2534</a:t>
            </a:r>
            <a:endParaRPr lang="ru-RU" dirty="0" smtClean="0"/>
          </a:p>
          <a:p>
            <a:r>
              <a:rPr lang="ru-RU" b="1" dirty="0">
                <a:solidFill>
                  <a:srgbClr val="C25B28"/>
                </a:solidFill>
                <a:latin typeface="swiftregular"/>
              </a:rPr>
              <a:t>Какой вы лидер?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swiftregular"/>
              </a:rPr>
              <a:t>Ещё будучи маленькими, мы стремимся добиться определённого веса в том обществе, в котором пребываем. Быть самым лучшим в группе, в классе, в потоке, в коллективе… Конечно, такой статус означает более комфортное место, более вкусный кусок, более внимательные друзья</a:t>
            </a:r>
            <a:r>
              <a:rPr lang="ru-RU" dirty="0" smtClean="0">
                <a:solidFill>
                  <a:srgbClr val="000000"/>
                </a:solidFill>
                <a:latin typeface="swiftregular"/>
              </a:rPr>
              <a:t>.</a:t>
            </a:r>
          </a:p>
          <a:p>
            <a:r>
              <a:rPr lang="ru-RU" dirty="0" smtClean="0">
                <a:solidFill>
                  <a:srgbClr val="000000"/>
                </a:solidFill>
                <a:latin typeface="swift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swiftregular"/>
              </a:rPr>
              <a:t>Но стоит отметить, что и лидеры бывают как явные, так и скрытые, незаметные с первого взгляда, но влияющие на своё окружение ничуть не меньше – так называемый "серый кардинал". А какой лидер вы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6457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Лидерство </a:t>
            </a:r>
            <a:r>
              <a:rPr lang="ru-RU" dirty="0"/>
              <a:t>- управленческие взаимоотношения между руководителем и последователями, основанные на эффективном для данной ситуации сочетании различных источников власти и направленные на побуждение людей к достижению общих целей.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1322112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www.youtube.com/watch?v=EtsCG4Prwe0</a:t>
            </a:r>
            <a:endParaRPr lang="ru-RU" dirty="0" smtClean="0"/>
          </a:p>
          <a:p>
            <a:r>
              <a:rPr lang="ru-RU" dirty="0"/>
              <a:t>Лидерство (Управление командой). Фильм «Джобс: Империя соблазна</a:t>
            </a:r>
            <a:r>
              <a:rPr lang="ru-RU" dirty="0" smtClean="0"/>
              <a:t>»</a:t>
            </a:r>
          </a:p>
          <a:p>
            <a:r>
              <a:rPr lang="en-US" dirty="0"/>
              <a:t>https://www.youtube.com/watch?v=hal-tI8bpzM&amp;list=PLxvgrSGp-pe5t9gUSHo7rvrGN8MviNDM4&amp;index=10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16686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Менеджер полагается, прежде всего, на должностную основу власти. 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r>
              <a:rPr lang="ru-RU" dirty="0" smtClean="0"/>
              <a:t>Лидер </a:t>
            </a:r>
            <a:r>
              <a:rPr lang="ru-RU" dirty="0"/>
              <a:t>на своих последователей. Пример: директор завода - формальный лидер, но заместитель пользуется большим уважением.</a:t>
            </a:r>
          </a:p>
        </p:txBody>
      </p:sp>
    </p:spTree>
    <p:extLst>
      <p:ext uri="{BB962C8B-B14F-4D97-AF65-F5344CB8AC3E}">
        <p14:creationId xmlns:p14="http://schemas.microsoft.com/office/powerpoint/2010/main" xmlns="" val="168354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Почему менеджер должен быть лидером</a:t>
            </a:r>
          </a:p>
          <a:p>
            <a:r>
              <a:rPr lang="ru-RU" b="1" dirty="0"/>
              <a:t> Быть менеджером проекта — значит не просто ставить задачи и требовать результат.  Нужно вести за собой, мотивировать и спасать команду от провала, если потребуется. Так обычно поступают лидеры.</a:t>
            </a:r>
          </a:p>
        </p:txBody>
      </p:sp>
    </p:spTree>
    <p:extLst>
      <p:ext uri="{BB962C8B-B14F-4D97-AF65-F5344CB8AC3E}">
        <p14:creationId xmlns:p14="http://schemas.microsoft.com/office/powerpoint/2010/main" xmlns="" val="40357000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 группы лидерских качеств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</a:t>
            </a:r>
            <a:r>
              <a:rPr lang="ru-RU" b="1" dirty="0"/>
              <a:t>управление вниманием </a:t>
            </a:r>
            <a:r>
              <a:rPr lang="ru-RU" dirty="0"/>
              <a:t>или способность так представить сущность результата, чтобы это было привлекательно последователям</a:t>
            </a:r>
          </a:p>
          <a:p>
            <a:pPr marL="0" indent="0">
              <a:buNone/>
            </a:pPr>
            <a:r>
              <a:rPr lang="ru-RU" b="1" dirty="0"/>
              <a:t>2.управлением значением</a:t>
            </a:r>
            <a:r>
              <a:rPr lang="ru-RU" dirty="0"/>
              <a:t>, или способность так передать значение образа чтобы это было понятно последователям</a:t>
            </a:r>
          </a:p>
          <a:p>
            <a:pPr marL="0" indent="0">
              <a:buNone/>
            </a:pPr>
            <a:r>
              <a:rPr lang="ru-RU" b="1" dirty="0"/>
              <a:t>3.управление доверием, </a:t>
            </a:r>
            <a:r>
              <a:rPr lang="ru-RU" dirty="0"/>
              <a:t>способность построить свою деятельность так, чтобы вызвать доверие</a:t>
            </a:r>
          </a:p>
          <a:p>
            <a:pPr marL="0" indent="0">
              <a:buNone/>
            </a:pPr>
            <a:r>
              <a:rPr lang="ru-RU" b="1" dirty="0"/>
              <a:t>4.управление собой. </a:t>
            </a:r>
            <a:r>
              <a:rPr lang="ru-RU" dirty="0"/>
              <a:t>Кто не умеет владеть собой, не может управлять другими. Конфуций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306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лидеров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инструментальный – в деловых отношениях </a:t>
            </a:r>
          </a:p>
          <a:p>
            <a:r>
              <a:rPr lang="ru-RU" dirty="0"/>
              <a:t>экспрессивный – в </a:t>
            </a:r>
            <a:r>
              <a:rPr lang="ru-RU" dirty="0" smtClean="0"/>
              <a:t>межличностных</a:t>
            </a:r>
          </a:p>
          <a:p>
            <a:r>
              <a:rPr lang="ru-RU" dirty="0"/>
              <a:t>Бороться с этим явлением практически невозможно, так как давление на лидера вызывает лишь еще большее сплочение коллектива и его противостояние администрации.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конфликтной ситуации с лидером лучше идти на компромисс, предложив ему формальную должность, в особенности тогда, когда границы формального и неформального коллектива, возглавляемого таким лидером совпадают. </a:t>
            </a:r>
          </a:p>
        </p:txBody>
      </p:sp>
    </p:spTree>
    <p:extLst>
      <p:ext uri="{BB962C8B-B14F-4D97-AF65-F5344CB8AC3E}">
        <p14:creationId xmlns:p14="http://schemas.microsoft.com/office/powerpoint/2010/main" xmlns="" val="2351686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Авторитет – это заслуженное доверие, которым пользуется руководитель у подчиненных, вышестоящего руководства и коллег по работе. </a:t>
            </a:r>
          </a:p>
        </p:txBody>
      </p:sp>
    </p:spTree>
    <p:extLst>
      <p:ext uri="{BB962C8B-B14F-4D97-AF65-F5344CB8AC3E}">
        <p14:creationId xmlns:p14="http://schemas.microsoft.com/office/powerpoint/2010/main" xmlns="" val="14215899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Руководитель, пользующийся авторитетом, располагает к себе людей, положительно влияет на них</a:t>
            </a:r>
            <a:r>
              <a:rPr lang="ru-RU"/>
              <a:t>. </a:t>
            </a:r>
            <a:endParaRPr lang="ru-RU" smtClean="0"/>
          </a:p>
          <a:p>
            <a:r>
              <a:rPr lang="ru-RU" smtClean="0"/>
              <a:t>К </a:t>
            </a:r>
            <a:r>
              <a:rPr lang="ru-RU" dirty="0"/>
              <a:t>решениям авторитетного и неавторитетного менеджера подчиненные относятся по-разному. В первом случае указание принимается без внутреннего сопротивления, с готовностью и выполняется, как правило, без дополнительного административного нажима.</a:t>
            </a:r>
          </a:p>
        </p:txBody>
      </p:sp>
    </p:spTree>
    <p:extLst>
      <p:ext uri="{BB962C8B-B14F-4D97-AF65-F5344CB8AC3E}">
        <p14:creationId xmlns:p14="http://schemas.microsoft.com/office/powerpoint/2010/main" xmlns="" val="427788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7.Власть </a:t>
            </a:r>
            <a:r>
              <a:rPr lang="ru-RU" b="1" dirty="0"/>
              <a:t>должности это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Формальная </a:t>
            </a:r>
            <a:r>
              <a:rPr lang="ru-RU" dirty="0"/>
              <a:t>власть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Реальная </a:t>
            </a:r>
            <a:r>
              <a:rPr lang="ru-RU" dirty="0"/>
              <a:t>власть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Власть </a:t>
            </a:r>
            <a:r>
              <a:rPr lang="ru-RU" dirty="0"/>
              <a:t>эксперта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Авторитет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48715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8.Информация </a:t>
            </a:r>
            <a:r>
              <a:rPr lang="ru-RU" b="1" dirty="0"/>
              <a:t>является источником власти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Верно</a:t>
            </a:r>
            <a:endParaRPr lang="ru-RU" dirty="0"/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Не </a:t>
            </a:r>
            <a:r>
              <a:rPr lang="ru-RU" dirty="0"/>
              <a:t>верно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571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https://4brain.ru/liderstvo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en-US" dirty="0"/>
              <a:t>http://psychologiya.com.ua/psixologicheskie-treningi/3499-trening-liderstva.html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2960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Игра «Ярмарка обмена». В течение 10 минут каждый участник составляет список своих качества и умений, способствующих ли­дерству, — «Я как лидер», оценивает степень их выраженности по шкале от нуля до 100%. Далее участники за 15—20 минут имеют воз­можность в ходе переговоров друг с другом обменять часть своих сильно выраженных лидерских качеств на «недостающие» (слабо выраженные) в условных единицах (в %) (см. приложение). Игра способствует осознанию своих потенциалов лидерства и стремле­нию к их дальнейшему развитию, умению вести переговоры.</a:t>
            </a:r>
          </a:p>
        </p:txBody>
      </p:sp>
    </p:spTree>
    <p:extLst>
      <p:ext uri="{BB962C8B-B14F-4D97-AF65-F5344CB8AC3E}">
        <p14:creationId xmlns:p14="http://schemas.microsoft.com/office/powerpoint/2010/main" xmlns="" val="17917187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обсуждения после игры возможно предложить следующие вопросы: «Что полезного вы приобрели на ярмарке? Кому удалось произвести больше обменов в процессе игры? В каких ситуациях полученные приобретения могут способствовать лидерскому пове­дению?»</a:t>
            </a:r>
          </a:p>
        </p:txBody>
      </p:sp>
    </p:spTree>
    <p:extLst>
      <p:ext uri="{BB962C8B-B14F-4D97-AF65-F5344CB8AC3E}">
        <p14:creationId xmlns:p14="http://schemas.microsoft.com/office/powerpoint/2010/main" xmlns="" val="42161443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Группа делится на две команды: команда «А» — «оптимисты» и команда «Б» — «пессимисты». Участники подгруп­пы «Д» составляют список преимуществ лидерской позиции и поведения, продолжая высказывание: «Лидером быть хорошо, потому что</a:t>
            </a:r>
            <a:r>
              <a:rPr lang="ru-RU" dirty="0" smtClean="0"/>
              <a:t>...».</a:t>
            </a:r>
          </a:p>
          <a:p>
            <a:r>
              <a:rPr lang="ru-RU" dirty="0" smtClean="0"/>
              <a:t> </a:t>
            </a:r>
            <a:r>
              <a:rPr lang="ru-RU" dirty="0"/>
              <a:t>Подгруппа «Б» формулирует и записывает аргументы против лидерской позиции: «Лидером быть плохо, потому что...». В качестве вспомогательной информации используются записанные на </a:t>
            </a:r>
            <a:r>
              <a:rPr lang="ru-RU" dirty="0" err="1"/>
              <a:t>флип-чарте</a:t>
            </a:r>
            <a:r>
              <a:rPr lang="ru-RU" dirty="0"/>
              <a:t> ассоциации.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138044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1617</Words>
  <Application>Microsoft Office PowerPoint</Application>
  <PresentationFormat>Экран (4:3)</PresentationFormat>
  <Paragraphs>192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Тема Office</vt:lpstr>
      <vt:lpstr> </vt:lpstr>
      <vt:lpstr>Слайд 2</vt:lpstr>
      <vt:lpstr>Слайд 3</vt:lpstr>
      <vt:lpstr>Авторитарный стиль</vt:lpstr>
      <vt:lpstr>Проблемы в перспективе</vt:lpstr>
      <vt:lpstr>Слайд 6</vt:lpstr>
      <vt:lpstr>Слайд 7</vt:lpstr>
      <vt:lpstr>Слайд 8</vt:lpstr>
      <vt:lpstr>Демократический стиль</vt:lpstr>
      <vt:lpstr>Это позволяет</vt:lpstr>
      <vt:lpstr>Руководитель стремится сделать</vt:lpstr>
      <vt:lpstr>Слайд 12</vt:lpstr>
      <vt:lpstr>Минусы:  </vt:lpstr>
      <vt:lpstr>Либеральный стиль </vt:lpstr>
      <vt:lpstr>Слайд 15</vt:lpstr>
      <vt:lpstr>Слайд 16</vt:lpstr>
      <vt:lpstr>Слайд 17</vt:lpstr>
      <vt:lpstr>Слайд 18</vt:lpstr>
      <vt:lpstr>  Ситуационное руководство-  </vt:lpstr>
      <vt:lpstr>2 Интегральные стили руководства</vt:lpstr>
      <vt:lpstr>2.стиль, ориентированный на человеческие отношения</vt:lpstr>
      <vt:lpstr>вопросы</vt:lpstr>
      <vt:lpstr>Слайд 23</vt:lpstr>
      <vt:lpstr>Слайд 24</vt:lpstr>
      <vt:lpstr>Слайд 25</vt:lpstr>
      <vt:lpstr>Слайд 26</vt:lpstr>
      <vt:lpstr>Слайд 27</vt:lpstr>
      <vt:lpstr>Власть, лидерство и авторитет в управлении</vt:lpstr>
      <vt:lpstr>Слайд 29</vt:lpstr>
      <vt:lpstr>Элементы властных отношений</vt:lpstr>
      <vt:lpstr>Слайд 31</vt:lpstr>
      <vt:lpstr>Источники власти:</vt:lpstr>
      <vt:lpstr>2. Феномен лидерства. </vt:lpstr>
      <vt:lpstr>Качества лидера</vt:lpstr>
      <vt:lpstr>Слайд 35</vt:lpstr>
      <vt:lpstr>Слайд 36</vt:lpstr>
      <vt:lpstr>Слайд 37</vt:lpstr>
      <vt:lpstr>Слайд 38</vt:lpstr>
      <vt:lpstr>Слайд 39</vt:lpstr>
      <vt:lpstr>4 группы лидерских качеств</vt:lpstr>
      <vt:lpstr>Типы лидеров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Стили руководства</dc:title>
  <dc:creator>Матвеева Ольга Юрьевна</dc:creator>
  <cp:lastModifiedBy>ivi</cp:lastModifiedBy>
  <cp:revision>20</cp:revision>
  <dcterms:created xsi:type="dcterms:W3CDTF">2019-11-25T06:16:45Z</dcterms:created>
  <dcterms:modified xsi:type="dcterms:W3CDTF">2019-12-10T10:23:37Z</dcterms:modified>
</cp:coreProperties>
</file>