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3"/>
  </p:notesMasterIdLst>
  <p:sldIdLst>
    <p:sldId id="257" r:id="rId2"/>
    <p:sldId id="258" r:id="rId3"/>
    <p:sldId id="259" r:id="rId4"/>
    <p:sldId id="260" r:id="rId5"/>
    <p:sldId id="261" r:id="rId6"/>
    <p:sldId id="312" r:id="rId7"/>
    <p:sldId id="262" r:id="rId8"/>
    <p:sldId id="265" r:id="rId9"/>
    <p:sldId id="266" r:id="rId10"/>
    <p:sldId id="313" r:id="rId11"/>
    <p:sldId id="267" r:id="rId12"/>
    <p:sldId id="268" r:id="rId13"/>
    <p:sldId id="269" r:id="rId14"/>
    <p:sldId id="270" r:id="rId15"/>
    <p:sldId id="271" r:id="rId16"/>
    <p:sldId id="320" r:id="rId17"/>
    <p:sldId id="273" r:id="rId18"/>
    <p:sldId id="275" r:id="rId19"/>
    <p:sldId id="276" r:id="rId20"/>
    <p:sldId id="277" r:id="rId21"/>
    <p:sldId id="314" r:id="rId22"/>
    <p:sldId id="279" r:id="rId23"/>
    <p:sldId id="280" r:id="rId24"/>
    <p:sldId id="282" r:id="rId25"/>
    <p:sldId id="315" r:id="rId26"/>
    <p:sldId id="283" r:id="rId27"/>
    <p:sldId id="284" r:id="rId28"/>
    <p:sldId id="321" r:id="rId29"/>
    <p:sldId id="286" r:id="rId30"/>
    <p:sldId id="287" r:id="rId31"/>
    <p:sldId id="316" r:id="rId32"/>
    <p:sldId id="288" r:id="rId33"/>
    <p:sldId id="317" r:id="rId34"/>
    <p:sldId id="289" r:id="rId35"/>
    <p:sldId id="291" r:id="rId36"/>
    <p:sldId id="310" r:id="rId37"/>
    <p:sldId id="292" r:id="rId38"/>
    <p:sldId id="293" r:id="rId39"/>
    <p:sldId id="318" r:id="rId40"/>
    <p:sldId id="319" r:id="rId41"/>
    <p:sldId id="290" r:id="rId42"/>
    <p:sldId id="311" r:id="rId43"/>
    <p:sldId id="294" r:id="rId44"/>
    <p:sldId id="295" r:id="rId45"/>
    <p:sldId id="296" r:id="rId46"/>
    <p:sldId id="297" r:id="rId47"/>
    <p:sldId id="298" r:id="rId48"/>
    <p:sldId id="300" r:id="rId49"/>
    <p:sldId id="304" r:id="rId50"/>
    <p:sldId id="305" r:id="rId51"/>
    <p:sldId id="306" r:id="rId5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56"/>
  </p:normalViewPr>
  <p:slideViewPr>
    <p:cSldViewPr snapToGrid="0" snapToObjects="1">
      <p:cViewPr>
        <p:scale>
          <a:sx n="118" d="100"/>
          <a:sy n="118" d="100"/>
        </p:scale>
        <p:origin x="-270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ED225-1EB2-E445-84A3-3AA9BAF0C327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496646-BA31-074E-8B2D-073D6B87C9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36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96646-BA31-074E-8B2D-073D6B87C9C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578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96646-BA31-074E-8B2D-073D6B87C9C9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077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01312-5475-3447-8EB0-1CA615940AD4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B588-D188-3848-B3F8-97B04D9BE5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93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01312-5475-3447-8EB0-1CA615940AD4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B588-D188-3848-B3F8-97B04D9BE5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21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01312-5475-3447-8EB0-1CA615940AD4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B588-D188-3848-B3F8-97B04D9BE5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997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01312-5475-3447-8EB0-1CA615940AD4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B588-D188-3848-B3F8-97B04D9BE5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668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01312-5475-3447-8EB0-1CA615940AD4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B588-D188-3848-B3F8-97B04D9BE5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784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01312-5475-3447-8EB0-1CA615940AD4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B588-D188-3848-B3F8-97B04D9BE5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919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01312-5475-3447-8EB0-1CA615940AD4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B588-D188-3848-B3F8-97B04D9BE5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215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01312-5475-3447-8EB0-1CA615940AD4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B588-D188-3848-B3F8-97B04D9BE5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404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01312-5475-3447-8EB0-1CA615940AD4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B588-D188-3848-B3F8-97B04D9BE5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555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01312-5475-3447-8EB0-1CA615940AD4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B588-D188-3848-B3F8-97B04D9BE5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53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01312-5475-3447-8EB0-1CA615940AD4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B588-D188-3848-B3F8-97B04D9BE5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6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01312-5475-3447-8EB0-1CA615940AD4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DB588-D188-3848-B3F8-97B04D9BE5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857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andars.ru/college/pravovedenie/normy-prava.html" TargetMode="External"/><Relationship Id="rId2" Type="http://schemas.openxmlformats.org/officeDocument/2006/relationships/hyperlink" Target="http://stud.lms.tpu.ru/mod/glossary/showentry.php?eid=158648&amp;displayformat=dictionar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randars.ru/college/pravovedenie/subekty-grazhdanskogo-prava.html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tud.lms.tpu.ru/mod/glossary/showentry.php?eid=158591&amp;displayformat=dictionary" TargetMode="External"/><Relationship Id="rId2" Type="http://schemas.openxmlformats.org/officeDocument/2006/relationships/hyperlink" Target="http://stud.lms.tpu.ru/mod/glossary/showentry.php?eid=158687&amp;displayformat=dictionar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tud.lms.tpu.ru/mod/glossary/showentry.php?eid=158695&amp;displayformat=dictionary" TargetMode="External"/><Relationship Id="rId5" Type="http://schemas.openxmlformats.org/officeDocument/2006/relationships/hyperlink" Target="http://stud.lms.tpu.ru/mod/glossary/showentry.php?eid=158605&amp;displayformat=dictionary" TargetMode="External"/><Relationship Id="rId4" Type="http://schemas.openxmlformats.org/officeDocument/2006/relationships/hyperlink" Target="http://stud.lms.tpu.ru/mod/glossary/showentry.php?eid=158586&amp;displayformat=dictionary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stud.lms.tpu.ru/mod/glossary/showentry.php?eid=158730&amp;displayformat=dictionary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stud.lms.tpu.ru/mod/glossary/showentry.php?eid=158572&amp;displayformat=dictionary" TargetMode="External"/><Relationship Id="rId2" Type="http://schemas.openxmlformats.org/officeDocument/2006/relationships/hyperlink" Target="http://stud.lms.tpu.ru/mod/glossary/showentry.php?eid=158642&amp;displayformat=dictionar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ud.lms.tpu.ru/mod/glossary/showentry.php?eid=158605&amp;displayformat=dictionary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stud.lms.tpu.ru/mod/glossary/showentry.php?eid=158605&amp;displayformat=dictionary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stud.lms.tpu.ru/mod/glossary/showentry.php?eid=158703&amp;displayformat=dictionary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stud.lms.tpu.ru/mod/glossary/showentry.php?eid=158530&amp;displayformat=dictionary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stud.lms.tpu.ru/mod/glossary/showentry.php?eid=158467&amp;displayformat=dictionary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stud.lms.tpu.ru/mod/glossary/showentry.php?eid=158646&amp;displayformat=dictionary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stud.lms.tpu.ru/mod/glossary/showentry.php?eid=158730&amp;displayformat=dictionary" TargetMode="External"/><Relationship Id="rId4" Type="http://schemas.openxmlformats.org/officeDocument/2006/relationships/hyperlink" Target="http://stud.lms.tpu.ru/mod/glossary/showentry.php?eid=158489&amp;displayformat=dictionary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stud.lms.tpu.ru/mod/glossary/showentry.php?eid=158714&amp;displayformat=dictionary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stud.lms.tpu.ru/mod/glossary/showentry.php?eid=158628&amp;displayformat=dictionary" TargetMode="External"/><Relationship Id="rId2" Type="http://schemas.openxmlformats.org/officeDocument/2006/relationships/hyperlink" Target="http://stud.lms.tpu.ru/mod/glossary/showentry.php?eid=158714&amp;displayformat=dictionary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stud.lms.tpu.ru/mod/glossary/showentry.php?eid=158628&amp;displayformat=dictionary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stud.lms.tpu.ru/mod/glossary/showentry.php?eid=158591&amp;displayformat=dictionary" TargetMode="External"/><Relationship Id="rId2" Type="http://schemas.openxmlformats.org/officeDocument/2006/relationships/hyperlink" Target="http://stud.lms.tpu.ru/mod/glossary/showentry.php?eid=158695&amp;displayformat=dictionary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stud.lms.tpu.ru/mod/glossary/showentry.php?eid=158514&amp;displayformat=dictionary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stud.lms.tpu.ru/mod/glossary/showentry.php?eid=158514&amp;displayformat=dictionary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stud.lms.tpu.ru/mod/glossary/showentry.php?eid=158605&amp;displayformat=dictionary" TargetMode="External"/><Relationship Id="rId2" Type="http://schemas.openxmlformats.org/officeDocument/2006/relationships/hyperlink" Target="http://stud.lms.tpu.ru/mod/glossary/showentry.php?eid=158514&amp;displayformat=dictionar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ud.lms.tpu.ru/mod/glossary/showentry.php?eid=158695&amp;displayformat=dictionary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stud.lms.tpu.ru/mod/glossary/showentry.php?eid=158695&amp;displayformat=dictionary" TargetMode="External"/><Relationship Id="rId2" Type="http://schemas.openxmlformats.org/officeDocument/2006/relationships/hyperlink" Target="http://stud.lms.tpu.ru/mod/glossary/showentry.php?eid=158514&amp;displayformat=dictionary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stud.lms.tpu.ru/mod/glossary/showentry.php?eid=158605&amp;displayformat=dictionary" TargetMode="External"/><Relationship Id="rId2" Type="http://schemas.openxmlformats.org/officeDocument/2006/relationships/hyperlink" Target="http://stud.lms.tpu.ru/mod/glossary/showentry.php?eid=158514&amp;displayformat=dictionary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stud.lms.tpu.ru/mod/glossary/showentry.php?eid=158514&amp;displayformat=dictionary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stud.lms.tpu.ru/mod/glossary/showentry.php?eid=158555&amp;displayformat=dictionary" TargetMode="External"/><Relationship Id="rId2" Type="http://schemas.openxmlformats.org/officeDocument/2006/relationships/hyperlink" Target="http://stud.lms.tpu.ru/mod/glossary/showentry.php?eid=158695&amp;displayformat=dictionary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stud.lms.tpu.ru/mod/glossary/showentry.php?eid=158514&amp;displayformat=dictionary" TargetMode="External"/><Relationship Id="rId4" Type="http://schemas.openxmlformats.org/officeDocument/2006/relationships/hyperlink" Target="http://stud.lms.tpu.ru/mod/glossary/showentry.php?eid=158591&amp;displayformat=dictionary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stud.lms.tpu.ru/mod/glossary/showentry.php?eid=158586&amp;displayformat=dictionary" TargetMode="External"/><Relationship Id="rId2" Type="http://schemas.openxmlformats.org/officeDocument/2006/relationships/hyperlink" Target="http://stud.lms.tpu.ru/mod/glossary/showentry.php?eid=158585&amp;displayformat=dictionary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stud.lms.tpu.ru/mod/glossary/showentry.php?eid=158585&amp;displayformat=dictionary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stud.lms.tpu.ru/mod/glossary/showentry.php?eid=158667&amp;displayformat=dictionary" TargetMode="External"/><Relationship Id="rId2" Type="http://schemas.openxmlformats.org/officeDocument/2006/relationships/hyperlink" Target="http://stud.lms.tpu.ru/mod/glossary/showentry.php?eid=158585&amp;displayformat=dictionar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ud.lms.tpu.ru/mod/glossary/showentry.php?eid=158605&amp;displayformat=dictionary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7%D0%B0%D0%BA%D0%BE%D0%BD_(%D0%BF%D1%80%D0%B0%D0%B2%D0%BE)" TargetMode="External"/><Relationship Id="rId3" Type="http://schemas.openxmlformats.org/officeDocument/2006/relationships/hyperlink" Target="https://ru.wikipedia.org/wiki/%D0%A1%D0%BE%D0%B1%D1%81%D1%82%D0%B2%D0%B5%D0%BD%D0%BD%D0%B8%D0%BA" TargetMode="External"/><Relationship Id="rId7" Type="http://schemas.openxmlformats.org/officeDocument/2006/relationships/hyperlink" Target="https://ru.wikipedia.org/w/index.php?title=%D0%A0%D0%B0%D1%81%D0%BF%D0%BE%D1%80%D1%8F%D0%B4%D0%B8%D1%82%D0%B5%D0%BB%D1%8C&amp;action=edit&amp;redlink=1" TargetMode="External"/><Relationship Id="rId2" Type="http://schemas.openxmlformats.org/officeDocument/2006/relationships/hyperlink" Target="https://ru.wikipedia.org/wiki/%D0%9F%D1%80%D0%B0%D0%B2%D0%BE%D0%BC%D0%BE%D1%87%D0%B8%D0%B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2%D0%BB%D0%B0%D0%B4%D0%B5%D0%BB%D0%B5%D1%86" TargetMode="External"/><Relationship Id="rId5" Type="http://schemas.openxmlformats.org/officeDocument/2006/relationships/hyperlink" Target="https://ru.wikipedia.org/wiki/%D0%92%D0%B5%D1%89%D1%8C" TargetMode="External"/><Relationship Id="rId4" Type="http://schemas.openxmlformats.org/officeDocument/2006/relationships/hyperlink" Target="https://ru.wikipedia.org/wiki/%D0%9F%D0%BE%D1%82%D1%80%D0%B5%D0%B1%D0%BB%D0%B5%D0%BD%D0%B8%D0%B5" TargetMode="External"/><Relationship Id="rId9" Type="http://schemas.openxmlformats.org/officeDocument/2006/relationships/hyperlink" Target="https://ru.wikipedia.org/wiki/%D0%94%D0%BE%D0%B3%D0%BE%D0%B2%D0%BE%D1%80" TargetMode="Externa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stud.lms.tpu.ru/mod/glossary/showentry.php?eid=158591&amp;displayformat=dictionary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://stud.lms.tpu.ru/mod/glossary/showentry.php?eid=158695&amp;displayformat=dictionary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stud.lms.tpu.ru/mod/glossary/showentry.php?eid=158667&amp;displayformat=dictionary" TargetMode="External"/><Relationship Id="rId2" Type="http://schemas.openxmlformats.org/officeDocument/2006/relationships/hyperlink" Target="http://stud.lms.tpu.ru/mod/glossary/showentry.php?eid=158502&amp;displayformat=dictionar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ud.lms.tpu.ru/mod/glossary/showentry.php?eid=158591&amp;displayformat=dictionary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stud.lms.tpu.ru/mod/glossary/showentry.php?eid=158605&amp;displayformat=dictionary" TargetMode="External"/><Relationship Id="rId2" Type="http://schemas.openxmlformats.org/officeDocument/2006/relationships/hyperlink" Target="http://stud.lms.tpu.ru/mod/glossary/showentry.php?eid=158591&amp;displayformat=dictionary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stud.lms.tpu.ru/mod/glossary/showentry.php?eid=158667&amp;displayformat=dictionary" TargetMode="External"/><Relationship Id="rId2" Type="http://schemas.openxmlformats.org/officeDocument/2006/relationships/hyperlink" Target="http://stud.lms.tpu.ru/mod/glossary/showentry.php?eid=158526&amp;displayformat=dictionar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tud.lms.tpu.ru/mod/glossary/showentry.php?eid=158514&amp;displayformat=dictionary" TargetMode="External"/><Relationship Id="rId5" Type="http://schemas.openxmlformats.org/officeDocument/2006/relationships/hyperlink" Target="http://stud.lms.tpu.ru/mod/glossary/showentry.php?eid=158674&amp;displayformat=dictionary" TargetMode="External"/><Relationship Id="rId4" Type="http://schemas.openxmlformats.org/officeDocument/2006/relationships/hyperlink" Target="http://stud.lms.tpu.ru/mod/glossary/showentry.php?eid=158605&amp;displayformat=dictionary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stud.lms.tpu.ru/mod/glossary/showentry.php?eid=158591&amp;displayformat=dictionary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stud.lms.tpu.ru/mod/glossary/showentry.php?eid=158521&amp;displayformat=dictionary" TargetMode="External"/><Relationship Id="rId2" Type="http://schemas.openxmlformats.org/officeDocument/2006/relationships/hyperlink" Target="http://stud.lms.tpu.ru/mod/glossary/showentry.php?eid=158591&amp;displayformat=dictionar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ud.lms.tpu.ru/mod/glossary/showentry.php?eid=158575&amp;displayformat=dictionary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stud.lms.tpu.ru/mod/glossary/showentry.php?eid=158661&amp;displayformat=dictionary" TargetMode="External"/><Relationship Id="rId2" Type="http://schemas.openxmlformats.org/officeDocument/2006/relationships/hyperlink" Target="http://stud.lms.tpu.ru/mod/glossary/showentry.php?eid=158586&amp;displayformat=dictionar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ud.lms.tpu.ru/mod/glossary/showentry.php?eid=158605&amp;displayformat=dictionary" TargetMode="Externa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://stud.lms.tpu.ru/mod/glossary/showentry.php?eid=158502&amp;displayformat=dictionary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://stud.lms.tpu.ru/mod/glossary/showentry.php?eid=158586&amp;displayformat=dictionar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ГРАЖДАНСКОЕ ПРАВО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 smtClean="0">
                <a:hlinkClick r:id="rId2" tooltip="СЛОВАРЬ (ГЛОССАРИЙ) ОСНОВНЫХ ТЕРМИНОВ: Гражданское право"/>
              </a:rPr>
              <a:t>Гражданское право</a:t>
            </a:r>
            <a:r>
              <a:rPr lang="ru-RU" dirty="0" smtClean="0"/>
              <a:t> - это совокупность </a:t>
            </a:r>
            <a:r>
              <a:rPr lang="ru-RU" dirty="0" smtClean="0">
                <a:hlinkClick r:id="rId3" tooltip="Нормы права"/>
              </a:rPr>
              <a:t>правовых норм</a:t>
            </a:r>
            <a:r>
              <a:rPr lang="ru-RU" dirty="0" smtClean="0"/>
              <a:t>, регулирующих </a:t>
            </a:r>
            <a:r>
              <a:rPr lang="ru-RU" b="1" dirty="0" smtClean="0"/>
              <a:t>имущественные и личные неимущественные </a:t>
            </a:r>
            <a:r>
              <a:rPr lang="ru-RU" dirty="0" smtClean="0"/>
              <a:t>отношения в целях осуществления законных интересов </a:t>
            </a:r>
            <a:r>
              <a:rPr lang="ru-RU" b="1" dirty="0" smtClean="0">
                <a:hlinkClick r:id="rId4" tooltip="Субъекты гражданского права"/>
              </a:rPr>
              <a:t>субъектов гражданского права</a:t>
            </a:r>
            <a:r>
              <a:rPr lang="ru-RU" b="1" dirty="0" smtClean="0"/>
              <a:t> </a:t>
            </a:r>
            <a:r>
              <a:rPr lang="ru-RU" dirty="0" smtClean="0"/>
              <a:t>и организации экономических отношений в обществе.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0678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1.1. Предмет гражданского права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Имущественные отношения </a:t>
            </a:r>
            <a:r>
              <a:rPr lang="ru-RU" dirty="0"/>
              <a:t>– общественные отношения, складывающиеся по поводу владения, распоряжения и </a:t>
            </a:r>
            <a:r>
              <a:rPr lang="ru-RU" dirty="0" smtClean="0"/>
              <a:t>пользования </a:t>
            </a:r>
            <a:r>
              <a:rPr lang="ru-RU" dirty="0"/>
              <a:t>материальными благами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Неимущественные отношения  </a:t>
            </a:r>
            <a:r>
              <a:rPr lang="ru-RU" dirty="0" smtClean="0"/>
              <a:t>- жизнь </a:t>
            </a:r>
            <a:r>
              <a:rPr lang="ru-RU" dirty="0"/>
              <a:t>и здоровье, достоинство личности, личная неприкосновенность, честь и доброе имя, деловая репутация, неприкосновенность частной жизни, личная и семейная тайна, </a:t>
            </a:r>
            <a:r>
              <a:rPr lang="ru-RU" u="sng" dirty="0" smtClean="0"/>
              <a:t>право </a:t>
            </a:r>
            <a:r>
              <a:rPr lang="ru-RU" dirty="0" smtClean="0"/>
              <a:t>свободного </a:t>
            </a:r>
            <a:r>
              <a:rPr lang="ru-RU" dirty="0"/>
              <a:t>передвижения, выбора места жительства и пребывания, </a:t>
            </a:r>
            <a:r>
              <a:rPr lang="ru-RU" dirty="0" smtClean="0"/>
              <a:t>право на </a:t>
            </a:r>
            <a:r>
              <a:rPr lang="ru-RU" dirty="0"/>
              <a:t>имя, авторство и др. (ст. 150 ГК РФ).</a:t>
            </a:r>
          </a:p>
        </p:txBody>
      </p:sp>
    </p:spTree>
    <p:extLst>
      <p:ext uri="{BB962C8B-B14F-4D97-AF65-F5344CB8AC3E}">
        <p14:creationId xmlns:p14="http://schemas.microsoft.com/office/powerpoint/2010/main" val="135152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1.2. Гражданское законодательство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Гражданский </a:t>
            </a:r>
            <a:r>
              <a:rPr lang="ru-RU" dirty="0" smtClean="0"/>
              <a:t>кодекс  (1 </a:t>
            </a:r>
            <a:r>
              <a:rPr lang="ru-RU" dirty="0"/>
              <a:t>551 статьи и разделён на четыре </a:t>
            </a:r>
            <a:r>
              <a:rPr lang="ru-RU" dirty="0" smtClean="0"/>
              <a:t>части).</a:t>
            </a:r>
          </a:p>
          <a:p>
            <a:r>
              <a:rPr lang="ru-RU" dirty="0" smtClean="0"/>
              <a:t>Федеральные законы</a:t>
            </a:r>
          </a:p>
          <a:p>
            <a:r>
              <a:rPr lang="ru-RU" dirty="0" smtClean="0"/>
              <a:t>Указы президента</a:t>
            </a:r>
          </a:p>
          <a:p>
            <a:r>
              <a:rPr lang="ru-RU" dirty="0" smtClean="0"/>
              <a:t>Обычаи делового оборота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4677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Субъекты гражданского права - 1</a:t>
            </a:r>
            <a:r>
              <a:rPr lang="en-US" b="1" dirty="0" smtClean="0"/>
              <a:t>.</a:t>
            </a:r>
            <a:r>
              <a:rPr lang="ru-RU" b="1" dirty="0" smtClean="0"/>
              <a:t>граждане</a:t>
            </a:r>
            <a:br>
              <a:rPr lang="ru-RU" b="1" dirty="0" smtClean="0"/>
            </a:br>
            <a:r>
              <a:rPr lang="ru-RU" b="1" dirty="0" smtClean="0"/>
              <a:t>правоспособность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hlinkClick r:id="rId2" tooltip="СЛОВАРЬ (ГЛОССАРИЙ) ОСНОВНЫХ ТЕРМИНОВ: Право собственности"/>
              </a:rPr>
              <a:t>право </a:t>
            </a:r>
            <a:r>
              <a:rPr lang="ru-RU" dirty="0">
                <a:hlinkClick r:id="rId2" tooltip="СЛОВАРЬ (ГЛОССАРИЙ) ОСНОВНЫХ ТЕРМИНОВ: Право собственности"/>
              </a:rPr>
              <a:t>собственности</a:t>
            </a:r>
            <a:r>
              <a:rPr lang="ru-RU" dirty="0"/>
              <a:t> на </a:t>
            </a:r>
            <a:r>
              <a:rPr lang="ru-RU" dirty="0">
                <a:hlinkClick r:id="rId3" tooltip="СЛОВАРЬ (ГЛОССАРИЙ) ОСНОВНЫХ ТЕРМИНОВ: Имущество"/>
              </a:rPr>
              <a:t>имущество</a:t>
            </a:r>
            <a:r>
              <a:rPr lang="ru-RU" dirty="0"/>
              <a:t>; 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 наследования и завещания; 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заниматься </a:t>
            </a:r>
            <a:r>
              <a:rPr lang="ru-RU" dirty="0"/>
              <a:t>предпринимательской и любой иной, не запрещенной </a:t>
            </a:r>
            <a:r>
              <a:rPr lang="ru-RU" dirty="0" smtClean="0"/>
              <a:t>законом</a:t>
            </a:r>
            <a:r>
              <a:rPr lang="ru-RU" dirty="0"/>
              <a:t>, деятельностью; 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создавать </a:t>
            </a:r>
            <a:r>
              <a:rPr lang="ru-RU" dirty="0"/>
              <a:t>юридические лица; 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совершать </a:t>
            </a:r>
            <a:r>
              <a:rPr lang="ru-RU" dirty="0"/>
              <a:t>любые, не противоречащие </a:t>
            </a:r>
            <a:r>
              <a:rPr lang="ru-RU" dirty="0" smtClean="0"/>
              <a:t>закону</a:t>
            </a:r>
            <a:r>
              <a:rPr lang="ru-RU" dirty="0"/>
              <a:t> </a:t>
            </a:r>
            <a:r>
              <a:rPr lang="ru-RU" dirty="0" smtClean="0"/>
              <a:t>сделки</a:t>
            </a:r>
            <a:r>
              <a:rPr lang="ru-RU" dirty="0"/>
              <a:t> и участвовать в обязательствах; 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избирать </a:t>
            </a:r>
            <a:r>
              <a:rPr lang="ru-RU" dirty="0"/>
              <a:t>место жительства; 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Право авторов </a:t>
            </a:r>
            <a:r>
              <a:rPr lang="ru-RU" dirty="0"/>
              <a:t>произведений науки, литературы и </a:t>
            </a:r>
            <a:r>
              <a:rPr lang="ru-RU" dirty="0">
                <a:hlinkClick r:id="rId4" tooltip="СЛОВАРЬ (ГЛОССАРИЙ) ОСНОВНЫХ ТЕРМИНОВ: Иск"/>
              </a:rPr>
              <a:t>иск</a:t>
            </a:r>
            <a:r>
              <a:rPr lang="ru-RU" dirty="0"/>
              <a:t>усства, изобретений и других охраняемых </a:t>
            </a:r>
            <a:r>
              <a:rPr lang="ru-RU" dirty="0">
                <a:hlinkClick r:id="rId5" tooltip="СЛОВАРЬ (ГЛОССАРИЙ) ОСНОВНЫХ ТЕРМИНОВ: Закон"/>
              </a:rPr>
              <a:t>закон</a:t>
            </a:r>
            <a:r>
              <a:rPr lang="ru-RU" dirty="0"/>
              <a:t>ом результатов интеллектуальной </a:t>
            </a:r>
            <a:r>
              <a:rPr lang="ru-RU" dirty="0" smtClean="0"/>
              <a:t>деятельности </a:t>
            </a:r>
            <a:r>
              <a:rPr lang="ru-RU" b="1" dirty="0" smtClean="0"/>
              <a:t>(авторское право);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 </a:t>
            </a:r>
            <a:r>
              <a:rPr lang="ru-RU" dirty="0">
                <a:hlinkClick r:id="rId6" tooltip="СЛОВАРЬ (ГЛОССАРИЙ) ОСНОВНЫХ ТЕРМИНОВ: Право"/>
              </a:rPr>
              <a:t>право</a:t>
            </a:r>
            <a:r>
              <a:rPr lang="ru-RU" dirty="0"/>
              <a:t> иметь иные имущественные и неимущественные личные права.</a:t>
            </a:r>
          </a:p>
        </p:txBody>
      </p:sp>
    </p:spTree>
    <p:extLst>
      <p:ext uri="{BB962C8B-B14F-4D97-AF65-F5344CB8AC3E}">
        <p14:creationId xmlns:p14="http://schemas.microsoft.com/office/powerpoint/2010/main" val="754809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Ограничение правоспособности(судом!)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Прекращается </a:t>
            </a:r>
            <a:r>
              <a:rPr lang="ru-RU" sz="3600" dirty="0" smtClean="0">
                <a:hlinkClick r:id="rId2" tooltip="СЛОВАРЬ (ГЛОССАРИЙ) ОСНОВНЫХ ТЕРМИНОВ: Правоспособность"/>
              </a:rPr>
              <a:t>правоспособность</a:t>
            </a:r>
            <a:r>
              <a:rPr lang="ru-RU" sz="3600" dirty="0" smtClean="0"/>
              <a:t> гражданина с момента признания его умершим или безвестно отсутствующим.</a:t>
            </a:r>
          </a:p>
          <a:p>
            <a:pPr marL="0" indent="0">
              <a:buNone/>
            </a:pPr>
            <a:r>
              <a:rPr lang="ru-RU" sz="3600" dirty="0" smtClean="0"/>
              <a:t>1)Если  </a:t>
            </a:r>
            <a:r>
              <a:rPr lang="ru-RU" sz="3600" dirty="0"/>
              <a:t>человек отсутствует в течение </a:t>
            </a:r>
            <a:r>
              <a:rPr lang="ru-RU" sz="3600" dirty="0">
                <a:solidFill>
                  <a:srgbClr val="FF0000"/>
                </a:solidFill>
              </a:rPr>
              <a:t>пяти лет </a:t>
            </a:r>
            <a:r>
              <a:rPr lang="ru-RU" sz="3600" dirty="0"/>
              <a:t>и невозможно узнать его местонахождение, то решением </a:t>
            </a:r>
            <a:r>
              <a:rPr lang="ru-RU" sz="3600" dirty="0">
                <a:solidFill>
                  <a:srgbClr val="FF0000"/>
                </a:solidFill>
              </a:rPr>
              <a:t>суда</a:t>
            </a:r>
            <a:r>
              <a:rPr lang="ru-RU" sz="3600" dirty="0"/>
              <a:t> он признается умершим. </a:t>
            </a:r>
          </a:p>
        </p:txBody>
      </p:sp>
    </p:spTree>
    <p:extLst>
      <p:ext uri="{BB962C8B-B14F-4D97-AF65-F5344CB8AC3E}">
        <p14:creationId xmlns:p14="http://schemas.microsoft.com/office/powerpoint/2010/main" val="893666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2)Если</a:t>
            </a:r>
            <a:r>
              <a:rPr lang="ru-RU" sz="3600" dirty="0" smtClean="0">
                <a:solidFill>
                  <a:srgbClr val="FF0000"/>
                </a:solidFill>
              </a:rPr>
              <a:t> </a:t>
            </a:r>
            <a:r>
              <a:rPr lang="ru-RU" sz="3600" dirty="0" smtClean="0"/>
              <a:t>стихийные бедствия </a:t>
            </a:r>
            <a:r>
              <a:rPr lang="mr-IN" sz="3600" dirty="0" smtClean="0"/>
              <a:t>–</a:t>
            </a:r>
            <a:r>
              <a:rPr lang="ru-RU" sz="3600" dirty="0" smtClean="0"/>
              <a:t> через 6 месяцев</a:t>
            </a:r>
            <a:endParaRPr lang="ru-RU" sz="3600" dirty="0"/>
          </a:p>
          <a:p>
            <a:pPr marL="0" indent="0">
              <a:buNone/>
            </a:pPr>
            <a:r>
              <a:rPr lang="ru-RU" sz="3600" dirty="0" smtClean="0"/>
              <a:t>3)Граждане</a:t>
            </a:r>
            <a:r>
              <a:rPr lang="ru-RU" sz="3600" dirty="0"/>
              <a:t>, пропавшие без вести в связи с военными </a:t>
            </a:r>
            <a:r>
              <a:rPr lang="ru-RU" sz="3600" dirty="0" smtClean="0"/>
              <a:t>действиями, по </a:t>
            </a:r>
            <a:r>
              <a:rPr lang="ru-RU" sz="3600" dirty="0"/>
              <a:t>истечении </a:t>
            </a:r>
            <a:r>
              <a:rPr lang="ru-RU" sz="3600" dirty="0">
                <a:solidFill>
                  <a:srgbClr val="FF0000"/>
                </a:solidFill>
              </a:rPr>
              <a:t>двух лет </a:t>
            </a:r>
            <a:r>
              <a:rPr lang="ru-RU" sz="3600" dirty="0"/>
              <a:t>со </a:t>
            </a:r>
            <a:r>
              <a:rPr lang="ru-RU" sz="3600" b="1" dirty="0"/>
              <a:t>дня окончания военных действий</a:t>
            </a:r>
          </a:p>
        </p:txBody>
      </p:sp>
    </p:spTree>
    <p:extLst>
      <p:ext uri="{BB962C8B-B14F-4D97-AF65-F5344CB8AC3E}">
        <p14:creationId xmlns:p14="http://schemas.microsoft.com/office/powerpoint/2010/main" val="1062454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Дееспособность граждан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Полная </a:t>
            </a:r>
            <a:r>
              <a:rPr lang="ru-RU" dirty="0">
                <a:hlinkClick r:id="rId2" tooltip="СЛОВАРЬ (ГЛОССАРИЙ) ОСНОВНЫХ ТЕРМИНОВ: Дееспособность"/>
              </a:rPr>
              <a:t>дееспособность</a:t>
            </a:r>
            <a:r>
              <a:rPr lang="ru-RU" dirty="0"/>
              <a:t> граждан наступает с 18 лет. 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Исключения</a:t>
            </a:r>
            <a:endParaRPr lang="ru-RU" b="1" dirty="0"/>
          </a:p>
          <a:p>
            <a:pPr>
              <a:buFontTx/>
              <a:buChar char="-"/>
            </a:pPr>
            <a:r>
              <a:rPr lang="ru-RU" dirty="0" smtClean="0"/>
              <a:t>если</a:t>
            </a:r>
            <a:r>
              <a:rPr lang="ru-RU" dirty="0"/>
              <a:t> </a:t>
            </a:r>
            <a:r>
              <a:rPr lang="ru-RU" dirty="0">
                <a:hlinkClick r:id="rId3" tooltip="СЛОВАРЬ (ГЛОССАРИЙ) ОСНОВНЫХ ТЕРМИНОВ: Лицо"/>
              </a:rPr>
              <a:t>лицо</a:t>
            </a:r>
            <a:r>
              <a:rPr lang="ru-RU" dirty="0"/>
              <a:t> вступило в </a:t>
            </a:r>
            <a:r>
              <a:rPr lang="ru-RU" dirty="0">
                <a:hlinkClick r:id="rId4" tooltip="СЛОВАРЬ (ГЛОССАРИЙ) ОСНОВНЫХ ТЕРМИНОВ: Закон"/>
              </a:rPr>
              <a:t>закон</a:t>
            </a:r>
            <a:r>
              <a:rPr lang="ru-RU" dirty="0"/>
              <a:t>ный брак до 18 </a:t>
            </a:r>
            <a:r>
              <a:rPr lang="ru-RU" dirty="0" smtClean="0"/>
              <a:t>лет</a:t>
            </a:r>
          </a:p>
          <a:p>
            <a:pPr>
              <a:buFontTx/>
              <a:buChar char="-"/>
            </a:pPr>
            <a:r>
              <a:rPr lang="ru-RU" dirty="0" smtClean="0"/>
              <a:t>-если</a:t>
            </a:r>
            <a:r>
              <a:rPr lang="ru-RU" dirty="0"/>
              <a:t> </a:t>
            </a:r>
            <a:r>
              <a:rPr lang="ru-RU" dirty="0">
                <a:hlinkClick r:id="rId3" tooltip="СЛОВАРЬ (ГЛОССАРИЙ) ОСНОВНЫХ ТЕРМИНОВ: Лицо"/>
              </a:rPr>
              <a:t>лицо</a:t>
            </a:r>
            <a:r>
              <a:rPr lang="ru-RU" dirty="0"/>
              <a:t>, достигшее 16 лет, занимается самостоятельной </a:t>
            </a:r>
            <a:r>
              <a:rPr lang="ru-RU" dirty="0" smtClean="0"/>
              <a:t>трудовой деятельностью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8173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53974"/>
            <a:ext cx="10515600" cy="1325563"/>
          </a:xfrm>
        </p:spPr>
        <p:txBody>
          <a:bodyPr/>
          <a:lstStyle/>
          <a:p>
            <a:r>
              <a:rPr lang="ru-RU" b="1" dirty="0" smtClean="0"/>
              <a:t>дееспособность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Дети </a:t>
            </a:r>
            <a:r>
              <a:rPr lang="ru-RU" sz="3600" b="1" dirty="0"/>
              <a:t>до 14 лет (малолетние) – недееспособны. </a:t>
            </a:r>
            <a:r>
              <a:rPr lang="ru-RU" sz="3600" dirty="0"/>
              <a:t>За них их права осуществляют их </a:t>
            </a:r>
            <a:r>
              <a:rPr lang="ru-RU" sz="3600" dirty="0">
                <a:hlinkClick r:id="rId2" tooltip="СЛОВАРЬ (ГЛОССАРИЙ) ОСНОВНЫХ ТЕРМИНОВ: Закон"/>
              </a:rPr>
              <a:t>закон</a:t>
            </a:r>
            <a:r>
              <a:rPr lang="ru-RU" sz="3600" dirty="0"/>
              <a:t>ные представители: родители, </a:t>
            </a:r>
            <a:r>
              <a:rPr lang="ru-RU" sz="3600" dirty="0" smtClean="0"/>
              <a:t>усыновители</a:t>
            </a:r>
            <a:r>
              <a:rPr lang="ru-RU" sz="3600" dirty="0"/>
              <a:t>, опекуны</a:t>
            </a:r>
            <a:r>
              <a:rPr lang="ru-RU" sz="3600" dirty="0" smtClean="0"/>
              <a:t>.</a:t>
            </a:r>
          </a:p>
          <a:p>
            <a:r>
              <a:rPr lang="ru-RU" sz="3600" dirty="0"/>
              <a:t> Несовершеннолетние в возрасте от 14 до 18 лет считаются </a:t>
            </a:r>
            <a:r>
              <a:rPr lang="ru-RU" sz="3600" b="1" dirty="0"/>
              <a:t>ограниченно дееспособными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665455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Ограничение дееспособности (судом)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Ограничиваются в дееспособности лица, больные алкоголизмом и наркоманией. Им может быть запрещено лично получать зарплату и продавать </a:t>
            </a:r>
            <a:r>
              <a:rPr lang="ru-RU" sz="3600" dirty="0" smtClean="0"/>
              <a:t>вещи.</a:t>
            </a:r>
          </a:p>
          <a:p>
            <a:r>
              <a:rPr lang="ru-RU" sz="3600" b="1" dirty="0"/>
              <a:t> </a:t>
            </a:r>
            <a:r>
              <a:rPr lang="ru-RU" sz="3600" b="1" dirty="0">
                <a:hlinkClick r:id="rId2" tooltip="СЛОВАРЬ (ГЛОССАРИЙ) ОСНОВНЫХ ТЕРМИНОВ: Попечительство"/>
              </a:rPr>
              <a:t>Попечительство</a:t>
            </a:r>
            <a:r>
              <a:rPr lang="ru-RU" sz="3600" dirty="0"/>
              <a:t> устанавливается над несовершеннолетними и лицами, </a:t>
            </a:r>
            <a:r>
              <a:rPr lang="ru-RU" sz="3600" dirty="0">
                <a:solidFill>
                  <a:srgbClr val="FF0000"/>
                </a:solidFill>
              </a:rPr>
              <a:t>частично</a:t>
            </a:r>
            <a:r>
              <a:rPr lang="ru-RU" sz="3600" dirty="0"/>
              <a:t> лишенными дееспособности.</a:t>
            </a:r>
          </a:p>
        </p:txBody>
      </p:sp>
    </p:spTree>
    <p:extLst>
      <p:ext uri="{BB962C8B-B14F-4D97-AF65-F5344CB8AC3E}">
        <p14:creationId xmlns:p14="http://schemas.microsoft.com/office/powerpoint/2010/main" val="87080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Лишение дееспособности(судом)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Лишаются </a:t>
            </a:r>
            <a:r>
              <a:rPr lang="ru-RU" sz="3200" b="1" dirty="0">
                <a:solidFill>
                  <a:srgbClr val="FF0000"/>
                </a:solidFill>
              </a:rPr>
              <a:t>полностью дееспособности </a:t>
            </a:r>
            <a:r>
              <a:rPr lang="ru-RU" sz="3200" dirty="0"/>
              <a:t>слабоумные и душевнобольные люди, их права осуществляют опекуны.</a:t>
            </a:r>
          </a:p>
          <a:p>
            <a:r>
              <a:rPr lang="ru-RU" sz="3200" dirty="0"/>
              <a:t> </a:t>
            </a:r>
            <a:r>
              <a:rPr lang="ru-RU" sz="3200" b="1" dirty="0">
                <a:hlinkClick r:id="rId2" tooltip="СЛОВАРЬ (ГЛОССАРИЙ) ОСНОВНЫХ ТЕРМИНОВ: Опека"/>
              </a:rPr>
              <a:t>Опека</a:t>
            </a:r>
            <a:r>
              <a:rPr lang="ru-RU" sz="3200" dirty="0"/>
              <a:t> устанавливается над малолетними детьми и лицами, признанными судом </a:t>
            </a:r>
            <a:r>
              <a:rPr lang="ru-RU" sz="3200" dirty="0">
                <a:solidFill>
                  <a:srgbClr val="FF0000"/>
                </a:solidFill>
              </a:rPr>
              <a:t>недееспособными.</a:t>
            </a:r>
          </a:p>
        </p:txBody>
      </p:sp>
    </p:spTree>
    <p:extLst>
      <p:ext uri="{BB962C8B-B14F-4D97-AF65-F5344CB8AC3E}">
        <p14:creationId xmlns:p14="http://schemas.microsoft.com/office/powerpoint/2010/main" val="1442585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hlinkClick r:id="rId2" tooltip="СЛОВАРЬ (ГЛОССАРИЙ) ОСНОВНЫХ ТЕРМИНОВ: Юридические факты"/>
              </a:rPr>
              <a:t>юридические факты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В </a:t>
            </a:r>
            <a:r>
              <a:rPr lang="ru-RU" dirty="0"/>
              <a:t>соответствии с </a:t>
            </a:r>
            <a:r>
              <a:rPr lang="ru-RU" dirty="0" smtClean="0"/>
              <a:t>ФЗ «Об </a:t>
            </a:r>
            <a:r>
              <a:rPr lang="ru-RU" dirty="0"/>
              <a:t>актах гражданского состояния» и ст.47 </a:t>
            </a:r>
            <a:r>
              <a:rPr lang="ru-RU" dirty="0" smtClean="0"/>
              <a:t>ГК РФ актами </a:t>
            </a:r>
            <a:r>
              <a:rPr lang="ru-RU" dirty="0"/>
              <a:t>гражданского состояния, подлежащими обязательной регистрации в России, являются: </a:t>
            </a:r>
            <a:endParaRPr lang="ru-RU" dirty="0" smtClean="0"/>
          </a:p>
          <a:p>
            <a:r>
              <a:rPr lang="ru-RU" dirty="0" smtClean="0"/>
              <a:t>рождение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заключение </a:t>
            </a:r>
            <a:r>
              <a:rPr lang="ru-RU" dirty="0"/>
              <a:t>брака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/>
              <a:t>расторжение брака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/>
              <a:t>усыновление (удочерение), </a:t>
            </a:r>
            <a:endParaRPr lang="ru-RU" dirty="0" smtClean="0"/>
          </a:p>
          <a:p>
            <a:r>
              <a:rPr lang="ru-RU" dirty="0" smtClean="0"/>
              <a:t>установление </a:t>
            </a:r>
            <a:r>
              <a:rPr lang="ru-RU" dirty="0"/>
              <a:t>отцовства, </a:t>
            </a:r>
            <a:endParaRPr lang="ru-RU" dirty="0" smtClean="0"/>
          </a:p>
          <a:p>
            <a:r>
              <a:rPr lang="ru-RU" dirty="0" smtClean="0"/>
              <a:t>перемена имени</a:t>
            </a:r>
          </a:p>
          <a:p>
            <a:r>
              <a:rPr lang="ru-RU" dirty="0" smtClean="0"/>
              <a:t>  </a:t>
            </a:r>
            <a:r>
              <a:rPr lang="ru-RU" dirty="0"/>
              <a:t>смерть. </a:t>
            </a:r>
          </a:p>
          <a:p>
            <a:r>
              <a:rPr lang="ru-RU" dirty="0" smtClean="0"/>
              <a:t>Все </a:t>
            </a:r>
            <a:r>
              <a:rPr lang="ru-RU" dirty="0"/>
              <a:t>эти акты фиксируются в книгах записи актов гражданского </a:t>
            </a:r>
            <a:r>
              <a:rPr lang="ru-RU" dirty="0" smtClean="0"/>
              <a:t>состояния.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0490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2.2. Юридические лица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Юридические лица – организации, которые могут вступать в </a:t>
            </a:r>
            <a:r>
              <a:rPr lang="ru-RU" dirty="0">
                <a:hlinkClick r:id="rId3" tooltip="СЛОВАРЬ (ГЛОССАРИЙ) ОСНОВНЫХ ТЕРМИНОВ: Гражданские правоотношения"/>
              </a:rPr>
              <a:t>гражданские правоотношения</a:t>
            </a:r>
            <a:r>
              <a:rPr lang="ru-RU" dirty="0"/>
              <a:t> и участвовать в хозяйственном обороте </a:t>
            </a:r>
            <a:r>
              <a:rPr lang="ru-RU" dirty="0" smtClean="0"/>
              <a:t>как </a:t>
            </a:r>
            <a:r>
              <a:rPr lang="ru-RU" dirty="0"/>
              <a:t>самостоятельные </a:t>
            </a:r>
            <a:r>
              <a:rPr lang="ru-RU" dirty="0">
                <a:hlinkClick r:id="rId4" tooltip="СЛОВАРЬ (ГЛОССАРИЙ) ОСНОВНЫХ ТЕРМИНОВ: Субъекты права"/>
              </a:rPr>
              <a:t>субъекты права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Юридические лица должны иметь самостоятельный баланс или смету.</a:t>
            </a:r>
          </a:p>
          <a:p>
            <a:r>
              <a:rPr lang="ru-RU" dirty="0">
                <a:hlinkClick r:id="rId5" tooltip="СЛОВАРЬ (ГЛОССАРИЙ) ОСНОВНЫХ ТЕРМИНОВ: Правоспособность"/>
              </a:rPr>
              <a:t>Правоспособность</a:t>
            </a:r>
            <a:r>
              <a:rPr lang="ru-RU" dirty="0"/>
              <a:t> юридического лица возникает с момента его создания, т. е. с момента регистрации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0825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Прекращение деятельности юридических лиц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</a:t>
            </a:r>
            <a:r>
              <a:rPr lang="ru-RU" dirty="0"/>
              <a:t>добровольном порядке по решению учредителей либо органов самого юридического лица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 в </a:t>
            </a:r>
            <a:r>
              <a:rPr lang="ru-RU" dirty="0"/>
              <a:t>принудительном порядке по решению суда, если </a:t>
            </a:r>
            <a:r>
              <a:rPr lang="ru-RU" dirty="0" err="1" smtClean="0"/>
              <a:t>юрлицо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b="1" i="1" dirty="0" smtClean="0"/>
              <a:t>1)нарушает</a:t>
            </a:r>
            <a:r>
              <a:rPr lang="ru-RU" b="1" i="1" dirty="0"/>
              <a:t> </a:t>
            </a:r>
            <a:r>
              <a:rPr lang="ru-RU" b="1" i="1" dirty="0" smtClean="0"/>
              <a:t>законодательство </a:t>
            </a:r>
          </a:p>
          <a:p>
            <a:pPr marL="0" indent="0">
              <a:buNone/>
            </a:pPr>
            <a:r>
              <a:rPr lang="ru-RU" b="1" i="1" dirty="0" smtClean="0"/>
              <a:t>2) оказалось</a:t>
            </a:r>
            <a:r>
              <a:rPr lang="ru-RU" b="1" i="1" dirty="0"/>
              <a:t> </a:t>
            </a:r>
            <a:r>
              <a:rPr lang="ru-RU" b="1" i="1" dirty="0" smtClean="0"/>
              <a:t>банкротом</a:t>
            </a:r>
            <a:r>
              <a:rPr lang="ru-RU" b="1" i="1" dirty="0"/>
              <a:t>, т.е. неспособно выполнить свои обязательства перед кредиторами.</a:t>
            </a:r>
          </a:p>
        </p:txBody>
      </p:sp>
    </p:spTree>
    <p:extLst>
      <p:ext uri="{BB962C8B-B14F-4D97-AF65-F5344CB8AC3E}">
        <p14:creationId xmlns:p14="http://schemas.microsoft.com/office/powerpoint/2010/main" val="1192683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прекращения деятельности </a:t>
            </a:r>
            <a:r>
              <a:rPr lang="ru-RU" dirty="0" err="1" smtClean="0"/>
              <a:t>юрлиц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600" b="1" dirty="0" smtClean="0"/>
              <a:t>ликвидация </a:t>
            </a:r>
            <a:r>
              <a:rPr lang="ru-RU" sz="3600" b="1" dirty="0"/>
              <a:t>и реорганизация. </a:t>
            </a:r>
            <a:endParaRPr lang="ru-RU" sz="3600" b="1" dirty="0" smtClean="0"/>
          </a:p>
          <a:p>
            <a:pPr marL="0" indent="0">
              <a:buNone/>
            </a:pPr>
            <a:r>
              <a:rPr lang="ru-RU" sz="3600" dirty="0"/>
              <a:t>Реорганизация возможна в таких </a:t>
            </a:r>
            <a:r>
              <a:rPr lang="ru-RU" sz="3600" dirty="0" smtClean="0"/>
              <a:t>организационно-правовых </a:t>
            </a:r>
            <a:r>
              <a:rPr lang="ru-RU" sz="3600" dirty="0"/>
              <a:t>формах, как </a:t>
            </a:r>
            <a:endParaRPr lang="ru-RU" sz="3600" dirty="0" smtClean="0"/>
          </a:p>
          <a:p>
            <a:r>
              <a:rPr lang="ru-RU" sz="3600" dirty="0" smtClean="0"/>
              <a:t>преобразование,</a:t>
            </a:r>
          </a:p>
          <a:p>
            <a:r>
              <a:rPr lang="ru-RU" sz="3600" dirty="0" smtClean="0"/>
              <a:t> </a:t>
            </a:r>
            <a:r>
              <a:rPr lang="ru-RU" sz="3600" dirty="0"/>
              <a:t>слияние, </a:t>
            </a:r>
            <a:endParaRPr lang="ru-RU" sz="3600" dirty="0" smtClean="0"/>
          </a:p>
          <a:p>
            <a:r>
              <a:rPr lang="ru-RU" sz="3600" dirty="0" smtClean="0"/>
              <a:t>разделение</a:t>
            </a:r>
            <a:r>
              <a:rPr lang="ru-RU" sz="3600" dirty="0"/>
              <a:t>, </a:t>
            </a:r>
            <a:endParaRPr lang="ru-RU" sz="3600" dirty="0" smtClean="0"/>
          </a:p>
          <a:p>
            <a:r>
              <a:rPr lang="ru-RU" sz="3600" dirty="0" smtClean="0"/>
              <a:t>присоединение,</a:t>
            </a:r>
          </a:p>
          <a:p>
            <a:r>
              <a:rPr lang="ru-RU" sz="3600" dirty="0" smtClean="0"/>
              <a:t> </a:t>
            </a:r>
            <a:r>
              <a:rPr lang="ru-RU" sz="3600" dirty="0"/>
              <a:t>выделение.</a:t>
            </a:r>
          </a:p>
        </p:txBody>
      </p:sp>
    </p:spTree>
    <p:extLst>
      <p:ext uri="{BB962C8B-B14F-4D97-AF65-F5344CB8AC3E}">
        <p14:creationId xmlns:p14="http://schemas.microsoft.com/office/powerpoint/2010/main" val="823173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200" dirty="0"/>
              <a:t>Юридические лица разделяются на две основные группы: </a:t>
            </a:r>
            <a:r>
              <a:rPr lang="ru-RU" sz="3200" u="sng" dirty="0"/>
              <a:t>коммерческие</a:t>
            </a:r>
            <a:r>
              <a:rPr lang="ru-RU" sz="3200" dirty="0"/>
              <a:t> и </a:t>
            </a:r>
            <a:r>
              <a:rPr lang="ru-RU" sz="3200" u="sng" dirty="0"/>
              <a:t>некоммерческие</a:t>
            </a:r>
            <a:r>
              <a:rPr lang="ru-RU" sz="3200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Коммерческие юридические лица в качестве основной цели своей деятельности рассматривают извлечение прибыли.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9746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6634" y="576685"/>
            <a:ext cx="9835376" cy="560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2354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Некоммерческие организации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8008" y="1813902"/>
            <a:ext cx="10075984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Потребительские кооперативы 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Общественные </a:t>
            </a:r>
            <a:r>
              <a:rPr lang="ru-RU" dirty="0"/>
              <a:t>или религиозные </a:t>
            </a:r>
            <a:r>
              <a:rPr lang="ru-RU" dirty="0" smtClean="0"/>
              <a:t>организации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Фонды 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Учреждения</a:t>
            </a: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3361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2.3. </a:t>
            </a:r>
            <a:r>
              <a:rPr lang="ru-RU" b="1" dirty="0"/>
              <a:t>Представительство. Доверенность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hlinkClick r:id="rId2" tooltip="СЛОВАРЬ (ГЛОССАРИЙ) ОСНОВНЫХ ТЕРМИНОВ: Представительство"/>
              </a:rPr>
              <a:t>Представительство</a:t>
            </a:r>
            <a:r>
              <a:rPr lang="ru-RU" dirty="0"/>
              <a:t> предполагает совершение </a:t>
            </a:r>
            <a:r>
              <a:rPr lang="ru-RU" dirty="0" smtClean="0"/>
              <a:t>сделки</a:t>
            </a:r>
            <a:r>
              <a:rPr lang="ru-RU" dirty="0"/>
              <a:t> одним </a:t>
            </a:r>
            <a:r>
              <a:rPr lang="ru-RU" dirty="0" smtClean="0"/>
              <a:t>лицом </a:t>
            </a:r>
            <a:r>
              <a:rPr lang="ru-RU" dirty="0"/>
              <a:t>(представителем) от имени другого лица (</a:t>
            </a:r>
            <a:r>
              <a:rPr lang="ru-RU" dirty="0" smtClean="0"/>
              <a:t>представляемого)</a:t>
            </a:r>
          </a:p>
          <a:p>
            <a:r>
              <a:rPr lang="ru-RU" dirty="0" smtClean="0"/>
              <a:t>Представитель </a:t>
            </a:r>
            <a:r>
              <a:rPr lang="ru-RU" dirty="0"/>
              <a:t>обязан действовать в интересах представляемого и в пределах предоставленного ему полномочия. </a:t>
            </a:r>
          </a:p>
        </p:txBody>
      </p:sp>
    </p:spTree>
    <p:extLst>
      <p:ext uri="{BB962C8B-B14F-4D97-AF65-F5344CB8AC3E}">
        <p14:creationId xmlns:p14="http://schemas.microsoft.com/office/powerpoint/2010/main" val="1420049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b="1" dirty="0">
                <a:hlinkClick r:id="rId2" tooltip="СЛОВАРЬ (ГЛОССАРИЙ) ОСНОВНЫХ ТЕРМИНОВ: Представительство"/>
              </a:rPr>
              <a:t>Представительство</a:t>
            </a:r>
            <a:r>
              <a:rPr lang="ru-RU" sz="3600" dirty="0"/>
              <a:t> по доверенности возникает по воле представляемого. Полномочия представителя в этих случаях определены особым документом - </a:t>
            </a:r>
            <a:r>
              <a:rPr lang="ru-RU" sz="3600" b="1" dirty="0" smtClean="0"/>
              <a:t>доверенностью.</a:t>
            </a:r>
            <a:r>
              <a:rPr lang="ru-RU" sz="3600" dirty="0"/>
              <a:t> </a:t>
            </a:r>
            <a:endParaRPr lang="ru-RU" sz="3600" dirty="0" smtClean="0"/>
          </a:p>
          <a:p>
            <a:endParaRPr lang="ru-RU" dirty="0">
              <a:hlinkClick r:id="rId3" tooltip="СЛОВАРЬ (ГЛОССАРИЙ) ОСНОВНЫХ ТЕРМИНОВ: Доверенность"/>
            </a:endParaRPr>
          </a:p>
          <a:p>
            <a:endParaRPr lang="ru-RU" dirty="0" smtClean="0">
              <a:hlinkClick r:id="rId3" tooltip="СЛОВАРЬ (ГЛОССАРИЙ) ОСНОВНЫХ ТЕРМИНОВ: Доверенность"/>
            </a:endParaRPr>
          </a:p>
        </p:txBody>
      </p:sp>
    </p:spTree>
    <p:extLst>
      <p:ext uri="{BB962C8B-B14F-4D97-AF65-F5344CB8AC3E}">
        <p14:creationId xmlns:p14="http://schemas.microsoft.com/office/powerpoint/2010/main" val="822207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Доверенность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Максимальный срок действия доверенности </a:t>
            </a:r>
            <a:r>
              <a:rPr lang="ru-RU" dirty="0" smtClean="0">
                <a:solidFill>
                  <a:srgbClr val="FF0000"/>
                </a:solidFill>
              </a:rPr>
              <a:t>– три года. </a:t>
            </a:r>
          </a:p>
          <a:p>
            <a:pPr marL="0" indent="0">
              <a:buNone/>
            </a:pPr>
            <a:r>
              <a:rPr lang="ru-RU" dirty="0" smtClean="0"/>
              <a:t>Если </a:t>
            </a:r>
            <a:r>
              <a:rPr lang="ru-RU" dirty="0"/>
              <a:t>срок в доверенности не указан, то она действительна </a:t>
            </a:r>
            <a:r>
              <a:rPr lang="ru-RU" dirty="0">
                <a:solidFill>
                  <a:srgbClr val="FF0000"/>
                </a:solidFill>
              </a:rPr>
              <a:t>1 год </a:t>
            </a:r>
            <a:r>
              <a:rPr lang="ru-RU" dirty="0"/>
              <a:t>со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дня выдачи.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Если </a:t>
            </a:r>
            <a:r>
              <a:rPr lang="ru-RU" dirty="0"/>
              <a:t>юридическое действие, на совершение которого выдана </a:t>
            </a:r>
            <a:r>
              <a:rPr lang="ru-RU" dirty="0">
                <a:hlinkClick r:id="rId2" tooltip="СЛОВАРЬ (ГЛОССАРИЙ) ОСНОВНЫХ ТЕРМИНОВ: Доверенность"/>
              </a:rPr>
              <a:t>доверенность</a:t>
            </a:r>
            <a:r>
              <a:rPr lang="ru-RU" dirty="0"/>
              <a:t>, требует нотариального удостоверения, то и сама </a:t>
            </a:r>
            <a:r>
              <a:rPr lang="ru-RU" dirty="0">
                <a:hlinkClick r:id="rId2" tooltip="СЛОВАРЬ (ГЛОССАРИЙ) ОСНОВНЫХ ТЕРМИНОВ: Доверенность"/>
              </a:rPr>
              <a:t>доверенность</a:t>
            </a:r>
            <a:r>
              <a:rPr lang="ru-RU" dirty="0"/>
              <a:t> должна быть нотариально </a:t>
            </a:r>
            <a:r>
              <a:rPr lang="ru-RU" dirty="0" smtClean="0"/>
              <a:t>удостоверена.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293147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доверенностей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 smtClean="0"/>
              <a:t>разовая</a:t>
            </a:r>
            <a:r>
              <a:rPr lang="ru-RU" sz="4000" dirty="0"/>
              <a:t>, </a:t>
            </a:r>
          </a:p>
          <a:p>
            <a:r>
              <a:rPr lang="ru-RU" sz="4000" dirty="0"/>
              <a:t>специальная, </a:t>
            </a:r>
          </a:p>
          <a:p>
            <a:r>
              <a:rPr lang="ru-RU" sz="4000" dirty="0"/>
              <a:t>генеральная.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282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3. Объекты гражданского </a:t>
            </a:r>
            <a:r>
              <a:rPr lang="ru-RU" b="1" dirty="0" smtClean="0"/>
              <a:t>права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 </a:t>
            </a:r>
            <a:r>
              <a:rPr lang="ru-RU" sz="3200" dirty="0" smtClean="0"/>
              <a:t>вещи, </a:t>
            </a:r>
            <a:r>
              <a:rPr lang="ru-RU" sz="3200" dirty="0"/>
              <a:t>включая деньги и </a:t>
            </a:r>
            <a:r>
              <a:rPr lang="ru-RU" sz="3200" dirty="0" smtClean="0"/>
              <a:t>ценные бумаги, </a:t>
            </a:r>
          </a:p>
          <a:p>
            <a:r>
              <a:rPr lang="ru-RU" sz="3200" dirty="0" smtClean="0"/>
              <a:t>иное</a:t>
            </a:r>
            <a:r>
              <a:rPr lang="ru-RU" sz="3200" dirty="0"/>
              <a:t> </a:t>
            </a:r>
            <a:r>
              <a:rPr lang="ru-RU" sz="3200" dirty="0" smtClean="0"/>
              <a:t>имущество, </a:t>
            </a:r>
            <a:r>
              <a:rPr lang="ru-RU" sz="3200" dirty="0"/>
              <a:t>в том числе имущественные права; работы и услуги; </a:t>
            </a:r>
            <a:endParaRPr lang="ru-RU" sz="3200" dirty="0" smtClean="0"/>
          </a:p>
          <a:p>
            <a:r>
              <a:rPr lang="ru-RU" sz="3200" dirty="0" smtClean="0"/>
              <a:t>информация</a:t>
            </a:r>
            <a:r>
              <a:rPr lang="ru-RU" sz="3200" dirty="0"/>
              <a:t>; </a:t>
            </a:r>
            <a:endParaRPr lang="ru-RU" sz="3200" dirty="0" smtClean="0"/>
          </a:p>
          <a:p>
            <a:r>
              <a:rPr lang="ru-RU" sz="3200" dirty="0" smtClean="0"/>
              <a:t>результаты </a:t>
            </a:r>
            <a:r>
              <a:rPr lang="ru-RU" sz="3200" dirty="0"/>
              <a:t>интеллектуальной деятельности</a:t>
            </a:r>
            <a:r>
              <a:rPr lang="ru-RU" sz="3200" dirty="0" smtClean="0"/>
              <a:t>,</a:t>
            </a:r>
          </a:p>
          <a:p>
            <a:r>
              <a:rPr lang="ru-RU" sz="3200" dirty="0" smtClean="0"/>
              <a:t> нематериальные </a:t>
            </a:r>
            <a:r>
              <a:rPr lang="ru-RU" sz="3200" dirty="0"/>
              <a:t>блага.</a:t>
            </a:r>
          </a:p>
        </p:txBody>
      </p:sp>
    </p:spTree>
    <p:extLst>
      <p:ext uri="{BB962C8B-B14F-4D97-AF65-F5344CB8AC3E}">
        <p14:creationId xmlns:p14="http://schemas.microsoft.com/office/powerpoint/2010/main" val="1168561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 степени участия в гражданском обороте вещи подразделяются: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- </a:t>
            </a:r>
            <a:r>
              <a:rPr lang="ru-RU" dirty="0"/>
              <a:t>на </a:t>
            </a:r>
            <a:r>
              <a:rPr lang="ru-RU" dirty="0" smtClean="0"/>
              <a:t>вещи, </a:t>
            </a:r>
            <a:r>
              <a:rPr lang="ru-RU" dirty="0"/>
              <a:t>изъятые из оборота;</a:t>
            </a:r>
          </a:p>
          <a:p>
            <a:r>
              <a:rPr lang="ru-RU" dirty="0"/>
              <a:t>- </a:t>
            </a:r>
            <a:r>
              <a:rPr lang="ru-RU" dirty="0" smtClean="0"/>
              <a:t>вещи, </a:t>
            </a:r>
            <a:r>
              <a:rPr lang="ru-RU" dirty="0"/>
              <a:t>ограниченные в обороте; </a:t>
            </a:r>
          </a:p>
          <a:p>
            <a:r>
              <a:rPr lang="ru-RU" dirty="0"/>
              <a:t>- </a:t>
            </a:r>
            <a:r>
              <a:rPr lang="ru-RU" dirty="0" smtClean="0"/>
              <a:t>вещи, </a:t>
            </a:r>
            <a:r>
              <a:rPr lang="ru-RU" dirty="0"/>
              <a:t>не изъятые из оборота</a:t>
            </a:r>
            <a:r>
              <a:rPr lang="ru-RU" dirty="0" smtClean="0"/>
              <a:t>;</a:t>
            </a:r>
          </a:p>
          <a:p>
            <a:endParaRPr lang="ru-RU" u="sng" dirty="0">
              <a:hlinkClick r:id="rId2" tooltip="СЛОВАРЬ (ГЛОССАРИЙ) ОСНОВНЫХ ТЕРМИНОВ: Право"/>
            </a:endParaRPr>
          </a:p>
          <a:p>
            <a:r>
              <a:rPr lang="ru-RU" u="sng" dirty="0" smtClean="0">
                <a:hlinkClick r:id="rId2" tooltip="СЛОВАРЬ (ГЛОССАРИЙ) ОСНОВНЫХ ТЕРМИНОВ: Право"/>
              </a:rPr>
              <a:t>Право</a:t>
            </a:r>
            <a:r>
              <a:rPr lang="ru-RU" dirty="0"/>
              <a:t> на недвижимое </a:t>
            </a:r>
            <a:r>
              <a:rPr lang="ru-RU" dirty="0">
                <a:hlinkClick r:id="rId3" tooltip="СЛОВАРЬ (ГЛОССАРИЙ) ОСНОВНЫХ ТЕРМИНОВ: Имущество"/>
              </a:rPr>
              <a:t>имущество</a:t>
            </a:r>
            <a:r>
              <a:rPr lang="ru-RU" dirty="0"/>
              <a:t> подлежит обязательной государственной регистрации. </a:t>
            </a:r>
            <a:endParaRPr lang="ru-RU" dirty="0" smtClean="0"/>
          </a:p>
          <a:p>
            <a:r>
              <a:rPr lang="ru-RU" dirty="0" smtClean="0"/>
              <a:t>Автотранспорт также подлежит регистрации</a:t>
            </a:r>
          </a:p>
        </p:txBody>
      </p:sp>
    </p:spTree>
    <p:extLst>
      <p:ext uri="{BB962C8B-B14F-4D97-AF65-F5344CB8AC3E}">
        <p14:creationId xmlns:p14="http://schemas.microsoft.com/office/powerpoint/2010/main" val="1200789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4. Сделки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hlinkClick r:id="rId2" tooltip="СЛОВАРЬ (ГЛОССАРИЙ) ОСНОВНЫХ ТЕРМИНОВ: Сделки"/>
              </a:rPr>
              <a:t>Сделки</a:t>
            </a:r>
            <a:r>
              <a:rPr lang="ru-RU" sz="3600" dirty="0"/>
              <a:t> – наиболее распространенные и многообразные </a:t>
            </a:r>
            <a:r>
              <a:rPr lang="ru-RU" sz="3600" dirty="0" smtClean="0"/>
              <a:t>юридические факты</a:t>
            </a:r>
            <a:r>
              <a:rPr lang="en-US" sz="3600" dirty="0" smtClean="0"/>
              <a:t>, c </a:t>
            </a:r>
            <a:r>
              <a:rPr lang="ru-RU" sz="3600" dirty="0" smtClean="0"/>
              <a:t>которыми</a:t>
            </a:r>
            <a:r>
              <a:rPr lang="ru-RU" sz="3600" dirty="0"/>
              <a:t> </a:t>
            </a:r>
            <a:r>
              <a:rPr lang="ru-RU" sz="3600" dirty="0" smtClean="0"/>
              <a:t>закон</a:t>
            </a:r>
            <a:r>
              <a:rPr lang="ru-RU" sz="3600" dirty="0"/>
              <a:t> связывает возникновение гражданских </a:t>
            </a:r>
            <a:r>
              <a:rPr lang="ru-RU" sz="3600" dirty="0" smtClean="0"/>
              <a:t>правоотношений.</a:t>
            </a:r>
            <a:r>
              <a:rPr lang="is-IS" sz="3600" dirty="0"/>
              <a:t>  ст. 153 ГК </a:t>
            </a:r>
            <a:endParaRPr lang="ru-RU" sz="3600" dirty="0" smtClean="0"/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0254427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b="1" dirty="0"/>
              <a:t> отличие сделки от договора в гражданском праве </a:t>
            </a:r>
            <a:r>
              <a:rPr lang="ru-RU" dirty="0"/>
              <a:t>состоит в следующем:</a:t>
            </a:r>
          </a:p>
          <a:p>
            <a:pPr fontAlgn="base"/>
            <a:r>
              <a:rPr lang="ru-RU" dirty="0"/>
              <a:t>В договоре может быть не менее 2 сторон, в сделке — 1 и более.</a:t>
            </a:r>
          </a:p>
          <a:p>
            <a:pPr fontAlgn="base"/>
            <a:r>
              <a:rPr lang="ru-RU" dirty="0"/>
              <a:t>Договор — это всегда соглашение и воля нескольких лиц. Для осуществления сделки достаточно воли хотя бы 1 стороны (для односторонней сделки).</a:t>
            </a:r>
          </a:p>
          <a:p>
            <a:pPr fontAlgn="base"/>
            <a:r>
              <a:rPr lang="ru-RU" dirty="0"/>
              <a:t>Сделка — это реальные действия, направленные на достижение неких целей. Договор — это соглашение о выполнении действий. </a:t>
            </a:r>
          </a:p>
        </p:txBody>
      </p:sp>
    </p:spTree>
    <p:extLst>
      <p:ext uri="{BB962C8B-B14F-4D97-AF65-F5344CB8AC3E}">
        <p14:creationId xmlns:p14="http://schemas.microsoft.com/office/powerpoint/2010/main" val="12767156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4.1. Понятие сделки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Сделками являются действия, направленные на </a:t>
            </a:r>
            <a:endParaRPr lang="ru-RU" dirty="0" smtClean="0"/>
          </a:p>
          <a:p>
            <a:r>
              <a:rPr lang="ru-RU" dirty="0" smtClean="0"/>
              <a:t>установление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изменение </a:t>
            </a:r>
          </a:p>
          <a:p>
            <a:r>
              <a:rPr lang="ru-RU" dirty="0" smtClean="0"/>
              <a:t> </a:t>
            </a:r>
            <a:r>
              <a:rPr lang="ru-RU" dirty="0"/>
              <a:t>прекращение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гражданских </a:t>
            </a:r>
            <a:r>
              <a:rPr lang="ru-RU" dirty="0"/>
              <a:t>прав и обязанностей, т.е. на достижение определенного </a:t>
            </a:r>
            <a:r>
              <a:rPr lang="ru-RU" dirty="0" smtClean="0"/>
              <a:t>правового </a:t>
            </a:r>
            <a:r>
              <a:rPr lang="ru-RU" dirty="0"/>
              <a:t>результата.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8534476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Сделки совершаются 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dirty="0" smtClean="0"/>
              <a:t>1</a:t>
            </a:r>
            <a:r>
              <a:rPr lang="en-US" sz="3600" dirty="0" smtClean="0"/>
              <a:t>.</a:t>
            </a:r>
            <a:r>
              <a:rPr lang="ru-RU" sz="3600" dirty="0" smtClean="0"/>
              <a:t>устной (до 10 000 рублей), </a:t>
            </a:r>
          </a:p>
          <a:p>
            <a:pPr marL="0" indent="0">
              <a:buNone/>
            </a:pPr>
            <a:r>
              <a:rPr lang="en-US" sz="3600" dirty="0" smtClean="0"/>
              <a:t>2.</a:t>
            </a:r>
            <a:r>
              <a:rPr lang="ru-RU" sz="3600" dirty="0" smtClean="0"/>
              <a:t>письменной </a:t>
            </a:r>
            <a:r>
              <a:rPr lang="ru-RU" sz="3600" dirty="0"/>
              <a:t>форме (простой </a:t>
            </a:r>
            <a:r>
              <a:rPr lang="ru-RU" sz="3600" dirty="0" smtClean="0"/>
              <a:t>между гражданами и юр/лицами</a:t>
            </a:r>
            <a:r>
              <a:rPr lang="en-US" sz="3600" dirty="0" smtClean="0"/>
              <a:t>, </a:t>
            </a:r>
            <a:r>
              <a:rPr lang="ru-RU" sz="3600" dirty="0" smtClean="0"/>
              <a:t>между </a:t>
            </a:r>
            <a:r>
              <a:rPr lang="ru-RU" sz="3600" dirty="0" err="1" smtClean="0"/>
              <a:t>юрлицами</a:t>
            </a:r>
            <a:r>
              <a:rPr lang="en-US" sz="3600" dirty="0" smtClean="0"/>
              <a:t>, </a:t>
            </a:r>
            <a:r>
              <a:rPr lang="ru-RU" sz="3600" dirty="0" smtClean="0"/>
              <a:t>свыше 10000р)</a:t>
            </a:r>
          </a:p>
          <a:p>
            <a:pPr marL="0" indent="0">
              <a:buNone/>
            </a:pPr>
            <a:r>
              <a:rPr lang="ru-RU" sz="3600" dirty="0" smtClean="0"/>
              <a:t>или </a:t>
            </a:r>
            <a:r>
              <a:rPr lang="ru-RU" sz="3600" dirty="0"/>
              <a:t>нотариальный) </a:t>
            </a:r>
            <a:endParaRPr lang="ru-RU" sz="3600" dirty="0" smtClean="0"/>
          </a:p>
          <a:p>
            <a:pPr marL="0" indent="0">
              <a:buNone/>
            </a:pPr>
            <a:endParaRPr lang="ru-RU" sz="3600" dirty="0" smtClean="0"/>
          </a:p>
          <a:p>
            <a:pPr marL="0" indent="0">
              <a:buNone/>
            </a:pPr>
            <a:r>
              <a:rPr lang="en-US" sz="3600" dirty="0" smtClean="0"/>
              <a:t>3.</a:t>
            </a:r>
            <a:r>
              <a:rPr lang="ru-RU" sz="3600" dirty="0" smtClean="0"/>
              <a:t>в </a:t>
            </a:r>
            <a:r>
              <a:rPr lang="ru-RU" sz="3600" dirty="0"/>
              <a:t>форме конклюдентных </a:t>
            </a:r>
            <a:r>
              <a:rPr lang="ru-RU" sz="3600" dirty="0" smtClean="0"/>
              <a:t>действий  (это </a:t>
            </a:r>
            <a:r>
              <a:rPr lang="ru-RU" sz="3600" dirty="0"/>
              <a:t>поведение лица, свидетельствующее о его воле совершить </a:t>
            </a:r>
            <a:r>
              <a:rPr lang="ru-RU" sz="3600" dirty="0" smtClean="0"/>
              <a:t>сделку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7266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расписка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=XDbDqcVU6UE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62257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Сделка, которая порождает юридические последствия для лиц, ее совершивших, называется действительной</a:t>
            </a:r>
            <a:r>
              <a:rPr lang="ru-RU" dirty="0"/>
              <a:t>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содержание </a:t>
            </a:r>
            <a:r>
              <a:rPr lang="ru-RU" dirty="0"/>
              <a:t>и </a:t>
            </a:r>
            <a:r>
              <a:rPr lang="ru-RU" dirty="0" smtClean="0"/>
              <a:t>правовые </a:t>
            </a:r>
            <a:r>
              <a:rPr lang="ru-RU" dirty="0"/>
              <a:t>последствия </a:t>
            </a:r>
            <a:r>
              <a:rPr lang="ru-RU" b="1" dirty="0"/>
              <a:t>не</a:t>
            </a:r>
            <a:r>
              <a:rPr lang="ru-RU" dirty="0"/>
              <a:t> противоречат </a:t>
            </a:r>
            <a:r>
              <a:rPr lang="ru-RU" dirty="0" smtClean="0"/>
              <a:t>закону </a:t>
            </a:r>
            <a:r>
              <a:rPr lang="ru-RU" dirty="0"/>
              <a:t>и иным </a:t>
            </a:r>
            <a:r>
              <a:rPr lang="ru-RU" dirty="0" smtClean="0"/>
              <a:t>правовым </a:t>
            </a:r>
            <a:r>
              <a:rPr lang="ru-RU" dirty="0"/>
              <a:t>актам;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- она совершена дееспособным </a:t>
            </a:r>
            <a:r>
              <a:rPr lang="ru-RU" dirty="0" smtClean="0"/>
              <a:t>лицом</a:t>
            </a:r>
            <a:r>
              <a:rPr lang="ru-RU" dirty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- волеизъявление лица соответствует его действительной воле;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- форма </a:t>
            </a:r>
            <a:r>
              <a:rPr lang="ru-RU" dirty="0" smtClean="0"/>
              <a:t>сделки</a:t>
            </a:r>
            <a:r>
              <a:rPr lang="ru-RU" dirty="0"/>
              <a:t> соответствует форме, предусмотренной </a:t>
            </a:r>
            <a:r>
              <a:rPr lang="ru-RU" dirty="0" smtClean="0"/>
              <a:t>законом </a:t>
            </a:r>
            <a:r>
              <a:rPr lang="ru-RU" dirty="0"/>
              <a:t>для этой </a:t>
            </a:r>
            <a:r>
              <a:rPr lang="ru-RU" dirty="0">
                <a:hlinkClick r:id="rId2" tooltip="СЛОВАРЬ (ГЛОССАРИЙ) ОСНОВНЫХ ТЕРМИНОВ: Сделки"/>
              </a:rPr>
              <a:t>сделки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21108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Недействительные </a:t>
            </a:r>
            <a:r>
              <a:rPr lang="ru-RU" b="1" dirty="0">
                <a:hlinkClick r:id="rId2" tooltip="СЛОВАРЬ (ГЛОССАРИЙ) ОСНОВНЫХ ТЕРМИНОВ: Сделки"/>
              </a:rPr>
              <a:t>сделки</a:t>
            </a:r>
            <a:r>
              <a:rPr lang="ru-RU" b="1" dirty="0"/>
              <a:t> подразделяются на </a:t>
            </a:r>
            <a:r>
              <a:rPr lang="ru-RU" b="1" dirty="0">
                <a:solidFill>
                  <a:srgbClr val="C00000"/>
                </a:solidFill>
              </a:rPr>
              <a:t>ничтожные и оспоримые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Ничтожными</a:t>
            </a:r>
            <a:r>
              <a:rPr lang="ru-RU" dirty="0"/>
              <a:t> являются </a:t>
            </a:r>
            <a:r>
              <a:rPr lang="ru-RU" dirty="0">
                <a:hlinkClick r:id="rId2" tooltip="СЛОВАРЬ (ГЛОССАРИЙ) ОСНОВНЫХ ТЕРМИНОВ: Сделки"/>
              </a:rPr>
              <a:t>сделки</a:t>
            </a:r>
            <a:r>
              <a:rPr lang="ru-RU" dirty="0"/>
              <a:t>, которые недействительны </a:t>
            </a:r>
            <a:r>
              <a:rPr lang="ru-RU" dirty="0">
                <a:solidFill>
                  <a:srgbClr val="C00000"/>
                </a:solidFill>
              </a:rPr>
              <a:t>с </a:t>
            </a:r>
            <a:r>
              <a:rPr lang="ru-RU" dirty="0" smtClean="0">
                <a:solidFill>
                  <a:srgbClr val="C00000"/>
                </a:solidFill>
              </a:rPr>
              <a:t>момента </a:t>
            </a:r>
            <a:r>
              <a:rPr lang="ru-RU" dirty="0">
                <a:solidFill>
                  <a:srgbClr val="C00000"/>
                </a:solidFill>
              </a:rPr>
              <a:t>их </a:t>
            </a:r>
            <a:r>
              <a:rPr lang="ru-RU" dirty="0" smtClean="0">
                <a:solidFill>
                  <a:srgbClr val="C00000"/>
                </a:solidFill>
              </a:rPr>
              <a:t>совершения</a:t>
            </a:r>
          </a:p>
          <a:p>
            <a:pPr marL="0" indent="0">
              <a:buNone/>
            </a:pPr>
            <a:r>
              <a:rPr lang="ru-RU" dirty="0"/>
              <a:t>1. </a:t>
            </a:r>
            <a:r>
              <a:rPr lang="ru-RU" dirty="0">
                <a:hlinkClick r:id="rId2" tooltip="СЛОВАРЬ (ГЛОССАРИЙ) ОСНОВНЫХ ТЕРМИНОВ: Сделки"/>
              </a:rPr>
              <a:t>Сделки</a:t>
            </a:r>
            <a:r>
              <a:rPr lang="ru-RU" dirty="0"/>
              <a:t>, не соответствующие </a:t>
            </a:r>
            <a:r>
              <a:rPr lang="ru-RU" dirty="0">
                <a:hlinkClick r:id="rId3" tooltip="СЛОВАРЬ (ГЛОССАРИЙ) ОСНОВНЫХ ТЕРМИНОВ: Закон"/>
              </a:rPr>
              <a:t>закон</a:t>
            </a:r>
            <a:r>
              <a:rPr lang="ru-RU" dirty="0"/>
              <a:t>одательству.</a:t>
            </a:r>
          </a:p>
          <a:p>
            <a:pPr marL="0" indent="0">
              <a:buNone/>
            </a:pPr>
            <a:r>
              <a:rPr lang="ru-RU" dirty="0"/>
              <a:t>2. </a:t>
            </a:r>
            <a:r>
              <a:rPr lang="ru-RU" dirty="0">
                <a:hlinkClick r:id="rId2" tooltip="СЛОВАРЬ (ГЛОССАРИЙ) ОСНОВНЫХ ТЕРМИНОВ: Сделки"/>
              </a:rPr>
              <a:t>Сделки</a:t>
            </a:r>
            <a:r>
              <a:rPr lang="ru-RU" dirty="0"/>
              <a:t> совершенные с целью, противной основам </a:t>
            </a:r>
            <a:r>
              <a:rPr lang="ru-RU" dirty="0">
                <a:hlinkClick r:id="rId4" tooltip="СЛОВАРЬ (ГЛОССАРИЙ) ОСНОВНЫХ ТЕРМИНОВ: Право"/>
              </a:rPr>
              <a:t>право</a:t>
            </a:r>
            <a:r>
              <a:rPr lang="ru-RU" dirty="0"/>
              <a:t>порядка и нравственности.</a:t>
            </a:r>
          </a:p>
          <a:p>
            <a:pPr marL="0" indent="0">
              <a:buNone/>
            </a:pPr>
            <a:r>
              <a:rPr lang="ru-RU" dirty="0"/>
              <a:t>3. Мнимые и притворные </a:t>
            </a:r>
            <a:r>
              <a:rPr lang="ru-RU" dirty="0">
                <a:hlinkClick r:id="rId2" tooltip="СЛОВАРЬ (ГЛОССАРИЙ) ОСНОВНЫХ ТЕРМИНОВ: Сделки"/>
              </a:rPr>
              <a:t>сделки</a:t>
            </a:r>
            <a:r>
              <a:rPr lang="ru-RU" dirty="0"/>
              <a:t>. Мнимой называется сделка, совершаемая для вида, без намерения создать соответствующие ей </a:t>
            </a:r>
            <a:r>
              <a:rPr lang="ru-RU" dirty="0">
                <a:hlinkClick r:id="rId4" tooltip="СЛОВАРЬ (ГЛОССАРИЙ) ОСНОВНЫХ ТЕРМИНОВ: Право"/>
              </a:rPr>
              <a:t>право</a:t>
            </a:r>
            <a:r>
              <a:rPr lang="ru-RU" dirty="0"/>
              <a:t>вые последствия. Притворная сделка прикрывает другую, как правило, противо</a:t>
            </a:r>
            <a:r>
              <a:rPr lang="ru-RU" dirty="0">
                <a:hlinkClick r:id="rId3" tooltip="СЛОВАРЬ (ГЛОССАРИЙ) ОСНОВНЫХ ТЕРМИНОВ: Закон"/>
              </a:rPr>
              <a:t>закон</a:t>
            </a:r>
            <a:r>
              <a:rPr lang="ru-RU" dirty="0"/>
              <a:t>ную.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09016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Ничтожные сделки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4. </a:t>
            </a:r>
            <a:r>
              <a:rPr lang="ru-RU" sz="3200" dirty="0">
                <a:hlinkClick r:id="rId2" tooltip="СЛОВАРЬ (ГЛОССАРИЙ) ОСНОВНЫХ ТЕРМИНОВ: Сделки"/>
              </a:rPr>
              <a:t>Сделки</a:t>
            </a:r>
            <a:r>
              <a:rPr lang="ru-RU" sz="3200" dirty="0"/>
              <a:t>, совершенные гражданами, признанными недееспособными вследствие психического расстройства, а также </a:t>
            </a:r>
            <a:r>
              <a:rPr lang="ru-RU" sz="3200" dirty="0">
                <a:hlinkClick r:id="rId2" tooltip="СЛОВАРЬ (ГЛОССАРИЙ) ОСНОВНЫХ ТЕРМИНОВ: Сделки"/>
              </a:rPr>
              <a:t>сделки</a:t>
            </a:r>
            <a:r>
              <a:rPr lang="ru-RU" sz="3200" dirty="0"/>
              <a:t>, совершенные детьми, не достигшими 14 лет.</a:t>
            </a:r>
          </a:p>
          <a:p>
            <a:pPr marL="0" indent="0">
              <a:buNone/>
            </a:pPr>
            <a:r>
              <a:rPr lang="ru-RU" sz="3200" dirty="0"/>
              <a:t>5. </a:t>
            </a:r>
            <a:r>
              <a:rPr lang="ru-RU" sz="3200" dirty="0">
                <a:hlinkClick r:id="rId2" tooltip="СЛОВАРЬ (ГЛОССАРИЙ) ОСНОВНЫХ ТЕРМИНОВ: Сделки"/>
              </a:rPr>
              <a:t>Сделки</a:t>
            </a:r>
            <a:r>
              <a:rPr lang="ru-RU" sz="3200" dirty="0"/>
              <a:t> юридического лица за пределами его </a:t>
            </a:r>
            <a:r>
              <a:rPr lang="ru-RU" sz="3200" dirty="0">
                <a:hlinkClick r:id="rId3" tooltip="СЛОВАРЬ (ГЛОССАРИЙ) ОСНОВНЫХ ТЕРМИНОВ: Право"/>
              </a:rPr>
              <a:t>право</a:t>
            </a:r>
            <a:r>
              <a:rPr lang="ru-RU" sz="3200" dirty="0"/>
              <a:t>способности.</a:t>
            </a:r>
          </a:p>
          <a:p>
            <a:pPr marL="0" indent="0">
              <a:buNone/>
            </a:pPr>
            <a:r>
              <a:rPr lang="ru-RU" sz="3200" dirty="0"/>
              <a:t>6. </a:t>
            </a:r>
            <a:r>
              <a:rPr lang="ru-RU" sz="3200" dirty="0">
                <a:hlinkClick r:id="rId2" tooltip="СЛОВАРЬ (ГЛОССАРИЙ) ОСНОВНЫХ ТЕРМИНОВ: Сделки"/>
              </a:rPr>
              <a:t>Сделки</a:t>
            </a:r>
            <a:r>
              <a:rPr lang="ru-RU" sz="3200" dirty="0"/>
              <a:t> с нарушением требований о нотариальном удостоверении или государственной регистрации</a:t>
            </a:r>
          </a:p>
        </p:txBody>
      </p:sp>
    </p:spTree>
    <p:extLst>
      <p:ext uri="{BB962C8B-B14F-4D97-AF65-F5344CB8AC3E}">
        <p14:creationId xmlns:p14="http://schemas.microsoft.com/office/powerpoint/2010/main" val="13497998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Оспоримые</a:t>
            </a:r>
            <a:r>
              <a:rPr lang="ru-RU" b="1" dirty="0" smtClean="0"/>
              <a:t> (действительны в момент совершения</a:t>
            </a:r>
            <a:r>
              <a:rPr lang="en-US" b="1" dirty="0" smtClean="0"/>
              <a:t>,</a:t>
            </a:r>
            <a:r>
              <a:rPr lang="ru-RU" b="1" dirty="0" smtClean="0"/>
              <a:t>но могут быть оспорены в суде)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1. </a:t>
            </a:r>
            <a:r>
              <a:rPr lang="ru-RU" u="sng" dirty="0">
                <a:hlinkClick r:id="rId2" tooltip="СЛОВАРЬ (ГЛОССАРИЙ) ОСНОВНЫХ ТЕРМИНОВ: Сделки"/>
              </a:rPr>
              <a:t>Сделки</a:t>
            </a:r>
            <a:r>
              <a:rPr lang="ru-RU" dirty="0"/>
              <a:t>, совершенные несовершеннолетними от 14 до 18 лет без согласия их </a:t>
            </a:r>
            <a:r>
              <a:rPr lang="ru-RU" dirty="0">
                <a:hlinkClick r:id="rId3" tooltip="СЛОВАРЬ (ГЛОССАРИЙ) ОСНОВНЫХ ТЕРМИНОВ: Закон"/>
              </a:rPr>
              <a:t>закон</a:t>
            </a:r>
            <a:r>
              <a:rPr lang="ru-RU" dirty="0"/>
              <a:t>ных представителей.</a:t>
            </a:r>
          </a:p>
          <a:p>
            <a:r>
              <a:rPr lang="ru-RU" dirty="0"/>
              <a:t>2. </a:t>
            </a:r>
            <a:r>
              <a:rPr lang="ru-RU" dirty="0">
                <a:hlinkClick r:id="rId2" tooltip="СЛОВАРЬ (ГЛОССАРИЙ) ОСНОВНЫХ ТЕРМИНОВ: Сделки"/>
              </a:rPr>
              <a:t>Сделки</a:t>
            </a:r>
            <a:r>
              <a:rPr lang="ru-RU" dirty="0"/>
              <a:t>, совершенные гражданами с ограниченной </a:t>
            </a:r>
            <a:r>
              <a:rPr lang="ru-RU" dirty="0" smtClean="0"/>
              <a:t>дееспособностью </a:t>
            </a:r>
            <a:r>
              <a:rPr lang="ru-RU" dirty="0"/>
              <a:t>вследствие злоупотребления ими алкоголем или наркотиками.</a:t>
            </a:r>
          </a:p>
          <a:p>
            <a:r>
              <a:rPr lang="ru-RU" dirty="0"/>
              <a:t>3. </a:t>
            </a:r>
            <a:r>
              <a:rPr lang="ru-RU" dirty="0">
                <a:hlinkClick r:id="rId2" tooltip="СЛОВАРЬ (ГЛОССАРИЙ) ОСНОВНЫХ ТЕРМИНОВ: Сделки"/>
              </a:rPr>
              <a:t>Сделки</a:t>
            </a:r>
            <a:r>
              <a:rPr lang="ru-RU" dirty="0"/>
              <a:t>, совершенные гражданином, не способным понимать значение своих действий или руководить ими. Речь идет о дееспособном лице, которое в </a:t>
            </a:r>
            <a:r>
              <a:rPr lang="ru-RU" b="1" dirty="0"/>
              <a:t>момент совершения </a:t>
            </a:r>
            <a:r>
              <a:rPr lang="ru-RU" b="1" dirty="0">
                <a:hlinkClick r:id="rId2" tooltip="СЛОВАРЬ (ГЛОССАРИЙ) ОСНОВНЫХ ТЕРМИНОВ: Сделки"/>
              </a:rPr>
              <a:t>сделки</a:t>
            </a:r>
            <a:r>
              <a:rPr lang="ru-RU" b="1" dirty="0"/>
              <a:t> было не способно контролировать свои действия</a:t>
            </a:r>
            <a:r>
              <a:rPr lang="ru-RU" dirty="0"/>
              <a:t>. Это может быть нервное потрясение, физическая травма, глубокое алкогольное опьянение и т.д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0283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оспоримые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4. </a:t>
            </a:r>
            <a:r>
              <a:rPr lang="ru-RU" sz="3200" dirty="0">
                <a:hlinkClick r:id="rId2" tooltip="СЛОВАРЬ (ГЛОССАРИЙ) ОСНОВНЫХ ТЕРМИНОВ: Сделки"/>
              </a:rPr>
              <a:t>Сделки</a:t>
            </a:r>
            <a:r>
              <a:rPr lang="ru-RU" sz="3200" dirty="0"/>
              <a:t> с пороками воли, совершенные под влиянием:</a:t>
            </a:r>
          </a:p>
          <a:p>
            <a:r>
              <a:rPr lang="ru-RU" sz="3200" dirty="0"/>
              <a:t>заблуждения;</a:t>
            </a:r>
          </a:p>
          <a:p>
            <a:r>
              <a:rPr lang="ru-RU" sz="3200" dirty="0"/>
              <a:t>обмана;</a:t>
            </a:r>
          </a:p>
          <a:p>
            <a:r>
              <a:rPr lang="ru-RU" sz="3200" dirty="0"/>
              <a:t>угрозы;</a:t>
            </a:r>
          </a:p>
          <a:p>
            <a:r>
              <a:rPr lang="ru-RU" sz="3200" dirty="0"/>
              <a:t>насилия;</a:t>
            </a:r>
          </a:p>
          <a:p>
            <a:r>
              <a:rPr lang="ru-RU" sz="3200" dirty="0"/>
              <a:t>стечения тяжелых обстоятельств.</a:t>
            </a:r>
          </a:p>
        </p:txBody>
      </p:sp>
    </p:spTree>
    <p:extLst>
      <p:ext uri="{BB962C8B-B14F-4D97-AF65-F5344CB8AC3E}">
        <p14:creationId xmlns:p14="http://schemas.microsoft.com/office/powerpoint/2010/main" val="189980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последствий исполнения недействительных сделок: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Если исполнена сделка с целью, противной основам </a:t>
            </a:r>
            <a:r>
              <a:rPr lang="ru-RU" dirty="0">
                <a:hlinkClick r:id="rId2" tooltip="СЛОВАРЬ (ГЛОССАРИЙ) ОСНОВНЫХ ТЕРМИНОВ: Право"/>
              </a:rPr>
              <a:t>право</a:t>
            </a:r>
            <a:r>
              <a:rPr lang="ru-RU" dirty="0"/>
              <a:t>порядка и нравственности, то все полученное сторонами по сделке изымается в доход государства.</a:t>
            </a:r>
          </a:p>
          <a:p>
            <a:pPr marL="0" indent="0">
              <a:buNone/>
            </a:pPr>
            <a:r>
              <a:rPr lang="ru-RU" dirty="0"/>
              <a:t>2. Если исполнена </a:t>
            </a:r>
            <a:r>
              <a:rPr lang="ru-RU" dirty="0">
                <a:hlinkClick r:id="rId3" tooltip="СЛОВАРЬ (ГЛОССАРИЙ) ОСНОВНЫХ ТЕРМИНОВ: Недействительная сделка"/>
              </a:rPr>
              <a:t>недействительная сделка</a:t>
            </a:r>
            <a:r>
              <a:rPr lang="ru-RU" dirty="0"/>
              <a:t>, совершенная по вине одной стороны в ущерб другой (угроза, обман, насилие и т.д.), то потерпевшей стороне возвращается ее </a:t>
            </a:r>
            <a:r>
              <a:rPr lang="ru-RU" dirty="0">
                <a:hlinkClick r:id="rId4" tooltip="СЛОВАРЬ (ГЛОССАРИЙ) ОСНОВНЫХ ТЕРМИНОВ: Имущество"/>
              </a:rPr>
              <a:t>имущество</a:t>
            </a:r>
            <a:r>
              <a:rPr lang="ru-RU" dirty="0"/>
              <a:t>, а у виновной стороны изымается в доход государства то ее </a:t>
            </a:r>
            <a:r>
              <a:rPr lang="ru-RU" dirty="0">
                <a:hlinkClick r:id="rId4" tooltip="СЛОВАРЬ (ГЛОССАРИЙ) ОСНОВНЫХ ТЕРМИНОВ: Имущество"/>
              </a:rPr>
              <a:t>имущество</a:t>
            </a:r>
            <a:r>
              <a:rPr lang="ru-RU" dirty="0"/>
              <a:t>, которое было предметом </a:t>
            </a:r>
            <a:r>
              <a:rPr lang="ru-RU" dirty="0">
                <a:hlinkClick r:id="rId5" tooltip="СЛОВАРЬ (ГЛОССАРИЙ) ОСНОВНЫХ ТЕРМИНОВ: Сделки"/>
              </a:rPr>
              <a:t>сделки</a:t>
            </a:r>
            <a:r>
              <a:rPr lang="ru-RU" dirty="0"/>
              <a:t>. Кроме того, потерпевшая сторона имеет </a:t>
            </a:r>
            <a:r>
              <a:rPr lang="ru-RU" dirty="0">
                <a:hlinkClick r:id="rId2" tooltip="СЛОВАРЬ (ГЛОССАРИЙ) ОСНОВНЫХ ТЕРМИНОВ: Право"/>
              </a:rPr>
              <a:t>право</a:t>
            </a:r>
            <a:r>
              <a:rPr lang="ru-RU" dirty="0"/>
              <a:t> взыскать и другие убытки.</a:t>
            </a:r>
          </a:p>
          <a:p>
            <a:pPr marL="0" indent="0">
              <a:buNone/>
            </a:pPr>
            <a:r>
              <a:rPr lang="ru-RU" dirty="0"/>
              <a:t>3. В других случаях сторонам возвращается их </a:t>
            </a:r>
            <a:r>
              <a:rPr lang="ru-RU" dirty="0">
                <a:hlinkClick r:id="rId4" tooltip="СЛОВАРЬ (ГЛОССАРИЙ) ОСНОВНЫХ ТЕРМИНОВ: Имущество"/>
              </a:rPr>
              <a:t>имущество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40477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5</a:t>
            </a:r>
            <a:r>
              <a:rPr lang="en-US" b="1" dirty="0" smtClean="0"/>
              <a:t>.</a:t>
            </a:r>
            <a:r>
              <a:rPr lang="ru-RU" b="1" dirty="0" smtClean="0"/>
              <a:t>Исковая давность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hlinkClick r:id="rId2" tooltip="СЛОВАРЬ (ГЛОССАРИЙ) ОСНОВНЫХ ТЕРМИНОВ: Исковая давность"/>
              </a:rPr>
              <a:t>Исковая давность</a:t>
            </a:r>
            <a:r>
              <a:rPr lang="ru-RU" sz="3600" dirty="0"/>
              <a:t> – это срок, в течение которого суд может </a:t>
            </a:r>
            <a:r>
              <a:rPr lang="ru-RU" sz="3600" dirty="0" smtClean="0"/>
              <a:t>принудить </a:t>
            </a:r>
            <a:r>
              <a:rPr lang="ru-RU" sz="3600" dirty="0"/>
              <a:t>ответчика устранить нарушение прав истца</a:t>
            </a:r>
            <a:r>
              <a:rPr lang="ru-RU" sz="3600" dirty="0" smtClean="0"/>
              <a:t>.</a:t>
            </a:r>
          </a:p>
          <a:p>
            <a:r>
              <a:rPr lang="ru-RU" sz="3600" dirty="0"/>
              <a:t>Сроки </a:t>
            </a:r>
            <a:r>
              <a:rPr lang="ru-RU" sz="3600" dirty="0">
                <a:hlinkClick r:id="rId3" tooltip="СЛОВАРЬ (ГЛОССАРИЙ) ОСНОВНЫХ ТЕРМИНОВ: Иск"/>
              </a:rPr>
              <a:t>иск</a:t>
            </a:r>
            <a:r>
              <a:rPr lang="ru-RU" sz="3600" dirty="0"/>
              <a:t>овой давности подразделяются на общие и </a:t>
            </a:r>
            <a:r>
              <a:rPr lang="ru-RU" sz="3600" dirty="0" smtClean="0"/>
              <a:t>специальные</a:t>
            </a:r>
          </a:p>
          <a:p>
            <a:r>
              <a:rPr lang="ru-RU" sz="3600" b="1" dirty="0" smtClean="0"/>
              <a:t>Длительность </a:t>
            </a:r>
            <a:r>
              <a:rPr lang="ru-RU" sz="3600" b="1" dirty="0"/>
              <a:t>общего срока – три года. </a:t>
            </a:r>
          </a:p>
        </p:txBody>
      </p:sp>
    </p:spTree>
    <p:extLst>
      <p:ext uri="{BB962C8B-B14F-4D97-AF65-F5344CB8AC3E}">
        <p14:creationId xmlns:p14="http://schemas.microsoft.com/office/powerpoint/2010/main" val="20269157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специальные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специальные</a:t>
            </a:r>
          </a:p>
          <a:p>
            <a:r>
              <a:rPr lang="ru-RU" dirty="0" smtClean="0"/>
              <a:t>срок исковой давности по </a:t>
            </a:r>
            <a:r>
              <a:rPr lang="ru-RU" b="1" i="1" dirty="0" smtClean="0">
                <a:solidFill>
                  <a:srgbClr val="C00000"/>
                </a:solidFill>
              </a:rPr>
              <a:t>ничтожным сделкам 3 года</a:t>
            </a:r>
          </a:p>
          <a:p>
            <a:r>
              <a:rPr lang="ru-RU" b="1" i="1" dirty="0" smtClean="0">
                <a:solidFill>
                  <a:srgbClr val="C00000"/>
                </a:solidFill>
              </a:rPr>
              <a:t>по оспоримым сделкам он составляет – 1 год.</a:t>
            </a:r>
          </a:p>
          <a:p>
            <a:endParaRPr lang="ru-RU" b="1" i="1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 </a:t>
            </a:r>
            <a:r>
              <a:rPr lang="ru-RU" dirty="0" smtClean="0">
                <a:hlinkClick r:id="rId2" tooltip="СЛОВАРЬ (ГЛОССАРИЙ) ОСНОВНЫХ ТЕРМИНОВ: Исковая давность"/>
              </a:rPr>
              <a:t>Исковая давность</a:t>
            </a:r>
            <a:r>
              <a:rPr lang="ru-RU" dirty="0" smtClean="0"/>
              <a:t> начинается с того момента, когда истец узнал или должен был узнать, что его права нарушены.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03724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ГК установлены требования, на которые </a:t>
            </a:r>
            <a:r>
              <a:rPr lang="ru-RU" b="1" dirty="0" smtClean="0">
                <a:hlinkClick r:id="rId2" tooltip="СЛОВАРЬ (ГЛОССАРИЙ) ОСНОВНЫХ ТЕРМИНОВ: Исковая давность"/>
              </a:rPr>
              <a:t>исковая давность</a:t>
            </a:r>
            <a:r>
              <a:rPr lang="ru-RU" b="1" dirty="0" smtClean="0"/>
              <a:t> не распространяется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  <a:p>
            <a:r>
              <a:rPr lang="ru-RU" dirty="0"/>
              <a:t>1. Требования о защите личных неимущественных прав и других нематериальных благ.</a:t>
            </a:r>
          </a:p>
          <a:p>
            <a:r>
              <a:rPr lang="ru-RU" dirty="0"/>
              <a:t>2. Требования вкладчиков к </a:t>
            </a:r>
            <a:r>
              <a:rPr lang="ru-RU" dirty="0" smtClean="0"/>
              <a:t>банку </a:t>
            </a:r>
            <a:r>
              <a:rPr lang="ru-RU" dirty="0"/>
              <a:t>о выдаче вклада.</a:t>
            </a:r>
          </a:p>
          <a:p>
            <a:r>
              <a:rPr lang="ru-RU" dirty="0"/>
              <a:t>3. Требования о возмещении вреда, причиненного жизни и здоровью гражданина (такие требования удовлетворяются не более чем за 3 года, предшествовавших предъявлению </a:t>
            </a:r>
            <a:r>
              <a:rPr lang="ru-RU" dirty="0" smtClean="0"/>
              <a:t>иска</a:t>
            </a:r>
            <a:r>
              <a:rPr lang="ru-RU" dirty="0"/>
              <a:t>).</a:t>
            </a:r>
          </a:p>
          <a:p>
            <a:r>
              <a:rPr lang="ru-RU" dirty="0"/>
              <a:t>4.Требования </a:t>
            </a:r>
            <a:r>
              <a:rPr lang="ru-RU" dirty="0" smtClean="0"/>
              <a:t>собственника </a:t>
            </a:r>
            <a:r>
              <a:rPr lang="ru-RU" dirty="0"/>
              <a:t>или иного владельца </a:t>
            </a:r>
            <a:r>
              <a:rPr lang="ru-RU" dirty="0">
                <a:hlinkClick r:id="rId3" tooltip="СЛОВАРЬ (ГЛОССАРИЙ) ОСНОВНЫХ ТЕРМИНОВ: Вещи"/>
              </a:rPr>
              <a:t>вещи</a:t>
            </a:r>
            <a:r>
              <a:rPr lang="ru-RU" dirty="0"/>
              <a:t> об устранении любых нарушений его права.</a:t>
            </a:r>
          </a:p>
          <a:p>
            <a:r>
              <a:rPr lang="ru-RU" dirty="0"/>
              <a:t>Другие требования - в случаях, предусмотренных </a:t>
            </a:r>
            <a:r>
              <a:rPr lang="ru-RU" dirty="0">
                <a:hlinkClick r:id="rId4" tooltip="СЛОВАРЬ (ГЛОССАРИЙ) ОСНОВНЫХ ТЕРМИНОВ: Закон"/>
              </a:rPr>
              <a:t>закон</a:t>
            </a:r>
            <a:r>
              <a:rPr lang="ru-RU" dirty="0"/>
              <a:t>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02372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6. Право собственности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dirty="0"/>
              <a:t> заключается в том, что </a:t>
            </a:r>
            <a:r>
              <a:rPr lang="ru-RU" sz="4000" dirty="0" smtClean="0"/>
              <a:t>собственник</a:t>
            </a:r>
          </a:p>
          <a:p>
            <a:pPr marL="0" indent="0">
              <a:buNone/>
            </a:pPr>
            <a:r>
              <a:rPr lang="ru-RU" sz="4000" dirty="0" smtClean="0"/>
              <a:t>по </a:t>
            </a:r>
            <a:r>
              <a:rPr lang="ru-RU" sz="4000" dirty="0"/>
              <a:t>своему усмотрению </a:t>
            </a:r>
            <a:endParaRPr lang="ru-RU" sz="4000" dirty="0" smtClean="0"/>
          </a:p>
          <a:p>
            <a:r>
              <a:rPr lang="ru-RU" sz="4000" b="1" i="1" dirty="0" smtClean="0"/>
              <a:t>владеет</a:t>
            </a:r>
            <a:r>
              <a:rPr lang="ru-RU" sz="4000" dirty="0" smtClean="0"/>
              <a:t> право </a:t>
            </a:r>
            <a:r>
              <a:rPr lang="ru-RU" sz="4000" dirty="0"/>
              <a:t>фактического обладания </a:t>
            </a:r>
            <a:endParaRPr lang="ru-RU" sz="4000" dirty="0" smtClean="0"/>
          </a:p>
          <a:p>
            <a:r>
              <a:rPr lang="ru-RU" sz="4000" dirty="0" smtClean="0"/>
              <a:t> </a:t>
            </a:r>
            <a:r>
              <a:rPr lang="ru-RU" sz="4000" b="1" i="1" dirty="0" smtClean="0"/>
              <a:t>пользуется</a:t>
            </a:r>
            <a:r>
              <a:rPr lang="ru-RU" sz="4000" dirty="0" smtClean="0"/>
              <a:t> </a:t>
            </a:r>
            <a:r>
              <a:rPr lang="ru-RU" sz="4000" dirty="0"/>
              <a:t> </a:t>
            </a:r>
            <a:r>
              <a:rPr lang="ru-RU" sz="4000" dirty="0" smtClean="0"/>
              <a:t>- право </a:t>
            </a:r>
            <a:r>
              <a:rPr lang="ru-RU" sz="4000" dirty="0"/>
              <a:t>извлечения из имущества полезных свойств, </a:t>
            </a:r>
            <a:endParaRPr lang="ru-RU" sz="4000" dirty="0" smtClean="0"/>
          </a:p>
          <a:p>
            <a:r>
              <a:rPr lang="ru-RU" sz="4000" dirty="0"/>
              <a:t> </a:t>
            </a:r>
            <a:r>
              <a:rPr lang="ru-RU" sz="4000" b="1" dirty="0" smtClean="0"/>
              <a:t>распоряжается</a:t>
            </a:r>
            <a:r>
              <a:rPr lang="ru-RU" sz="4000" dirty="0" smtClean="0"/>
              <a:t>– </a:t>
            </a:r>
            <a:r>
              <a:rPr lang="ru-RU" sz="4000" dirty="0"/>
              <a:t>право изменения юридической судьбы имущества.</a:t>
            </a:r>
            <a:r>
              <a:rPr lang="ru-RU" sz="4000" dirty="0" smtClean="0"/>
              <a:t> </a:t>
            </a:r>
            <a:endParaRPr lang="ru-RU" sz="2200" dirty="0" smtClean="0"/>
          </a:p>
        </p:txBody>
      </p:sp>
    </p:spTree>
    <p:extLst>
      <p:ext uri="{BB962C8B-B14F-4D97-AF65-F5344CB8AC3E}">
        <p14:creationId xmlns:p14="http://schemas.microsoft.com/office/powerpoint/2010/main" val="145274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Пользование</a:t>
            </a:r>
            <a:r>
              <a:rPr lang="ru-RU" dirty="0"/>
              <a:t> — одно из основных </a:t>
            </a:r>
            <a:r>
              <a:rPr lang="ru-RU" dirty="0">
                <a:hlinkClick r:id="rId2" tooltip="Правомочие"/>
              </a:rPr>
              <a:t>правомочий</a:t>
            </a:r>
            <a:r>
              <a:rPr lang="ru-RU" dirty="0"/>
              <a:t> </a:t>
            </a:r>
            <a:r>
              <a:rPr lang="ru-RU" dirty="0">
                <a:hlinkClick r:id="rId3" tooltip="Собственник"/>
              </a:rPr>
              <a:t>собственника</a:t>
            </a:r>
            <a:r>
              <a:rPr lang="ru-RU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Заключается </a:t>
            </a:r>
            <a:r>
              <a:rPr lang="ru-RU" dirty="0"/>
              <a:t>в праве </a:t>
            </a:r>
            <a:r>
              <a:rPr lang="ru-RU" dirty="0">
                <a:hlinkClick r:id="rId4" tooltip="Потребление"/>
              </a:rPr>
              <a:t>потребления</a:t>
            </a:r>
            <a:r>
              <a:rPr lang="ru-RU" dirty="0"/>
              <a:t> </a:t>
            </a:r>
            <a:r>
              <a:rPr lang="ru-RU" dirty="0">
                <a:hlinkClick r:id="rId5" tooltip="Вещь"/>
              </a:rPr>
              <a:t>вещи</a:t>
            </a:r>
            <a:r>
              <a:rPr lang="ru-RU" dirty="0"/>
              <a:t> в зависимости от её назначения. </a:t>
            </a:r>
            <a:endParaRPr lang="ru-RU" dirty="0" smtClean="0"/>
          </a:p>
          <a:p>
            <a:r>
              <a:rPr lang="ru-RU" dirty="0" smtClean="0"/>
              <a:t>Право </a:t>
            </a:r>
            <a:r>
              <a:rPr lang="ru-RU" dirty="0"/>
              <a:t>пользования означает, что пользователь получил от </a:t>
            </a:r>
            <a:r>
              <a:rPr lang="ru-RU" dirty="0">
                <a:hlinkClick r:id="rId6" tooltip="Владелец"/>
              </a:rPr>
              <a:t>владельца</a:t>
            </a:r>
            <a:r>
              <a:rPr lang="ru-RU" dirty="0"/>
              <a:t> или </a:t>
            </a:r>
            <a:r>
              <a:rPr lang="ru-RU" dirty="0">
                <a:hlinkClick r:id="rId7" tooltip="Распорядитель (страница отсутствует)"/>
              </a:rPr>
              <a:t>распорядителя</a:t>
            </a:r>
            <a:r>
              <a:rPr lang="ru-RU" dirty="0"/>
              <a:t> вещи право на её использование в течение определённого периода и на условиях, установленных собственником. </a:t>
            </a:r>
            <a:endParaRPr lang="ru-RU" dirty="0" smtClean="0"/>
          </a:p>
          <a:p>
            <a:r>
              <a:rPr lang="ru-RU" dirty="0" smtClean="0"/>
              <a:t>Границы </a:t>
            </a:r>
            <a:r>
              <a:rPr lang="ru-RU" dirty="0"/>
              <a:t>права пользования определяются </a:t>
            </a:r>
            <a:r>
              <a:rPr lang="ru-RU" dirty="0">
                <a:hlinkClick r:id="rId8" tooltip="Закон (право)"/>
              </a:rPr>
              <a:t>законом</a:t>
            </a:r>
            <a:r>
              <a:rPr lang="ru-RU" dirty="0"/>
              <a:t>, </a:t>
            </a:r>
            <a:r>
              <a:rPr lang="ru-RU" dirty="0">
                <a:hlinkClick r:id="rId9" tooltip="Договор"/>
              </a:rPr>
              <a:t>договорами</a:t>
            </a:r>
            <a:r>
              <a:rPr lang="ru-RU" dirty="0"/>
              <a:t> или иными правовыми основаниями.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6719857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Основным </a:t>
            </a:r>
            <a:r>
              <a:rPr lang="ru-RU" b="1" dirty="0"/>
              <a:t>правом</a:t>
            </a:r>
            <a:r>
              <a:rPr lang="ru-RU" dirty="0"/>
              <a:t> нанимателя и членов его семьи, ради приобретения которого и заключается договор найма, является </a:t>
            </a:r>
            <a:r>
              <a:rPr lang="ru-RU" b="1" dirty="0"/>
              <a:t>право пользования жилым помещением</a:t>
            </a:r>
            <a:r>
              <a:rPr lang="ru-RU" dirty="0"/>
              <a:t>, т.е. обеспеченная законом возможность проживать в нем</a:t>
            </a:r>
          </a:p>
        </p:txBody>
      </p:sp>
    </p:spTree>
    <p:extLst>
      <p:ext uri="{BB962C8B-B14F-4D97-AF65-F5344CB8AC3E}">
        <p14:creationId xmlns:p14="http://schemas.microsoft.com/office/powerpoint/2010/main" val="20532676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6.1. Понятие и содержание права собственности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частная </a:t>
            </a:r>
            <a:r>
              <a:rPr lang="ru-RU" sz="3200" dirty="0"/>
              <a:t>собственность делится на </a:t>
            </a:r>
            <a:endParaRPr lang="ru-RU" sz="3200" dirty="0" smtClean="0"/>
          </a:p>
          <a:p>
            <a:pPr marL="0" indent="0">
              <a:buNone/>
            </a:pPr>
            <a:endParaRPr lang="ru-RU" sz="3200" dirty="0"/>
          </a:p>
          <a:p>
            <a:r>
              <a:rPr lang="ru-RU" sz="3200" dirty="0" smtClean="0"/>
              <a:t>индивидуальную</a:t>
            </a:r>
            <a:r>
              <a:rPr lang="ru-RU" sz="3200" dirty="0"/>
              <a:t>, </a:t>
            </a:r>
            <a:endParaRPr lang="ru-RU" sz="3200" dirty="0" smtClean="0"/>
          </a:p>
          <a:p>
            <a:r>
              <a:rPr lang="ru-RU" sz="3200" dirty="0" smtClean="0"/>
              <a:t>общую</a:t>
            </a:r>
            <a:r>
              <a:rPr lang="ru-RU" sz="3200" dirty="0"/>
              <a:t>, </a:t>
            </a:r>
            <a:endParaRPr lang="ru-RU" sz="3200" dirty="0" smtClean="0"/>
          </a:p>
          <a:p>
            <a:r>
              <a:rPr lang="ru-RU" sz="3200" dirty="0" smtClean="0"/>
              <a:t>коллективную.</a:t>
            </a:r>
          </a:p>
          <a:p>
            <a:pPr marL="0" indent="0">
              <a:buNone/>
            </a:pPr>
            <a:r>
              <a:rPr lang="ru-RU" sz="3200" dirty="0" smtClean="0"/>
              <a:t> </a:t>
            </a:r>
            <a:r>
              <a:rPr lang="ru-RU" sz="3200" dirty="0"/>
              <a:t>В основе этих различий лежит способ владения </a:t>
            </a:r>
            <a:r>
              <a:rPr lang="ru-RU" sz="3200" dirty="0">
                <a:hlinkClick r:id="rId2" tooltip="СЛОВАРЬ (ГЛОССАРИЙ) ОСНОВНЫХ ТЕРМИНОВ: Имущество"/>
              </a:rPr>
              <a:t>имущество</a:t>
            </a:r>
            <a:r>
              <a:rPr lang="ru-RU" sz="3200" dirty="0"/>
              <a:t>м. </a:t>
            </a:r>
          </a:p>
        </p:txBody>
      </p:sp>
    </p:spTree>
    <p:extLst>
      <p:ext uri="{BB962C8B-B14F-4D97-AF65-F5344CB8AC3E}">
        <p14:creationId xmlns:p14="http://schemas.microsoft.com/office/powerpoint/2010/main" val="5962093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Публичная собственность тоже существует в трех видах: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государственная, </a:t>
            </a:r>
          </a:p>
          <a:p>
            <a:r>
              <a:rPr lang="ru-RU" dirty="0" smtClean="0"/>
              <a:t>муниципальная</a:t>
            </a:r>
          </a:p>
          <a:p>
            <a:r>
              <a:rPr lang="ru-RU" dirty="0" smtClean="0"/>
              <a:t> общая. 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Содержание права собственности составляют три </a:t>
            </a:r>
            <a:r>
              <a:rPr lang="ru-RU" dirty="0" smtClean="0">
                <a:hlinkClick r:id="rId2" tooltip="СЛОВАРЬ (ГЛОССАРИЙ) ОСНОВНЫХ ТЕРМИНОВ: Право"/>
              </a:rPr>
              <a:t>право</a:t>
            </a:r>
            <a:r>
              <a:rPr lang="ru-RU" dirty="0" smtClean="0"/>
              <a:t>мочия: </a:t>
            </a:r>
            <a:r>
              <a:rPr lang="ru-RU" b="1" dirty="0" smtClean="0"/>
              <a:t>владение, пользование, распоряжение.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96588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Обязанности собственника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</a:t>
            </a:r>
            <a:r>
              <a:rPr lang="ru-RU" dirty="0"/>
              <a:t> </a:t>
            </a:r>
            <a:r>
              <a:rPr lang="ru-RU" dirty="0">
                <a:hlinkClick r:id="rId2" tooltip="СЛОВАРЬ (ГЛОССАРИЙ) ОСНОВНЫХ ТЕРМИНОВ: Собственник"/>
              </a:rPr>
              <a:t>собственник</a:t>
            </a:r>
            <a:r>
              <a:rPr lang="ru-RU" dirty="0"/>
              <a:t>е лежит бремя содержания его имущества, он сам несет расходы на эти цели.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На</a:t>
            </a:r>
            <a:r>
              <a:rPr lang="ru-RU" dirty="0"/>
              <a:t> </a:t>
            </a:r>
            <a:r>
              <a:rPr lang="ru-RU" dirty="0">
                <a:hlinkClick r:id="rId2" tooltip="СЛОВАРЬ (ГЛОССАРИЙ) ОСНОВНЫХ ТЕРМИНОВ: Собственник"/>
              </a:rPr>
              <a:t>собственник</a:t>
            </a:r>
            <a:r>
              <a:rPr lang="ru-RU" dirty="0"/>
              <a:t>е лежит </a:t>
            </a:r>
            <a:r>
              <a:rPr lang="ru-RU" dirty="0" smtClean="0"/>
              <a:t>риск случайной </a:t>
            </a:r>
            <a:r>
              <a:rPr lang="ru-RU" dirty="0"/>
              <a:t>гибели </a:t>
            </a:r>
            <a:r>
              <a:rPr lang="ru-RU" dirty="0">
                <a:hlinkClick r:id="rId3" tooltip="СЛОВАРЬ (ГЛОССАРИЙ) ОСНОВНЫХ ТЕРМИНОВ: Вещи"/>
              </a:rPr>
              <a:t>вещи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На</a:t>
            </a:r>
            <a:r>
              <a:rPr lang="ru-RU" dirty="0"/>
              <a:t> </a:t>
            </a:r>
            <a:r>
              <a:rPr lang="ru-RU" dirty="0">
                <a:hlinkClick r:id="rId4" tooltip="СЛОВАРЬ (ГЛОССАРИЙ) ОСНОВНЫХ ТЕРМИНОВ: Имущество"/>
              </a:rPr>
              <a:t>имущество</a:t>
            </a:r>
            <a:r>
              <a:rPr lang="ru-RU" dirty="0"/>
              <a:t> </a:t>
            </a:r>
            <a:r>
              <a:rPr lang="ru-RU" dirty="0">
                <a:hlinkClick r:id="rId2" tooltip="СЛОВАРЬ (ГЛОССАРИЙ) ОСНОВНЫХ ТЕРМИНОВ: Собственник"/>
              </a:rPr>
              <a:t>собственник</a:t>
            </a:r>
            <a:r>
              <a:rPr lang="ru-RU" dirty="0"/>
              <a:t>а обращается взыскание по его долгам и обязательствам.</a:t>
            </a:r>
          </a:p>
        </p:txBody>
      </p:sp>
    </p:spTree>
    <p:extLst>
      <p:ext uri="{BB962C8B-B14F-4D97-AF65-F5344CB8AC3E}">
        <p14:creationId xmlns:p14="http://schemas.microsoft.com/office/powerpoint/2010/main" val="16743348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6.2. Субъекты и объекты права собственности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Субъектами права собственности могут выступать 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граждане </a:t>
            </a:r>
          </a:p>
          <a:p>
            <a:r>
              <a:rPr lang="ru-RU" dirty="0" smtClean="0"/>
              <a:t>юридические </a:t>
            </a:r>
            <a:r>
              <a:rPr lang="ru-RU" dirty="0"/>
              <a:t>лица, </a:t>
            </a:r>
            <a:endParaRPr lang="ru-RU" dirty="0" smtClean="0"/>
          </a:p>
          <a:p>
            <a:r>
              <a:rPr lang="ru-RU" dirty="0" smtClean="0"/>
              <a:t>Российская </a:t>
            </a:r>
            <a:r>
              <a:rPr lang="ru-RU" dirty="0"/>
              <a:t>Федерация, </a:t>
            </a:r>
            <a:endParaRPr lang="ru-RU" dirty="0" smtClean="0"/>
          </a:p>
          <a:p>
            <a:r>
              <a:rPr lang="ru-RU" dirty="0" smtClean="0"/>
              <a:t>субъекты </a:t>
            </a:r>
            <a:r>
              <a:rPr lang="ru-RU" dirty="0"/>
              <a:t>РФ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/>
              <a:t>муниципальные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20677485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Граждане могут владеть </a:t>
            </a:r>
            <a:r>
              <a:rPr lang="ru-RU" dirty="0">
                <a:hlinkClick r:id="rId2" tooltip="СЛОВАРЬ (ГЛОССАРИЙ) ОСНОВНЫХ ТЕРМИНОВ: Имущество"/>
              </a:rPr>
              <a:t>имущество</a:t>
            </a:r>
            <a:r>
              <a:rPr lang="ru-RU" dirty="0"/>
              <a:t>м индивидуально или на праве общей собственности (совместное владение). Общая собственность может быть долевой или совместной</a:t>
            </a:r>
            <a:r>
              <a:rPr lang="ru-RU" dirty="0" smtClean="0"/>
              <a:t>.</a:t>
            </a:r>
          </a:p>
          <a:p>
            <a:r>
              <a:rPr lang="ru-RU" dirty="0"/>
              <a:t>Общая собственность является совместной только в случаях, прямо указанных </a:t>
            </a:r>
            <a:r>
              <a:rPr lang="ru-RU" dirty="0">
                <a:hlinkClick r:id="rId3" tooltip="СЛОВАРЬ (ГЛОССАРИЙ) ОСНОВНЫХ ТЕРМИНОВ: Закон"/>
              </a:rPr>
              <a:t>закон</a:t>
            </a:r>
            <a:r>
              <a:rPr lang="ru-RU" dirty="0"/>
              <a:t>ом:</a:t>
            </a:r>
          </a:p>
          <a:p>
            <a:r>
              <a:rPr lang="ru-RU" dirty="0"/>
              <a:t>- общая собственность супругов;</a:t>
            </a:r>
          </a:p>
          <a:p>
            <a:r>
              <a:rPr lang="ru-RU" dirty="0"/>
              <a:t>- общая собственность крестьянского или фермерского хозяйства;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98738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6.3. Приобретение и прекращение права собственности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1. Денежное вознаграждение и материальное поощрение за </a:t>
            </a:r>
            <a:r>
              <a:rPr lang="ru-RU" dirty="0">
                <a:hlinkClick r:id="rId2" tooltip="СЛОВАРЬ (ГЛОССАРИЙ) ОСНОВНЫХ ТЕРМИНОВ: Труд"/>
              </a:rPr>
              <a:t>труд</a:t>
            </a:r>
            <a:r>
              <a:rPr lang="ru-RU" dirty="0"/>
              <a:t>.</a:t>
            </a:r>
          </a:p>
          <a:p>
            <a:r>
              <a:rPr lang="ru-RU" dirty="0"/>
              <a:t>2. Изготовление, создание </a:t>
            </a:r>
            <a:r>
              <a:rPr lang="ru-RU" dirty="0">
                <a:hlinkClick r:id="rId3" tooltip="СЛОВАРЬ (ГЛОССАРИЙ) ОСНОВНЫХ ТЕРМИНОВ: Вещи"/>
              </a:rPr>
              <a:t>вещи</a:t>
            </a:r>
            <a:r>
              <a:rPr lang="ru-RU" dirty="0"/>
              <a:t> своим </a:t>
            </a:r>
            <a:r>
              <a:rPr lang="ru-RU" dirty="0" smtClean="0">
                <a:hlinkClick r:id="rId2" tooltip="СЛОВАРЬ (ГЛОССАРИЙ) ОСНОВНЫХ ТЕРМИНОВ: Труд"/>
              </a:rPr>
              <a:t>труд</a:t>
            </a:r>
            <a:r>
              <a:rPr lang="ru-RU" dirty="0" smtClean="0"/>
              <a:t>ом.</a:t>
            </a:r>
            <a:endParaRPr lang="ru-RU" dirty="0"/>
          </a:p>
          <a:p>
            <a:r>
              <a:rPr lang="ru-RU" dirty="0"/>
              <a:t>3. Использование имущества для извлечения </a:t>
            </a:r>
            <a:r>
              <a:rPr lang="ru-RU" dirty="0">
                <a:hlinkClick r:id="rId4" tooltip="СЛОВАРЬ (ГЛОССАРИЙ) ОСНОВНЫХ ТЕРМИНОВ: Закон"/>
              </a:rPr>
              <a:t>закон</a:t>
            </a:r>
            <a:r>
              <a:rPr lang="ru-RU" dirty="0"/>
              <a:t>ного предпринимательского дохода (средства производства, вклад в </a:t>
            </a:r>
            <a:r>
              <a:rPr lang="ru-RU" dirty="0">
                <a:hlinkClick r:id="rId5" tooltip="СЛОВАРЬ (ГЛОССАРИЙ) ОСНОВНЫХ ТЕРМИНОВ: Банк"/>
              </a:rPr>
              <a:t>банк</a:t>
            </a:r>
            <a:r>
              <a:rPr lang="ru-RU" dirty="0"/>
              <a:t>е).</a:t>
            </a:r>
          </a:p>
          <a:p>
            <a:r>
              <a:rPr lang="ru-RU" dirty="0"/>
              <a:t>4. </a:t>
            </a:r>
            <a:r>
              <a:rPr lang="ru-RU" dirty="0" smtClean="0"/>
              <a:t>Гражданско-правовые</a:t>
            </a:r>
            <a:r>
              <a:rPr lang="ru-RU" dirty="0"/>
              <a:t> </a:t>
            </a:r>
            <a:r>
              <a:rPr lang="ru-RU" dirty="0">
                <a:hlinkClick r:id="rId6" tooltip="СЛОВАРЬ (ГЛОССАРИЙ) ОСНОВНЫХ ТЕРМИНОВ: Сделки"/>
              </a:rPr>
              <a:t>сделки</a:t>
            </a:r>
            <a:r>
              <a:rPr lang="ru-RU" dirty="0"/>
              <a:t> (купля имущества, получение подарков и т.д.).</a:t>
            </a:r>
          </a:p>
          <a:p>
            <a:r>
              <a:rPr lang="ru-RU" dirty="0"/>
              <a:t>5. Использование плодов </a:t>
            </a:r>
            <a:endParaRPr lang="ru-RU" dirty="0" smtClean="0"/>
          </a:p>
          <a:p>
            <a:r>
              <a:rPr lang="ru-RU" dirty="0" smtClean="0"/>
              <a:t>6</a:t>
            </a:r>
            <a:r>
              <a:rPr lang="ru-RU" dirty="0"/>
              <a:t>. Наследование.</a:t>
            </a:r>
          </a:p>
        </p:txBody>
      </p:sp>
    </p:spTree>
    <p:extLst>
      <p:ext uri="{BB962C8B-B14F-4D97-AF65-F5344CB8AC3E}">
        <p14:creationId xmlns:p14="http://schemas.microsoft.com/office/powerpoint/2010/main" val="7664504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8. Переработка чужого материала</a:t>
            </a:r>
            <a:r>
              <a:rPr lang="ru-RU" dirty="0" smtClean="0"/>
              <a:t>.</a:t>
            </a:r>
          </a:p>
          <a:p>
            <a:r>
              <a:rPr lang="ru-RU" dirty="0"/>
              <a:t>9. </a:t>
            </a:r>
            <a:r>
              <a:rPr lang="ru-RU" dirty="0" err="1"/>
              <a:t>Безхозяйное</a:t>
            </a:r>
            <a:r>
              <a:rPr lang="ru-RU" dirty="0"/>
              <a:t> </a:t>
            </a:r>
            <a:r>
              <a:rPr lang="ru-RU" dirty="0">
                <a:hlinkClick r:id="rId3" tooltip="СЛОВАРЬ (ГЛОССАРИЙ) ОСНОВНЫХ ТЕРМИНОВ: Имущество"/>
              </a:rPr>
              <a:t>имущество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/>
              <a:t>10. </a:t>
            </a:r>
            <a:r>
              <a:rPr lang="ru-RU" dirty="0" err="1"/>
              <a:t>Приобретательная</a:t>
            </a:r>
            <a:r>
              <a:rPr lang="ru-RU" dirty="0"/>
              <a:t> </a:t>
            </a:r>
            <a:r>
              <a:rPr lang="ru-RU" dirty="0" smtClean="0"/>
              <a:t>давность</a:t>
            </a:r>
          </a:p>
          <a:p>
            <a:r>
              <a:rPr lang="sk-SK" dirty="0"/>
              <a:t>11. </a:t>
            </a:r>
            <a:r>
              <a:rPr lang="sk-SK" dirty="0" err="1" smtClean="0"/>
              <a:t>Клад</a:t>
            </a:r>
            <a:endParaRPr lang="ru-RU" dirty="0" smtClean="0"/>
          </a:p>
          <a:p>
            <a:r>
              <a:rPr lang="ru-RU" dirty="0"/>
              <a:t>12.Находка </a:t>
            </a:r>
            <a:endParaRPr lang="ru-RU" dirty="0" smtClean="0"/>
          </a:p>
          <a:p>
            <a:r>
              <a:rPr lang="ru-RU" dirty="0"/>
              <a:t>13. Безнадзорные животные</a:t>
            </a:r>
          </a:p>
        </p:txBody>
      </p:sp>
    </p:spTree>
    <p:extLst>
      <p:ext uri="{BB962C8B-B14F-4D97-AF65-F5344CB8AC3E}">
        <p14:creationId xmlns:p14="http://schemas.microsoft.com/office/powerpoint/2010/main" val="11261345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Возможны и принудительные способы прекращения права собственности физических и юридических лиц: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1. Обращение взыскания на </a:t>
            </a:r>
            <a:r>
              <a:rPr lang="ru-RU" dirty="0">
                <a:hlinkClick r:id="rId2" tooltip="СЛОВАРЬ (ГЛОССАРИЙ) ОСНОВНЫХ ТЕРМИНОВ: Имущество"/>
              </a:rPr>
              <a:t>имущество</a:t>
            </a:r>
            <a:r>
              <a:rPr lang="ru-RU" dirty="0"/>
              <a:t> по неисполненным обязательствам и </a:t>
            </a:r>
            <a:r>
              <a:rPr lang="ru-RU" dirty="0" smtClean="0"/>
              <a:t>долгам.</a:t>
            </a:r>
          </a:p>
          <a:p>
            <a:r>
              <a:rPr lang="ru-RU" dirty="0" smtClean="0"/>
              <a:t>2</a:t>
            </a:r>
            <a:r>
              <a:rPr lang="ru-RU" dirty="0"/>
              <a:t>. </a:t>
            </a:r>
            <a:r>
              <a:rPr lang="ru-RU" dirty="0">
                <a:hlinkClick r:id="rId3" tooltip="СЛОВАРЬ (ГЛОССАРИЙ) ОСНОВНЫХ ТЕРМИНОВ: Реквизиция"/>
              </a:rPr>
              <a:t>Реквизиция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/>
              <a:t>. </a:t>
            </a:r>
            <a:r>
              <a:rPr lang="ru-RU" dirty="0">
                <a:hlinkClick r:id="rId4" tooltip="СЛОВАРЬ (ГЛОССАРИЙ) ОСНОВНЫХ ТЕРМИНОВ: Конфискация"/>
              </a:rPr>
              <a:t>Конфискация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4</a:t>
            </a:r>
            <a:r>
              <a:rPr lang="ru-RU" dirty="0"/>
              <a:t>. Изъятие недвижимого имущества в связи с изъятием земельного участка для государственных или общественных надобностей. </a:t>
            </a:r>
          </a:p>
          <a:p>
            <a:r>
              <a:rPr lang="ru-RU" dirty="0"/>
              <a:t>5. Национализация. </a:t>
            </a:r>
            <a:endParaRPr lang="ru-RU" dirty="0" smtClean="0"/>
          </a:p>
          <a:p>
            <a:r>
              <a:rPr lang="ru-RU" dirty="0" smtClean="0"/>
              <a:t>6</a:t>
            </a:r>
            <a:r>
              <a:rPr lang="ru-RU" dirty="0"/>
              <a:t>. Выкуп домашних животных. </a:t>
            </a:r>
          </a:p>
        </p:txBody>
      </p:sp>
    </p:spTree>
    <p:extLst>
      <p:ext uri="{BB962C8B-B14F-4D97-AF65-F5344CB8AC3E}">
        <p14:creationId xmlns:p14="http://schemas.microsoft.com/office/powerpoint/2010/main" val="3024219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6.4. Защита прав собственности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</a:t>
            </a:r>
            <a:r>
              <a:rPr lang="ru-RU" dirty="0"/>
              <a:t>гражданском праве существует два вида </a:t>
            </a:r>
            <a:r>
              <a:rPr lang="ru-RU" dirty="0">
                <a:hlinkClick r:id="rId2" tooltip="СЛОВАРЬ (ГЛОССАРИЙ) ОСНОВНЫХ ТЕРМИНОВ: Иск"/>
              </a:rPr>
              <a:t>иск</a:t>
            </a:r>
            <a:r>
              <a:rPr lang="ru-RU" dirty="0"/>
              <a:t>ов, направленных на защиту этих прав: </a:t>
            </a:r>
            <a:r>
              <a:rPr lang="ru-RU" b="1" dirty="0" err="1"/>
              <a:t>виндикационный</a:t>
            </a:r>
            <a:r>
              <a:rPr lang="ru-RU" b="1" dirty="0"/>
              <a:t> и </a:t>
            </a:r>
            <a:r>
              <a:rPr lang="ru-RU" b="1" dirty="0" err="1"/>
              <a:t>негаторный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>
                <a:hlinkClick r:id="rId3" tooltip="СЛОВАРЬ (ГЛОССАРИЙ) ОСНОВНЫХ ТЕРМИНОВ: Виндикационный иск"/>
              </a:rPr>
              <a:t>Виндикационный иск</a:t>
            </a:r>
            <a:r>
              <a:rPr lang="ru-RU" b="1" dirty="0"/>
              <a:t> </a:t>
            </a:r>
            <a:r>
              <a:rPr lang="ru-RU" dirty="0"/>
              <a:t>– это </a:t>
            </a:r>
            <a:r>
              <a:rPr lang="ru-RU" dirty="0">
                <a:hlinkClick r:id="rId2" tooltip="СЛОВАРЬ (ГЛОССАРИЙ) ОСНОВНЫХ ТЕРМИНОВ: Иск"/>
              </a:rPr>
              <a:t>иск</a:t>
            </a:r>
            <a:r>
              <a:rPr lang="ru-RU" dirty="0"/>
              <a:t> об истребовании имущества из чужого не</a:t>
            </a:r>
            <a:r>
              <a:rPr lang="ru-RU" dirty="0">
                <a:hlinkClick r:id="rId4" tooltip="СЛОВАРЬ (ГЛОССАРИЙ) ОСНОВНЫХ ТЕРМИНОВ: Закон"/>
              </a:rPr>
              <a:t>закон</a:t>
            </a:r>
            <a:r>
              <a:rPr lang="ru-RU" dirty="0"/>
              <a:t>ного владения. Причем истребована может быть не любая вещь, а только определенная индивидуальными признаками.</a:t>
            </a:r>
          </a:p>
        </p:txBody>
      </p:sp>
    </p:spTree>
    <p:extLst>
      <p:ext uri="{BB962C8B-B14F-4D97-AF65-F5344CB8AC3E}">
        <p14:creationId xmlns:p14="http://schemas.microsoft.com/office/powerpoint/2010/main" val="7772878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Незаконный владелец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Недобросовестный </a:t>
            </a:r>
            <a:r>
              <a:rPr lang="ru-RU" b="1" dirty="0"/>
              <a:t>приобретатель </a:t>
            </a:r>
            <a:r>
              <a:rPr lang="ru-RU" dirty="0"/>
              <a:t>– тот, кто, приобретая вещь, знал или должен был знать, что она вышла из владения </a:t>
            </a:r>
            <a:r>
              <a:rPr lang="ru-RU" dirty="0">
                <a:hlinkClick r:id="rId2" tooltip="СЛОВАРЬ (ГЛОССАРИЙ) ОСНОВНЫХ ТЕРМИНОВ: Собственник"/>
              </a:rPr>
              <a:t>собственник</a:t>
            </a:r>
            <a:r>
              <a:rPr lang="ru-RU" dirty="0"/>
              <a:t>а </a:t>
            </a:r>
            <a:r>
              <a:rPr lang="ru-RU" dirty="0" smtClean="0"/>
              <a:t>(законного </a:t>
            </a:r>
            <a:r>
              <a:rPr lang="ru-RU" dirty="0"/>
              <a:t>владельца) </a:t>
            </a:r>
            <a:r>
              <a:rPr lang="ru-RU" dirty="0" smtClean="0"/>
              <a:t>незаконным </a:t>
            </a:r>
            <a:r>
              <a:rPr lang="ru-RU" dirty="0"/>
              <a:t>путем. У недобросовестного приобретателя вещь изымается и возвращается </a:t>
            </a:r>
            <a:r>
              <a:rPr lang="ru-RU" dirty="0" smtClean="0"/>
              <a:t>законному </a:t>
            </a:r>
            <a:r>
              <a:rPr lang="ru-RU" dirty="0"/>
              <a:t>владельцу.</a:t>
            </a:r>
          </a:p>
          <a:p>
            <a:r>
              <a:rPr lang="ru-RU" b="1" dirty="0"/>
              <a:t>Добросовестный приобретатель </a:t>
            </a:r>
            <a:r>
              <a:rPr lang="ru-RU" dirty="0"/>
              <a:t>– тот, кто не знал и не мог знать, что приобретает вещь у лица, не имеющего права ее отчуждать. Если он получил вещь безвозмездно, то она изымается в любом случае.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35677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err="1"/>
              <a:t>Негаторный</a:t>
            </a:r>
            <a:r>
              <a:rPr lang="ru-RU" b="1" dirty="0"/>
              <a:t> </a:t>
            </a:r>
            <a:r>
              <a:rPr lang="ru-RU" b="1" dirty="0">
                <a:hlinkClick r:id="rId2" tooltip="СЛОВАРЬ (ГЛОССАРИЙ) ОСНОВНЫХ ТЕРМИНОВ: Иск"/>
              </a:rPr>
              <a:t>иск</a:t>
            </a:r>
            <a:r>
              <a:rPr lang="ru-RU" dirty="0"/>
              <a:t> – </a:t>
            </a:r>
            <a:r>
              <a:rPr lang="ru-RU" dirty="0">
                <a:hlinkClick r:id="rId2" tooltip="СЛОВАРЬ (ГЛОССАРИЙ) ОСНОВНЫХ ТЕРМИНОВ: Иск"/>
              </a:rPr>
              <a:t>иск</a:t>
            </a:r>
            <a:r>
              <a:rPr lang="ru-RU" dirty="0"/>
              <a:t> об устранении нарушений права пользования вещью. </a:t>
            </a:r>
            <a:endParaRPr lang="ru-RU" dirty="0" smtClean="0"/>
          </a:p>
          <a:p>
            <a:r>
              <a:rPr lang="ru-RU" dirty="0" smtClean="0"/>
              <a:t>Например</a:t>
            </a:r>
            <a:r>
              <a:rPr lang="ru-RU" dirty="0"/>
              <a:t>, одно предприятие препятствует другому в распоряжении и пользовании выкупленной частью здания.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этом случае предметом </a:t>
            </a:r>
            <a:r>
              <a:rPr lang="ru-RU" dirty="0">
                <a:hlinkClick r:id="rId2" tooltip="СЛОВАРЬ (ГЛОССАРИЙ) ОСНОВНЫХ ТЕРМИНОВ: Иск"/>
              </a:rPr>
              <a:t>иск</a:t>
            </a:r>
            <a:r>
              <a:rPr lang="ru-RU" dirty="0"/>
              <a:t>а будет понуждение предприятия к предоставлению прохода в эту часть здания.</a:t>
            </a:r>
          </a:p>
        </p:txBody>
      </p:sp>
    </p:spTree>
    <p:extLst>
      <p:ext uri="{BB962C8B-B14F-4D97-AF65-F5344CB8AC3E}">
        <p14:creationId xmlns:p14="http://schemas.microsoft.com/office/powerpoint/2010/main" val="3691030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1262</TotalTime>
  <Words>678</Words>
  <Application>Microsoft Office PowerPoint</Application>
  <PresentationFormat>Произвольный</PresentationFormat>
  <Paragraphs>249</Paragraphs>
  <Slides>51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Тема Office</vt:lpstr>
      <vt:lpstr>ГРАЖДАНСКОЕ ПРАВО</vt:lpstr>
      <vt:lpstr>1.1. Предмет гражданского права</vt:lpstr>
      <vt:lpstr>1.2. Гражданское законодательство</vt:lpstr>
      <vt:lpstr>Субъекты гражданского права - 1.граждане правоспособность</vt:lpstr>
      <vt:lpstr>Ограничение правоспособности(судом!)</vt:lpstr>
      <vt:lpstr>Презентация PowerPoint</vt:lpstr>
      <vt:lpstr>Дееспособность граждан</vt:lpstr>
      <vt:lpstr>дееспособность</vt:lpstr>
      <vt:lpstr>Ограничение дееспособности (судом)</vt:lpstr>
      <vt:lpstr>Лишение дееспособности(судом)</vt:lpstr>
      <vt:lpstr>юридические факты</vt:lpstr>
      <vt:lpstr>2.2. Юридические лица </vt:lpstr>
      <vt:lpstr>Прекращение деятельности юридических лиц</vt:lpstr>
      <vt:lpstr>Виды прекращения деятельности юрлиц</vt:lpstr>
      <vt:lpstr>Презентация PowerPoint</vt:lpstr>
      <vt:lpstr>Презентация PowerPoint</vt:lpstr>
      <vt:lpstr>Некоммерческие организации</vt:lpstr>
      <vt:lpstr>2.3. Представительство. Доверенность</vt:lpstr>
      <vt:lpstr>Презентация PowerPoint</vt:lpstr>
      <vt:lpstr>Доверенность</vt:lpstr>
      <vt:lpstr>Виды доверенностей</vt:lpstr>
      <vt:lpstr>3. Объекты гражданского права </vt:lpstr>
      <vt:lpstr>По степени участия в гражданском обороте вещи подразделяются:</vt:lpstr>
      <vt:lpstr>4. Сделки</vt:lpstr>
      <vt:lpstr>Презентация PowerPoint</vt:lpstr>
      <vt:lpstr>4.1. Понятие сделки</vt:lpstr>
      <vt:lpstr>Сделки совершаются в </vt:lpstr>
      <vt:lpstr>расписка</vt:lpstr>
      <vt:lpstr>Сделка, которая порождает юридические последствия для лиц, ее совершивших, называется действительной.  </vt:lpstr>
      <vt:lpstr>Недействительные сделки подразделяются на ничтожные и оспоримые</vt:lpstr>
      <vt:lpstr>Ничтожные сделки</vt:lpstr>
      <vt:lpstr>Оспоримые (действительны в момент совершения,но могут быть оспорены в суде)</vt:lpstr>
      <vt:lpstr>оспоримые</vt:lpstr>
      <vt:lpstr>последствий исполнения недействительных сделок: </vt:lpstr>
      <vt:lpstr>5.Исковая давность</vt:lpstr>
      <vt:lpstr>специальные</vt:lpstr>
      <vt:lpstr>ГК установлены требования, на которые исковая давность не распространяется</vt:lpstr>
      <vt:lpstr>6. Право собственности</vt:lpstr>
      <vt:lpstr>Пользование — одно из основных правомочий собственника.</vt:lpstr>
      <vt:lpstr>Презентация PowerPoint</vt:lpstr>
      <vt:lpstr>6.1. Понятие и содержание права собственности</vt:lpstr>
      <vt:lpstr>Публичная собственность тоже существует в трех видах:</vt:lpstr>
      <vt:lpstr>Обязанности собственника</vt:lpstr>
      <vt:lpstr>6.2. Субъекты и объекты права собственности</vt:lpstr>
      <vt:lpstr>Презентация PowerPoint</vt:lpstr>
      <vt:lpstr>6.3. Приобретение и прекращение права собственности</vt:lpstr>
      <vt:lpstr>Презентация PowerPoint</vt:lpstr>
      <vt:lpstr>Возможны и принудительные способы прекращения права собственности физических и юридических лиц:</vt:lpstr>
      <vt:lpstr>6.4. Защита прав собственности</vt:lpstr>
      <vt:lpstr>Незаконный владелец 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Olga Y. Matveeva</cp:lastModifiedBy>
  <cp:revision>36</cp:revision>
  <dcterms:created xsi:type="dcterms:W3CDTF">2018-09-10T08:48:26Z</dcterms:created>
  <dcterms:modified xsi:type="dcterms:W3CDTF">2018-09-17T08:28:07Z</dcterms:modified>
</cp:coreProperties>
</file>